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00707F"/>
    <a:srgbClr val="4B8B8E"/>
    <a:srgbClr val="E6E6E6"/>
    <a:srgbClr val="E8E2DE"/>
    <a:srgbClr val="007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6545" autoAdjust="0"/>
  </p:normalViewPr>
  <p:slideViewPr>
    <p:cSldViewPr snapToGrid="0" snapToObjects="1">
      <p:cViewPr varScale="1">
        <p:scale>
          <a:sx n="100" d="100"/>
          <a:sy n="100" d="100"/>
        </p:scale>
        <p:origin x="1920" y="78"/>
      </p:cViewPr>
      <p:guideLst>
        <p:guide orient="horz" pos="274"/>
        <p:guide orient="horz" pos="536"/>
        <p:guide orient="horz" pos="2154"/>
        <p:guide pos="5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210F8-7B56-4D07-BEED-E0D67A53104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7757375-EBFA-4392-A9B3-406FB04167EF}">
      <dgm:prSet phldrT="[Texte]"/>
      <dgm:spPr>
        <a:solidFill>
          <a:srgbClr val="5FA3B0"/>
        </a:solidFill>
      </dgm:spPr>
      <dgm:t>
        <a:bodyPr/>
        <a:lstStyle/>
        <a:p>
          <a:r>
            <a:rPr lang="fr-BE" dirty="0" smtClean="0"/>
            <a:t>Manutention</a:t>
          </a:r>
          <a:endParaRPr lang="fr-BE" dirty="0"/>
        </a:p>
      </dgm:t>
    </dgm:pt>
    <dgm:pt modelId="{B2035478-4E61-419F-8D60-2C5410E94B05}" type="parTrans" cxnId="{7035DA9A-17F6-4902-A7F8-303153E6D986}">
      <dgm:prSet/>
      <dgm:spPr/>
      <dgm:t>
        <a:bodyPr/>
        <a:lstStyle/>
        <a:p>
          <a:endParaRPr lang="fr-BE"/>
        </a:p>
      </dgm:t>
    </dgm:pt>
    <dgm:pt modelId="{B8B0D1AC-83A5-4A1C-968F-1E23ECB988F5}" type="sibTrans" cxnId="{7035DA9A-17F6-4902-A7F8-303153E6D986}">
      <dgm:prSet/>
      <dgm:spPr/>
      <dgm:t>
        <a:bodyPr/>
        <a:lstStyle/>
        <a:p>
          <a:endParaRPr lang="fr-BE"/>
        </a:p>
      </dgm:t>
    </dgm:pt>
    <dgm:pt modelId="{C02E694F-66AA-42E2-8E52-ED729E8D6338}">
      <dgm:prSet phldrT="[Texte]"/>
      <dgm:spPr/>
      <dgm:t>
        <a:bodyPr/>
        <a:lstStyle/>
        <a:p>
          <a:r>
            <a:rPr lang="fr-BE" dirty="0" smtClean="0"/>
            <a:t>Sortie des rayons</a:t>
          </a:r>
          <a:endParaRPr lang="fr-BE" dirty="0"/>
        </a:p>
      </dgm:t>
    </dgm:pt>
    <dgm:pt modelId="{C200C5AB-ED53-412B-B6B8-AF7121B44787}" type="parTrans" cxnId="{B142694F-0F23-4933-9682-24B18CC9CF59}">
      <dgm:prSet/>
      <dgm:spPr/>
      <dgm:t>
        <a:bodyPr/>
        <a:lstStyle/>
        <a:p>
          <a:endParaRPr lang="fr-BE"/>
        </a:p>
      </dgm:t>
    </dgm:pt>
    <dgm:pt modelId="{B582164A-A2B0-45A3-9B05-1DA0F4F22A3D}" type="sibTrans" cxnId="{B142694F-0F23-4933-9682-24B18CC9CF59}">
      <dgm:prSet/>
      <dgm:spPr/>
      <dgm:t>
        <a:bodyPr/>
        <a:lstStyle/>
        <a:p>
          <a:endParaRPr lang="fr-BE"/>
        </a:p>
      </dgm:t>
    </dgm:pt>
    <dgm:pt modelId="{775515CE-58D0-4C74-9D05-9CA74F536F7E}">
      <dgm:prSet phldrT="[Texte]"/>
      <dgm:spPr/>
      <dgm:t>
        <a:bodyPr/>
        <a:lstStyle/>
        <a:p>
          <a:r>
            <a:rPr lang="fr-BE" dirty="0" smtClean="0"/>
            <a:t>Massicot</a:t>
          </a:r>
          <a:endParaRPr lang="fr-BE" dirty="0"/>
        </a:p>
      </dgm:t>
    </dgm:pt>
    <dgm:pt modelId="{7E68E396-C190-4333-86FD-280FCC1C1E46}" type="parTrans" cxnId="{63E91C8D-0DF1-4100-BF75-021D38D55457}">
      <dgm:prSet/>
      <dgm:spPr/>
      <dgm:t>
        <a:bodyPr/>
        <a:lstStyle/>
        <a:p>
          <a:endParaRPr lang="fr-BE"/>
        </a:p>
      </dgm:t>
    </dgm:pt>
    <dgm:pt modelId="{4D90B65E-3BB7-495F-88A7-7238152A110C}" type="sibTrans" cxnId="{63E91C8D-0DF1-4100-BF75-021D38D55457}">
      <dgm:prSet/>
      <dgm:spPr/>
      <dgm:t>
        <a:bodyPr/>
        <a:lstStyle/>
        <a:p>
          <a:endParaRPr lang="fr-BE"/>
        </a:p>
      </dgm:t>
    </dgm:pt>
    <dgm:pt modelId="{78930802-CD0F-4236-9609-297D3D21BAFD}">
      <dgm:prSet phldrT="[Texte]"/>
      <dgm:spPr>
        <a:solidFill>
          <a:srgbClr val="00707F"/>
        </a:solidFill>
      </dgm:spPr>
      <dgm:t>
        <a:bodyPr/>
        <a:lstStyle/>
        <a:p>
          <a:r>
            <a:rPr lang="fr-BE" dirty="0" smtClean="0"/>
            <a:t>Numérisation</a:t>
          </a:r>
          <a:endParaRPr lang="fr-BE" dirty="0"/>
        </a:p>
      </dgm:t>
    </dgm:pt>
    <dgm:pt modelId="{186B1939-3EC4-43C4-890A-EBD3480B616E}" type="parTrans" cxnId="{2840924D-2330-431B-86D1-B87B62298071}">
      <dgm:prSet/>
      <dgm:spPr/>
      <dgm:t>
        <a:bodyPr/>
        <a:lstStyle/>
        <a:p>
          <a:endParaRPr lang="fr-BE"/>
        </a:p>
      </dgm:t>
    </dgm:pt>
    <dgm:pt modelId="{269A7A0C-17E4-49F0-AD34-9D121F964EBA}" type="sibTrans" cxnId="{2840924D-2330-431B-86D1-B87B62298071}">
      <dgm:prSet/>
      <dgm:spPr/>
      <dgm:t>
        <a:bodyPr/>
        <a:lstStyle/>
        <a:p>
          <a:endParaRPr lang="fr-BE"/>
        </a:p>
      </dgm:t>
    </dgm:pt>
    <dgm:pt modelId="{447DE4DB-996C-492B-882A-1484310F607B}">
      <dgm:prSet phldrT="[Texte]"/>
      <dgm:spPr/>
      <dgm:t>
        <a:bodyPr/>
        <a:lstStyle/>
        <a:p>
          <a:r>
            <a:rPr lang="fr-BE" dirty="0" smtClean="0"/>
            <a:t>Création d’un PDF</a:t>
          </a:r>
          <a:endParaRPr lang="fr-BE" dirty="0"/>
        </a:p>
      </dgm:t>
    </dgm:pt>
    <dgm:pt modelId="{BCF697ED-EA89-48B1-BB9E-4D4C0466C65F}" type="parTrans" cxnId="{0F39000C-A765-43D2-92D8-5FE4AA90F531}">
      <dgm:prSet/>
      <dgm:spPr/>
      <dgm:t>
        <a:bodyPr/>
        <a:lstStyle/>
        <a:p>
          <a:endParaRPr lang="fr-BE"/>
        </a:p>
      </dgm:t>
    </dgm:pt>
    <dgm:pt modelId="{4C06D2CD-91E6-4EEE-B38B-D29EA6B9BB14}" type="sibTrans" cxnId="{0F39000C-A765-43D2-92D8-5FE4AA90F531}">
      <dgm:prSet/>
      <dgm:spPr/>
      <dgm:t>
        <a:bodyPr/>
        <a:lstStyle/>
        <a:p>
          <a:endParaRPr lang="fr-BE"/>
        </a:p>
      </dgm:t>
    </dgm:pt>
    <dgm:pt modelId="{382B2DE1-C76A-4B34-8A28-1E9118BA1D5F}">
      <dgm:prSet phldrT="[Texte]"/>
      <dgm:spPr>
        <a:solidFill>
          <a:srgbClr val="5FA3B0"/>
        </a:solidFill>
      </dgm:spPr>
      <dgm:t>
        <a:bodyPr/>
        <a:lstStyle/>
        <a:p>
          <a:r>
            <a:rPr lang="fr-BE" dirty="0" smtClean="0"/>
            <a:t>Finalisation</a:t>
          </a:r>
          <a:endParaRPr lang="fr-BE" dirty="0"/>
        </a:p>
      </dgm:t>
    </dgm:pt>
    <dgm:pt modelId="{B2CE52F5-B785-4FCA-997F-A8F10078D1E3}" type="parTrans" cxnId="{8CBBA799-2A24-4BC8-9334-AF9172D8FA6A}">
      <dgm:prSet/>
      <dgm:spPr/>
      <dgm:t>
        <a:bodyPr/>
        <a:lstStyle/>
        <a:p>
          <a:endParaRPr lang="fr-BE"/>
        </a:p>
      </dgm:t>
    </dgm:pt>
    <dgm:pt modelId="{B9086C4A-14E2-4859-9969-4430397FAA0F}" type="sibTrans" cxnId="{8CBBA799-2A24-4BC8-9334-AF9172D8FA6A}">
      <dgm:prSet/>
      <dgm:spPr/>
      <dgm:t>
        <a:bodyPr/>
        <a:lstStyle/>
        <a:p>
          <a:endParaRPr lang="fr-BE"/>
        </a:p>
      </dgm:t>
    </dgm:pt>
    <dgm:pt modelId="{15D53A8C-41FC-4EB5-BA74-A95BBB8DBE41}">
      <dgm:prSet phldrT="[Texte]"/>
      <dgm:spPr/>
      <dgm:t>
        <a:bodyPr/>
        <a:lstStyle/>
        <a:p>
          <a:r>
            <a:rPr lang="fr-BE" dirty="0" smtClean="0"/>
            <a:t>Dépoussiérage</a:t>
          </a:r>
          <a:endParaRPr lang="fr-BE" dirty="0"/>
        </a:p>
      </dgm:t>
    </dgm:pt>
    <dgm:pt modelId="{C2A756EA-1064-4CC3-80AB-72143FC6AA96}" type="parTrans" cxnId="{953B2514-E3A0-4656-BE59-5D86BC953112}">
      <dgm:prSet/>
      <dgm:spPr/>
      <dgm:t>
        <a:bodyPr/>
        <a:lstStyle/>
        <a:p>
          <a:endParaRPr lang="fr-BE"/>
        </a:p>
      </dgm:t>
    </dgm:pt>
    <dgm:pt modelId="{2548607B-D53B-427A-B1CE-A344AB73656B}" type="sibTrans" cxnId="{953B2514-E3A0-4656-BE59-5D86BC953112}">
      <dgm:prSet/>
      <dgm:spPr/>
      <dgm:t>
        <a:bodyPr/>
        <a:lstStyle/>
        <a:p>
          <a:endParaRPr lang="fr-BE"/>
        </a:p>
      </dgm:t>
    </dgm:pt>
    <dgm:pt modelId="{4CDBC6A1-A7AE-4DED-B158-B71ED56F4218}">
      <dgm:prSet phldrT="[Texte]"/>
      <dgm:spPr/>
      <dgm:t>
        <a:bodyPr/>
        <a:lstStyle/>
        <a:p>
          <a:r>
            <a:rPr lang="fr-BE" dirty="0" smtClean="0"/>
            <a:t>Déplacement XX Août</a:t>
          </a:r>
          <a:endParaRPr lang="fr-BE" dirty="0"/>
        </a:p>
      </dgm:t>
    </dgm:pt>
    <dgm:pt modelId="{3C97C4CB-D5E2-493E-A1D2-661F9B7B5325}" type="parTrans" cxnId="{E3DEA055-73BC-45A5-88C4-5157DF6EA9B5}">
      <dgm:prSet/>
      <dgm:spPr/>
      <dgm:t>
        <a:bodyPr/>
        <a:lstStyle/>
        <a:p>
          <a:endParaRPr lang="fr-BE"/>
        </a:p>
      </dgm:t>
    </dgm:pt>
    <dgm:pt modelId="{174FB171-C77C-4D5F-A2ED-657466285680}" type="sibTrans" cxnId="{E3DEA055-73BC-45A5-88C4-5157DF6EA9B5}">
      <dgm:prSet/>
      <dgm:spPr/>
      <dgm:t>
        <a:bodyPr/>
        <a:lstStyle/>
        <a:p>
          <a:endParaRPr lang="fr-BE"/>
        </a:p>
      </dgm:t>
    </dgm:pt>
    <dgm:pt modelId="{E1B8E97C-7688-4432-AA7F-480F5DDB9CCF}">
      <dgm:prSet phldrT="[Texte]"/>
      <dgm:spPr/>
      <dgm:t>
        <a:bodyPr/>
        <a:lstStyle/>
        <a:p>
          <a:r>
            <a:rPr lang="fr-BE" dirty="0" smtClean="0"/>
            <a:t>(Mise en ligne)</a:t>
          </a:r>
          <a:endParaRPr lang="fr-BE" dirty="0"/>
        </a:p>
      </dgm:t>
    </dgm:pt>
    <dgm:pt modelId="{1631426F-624D-4F7E-A128-50BFC1B057FC}" type="parTrans" cxnId="{E78559A0-DDD0-4339-8A09-78EC859E8B84}">
      <dgm:prSet/>
      <dgm:spPr/>
      <dgm:t>
        <a:bodyPr/>
        <a:lstStyle/>
        <a:p>
          <a:endParaRPr lang="fr-BE"/>
        </a:p>
      </dgm:t>
    </dgm:pt>
    <dgm:pt modelId="{B4773C1F-59C4-4D4B-8913-147B4700B1B2}" type="sibTrans" cxnId="{E78559A0-DDD0-4339-8A09-78EC859E8B84}">
      <dgm:prSet/>
      <dgm:spPr/>
      <dgm:t>
        <a:bodyPr/>
        <a:lstStyle/>
        <a:p>
          <a:endParaRPr lang="fr-BE"/>
        </a:p>
      </dgm:t>
    </dgm:pt>
    <dgm:pt modelId="{AF4D5EAF-230E-4C57-AF70-31EBF346B5D5}">
      <dgm:prSet phldrT="[Texte]"/>
      <dgm:spPr/>
      <dgm:t>
        <a:bodyPr/>
        <a:lstStyle/>
        <a:p>
          <a:r>
            <a:rPr lang="fr-BE" dirty="0" smtClean="0"/>
            <a:t>Mise sur serveur</a:t>
          </a:r>
          <a:endParaRPr lang="fr-BE" dirty="0"/>
        </a:p>
      </dgm:t>
    </dgm:pt>
    <dgm:pt modelId="{A0C68ABF-4A19-4996-825A-4B2B9EBB178C}" type="parTrans" cxnId="{5999238D-5529-46A1-A385-596D0EAD135F}">
      <dgm:prSet/>
      <dgm:spPr/>
      <dgm:t>
        <a:bodyPr/>
        <a:lstStyle/>
        <a:p>
          <a:endParaRPr lang="fr-BE"/>
        </a:p>
      </dgm:t>
    </dgm:pt>
    <dgm:pt modelId="{F0C9736C-270C-4C1A-BE77-37A202CE697F}" type="sibTrans" cxnId="{5999238D-5529-46A1-A385-596D0EAD135F}">
      <dgm:prSet/>
      <dgm:spPr/>
      <dgm:t>
        <a:bodyPr/>
        <a:lstStyle/>
        <a:p>
          <a:endParaRPr lang="fr-BE"/>
        </a:p>
      </dgm:t>
    </dgm:pt>
    <dgm:pt modelId="{5E3A7E69-9038-4C4C-97D5-102E3A73C97A}">
      <dgm:prSet phldrT="[Texte]"/>
      <dgm:spPr/>
      <dgm:t>
        <a:bodyPr/>
        <a:lstStyle/>
        <a:p>
          <a:r>
            <a:rPr lang="fr-BE" dirty="0" smtClean="0"/>
            <a:t>Fichier de suivi</a:t>
          </a:r>
          <a:endParaRPr lang="fr-BE" dirty="0"/>
        </a:p>
      </dgm:t>
    </dgm:pt>
    <dgm:pt modelId="{0805F451-B445-4B27-AC03-566CA37E6566}" type="parTrans" cxnId="{4260B4B9-455D-450F-8067-D989685B256D}">
      <dgm:prSet/>
      <dgm:spPr/>
      <dgm:t>
        <a:bodyPr/>
        <a:lstStyle/>
        <a:p>
          <a:endParaRPr lang="fr-BE"/>
        </a:p>
      </dgm:t>
    </dgm:pt>
    <dgm:pt modelId="{3D01C4A3-4B00-4AA0-A855-9A159B3912BB}" type="sibTrans" cxnId="{4260B4B9-455D-450F-8067-D989685B256D}">
      <dgm:prSet/>
      <dgm:spPr/>
      <dgm:t>
        <a:bodyPr/>
        <a:lstStyle/>
        <a:p>
          <a:endParaRPr lang="fr-BE"/>
        </a:p>
      </dgm:t>
    </dgm:pt>
    <dgm:pt modelId="{35768258-4DC1-4403-8E5F-528292C627D3}">
      <dgm:prSet phldrT="[Texte]"/>
      <dgm:spPr/>
      <dgm:t>
        <a:bodyPr/>
        <a:lstStyle/>
        <a:p>
          <a:r>
            <a:rPr lang="fr-BE" dirty="0" smtClean="0"/>
            <a:t>Contrôle comparatif</a:t>
          </a:r>
          <a:endParaRPr lang="fr-BE" dirty="0"/>
        </a:p>
      </dgm:t>
    </dgm:pt>
    <dgm:pt modelId="{14487A83-50C7-45B7-9067-434DCC7F1D1F}" type="parTrans" cxnId="{7EA3E17E-80F4-4109-A1CC-3204B504CB21}">
      <dgm:prSet/>
      <dgm:spPr/>
      <dgm:t>
        <a:bodyPr/>
        <a:lstStyle/>
        <a:p>
          <a:endParaRPr lang="fr-BE"/>
        </a:p>
      </dgm:t>
    </dgm:pt>
    <dgm:pt modelId="{60CCAA3A-8465-40F9-A3A9-E8E728E2DBCC}" type="sibTrans" cxnId="{7EA3E17E-80F4-4109-A1CC-3204B504CB21}">
      <dgm:prSet/>
      <dgm:spPr/>
      <dgm:t>
        <a:bodyPr/>
        <a:lstStyle/>
        <a:p>
          <a:endParaRPr lang="fr-BE"/>
        </a:p>
      </dgm:t>
    </dgm:pt>
    <dgm:pt modelId="{218D36B3-17F3-4EDD-AE7A-E4E024040755}">
      <dgm:prSet phldrT="[Texte]"/>
      <dgm:spPr/>
      <dgm:t>
        <a:bodyPr/>
        <a:lstStyle/>
        <a:p>
          <a:r>
            <a:rPr lang="fr-BE" dirty="0" smtClean="0"/>
            <a:t>Elimination des volumes</a:t>
          </a:r>
          <a:endParaRPr lang="fr-BE" dirty="0"/>
        </a:p>
      </dgm:t>
    </dgm:pt>
    <dgm:pt modelId="{094089D8-326D-40D8-B411-9F4DA97C9E86}" type="parTrans" cxnId="{786F993D-7439-4D8C-B3CD-89C58C278E74}">
      <dgm:prSet/>
      <dgm:spPr/>
      <dgm:t>
        <a:bodyPr/>
        <a:lstStyle/>
        <a:p>
          <a:endParaRPr lang="fr-BE"/>
        </a:p>
      </dgm:t>
    </dgm:pt>
    <dgm:pt modelId="{595A8BDF-A64F-485C-865A-DF6960DD447C}" type="sibTrans" cxnId="{786F993D-7439-4D8C-B3CD-89C58C278E74}">
      <dgm:prSet/>
      <dgm:spPr/>
      <dgm:t>
        <a:bodyPr/>
        <a:lstStyle/>
        <a:p>
          <a:endParaRPr lang="fr-BE"/>
        </a:p>
      </dgm:t>
    </dgm:pt>
    <dgm:pt modelId="{76F17B30-3942-4B75-ACFD-C2065FA5DA97}">
      <dgm:prSet phldrT="[Texte]"/>
      <dgm:spPr/>
      <dgm:t>
        <a:bodyPr/>
        <a:lstStyle/>
        <a:p>
          <a:r>
            <a:rPr lang="fr-BE" dirty="0" smtClean="0"/>
            <a:t>Tri </a:t>
          </a:r>
          <a:endParaRPr lang="fr-BE" dirty="0"/>
        </a:p>
      </dgm:t>
    </dgm:pt>
    <dgm:pt modelId="{D6108679-4C16-4D1B-929D-2B9811E83E4B}" type="parTrans" cxnId="{2647C623-F55F-42B7-A9C6-F2284830A83D}">
      <dgm:prSet/>
      <dgm:spPr/>
      <dgm:t>
        <a:bodyPr/>
        <a:lstStyle/>
        <a:p>
          <a:endParaRPr lang="fr-BE"/>
        </a:p>
      </dgm:t>
    </dgm:pt>
    <dgm:pt modelId="{87AFE5E6-FD6B-43FD-91D7-B1ECD80BA8C4}" type="sibTrans" cxnId="{2647C623-F55F-42B7-A9C6-F2284830A83D}">
      <dgm:prSet/>
      <dgm:spPr/>
      <dgm:t>
        <a:bodyPr/>
        <a:lstStyle/>
        <a:p>
          <a:endParaRPr lang="fr-BE"/>
        </a:p>
      </dgm:t>
    </dgm:pt>
    <dgm:pt modelId="{963B7932-29BF-4A39-A7F9-7D7BF6776EC1}" type="pres">
      <dgm:prSet presAssocID="{66E210F8-7B56-4D07-BEED-E0D67A5310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EB9541A1-E7FA-4F63-8862-714BB4423CE4}" type="pres">
      <dgm:prSet presAssocID="{47757375-EBFA-4392-A9B3-406FB04167EF}" presName="composite" presStyleCnt="0"/>
      <dgm:spPr/>
    </dgm:pt>
    <dgm:pt modelId="{C356C52A-ECE6-4996-B9BE-E77A6DCA0B06}" type="pres">
      <dgm:prSet presAssocID="{47757375-EBFA-4392-A9B3-406FB04167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6FB704D-6D95-434D-8D8B-21D5BA9E0ECE}" type="pres">
      <dgm:prSet presAssocID="{47757375-EBFA-4392-A9B3-406FB04167EF}" presName="descendantText" presStyleLbl="alignAcc1" presStyleIdx="0" presStyleCnt="3" custScaleY="13291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52C00CA-723B-4EEA-9939-9868B4752F75}" type="pres">
      <dgm:prSet presAssocID="{B8B0D1AC-83A5-4A1C-968F-1E23ECB988F5}" presName="sp" presStyleCnt="0"/>
      <dgm:spPr/>
    </dgm:pt>
    <dgm:pt modelId="{F6C54B37-4219-4F12-AB8F-33CDE5A3474D}" type="pres">
      <dgm:prSet presAssocID="{78930802-CD0F-4236-9609-297D3D21BAFD}" presName="composite" presStyleCnt="0"/>
      <dgm:spPr/>
    </dgm:pt>
    <dgm:pt modelId="{4AB90AF1-C916-4DFF-AAD0-2233F19FFE05}" type="pres">
      <dgm:prSet presAssocID="{78930802-CD0F-4236-9609-297D3D21BA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CFCE626-C22B-46A6-B771-92391E4F00F4}" type="pres">
      <dgm:prSet presAssocID="{78930802-CD0F-4236-9609-297D3D21BA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64111A2-C35A-423B-89E2-B70B2A4C9867}" type="pres">
      <dgm:prSet presAssocID="{269A7A0C-17E4-49F0-AD34-9D121F964EBA}" presName="sp" presStyleCnt="0"/>
      <dgm:spPr/>
    </dgm:pt>
    <dgm:pt modelId="{90A0527A-48F0-4068-8D15-5CA356856A56}" type="pres">
      <dgm:prSet presAssocID="{382B2DE1-C76A-4B34-8A28-1E9118BA1D5F}" presName="composite" presStyleCnt="0"/>
      <dgm:spPr/>
    </dgm:pt>
    <dgm:pt modelId="{ABFB2F87-C5F7-4E4E-97B4-4482A44305B6}" type="pres">
      <dgm:prSet presAssocID="{382B2DE1-C76A-4B34-8A28-1E9118BA1D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D8CC7BD-F9B6-4AEA-86F0-BF8B2AA56028}" type="pres">
      <dgm:prSet presAssocID="{382B2DE1-C76A-4B34-8A28-1E9118BA1D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DAE90A1-AA48-4E91-B44A-E26A6E0E4CE8}" type="presOf" srcId="{5E3A7E69-9038-4C4C-97D5-102E3A73C97A}" destId="{BCFCE626-C22B-46A6-B771-92391E4F00F4}" srcOrd="0" destOrd="1" presId="urn:microsoft.com/office/officeart/2005/8/layout/chevron2"/>
    <dgm:cxn modelId="{648F9083-7118-406C-BE79-26517E487E29}" type="presOf" srcId="{E1B8E97C-7688-4432-AA7F-480F5DDB9CCF}" destId="{BCFCE626-C22B-46A6-B771-92391E4F00F4}" srcOrd="0" destOrd="3" presId="urn:microsoft.com/office/officeart/2005/8/layout/chevron2"/>
    <dgm:cxn modelId="{432E7E05-5AEE-4015-A665-570E09B58C40}" type="presOf" srcId="{66E210F8-7B56-4D07-BEED-E0D67A531046}" destId="{963B7932-29BF-4A39-A7F9-7D7BF6776EC1}" srcOrd="0" destOrd="0" presId="urn:microsoft.com/office/officeart/2005/8/layout/chevron2"/>
    <dgm:cxn modelId="{B88EBCD2-E3E3-4A64-8885-3C102FE0C37C}" type="presOf" srcId="{775515CE-58D0-4C74-9D05-9CA74F536F7E}" destId="{D6FB704D-6D95-434D-8D8B-21D5BA9E0ECE}" srcOrd="0" destOrd="3" presId="urn:microsoft.com/office/officeart/2005/8/layout/chevron2"/>
    <dgm:cxn modelId="{8CBBA799-2A24-4BC8-9334-AF9172D8FA6A}" srcId="{66E210F8-7B56-4D07-BEED-E0D67A531046}" destId="{382B2DE1-C76A-4B34-8A28-1E9118BA1D5F}" srcOrd="2" destOrd="0" parTransId="{B2CE52F5-B785-4FCA-997F-A8F10078D1E3}" sibTransId="{B9086C4A-14E2-4859-9969-4430397FAA0F}"/>
    <dgm:cxn modelId="{2647C623-F55F-42B7-A9C6-F2284830A83D}" srcId="{47757375-EBFA-4392-A9B3-406FB04167EF}" destId="{76F17B30-3942-4B75-ACFD-C2065FA5DA97}" srcOrd="2" destOrd="0" parTransId="{D6108679-4C16-4D1B-929D-2B9811E83E4B}" sibTransId="{87AFE5E6-FD6B-43FD-91D7-B1ECD80BA8C4}"/>
    <dgm:cxn modelId="{B142694F-0F23-4933-9682-24B18CC9CF59}" srcId="{47757375-EBFA-4392-A9B3-406FB04167EF}" destId="{C02E694F-66AA-42E2-8E52-ED729E8D6338}" srcOrd="0" destOrd="0" parTransId="{C200C5AB-ED53-412B-B6B8-AF7121B44787}" sibTransId="{B582164A-A2B0-45A3-9B05-1DA0F4F22A3D}"/>
    <dgm:cxn modelId="{7EA3E17E-80F4-4109-A1CC-3204B504CB21}" srcId="{382B2DE1-C76A-4B34-8A28-1E9118BA1D5F}" destId="{35768258-4DC1-4403-8E5F-528292C627D3}" srcOrd="0" destOrd="0" parTransId="{14487A83-50C7-45B7-9067-434DCC7F1D1F}" sibTransId="{60CCAA3A-8465-40F9-A3A9-E8E728E2DBCC}"/>
    <dgm:cxn modelId="{D9C7F33B-2DA7-4068-B21A-73CE8D345CE3}" type="presOf" srcId="{35768258-4DC1-4403-8E5F-528292C627D3}" destId="{DD8CC7BD-F9B6-4AEA-86F0-BF8B2AA56028}" srcOrd="0" destOrd="0" presId="urn:microsoft.com/office/officeart/2005/8/layout/chevron2"/>
    <dgm:cxn modelId="{63E91C8D-0DF1-4100-BF75-021D38D55457}" srcId="{47757375-EBFA-4392-A9B3-406FB04167EF}" destId="{775515CE-58D0-4C74-9D05-9CA74F536F7E}" srcOrd="3" destOrd="0" parTransId="{7E68E396-C190-4333-86FD-280FCC1C1E46}" sibTransId="{4D90B65E-3BB7-495F-88A7-7238152A110C}"/>
    <dgm:cxn modelId="{786F993D-7439-4D8C-B3CD-89C58C278E74}" srcId="{382B2DE1-C76A-4B34-8A28-1E9118BA1D5F}" destId="{218D36B3-17F3-4EDD-AE7A-E4E024040755}" srcOrd="1" destOrd="0" parTransId="{094089D8-326D-40D8-B411-9F4DA97C9E86}" sibTransId="{595A8BDF-A64F-485C-865A-DF6960DD447C}"/>
    <dgm:cxn modelId="{5999238D-5529-46A1-A385-596D0EAD135F}" srcId="{78930802-CD0F-4236-9609-297D3D21BAFD}" destId="{AF4D5EAF-230E-4C57-AF70-31EBF346B5D5}" srcOrd="2" destOrd="0" parTransId="{A0C68ABF-4A19-4996-825A-4B2B9EBB178C}" sibTransId="{F0C9736C-270C-4C1A-BE77-37A202CE697F}"/>
    <dgm:cxn modelId="{DB478D01-A535-4AFB-99A2-6B6BFF518069}" type="presOf" srcId="{C02E694F-66AA-42E2-8E52-ED729E8D6338}" destId="{D6FB704D-6D95-434D-8D8B-21D5BA9E0ECE}" srcOrd="0" destOrd="0" presId="urn:microsoft.com/office/officeart/2005/8/layout/chevron2"/>
    <dgm:cxn modelId="{86250483-1BCF-48A6-ACEA-BB53550673B7}" type="presOf" srcId="{15D53A8C-41FC-4EB5-BA74-A95BBB8DBE41}" destId="{D6FB704D-6D95-434D-8D8B-21D5BA9E0ECE}" srcOrd="0" destOrd="1" presId="urn:microsoft.com/office/officeart/2005/8/layout/chevron2"/>
    <dgm:cxn modelId="{F5D917FB-B1B1-4D45-95FA-5CAE263517D1}" type="presOf" srcId="{447DE4DB-996C-492B-882A-1484310F607B}" destId="{BCFCE626-C22B-46A6-B771-92391E4F00F4}" srcOrd="0" destOrd="0" presId="urn:microsoft.com/office/officeart/2005/8/layout/chevron2"/>
    <dgm:cxn modelId="{08E47BEA-9E40-4AF8-8F13-3A28F7ED7D09}" type="presOf" srcId="{47757375-EBFA-4392-A9B3-406FB04167EF}" destId="{C356C52A-ECE6-4996-B9BE-E77A6DCA0B06}" srcOrd="0" destOrd="0" presId="urn:microsoft.com/office/officeart/2005/8/layout/chevron2"/>
    <dgm:cxn modelId="{2840924D-2330-431B-86D1-B87B62298071}" srcId="{66E210F8-7B56-4D07-BEED-E0D67A531046}" destId="{78930802-CD0F-4236-9609-297D3D21BAFD}" srcOrd="1" destOrd="0" parTransId="{186B1939-3EC4-43C4-890A-EBD3480B616E}" sibTransId="{269A7A0C-17E4-49F0-AD34-9D121F964EBA}"/>
    <dgm:cxn modelId="{953B2514-E3A0-4656-BE59-5D86BC953112}" srcId="{47757375-EBFA-4392-A9B3-406FB04167EF}" destId="{15D53A8C-41FC-4EB5-BA74-A95BBB8DBE41}" srcOrd="1" destOrd="0" parTransId="{C2A756EA-1064-4CC3-80AB-72143FC6AA96}" sibTransId="{2548607B-D53B-427A-B1CE-A344AB73656B}"/>
    <dgm:cxn modelId="{8720C6FD-C652-41B6-8E12-5528BE2DFF03}" type="presOf" srcId="{76F17B30-3942-4B75-ACFD-C2065FA5DA97}" destId="{D6FB704D-6D95-434D-8D8B-21D5BA9E0ECE}" srcOrd="0" destOrd="2" presId="urn:microsoft.com/office/officeart/2005/8/layout/chevron2"/>
    <dgm:cxn modelId="{7035DA9A-17F6-4902-A7F8-303153E6D986}" srcId="{66E210F8-7B56-4D07-BEED-E0D67A531046}" destId="{47757375-EBFA-4392-A9B3-406FB04167EF}" srcOrd="0" destOrd="0" parTransId="{B2035478-4E61-419F-8D60-2C5410E94B05}" sibTransId="{B8B0D1AC-83A5-4A1C-968F-1E23ECB988F5}"/>
    <dgm:cxn modelId="{4260B4B9-455D-450F-8067-D989685B256D}" srcId="{78930802-CD0F-4236-9609-297D3D21BAFD}" destId="{5E3A7E69-9038-4C4C-97D5-102E3A73C97A}" srcOrd="1" destOrd="0" parTransId="{0805F451-B445-4B27-AC03-566CA37E6566}" sibTransId="{3D01C4A3-4B00-4AA0-A855-9A159B3912BB}"/>
    <dgm:cxn modelId="{F32F673B-EB64-4109-A84D-13B76596A7CE}" type="presOf" srcId="{78930802-CD0F-4236-9609-297D3D21BAFD}" destId="{4AB90AF1-C916-4DFF-AAD0-2233F19FFE05}" srcOrd="0" destOrd="0" presId="urn:microsoft.com/office/officeart/2005/8/layout/chevron2"/>
    <dgm:cxn modelId="{0F39000C-A765-43D2-92D8-5FE4AA90F531}" srcId="{78930802-CD0F-4236-9609-297D3D21BAFD}" destId="{447DE4DB-996C-492B-882A-1484310F607B}" srcOrd="0" destOrd="0" parTransId="{BCF697ED-EA89-48B1-BB9E-4D4C0466C65F}" sibTransId="{4C06D2CD-91E6-4EEE-B38B-D29EA6B9BB14}"/>
    <dgm:cxn modelId="{80E8F311-AC73-4E3E-A69C-F6224C13709C}" type="presOf" srcId="{382B2DE1-C76A-4B34-8A28-1E9118BA1D5F}" destId="{ABFB2F87-C5F7-4E4E-97B4-4482A44305B6}" srcOrd="0" destOrd="0" presId="urn:microsoft.com/office/officeart/2005/8/layout/chevron2"/>
    <dgm:cxn modelId="{61F034D7-F604-4AB4-836D-B0273D47A756}" type="presOf" srcId="{4CDBC6A1-A7AE-4DED-B158-B71ED56F4218}" destId="{D6FB704D-6D95-434D-8D8B-21D5BA9E0ECE}" srcOrd="0" destOrd="4" presId="urn:microsoft.com/office/officeart/2005/8/layout/chevron2"/>
    <dgm:cxn modelId="{20AA80AB-AF56-452A-9C36-6BEDCC8658A2}" type="presOf" srcId="{AF4D5EAF-230E-4C57-AF70-31EBF346B5D5}" destId="{BCFCE626-C22B-46A6-B771-92391E4F00F4}" srcOrd="0" destOrd="2" presId="urn:microsoft.com/office/officeart/2005/8/layout/chevron2"/>
    <dgm:cxn modelId="{E3DEA055-73BC-45A5-88C4-5157DF6EA9B5}" srcId="{47757375-EBFA-4392-A9B3-406FB04167EF}" destId="{4CDBC6A1-A7AE-4DED-B158-B71ED56F4218}" srcOrd="4" destOrd="0" parTransId="{3C97C4CB-D5E2-493E-A1D2-661F9B7B5325}" sibTransId="{174FB171-C77C-4D5F-A2ED-657466285680}"/>
    <dgm:cxn modelId="{E78559A0-DDD0-4339-8A09-78EC859E8B84}" srcId="{78930802-CD0F-4236-9609-297D3D21BAFD}" destId="{E1B8E97C-7688-4432-AA7F-480F5DDB9CCF}" srcOrd="3" destOrd="0" parTransId="{1631426F-624D-4F7E-A128-50BFC1B057FC}" sibTransId="{B4773C1F-59C4-4D4B-8913-147B4700B1B2}"/>
    <dgm:cxn modelId="{9C1EDB92-FE05-45FE-9DB8-807677A9EDA6}" type="presOf" srcId="{218D36B3-17F3-4EDD-AE7A-E4E024040755}" destId="{DD8CC7BD-F9B6-4AEA-86F0-BF8B2AA56028}" srcOrd="0" destOrd="1" presId="urn:microsoft.com/office/officeart/2005/8/layout/chevron2"/>
    <dgm:cxn modelId="{277AE4AF-DD6C-4363-A15F-38BFF31E8659}" type="presParOf" srcId="{963B7932-29BF-4A39-A7F9-7D7BF6776EC1}" destId="{EB9541A1-E7FA-4F63-8862-714BB4423CE4}" srcOrd="0" destOrd="0" presId="urn:microsoft.com/office/officeart/2005/8/layout/chevron2"/>
    <dgm:cxn modelId="{002DCFD0-0BCF-46AE-932F-EBC280F2F11A}" type="presParOf" srcId="{EB9541A1-E7FA-4F63-8862-714BB4423CE4}" destId="{C356C52A-ECE6-4996-B9BE-E77A6DCA0B06}" srcOrd="0" destOrd="0" presId="urn:microsoft.com/office/officeart/2005/8/layout/chevron2"/>
    <dgm:cxn modelId="{59CE2DC0-845E-474E-8B06-E93008B2D3CD}" type="presParOf" srcId="{EB9541A1-E7FA-4F63-8862-714BB4423CE4}" destId="{D6FB704D-6D95-434D-8D8B-21D5BA9E0ECE}" srcOrd="1" destOrd="0" presId="urn:microsoft.com/office/officeart/2005/8/layout/chevron2"/>
    <dgm:cxn modelId="{7E683BAF-345E-4683-B779-43362F770C09}" type="presParOf" srcId="{963B7932-29BF-4A39-A7F9-7D7BF6776EC1}" destId="{752C00CA-723B-4EEA-9939-9868B4752F75}" srcOrd="1" destOrd="0" presId="urn:microsoft.com/office/officeart/2005/8/layout/chevron2"/>
    <dgm:cxn modelId="{A33A6CA4-B71A-41E6-AEF9-0E0408C3A039}" type="presParOf" srcId="{963B7932-29BF-4A39-A7F9-7D7BF6776EC1}" destId="{F6C54B37-4219-4F12-AB8F-33CDE5A3474D}" srcOrd="2" destOrd="0" presId="urn:microsoft.com/office/officeart/2005/8/layout/chevron2"/>
    <dgm:cxn modelId="{8871932F-8D6A-413E-BDC9-77876CE4FE9B}" type="presParOf" srcId="{F6C54B37-4219-4F12-AB8F-33CDE5A3474D}" destId="{4AB90AF1-C916-4DFF-AAD0-2233F19FFE05}" srcOrd="0" destOrd="0" presId="urn:microsoft.com/office/officeart/2005/8/layout/chevron2"/>
    <dgm:cxn modelId="{3432395D-DCF6-49C5-A674-1AC3BCAD97CE}" type="presParOf" srcId="{F6C54B37-4219-4F12-AB8F-33CDE5A3474D}" destId="{BCFCE626-C22B-46A6-B771-92391E4F00F4}" srcOrd="1" destOrd="0" presId="urn:microsoft.com/office/officeart/2005/8/layout/chevron2"/>
    <dgm:cxn modelId="{472C8FA9-C063-4064-8515-0CB719323F02}" type="presParOf" srcId="{963B7932-29BF-4A39-A7F9-7D7BF6776EC1}" destId="{964111A2-C35A-423B-89E2-B70B2A4C9867}" srcOrd="3" destOrd="0" presId="urn:microsoft.com/office/officeart/2005/8/layout/chevron2"/>
    <dgm:cxn modelId="{5716A106-CBD7-4EE1-865A-4AEE1A61C9B4}" type="presParOf" srcId="{963B7932-29BF-4A39-A7F9-7D7BF6776EC1}" destId="{90A0527A-48F0-4068-8D15-5CA356856A56}" srcOrd="4" destOrd="0" presId="urn:microsoft.com/office/officeart/2005/8/layout/chevron2"/>
    <dgm:cxn modelId="{0CAA2701-7910-4FBA-89B5-0411FDCD7057}" type="presParOf" srcId="{90A0527A-48F0-4068-8D15-5CA356856A56}" destId="{ABFB2F87-C5F7-4E4E-97B4-4482A44305B6}" srcOrd="0" destOrd="0" presId="urn:microsoft.com/office/officeart/2005/8/layout/chevron2"/>
    <dgm:cxn modelId="{32210136-8F72-4634-9839-8ACC13800894}" type="presParOf" srcId="{90A0527A-48F0-4068-8D15-5CA356856A56}" destId="{DD8CC7BD-F9B6-4AEA-86F0-BF8B2AA560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6C52A-ECE6-4996-B9BE-E77A6DCA0B06}">
      <dsp:nvSpPr>
        <dsp:cNvPr id="0" name=""/>
        <dsp:cNvSpPr/>
      </dsp:nvSpPr>
      <dsp:spPr>
        <a:xfrm rot="5400000">
          <a:off x="-248651" y="433535"/>
          <a:ext cx="1657673" cy="1160371"/>
        </a:xfrm>
        <a:prstGeom prst="chevron">
          <a:avLst/>
        </a:prstGeom>
        <a:solidFill>
          <a:srgbClr val="5FA3B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Manutention</a:t>
          </a:r>
          <a:endParaRPr lang="fr-BE" sz="1600" kern="1200" dirty="0"/>
        </a:p>
      </dsp:txBody>
      <dsp:txXfrm rot="-5400000">
        <a:off x="1" y="765070"/>
        <a:ext cx="1160371" cy="497302"/>
      </dsp:txXfrm>
    </dsp:sp>
    <dsp:sp modelId="{D6FB704D-6D95-434D-8D8B-21D5BA9E0ECE}">
      <dsp:nvSpPr>
        <dsp:cNvPr id="0" name=""/>
        <dsp:cNvSpPr/>
      </dsp:nvSpPr>
      <dsp:spPr>
        <a:xfrm rot="5400000">
          <a:off x="3445503" y="-2277586"/>
          <a:ext cx="1432164" cy="6002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Sortie des rayons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Dépoussiérage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Tri 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Massicot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Déplacement XX Août</a:t>
          </a:r>
          <a:endParaRPr lang="fr-BE" sz="1400" kern="1200" dirty="0"/>
        </a:p>
      </dsp:txBody>
      <dsp:txXfrm rot="-5400000">
        <a:off x="1160371" y="77458"/>
        <a:ext cx="5932516" cy="1292340"/>
      </dsp:txXfrm>
    </dsp:sp>
    <dsp:sp modelId="{4AB90AF1-C916-4DFF-AAD0-2233F19FFE05}">
      <dsp:nvSpPr>
        <dsp:cNvPr id="0" name=""/>
        <dsp:cNvSpPr/>
      </dsp:nvSpPr>
      <dsp:spPr>
        <a:xfrm rot="5400000">
          <a:off x="-248651" y="1906022"/>
          <a:ext cx="1657673" cy="1160371"/>
        </a:xfrm>
        <a:prstGeom prst="chevron">
          <a:avLst/>
        </a:prstGeom>
        <a:solidFill>
          <a:srgbClr val="00707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Numérisation</a:t>
          </a:r>
          <a:endParaRPr lang="fr-BE" sz="1600" kern="1200" dirty="0"/>
        </a:p>
      </dsp:txBody>
      <dsp:txXfrm rot="-5400000">
        <a:off x="1" y="2237557"/>
        <a:ext cx="1160371" cy="497302"/>
      </dsp:txXfrm>
    </dsp:sp>
    <dsp:sp modelId="{BCFCE626-C22B-46A6-B771-92391E4F00F4}">
      <dsp:nvSpPr>
        <dsp:cNvPr id="0" name=""/>
        <dsp:cNvSpPr/>
      </dsp:nvSpPr>
      <dsp:spPr>
        <a:xfrm rot="5400000">
          <a:off x="3622841" y="-805098"/>
          <a:ext cx="1077487" cy="6002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Création d’un PDF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Fichier de suivi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Mise sur serveur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(Mise en ligne)</a:t>
          </a:r>
          <a:endParaRPr lang="fr-BE" sz="1400" kern="1200" dirty="0"/>
        </a:p>
      </dsp:txBody>
      <dsp:txXfrm rot="-5400000">
        <a:off x="1160371" y="1709971"/>
        <a:ext cx="5949829" cy="972289"/>
      </dsp:txXfrm>
    </dsp:sp>
    <dsp:sp modelId="{ABFB2F87-C5F7-4E4E-97B4-4482A44305B6}">
      <dsp:nvSpPr>
        <dsp:cNvPr id="0" name=""/>
        <dsp:cNvSpPr/>
      </dsp:nvSpPr>
      <dsp:spPr>
        <a:xfrm rot="5400000">
          <a:off x="-248651" y="3378509"/>
          <a:ext cx="1657673" cy="1160371"/>
        </a:xfrm>
        <a:prstGeom prst="chevron">
          <a:avLst/>
        </a:prstGeom>
        <a:solidFill>
          <a:srgbClr val="5FA3B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Finalisation</a:t>
          </a:r>
          <a:endParaRPr lang="fr-BE" sz="1600" kern="1200" dirty="0"/>
        </a:p>
      </dsp:txBody>
      <dsp:txXfrm rot="-5400000">
        <a:off x="1" y="3710044"/>
        <a:ext cx="1160371" cy="497302"/>
      </dsp:txXfrm>
    </dsp:sp>
    <dsp:sp modelId="{DD8CC7BD-F9B6-4AEA-86F0-BF8B2AA56028}">
      <dsp:nvSpPr>
        <dsp:cNvPr id="0" name=""/>
        <dsp:cNvSpPr/>
      </dsp:nvSpPr>
      <dsp:spPr>
        <a:xfrm rot="5400000">
          <a:off x="3622841" y="667388"/>
          <a:ext cx="1077487" cy="6002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Contrôle comparatif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Elimination des volumes</a:t>
          </a:r>
          <a:endParaRPr lang="fr-BE" sz="1400" kern="1200" dirty="0"/>
        </a:p>
      </dsp:txBody>
      <dsp:txXfrm rot="-5400000">
        <a:off x="1160371" y="3182458"/>
        <a:ext cx="5949829" cy="97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6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9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34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38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7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31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63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92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69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26900" y="-9525"/>
            <a:ext cx="5817099" cy="29190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LIEGE_Logo_Compact_CMJN_pos@2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172" y="240925"/>
            <a:ext cx="1826653" cy="886872"/>
          </a:xfrm>
          <a:prstGeom prst="rect">
            <a:avLst/>
          </a:prstGeom>
        </p:spPr>
      </p:pic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0" y="0"/>
            <a:ext cx="9144000" cy="6858000"/>
            <a:chOff x="0" y="0"/>
            <a:chExt cx="6858000" cy="5143500"/>
          </a:xfrm>
        </p:grpSpPr>
        <p:sp>
          <p:nvSpPr>
            <p:cNvPr id="10" name="Triangle rectangle 9"/>
            <p:cNvSpPr/>
            <p:nvPr userDrawn="1"/>
          </p:nvSpPr>
          <p:spPr>
            <a:xfrm flipV="1">
              <a:off x="0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/>
            <p:cNvSpPr/>
            <p:nvPr userDrawn="1"/>
          </p:nvSpPr>
          <p:spPr>
            <a:xfrm>
              <a:off x="0" y="1690016"/>
              <a:ext cx="6858000" cy="3453484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58" y="91370"/>
            <a:ext cx="1031098" cy="500615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4782487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28437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74" y="240925"/>
            <a:ext cx="1826653" cy="88687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74" y="240925"/>
            <a:ext cx="1826653" cy="88687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LIEGE_Logo_Compact_CMJN_pos@2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0" y="2681711"/>
            <a:ext cx="3078320" cy="14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74" y="240925"/>
            <a:ext cx="1826653" cy="88687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_ppt_4-3_FR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58" y="91370"/>
            <a:ext cx="1031098" cy="500615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B7D1-38DA-1142-903E-052245198C01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4" r:id="rId3"/>
    <p:sldLayoutId id="2147483666" r:id="rId4"/>
    <p:sldLayoutId id="2147483665" r:id="rId5"/>
    <p:sldLayoutId id="2147483667" r:id="rId6"/>
    <p:sldLayoutId id="2147483668" r:id="rId7"/>
    <p:sldLayoutId id="2147483669" r:id="rId8"/>
    <p:sldLayoutId id="2147483663" r:id="rId9"/>
    <p:sldLayoutId id="2147483651" r:id="rId10"/>
    <p:sldLayoutId id="2147483650" r:id="rId11"/>
    <p:sldLayoutId id="2147483652" r:id="rId12"/>
    <p:sldLayoutId id="2147483655" r:id="rId13"/>
    <p:sldLayoutId id="2147483657" r:id="rId14"/>
    <p:sldLayoutId id="2147483661" r:id="rId15"/>
    <p:sldLayoutId id="2147483660" r:id="rId16"/>
    <p:sldLayoutId id="21474836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56990" y="4808794"/>
            <a:ext cx="5231005" cy="796567"/>
          </a:xfrm>
        </p:spPr>
        <p:txBody>
          <a:bodyPr>
            <a:normAutofit/>
          </a:bodyPr>
          <a:lstStyle/>
          <a:p>
            <a:r>
              <a:rPr lang="fr-BE" dirty="0" smtClean="0"/>
              <a:t>Numérisation des mémoires</a:t>
            </a:r>
            <a:endParaRPr lang="fr-BE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71800" y="5496030"/>
            <a:ext cx="6016195" cy="914101"/>
          </a:xfrm>
        </p:spPr>
        <p:txBody>
          <a:bodyPr/>
          <a:lstStyle/>
          <a:p>
            <a:r>
              <a:rPr lang="fr-BE" dirty="0" smtClean="0"/>
              <a:t>Contraintes physiques, solutions numériques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circuits…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Principe de base pour les mémoires :</a:t>
            </a:r>
          </a:p>
          <a:p>
            <a:pPr lvl="1"/>
            <a:r>
              <a:rPr lang="fr-FR" dirty="0"/>
              <a:t>Mémoires « natifs » électroniques -&gt; Workflow </a:t>
            </a:r>
            <a:r>
              <a:rPr lang="fr-FR" dirty="0" err="1"/>
              <a:t>MatheO</a:t>
            </a:r>
            <a:r>
              <a:rPr lang="fr-FR" dirty="0"/>
              <a:t> et sur </a:t>
            </a:r>
            <a:r>
              <a:rPr lang="fr-FR" dirty="0" err="1"/>
              <a:t>MatheO</a:t>
            </a:r>
            <a:endParaRPr lang="fr-FR" dirty="0"/>
          </a:p>
          <a:p>
            <a:pPr lvl="1"/>
            <a:r>
              <a:rPr lang="fr-FR" dirty="0"/>
              <a:t>Mémoires papier faisant l’objet d’une numérisation -&gt; Alma + stockage </a:t>
            </a:r>
            <a:r>
              <a:rPr lang="fr-FR" dirty="0" smtClean="0"/>
              <a:t>distant</a:t>
            </a:r>
          </a:p>
          <a:p>
            <a:pPr lvl="2"/>
            <a:r>
              <a:rPr lang="fr-FR" dirty="0" smtClean="0"/>
              <a:t>Interface d’</a:t>
            </a:r>
            <a:r>
              <a:rPr lang="fr-FR" dirty="0" err="1" smtClean="0"/>
              <a:t>upload</a:t>
            </a:r>
            <a:r>
              <a:rPr lang="fr-FR" dirty="0" smtClean="0"/>
              <a:t> des </a:t>
            </a:r>
            <a:r>
              <a:rPr lang="fr-FR" dirty="0" err="1" smtClean="0"/>
              <a:t>PDFs</a:t>
            </a:r>
            <a:endParaRPr lang="fr-FR" dirty="0" smtClean="0"/>
          </a:p>
          <a:p>
            <a:pPr lvl="2"/>
            <a:r>
              <a:rPr lang="fr-FR" dirty="0" smtClean="0"/>
              <a:t>Interopérabilité avec Alma</a:t>
            </a:r>
          </a:p>
          <a:p>
            <a:pPr lvl="2"/>
            <a:r>
              <a:rPr lang="fr-FR" dirty="0" smtClean="0"/>
              <a:t>Gestion des droits d’accès</a:t>
            </a:r>
          </a:p>
        </p:txBody>
      </p:sp>
    </p:spTree>
    <p:extLst>
      <p:ext uri="{BB962C8B-B14F-4D97-AF65-F5344CB8AC3E}">
        <p14:creationId xmlns:p14="http://schemas.microsoft.com/office/powerpoint/2010/main" val="3196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et </a:t>
            </a:r>
            <a:r>
              <a:rPr lang="en-US" dirty="0" err="1" smtClean="0"/>
              <a:t>interopérabilité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3000" dirty="0" smtClean="0"/>
              <a:t>Interface très simple</a:t>
            </a:r>
          </a:p>
          <a:p>
            <a:r>
              <a:rPr lang="fr-FR" sz="3000" dirty="0" smtClean="0"/>
              <a:t>Recherche d’un mémoire par CB (ou MMS ID)</a:t>
            </a:r>
          </a:p>
          <a:p>
            <a:r>
              <a:rPr lang="fr-FR" sz="3000" dirty="0" smtClean="0"/>
              <a:t>Interrogation d’Alma par API + récupération des métadonnées de base (vérification visuelle)</a:t>
            </a:r>
          </a:p>
          <a:p>
            <a:r>
              <a:rPr lang="fr-FR" sz="3000" dirty="0" smtClean="0"/>
              <a:t>Chargement du PDF (+ fichier renommé)</a:t>
            </a:r>
          </a:p>
          <a:p>
            <a:r>
              <a:rPr lang="fr-FR" sz="3000" dirty="0" smtClean="0"/>
              <a:t>API Alma pousse dans Alma le nom du (des) </a:t>
            </a:r>
            <a:r>
              <a:rPr lang="fr-FR" sz="3000" dirty="0" err="1" smtClean="0"/>
              <a:t>PDFs</a:t>
            </a:r>
            <a:r>
              <a:rPr lang="fr-FR" sz="3000" dirty="0"/>
              <a:t> </a:t>
            </a:r>
            <a:r>
              <a:rPr lang="fr-FR" sz="3000" dirty="0" smtClean="0"/>
              <a:t>(lié à un « </a:t>
            </a:r>
            <a:r>
              <a:rPr lang="fr-FR" sz="3000" dirty="0" err="1" smtClean="0"/>
              <a:t>Remote</a:t>
            </a:r>
            <a:r>
              <a:rPr lang="fr-FR" sz="3000" dirty="0" smtClean="0"/>
              <a:t> </a:t>
            </a:r>
            <a:r>
              <a:rPr lang="fr-FR" sz="3000" dirty="0"/>
              <a:t>Digital </a:t>
            </a:r>
            <a:r>
              <a:rPr lang="fr-FR" sz="3000" dirty="0" err="1" smtClean="0"/>
              <a:t>Repository</a:t>
            </a:r>
            <a:r>
              <a:rPr lang="fr-FR" sz="3000" dirty="0" smtClean="0"/>
              <a:t> »)</a:t>
            </a:r>
          </a:p>
          <a:p>
            <a:r>
              <a:rPr lang="fr-FR" sz="3000" dirty="0" smtClean="0"/>
              <a:t>API Alma associe la notice à une Collection</a:t>
            </a:r>
          </a:p>
          <a:p>
            <a:r>
              <a:rPr lang="fr-FR" sz="3000" dirty="0" smtClean="0"/>
              <a:t>Le lien vers le PDF est disponible sur Alma et Primo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36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2" y="1997405"/>
            <a:ext cx="8685875" cy="48605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62" y="0"/>
            <a:ext cx="8440276" cy="19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droits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Principe de base :</a:t>
            </a:r>
          </a:p>
          <a:p>
            <a:pPr lvl="1"/>
            <a:r>
              <a:rPr lang="fr-FR" sz="2000" dirty="0" smtClean="0"/>
              <a:t>Mémoires +30 ans: accès libre</a:t>
            </a:r>
          </a:p>
          <a:p>
            <a:pPr lvl="1"/>
            <a:r>
              <a:rPr lang="fr-FR" sz="2000" dirty="0" smtClean="0"/>
              <a:t>Mémoires -30 ans : accès restreint (intranet)</a:t>
            </a:r>
          </a:p>
          <a:p>
            <a:r>
              <a:rPr lang="fr-FR" sz="2400" dirty="0" smtClean="0"/>
              <a:t>Calcul automatique sur base de l’année (&lt; API Alma) (0)</a:t>
            </a:r>
          </a:p>
          <a:p>
            <a:r>
              <a:rPr lang="fr-FR" sz="2400" dirty="0" smtClean="0"/>
              <a:t>Principe de la barrière mobile</a:t>
            </a:r>
          </a:p>
          <a:p>
            <a:r>
              <a:rPr lang="fr-FR" sz="2400" dirty="0" smtClean="0"/>
              <a:t>Possibilité d’adaptation au cas par cas (1 ou 2)</a:t>
            </a:r>
          </a:p>
          <a:p>
            <a:r>
              <a:rPr lang="fr-FR" sz="2400" dirty="0" smtClean="0"/>
              <a:t>Possibilité d’accès aux seuls administrateurs (3)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3801"/>
            <a:ext cx="9184717" cy="22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7" y="0"/>
            <a:ext cx="8077220" cy="70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04" y="1524001"/>
            <a:ext cx="3520044" cy="35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3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Aux origines…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r>
              <a:rPr lang="fr-BE" dirty="0" smtClean="0"/>
              <a:t>Politique de numérisation (2012)</a:t>
            </a:r>
          </a:p>
          <a:p>
            <a:pPr marL="0" indent="0">
              <a:buNone/>
            </a:pPr>
            <a:endParaRPr lang="fr-BE" sz="1800" dirty="0" smtClean="0"/>
          </a:p>
          <a:p>
            <a:pPr lvl="1"/>
            <a:r>
              <a:rPr lang="fr-BE" sz="2400" dirty="0" smtClean="0"/>
              <a:t>Plutôt orientée « fonds patrimoniaux » :</a:t>
            </a:r>
            <a:endParaRPr lang="fr-BE" dirty="0" smtClean="0"/>
          </a:p>
          <a:p>
            <a:pPr lvl="2"/>
            <a:r>
              <a:rPr lang="fr-BE" sz="2000" dirty="0" smtClean="0"/>
              <a:t>Préservation des collections</a:t>
            </a:r>
          </a:p>
          <a:p>
            <a:pPr lvl="2"/>
            <a:r>
              <a:rPr lang="fr-BE" sz="2000" dirty="0" smtClean="0"/>
              <a:t>Valorisation (</a:t>
            </a:r>
            <a:r>
              <a:rPr lang="fr-BE" sz="2000" dirty="0" err="1" smtClean="0"/>
              <a:t>DONum</a:t>
            </a:r>
            <a:r>
              <a:rPr lang="fr-BE" sz="2000" dirty="0" smtClean="0"/>
              <a:t> &amp; expos virtuelles)</a:t>
            </a:r>
          </a:p>
          <a:p>
            <a:pPr marL="914400" lvl="2" indent="0">
              <a:buNone/>
            </a:pPr>
            <a:endParaRPr lang="fr-BE" sz="2000" dirty="0" smtClean="0"/>
          </a:p>
          <a:p>
            <a:pPr lvl="1"/>
            <a:r>
              <a:rPr lang="fr-BE" sz="2400" dirty="0" smtClean="0"/>
              <a:t>1ers projets concrets &gt; 1ères expériences</a:t>
            </a:r>
          </a:p>
          <a:p>
            <a:pPr lvl="2"/>
            <a:r>
              <a:rPr lang="fr-BE" sz="2000" dirty="0" smtClean="0"/>
              <a:t>Matériel de numérisation</a:t>
            </a:r>
          </a:p>
          <a:p>
            <a:pPr lvl="2"/>
            <a:r>
              <a:rPr lang="fr-BE" sz="2000" dirty="0" smtClean="0"/>
              <a:t>Logiciels (numérisation, production)</a:t>
            </a:r>
          </a:p>
          <a:p>
            <a:pPr lvl="2"/>
            <a:r>
              <a:rPr lang="fr-BE" sz="2000" dirty="0" smtClean="0"/>
              <a:t>Archivage électronique</a:t>
            </a:r>
          </a:p>
          <a:p>
            <a:pPr lvl="2"/>
            <a:r>
              <a:rPr lang="fr-BE" sz="2000" dirty="0" smtClean="0"/>
              <a:t>Premiers problèmes… et solutions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01928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Aux origines…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r>
              <a:rPr lang="fr-BE" dirty="0" smtClean="0"/>
              <a:t>Projet immobilier : réserve distante (2013)</a:t>
            </a:r>
          </a:p>
          <a:p>
            <a:pPr marL="0" indent="0">
              <a:buNone/>
            </a:pPr>
            <a:endParaRPr lang="fr-BE" sz="1800" dirty="0" smtClean="0"/>
          </a:p>
          <a:p>
            <a:pPr lvl="1"/>
            <a:r>
              <a:rPr lang="fr-BE" sz="2400" dirty="0" smtClean="0"/>
              <a:t>Contrainte spatiale : </a:t>
            </a:r>
          </a:p>
          <a:p>
            <a:pPr lvl="2"/>
            <a:r>
              <a:rPr lang="fr-BE" sz="2000" dirty="0" smtClean="0"/>
              <a:t>Superficie réduite, au mieux maintenue</a:t>
            </a:r>
          </a:p>
          <a:p>
            <a:pPr lvl="2"/>
            <a:r>
              <a:rPr lang="fr-BE" sz="2000" dirty="0" smtClean="0"/>
              <a:t>Collections en accroissement ; services à intégrer</a:t>
            </a:r>
          </a:p>
          <a:p>
            <a:pPr marL="914400" lvl="2" indent="0">
              <a:buNone/>
            </a:pPr>
            <a:endParaRPr lang="fr-BE" sz="2000" dirty="0" smtClean="0"/>
          </a:p>
          <a:p>
            <a:pPr lvl="1"/>
            <a:r>
              <a:rPr lang="fr-BE" sz="2400" dirty="0" smtClean="0"/>
              <a:t>Une alternative au désherbage « dur » :</a:t>
            </a:r>
          </a:p>
          <a:p>
            <a:pPr lvl="2"/>
            <a:r>
              <a:rPr lang="fr-BE" sz="2000" dirty="0" smtClean="0"/>
              <a:t>Conservation d’une version numérique</a:t>
            </a:r>
          </a:p>
          <a:p>
            <a:pPr lvl="2"/>
            <a:r>
              <a:rPr lang="fr-BE" sz="2000" dirty="0" smtClean="0"/>
              <a:t>Destruction du document physique</a:t>
            </a:r>
          </a:p>
        </p:txBody>
      </p:sp>
    </p:spTree>
    <p:extLst>
      <p:ext uri="{BB962C8B-B14F-4D97-AF65-F5344CB8AC3E}">
        <p14:creationId xmlns:p14="http://schemas.microsoft.com/office/powerpoint/2010/main" val="204263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les mémoires ?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r>
              <a:rPr lang="fr-BE" sz="2800" dirty="0" smtClean="0"/>
              <a:t>Large collection &gt; gain significatif</a:t>
            </a:r>
          </a:p>
          <a:p>
            <a:pPr lvl="1"/>
            <a:r>
              <a:rPr lang="fr-BE" sz="2000" dirty="0" smtClean="0"/>
              <a:t>+- 9.000 volumes en réserve &gt; +200 m rayon</a:t>
            </a:r>
          </a:p>
          <a:p>
            <a:pPr lvl="1"/>
            <a:r>
              <a:rPr lang="fr-BE" sz="2000" dirty="0" smtClean="0"/>
              <a:t>Possibilité ensuite d’étendre l’opération à tous les sites : </a:t>
            </a:r>
          </a:p>
          <a:p>
            <a:pPr lvl="2"/>
            <a:r>
              <a:rPr lang="fr-BE" sz="2000" dirty="0" smtClean="0"/>
              <a:t>+- 40.000 volumes avec recouvrement partiel</a:t>
            </a:r>
          </a:p>
          <a:p>
            <a:r>
              <a:rPr lang="fr-BE" sz="2800" dirty="0" smtClean="0"/>
              <a:t>Conservation complexe à long terme</a:t>
            </a:r>
          </a:p>
          <a:p>
            <a:pPr lvl="1"/>
            <a:r>
              <a:rPr lang="fr-BE" sz="2000" dirty="0" smtClean="0"/>
              <a:t>Collection touchée par la contamination fongique (2008)</a:t>
            </a:r>
          </a:p>
          <a:p>
            <a:pPr lvl="1"/>
            <a:r>
              <a:rPr lang="fr-BE" sz="2000" dirty="0" smtClean="0"/>
              <a:t>Support(s) fragile(s)</a:t>
            </a:r>
          </a:p>
          <a:p>
            <a:r>
              <a:rPr lang="fr-BE" sz="2800" dirty="0" smtClean="0"/>
              <a:t>Aspect matériel « mineur »</a:t>
            </a:r>
          </a:p>
          <a:p>
            <a:pPr lvl="1"/>
            <a:r>
              <a:rPr lang="fr-BE" sz="2000" dirty="0" smtClean="0"/>
              <a:t>Mission de conservation… des contenus</a:t>
            </a:r>
          </a:p>
          <a:p>
            <a:pPr lvl="1"/>
            <a:r>
              <a:rPr lang="fr-BE" sz="2000" dirty="0" smtClean="0"/>
              <a:t>Aspect physique peu/pas important</a:t>
            </a:r>
          </a:p>
        </p:txBody>
      </p:sp>
    </p:spTree>
    <p:extLst>
      <p:ext uri="{BB962C8B-B14F-4D97-AF65-F5344CB8AC3E}">
        <p14:creationId xmlns:p14="http://schemas.microsoft.com/office/powerpoint/2010/main" val="673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Workflow</a:t>
            </a:r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0802147"/>
              </p:ext>
            </p:extLst>
          </p:nvPr>
        </p:nvGraphicFramePr>
        <p:xfrm>
          <a:off x="990600" y="1605722"/>
          <a:ext cx="7162800" cy="479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34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Réalisation : phase pilote (août 2013)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pPr lvl="1"/>
            <a:r>
              <a:rPr lang="fr-BE" sz="2000" dirty="0" smtClean="0"/>
              <a:t>15 jours de travail</a:t>
            </a:r>
          </a:p>
          <a:p>
            <a:pPr lvl="1"/>
            <a:r>
              <a:rPr lang="fr-BE" sz="2000" dirty="0" smtClean="0"/>
              <a:t>766 volumes traités</a:t>
            </a:r>
          </a:p>
          <a:p>
            <a:pPr lvl="1"/>
            <a:r>
              <a:rPr lang="fr-BE" sz="2000" dirty="0" smtClean="0"/>
              <a:t>Job étudiant</a:t>
            </a:r>
          </a:p>
          <a:p>
            <a:r>
              <a:rPr lang="fr-BE" sz="2400" dirty="0" smtClean="0"/>
              <a:t>Différences par rapport au workflow final</a:t>
            </a:r>
          </a:p>
          <a:p>
            <a:pPr lvl="1"/>
            <a:r>
              <a:rPr lang="fr-BE" sz="2000" dirty="0" smtClean="0"/>
              <a:t>Massicot au centre-ville mais scanner à la direction : double déplacement ;</a:t>
            </a:r>
          </a:p>
          <a:p>
            <a:pPr lvl="1"/>
            <a:r>
              <a:rPr lang="fr-BE" sz="2000" dirty="0" smtClean="0"/>
              <a:t>Dépoussiérage inutile (collection propre et accessible) ;</a:t>
            </a:r>
          </a:p>
          <a:p>
            <a:pPr lvl="1"/>
            <a:r>
              <a:rPr lang="fr-BE" sz="2000" dirty="0" smtClean="0"/>
              <a:t>Tri limité en amont (uniquement classeurs et hors format) &gt; thèses, papier fragile aussi.</a:t>
            </a:r>
          </a:p>
          <a:p>
            <a:pPr lvl="1"/>
            <a:r>
              <a:rPr lang="fr-BE" sz="2000" dirty="0" smtClean="0"/>
              <a:t>Pas de solution de mise en ligne disponible</a:t>
            </a:r>
          </a:p>
          <a:p>
            <a:r>
              <a:rPr lang="fr-BE" sz="2400" dirty="0" smtClean="0"/>
              <a:t>Soucis techniques</a:t>
            </a:r>
          </a:p>
          <a:p>
            <a:pPr lvl="1"/>
            <a:r>
              <a:rPr lang="fr-BE" sz="2000" dirty="0" smtClean="0"/>
              <a:t>Un massicot HS &gt; autre service interne</a:t>
            </a:r>
          </a:p>
          <a:p>
            <a:pPr lvl="1"/>
            <a:r>
              <a:rPr lang="fr-BE" sz="2000" dirty="0" smtClean="0"/>
              <a:t>Elimination trop rapide de quelques originaux…</a:t>
            </a:r>
          </a:p>
          <a:p>
            <a:pPr lvl="1"/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6698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Réalisation : phase pilote (août 2013)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r>
              <a:rPr lang="fr-BE" sz="2400" dirty="0" smtClean="0"/>
              <a:t>Conclusions de la phase et améliorations :</a:t>
            </a:r>
          </a:p>
          <a:p>
            <a:pPr lvl="1"/>
            <a:r>
              <a:rPr lang="fr-BE" sz="2000" dirty="0" smtClean="0"/>
              <a:t>Limitation des déplacements indispensables :</a:t>
            </a:r>
          </a:p>
          <a:p>
            <a:pPr lvl="2"/>
            <a:r>
              <a:rPr lang="fr-BE" sz="1600" dirty="0" smtClean="0"/>
              <a:t>Installation d’un massicot dans la réserve</a:t>
            </a:r>
          </a:p>
          <a:p>
            <a:pPr lvl="2"/>
            <a:r>
              <a:rPr lang="fr-BE" sz="1600" dirty="0" smtClean="0"/>
              <a:t>Dépoussiérage prévu dans la réserve également</a:t>
            </a:r>
          </a:p>
          <a:p>
            <a:pPr lvl="1"/>
            <a:r>
              <a:rPr lang="fr-BE" sz="2000" dirty="0" smtClean="0"/>
              <a:t>Tri plus restrictif des documents pour éviter un traitement manuel trop conséquent en parallèle ;</a:t>
            </a:r>
          </a:p>
          <a:p>
            <a:pPr lvl="1"/>
            <a:r>
              <a:rPr lang="fr-BE" sz="2000" dirty="0" smtClean="0"/>
              <a:t>Contrôle qualité nécessaire rapidement après l’opération de scan ;</a:t>
            </a:r>
          </a:p>
          <a:p>
            <a:pPr lvl="1"/>
            <a:r>
              <a:rPr lang="fr-BE" sz="2000" dirty="0" smtClean="0"/>
              <a:t>Gestion manuelle des accès </a:t>
            </a:r>
            <a:r>
              <a:rPr lang="fr-BE" sz="2000" i="1" dirty="0" smtClean="0"/>
              <a:t>a posteriori </a:t>
            </a:r>
            <a:r>
              <a:rPr lang="fr-BE" sz="2000" dirty="0" smtClean="0"/>
              <a:t>&gt; outil de mise en ligne à développer.</a:t>
            </a:r>
          </a:p>
          <a:p>
            <a:pPr lvl="1"/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4149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Réalisation : hésitations…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r>
              <a:rPr lang="fr-BE" sz="2400" dirty="0" smtClean="0"/>
              <a:t>Projet immobilier mis en attente… priorité revue (2013-2014)</a:t>
            </a:r>
          </a:p>
          <a:p>
            <a:r>
              <a:rPr lang="fr-BE" sz="2400" dirty="0" smtClean="0"/>
              <a:t>Stage – bibliothécaire-documentaliste (novembre 2015)</a:t>
            </a:r>
          </a:p>
          <a:p>
            <a:pPr lvl="1"/>
            <a:r>
              <a:rPr lang="fr-BE" sz="2000" dirty="0" smtClean="0"/>
              <a:t>800 nouveaux volumes traités</a:t>
            </a:r>
          </a:p>
          <a:p>
            <a:pPr lvl="1"/>
            <a:r>
              <a:rPr lang="fr-BE" sz="2000" dirty="0" smtClean="0"/>
              <a:t>Workflow revu… et fonctionnel</a:t>
            </a:r>
          </a:p>
          <a:p>
            <a:pPr lvl="1"/>
            <a:r>
              <a:rPr lang="fr-BE" sz="2000" dirty="0" smtClean="0"/>
              <a:t>Toujours pas de mise en ligne &gt; gestion manuelle accrue (mais demandes raisonnables)</a:t>
            </a:r>
          </a:p>
          <a:p>
            <a:r>
              <a:rPr lang="fr-BE" sz="2400" dirty="0" smtClean="0"/>
              <a:t>Outil de mise en ligne</a:t>
            </a:r>
          </a:p>
          <a:p>
            <a:pPr lvl="1"/>
            <a:r>
              <a:rPr lang="fr-BE" sz="2000" dirty="0" err="1" smtClean="0"/>
              <a:t>MatheO</a:t>
            </a:r>
            <a:r>
              <a:rPr lang="fr-BE" sz="2000" dirty="0" smtClean="0"/>
              <a:t> ?</a:t>
            </a:r>
          </a:p>
          <a:p>
            <a:pPr lvl="1"/>
            <a:r>
              <a:rPr lang="fr-BE" sz="2000" dirty="0" err="1" smtClean="0"/>
              <a:t>DONum</a:t>
            </a:r>
            <a:r>
              <a:rPr lang="fr-BE" sz="2000" dirty="0" smtClean="0"/>
              <a:t> ?</a:t>
            </a:r>
          </a:p>
          <a:p>
            <a:pPr lvl="1"/>
            <a:endParaRPr lang="fr-BE" sz="2000" dirty="0" smtClean="0"/>
          </a:p>
          <a:p>
            <a:pPr lvl="1"/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34631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Lancement de l’opération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687"/>
          </a:xfrm>
        </p:spPr>
        <p:txBody>
          <a:bodyPr>
            <a:normAutofit/>
          </a:bodyPr>
          <a:lstStyle/>
          <a:p>
            <a:r>
              <a:rPr lang="fr-BE" sz="2400" dirty="0" smtClean="0"/>
              <a:t>Reprise du dossier immobilier avec </a:t>
            </a:r>
            <a:r>
              <a:rPr lang="fr-BE" sz="2400" i="1" dirty="0" smtClean="0"/>
              <a:t>deadlines </a:t>
            </a:r>
            <a:r>
              <a:rPr lang="fr-BE" sz="2400" dirty="0" smtClean="0"/>
              <a:t>(2017-2018)</a:t>
            </a:r>
          </a:p>
          <a:p>
            <a:r>
              <a:rPr lang="fr-BE" sz="2400" dirty="0" smtClean="0"/>
              <a:t>Démontage du </a:t>
            </a:r>
            <a:r>
              <a:rPr lang="fr-BE" sz="2400" dirty="0" err="1" smtClean="0"/>
              <a:t>compactus</a:t>
            </a:r>
            <a:r>
              <a:rPr lang="fr-BE" sz="2400" dirty="0" smtClean="0"/>
              <a:t> &gt; mémoires à évacuer</a:t>
            </a:r>
          </a:p>
          <a:p>
            <a:r>
              <a:rPr lang="fr-BE" sz="2400" dirty="0" smtClean="0"/>
              <a:t>Manutention et numérisation</a:t>
            </a:r>
          </a:p>
          <a:p>
            <a:pPr lvl="1"/>
            <a:r>
              <a:rPr lang="fr-BE" sz="2000" dirty="0" smtClean="0"/>
              <a:t>Jobistes, stagiaire</a:t>
            </a:r>
          </a:p>
          <a:p>
            <a:pPr lvl="1"/>
            <a:r>
              <a:rPr lang="fr-BE" sz="2000" dirty="0" smtClean="0"/>
              <a:t>Phase de dépoussiérage incluse</a:t>
            </a:r>
          </a:p>
          <a:p>
            <a:pPr lvl="1"/>
            <a:r>
              <a:rPr lang="fr-BE" sz="2000" dirty="0" smtClean="0"/>
              <a:t>+- 900 titres traités (été – automne 2018)</a:t>
            </a:r>
          </a:p>
          <a:p>
            <a:r>
              <a:rPr lang="fr-BE" sz="2400" dirty="0" smtClean="0"/>
              <a:t>Outil de mise en ligne</a:t>
            </a:r>
          </a:p>
          <a:p>
            <a:pPr lvl="1"/>
            <a:r>
              <a:rPr lang="fr-BE" sz="2000" strike="sngStrike" dirty="0" err="1" smtClean="0"/>
              <a:t>MatheO</a:t>
            </a:r>
            <a:r>
              <a:rPr lang="fr-BE" sz="2000" strike="sngStrike" dirty="0" smtClean="0"/>
              <a:t> ?</a:t>
            </a:r>
          </a:p>
          <a:p>
            <a:pPr lvl="1"/>
            <a:r>
              <a:rPr lang="fr-BE" sz="2000" strike="sngStrike" dirty="0" err="1" smtClean="0"/>
              <a:t>DONum</a:t>
            </a:r>
            <a:r>
              <a:rPr lang="fr-BE" sz="2000" strike="sngStrike" dirty="0" smtClean="0"/>
              <a:t> ?</a:t>
            </a:r>
          </a:p>
          <a:p>
            <a:pPr lvl="1"/>
            <a:r>
              <a:rPr lang="fr-BE" sz="2000" dirty="0" err="1" smtClean="0"/>
              <a:t>eTFE</a:t>
            </a:r>
            <a:r>
              <a:rPr lang="fr-BE" sz="2000" dirty="0" smtClean="0"/>
              <a:t> &amp; Alma / Primo</a:t>
            </a:r>
          </a:p>
          <a:p>
            <a:pPr lvl="1"/>
            <a:endParaRPr lang="fr-BE" sz="2000" dirty="0" smtClean="0"/>
          </a:p>
          <a:p>
            <a:pPr lvl="1"/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1391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571</Words>
  <Application>Microsoft Office PowerPoint</Application>
  <PresentationFormat>Affichage à l'écran (4:3)</PresentationFormat>
  <Paragraphs>124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Grande</vt:lpstr>
      <vt:lpstr>Thème Office</vt:lpstr>
      <vt:lpstr>Numérisation des mémoires</vt:lpstr>
      <vt:lpstr>Aux origines…</vt:lpstr>
      <vt:lpstr>Aux origines…</vt:lpstr>
      <vt:lpstr>Pourquoi les mémoires ?</vt:lpstr>
      <vt:lpstr>Workflow</vt:lpstr>
      <vt:lpstr>Réalisation : phase pilote (août 2013)</vt:lpstr>
      <vt:lpstr>Réalisation : phase pilote (août 2013)</vt:lpstr>
      <vt:lpstr>Réalisation : hésitations…</vt:lpstr>
      <vt:lpstr>Lancement de l’opération</vt:lpstr>
      <vt:lpstr>Deux circuits…</vt:lpstr>
      <vt:lpstr>Interface et interopérabilité</vt:lpstr>
      <vt:lpstr>Présentation PowerPoint</vt:lpstr>
      <vt:lpstr>Gestion des droits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frenaville</cp:lastModifiedBy>
  <cp:revision>78</cp:revision>
  <dcterms:created xsi:type="dcterms:W3CDTF">2018-04-18T15:28:21Z</dcterms:created>
  <dcterms:modified xsi:type="dcterms:W3CDTF">2019-02-01T08:57:58Z</dcterms:modified>
</cp:coreProperties>
</file>