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61" r:id="rId3"/>
    <p:sldId id="278" r:id="rId4"/>
    <p:sldId id="279" r:id="rId5"/>
    <p:sldId id="288" r:id="rId6"/>
    <p:sldId id="280" r:id="rId7"/>
    <p:sldId id="281" r:id="rId8"/>
    <p:sldId id="282" r:id="rId9"/>
    <p:sldId id="283" r:id="rId10"/>
    <p:sldId id="286" r:id="rId11"/>
    <p:sldId id="284" r:id="rId12"/>
    <p:sldId id="285" r:id="rId13"/>
    <p:sldId id="28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7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5" autoAdjust="0"/>
  </p:normalViewPr>
  <p:slideViewPr>
    <p:cSldViewPr snapToGrid="0" snapToObjects="1">
      <p:cViewPr>
        <p:scale>
          <a:sx n="89" d="100"/>
          <a:sy n="89" d="100"/>
        </p:scale>
        <p:origin x="-1181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FEE1D-EFED-B345-B231-AB59E59B768C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6E0A-4E24-0C4A-84B5-FF40A3710D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147C-A2B3-BB41-A5C3-571FDCE8DDF8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D543-C220-8D48-A8C7-BDD0ED5819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4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D543-C220-8D48-A8C7-BDD0ED5819A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2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AFDA-38CE-47C9-A27C-D434247988E9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60DE-F9F3-46A7-B8CD-D13903D45C6F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1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CD4F-7902-43AE-B89A-8ECA334FEC15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2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E28B-0038-4444-84F2-6B1696951E98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418-48EB-41E6-9E44-A4DE8E897751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622-9BFE-4979-A200-F65D7C34EA90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8AB-AF25-4289-B304-2BC803FED364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6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1667-BBB7-46CA-A39C-27C1A3BD7E5A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46CB-2BC7-46F0-90C6-4560A185DF04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D88E-F6C7-4E9D-8079-5360A8BBAA68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B798-0874-4BBB-8B8F-66DB57ECF8F9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7F93-C777-401D-A915-FB6958120BDD}" type="datetime2">
              <a:rPr lang="fr-FR" smtClean="0"/>
              <a:t>mardi 29 janvier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Evaluation et SGB(m) : quels enjeux et quelles possibilités ? Liège janvier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AA50-1E89-B34C-8477-5F736D4F23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76250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"/>
            <a:ext cx="4759627" cy="477858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89965" y="4775305"/>
            <a:ext cx="7601510" cy="1905417"/>
            <a:chOff x="389965" y="4775305"/>
            <a:chExt cx="7601510" cy="1905417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389965" y="4775305"/>
              <a:ext cx="7601510" cy="1049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fr-FR" sz="3000" b="1" dirty="0" smtClean="0">
                  <a:solidFill>
                    <a:srgbClr val="E30613"/>
                  </a:solidFill>
                  <a:cs typeface="Montserrat-Bold"/>
                </a:rPr>
                <a:t>Evaluation et SGB(m) : quels enjeux et quelles possibilités ?</a:t>
              </a:r>
              <a:endPara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Bold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101" y="6034391"/>
              <a:ext cx="4119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575657"/>
                  </a:solidFill>
                  <a:latin typeface="Montserrat-Bold"/>
                  <a:cs typeface="Montserrat-Bold"/>
                </a:rPr>
                <a:t>Gaëlle </a:t>
              </a:r>
              <a:r>
                <a:rPr lang="fr-FR" b="1" dirty="0" err="1" smtClean="0">
                  <a:solidFill>
                    <a:srgbClr val="575657"/>
                  </a:solidFill>
                  <a:latin typeface="Montserrat-Bold"/>
                  <a:cs typeface="Montserrat-Bold"/>
                </a:rPr>
                <a:t>Denni</a:t>
              </a:r>
              <a:r>
                <a:rPr lang="fr-FR" sz="2800" b="1" dirty="0">
                  <a:solidFill>
                    <a:srgbClr val="575657"/>
                  </a:solidFill>
                  <a:latin typeface="Montserrat-Bold"/>
                  <a:cs typeface="Montserrat-Bold"/>
                </a:rPr>
                <a:t/>
              </a:r>
              <a:br>
                <a:rPr lang="fr-FR" sz="2800" b="1" dirty="0">
                  <a:solidFill>
                    <a:srgbClr val="575657"/>
                  </a:solidFill>
                  <a:latin typeface="Montserrat-Bold"/>
                  <a:cs typeface="Montserrat-Bold"/>
                </a:rPr>
              </a:br>
              <a:r>
                <a:rPr lang="fr-FR" b="1" dirty="0" smtClean="0">
                  <a:solidFill>
                    <a:srgbClr val="575657"/>
                  </a:solidFill>
                  <a:latin typeface="Montserrat-Bold"/>
                  <a:cs typeface="Montserrat-Bold"/>
                </a:rPr>
                <a:t>30/01/2019 </a:t>
              </a:r>
              <a:endParaRPr lang="fr-FR" dirty="0">
                <a:solidFill>
                  <a:srgbClr val="575657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 descr="logo_CMJ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3" y="219075"/>
            <a:ext cx="3235914" cy="1227588"/>
          </a:xfrm>
          <a:prstGeom prst="rect">
            <a:avLst/>
          </a:prstGeom>
        </p:spPr>
      </p:pic>
      <p:pic>
        <p:nvPicPr>
          <p:cNvPr id="1026" name="Picture 2" descr="J:\SICD1\Communication\Communication SID\logos\Logos Université Grenoble Alpes\logo-uga-vo-cmj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2587" y="6329862"/>
            <a:ext cx="541336" cy="350860"/>
          </a:xfrm>
          <a:prstGeom prst="rect">
            <a:avLst/>
          </a:prstGeom>
          <a:noFill/>
        </p:spPr>
      </p:pic>
      <p:pic>
        <p:nvPicPr>
          <p:cNvPr id="1027" name="Picture 3" descr="J:\SICD1\Communication\Communication SID\logos\Logos Grenoble INP\Grenoble INP - coule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4526" y="6233067"/>
            <a:ext cx="543121" cy="543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0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Quelles possibilités ? 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75725" y="2610681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Différentes selon chaque établissement, son organisation, ses moyens (techniques, humains), il y a toutefois une posture à adopter qui les fera émerger : (se) poser les bonnes questions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26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Des questions à (se) poser face au SGB(m) (1)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75725" y="2610681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/>
              <a:t>- qui paramètre les modules statistiques ? l'outil de </a:t>
            </a:r>
            <a:r>
              <a:rPr lang="fr-FR" sz="2000" dirty="0" err="1"/>
              <a:t>reporting</a:t>
            </a:r>
            <a:r>
              <a:rPr lang="fr-FR" sz="2000" dirty="0"/>
              <a:t> ? sur la base de quelles connaissances/compétences/légitimité ?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comment associer les données hors et dans le SGB ? 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  <a:p>
            <a:pPr algn="l"/>
            <a:r>
              <a:rPr lang="fr-FR" sz="2000" dirty="0"/>
              <a:t>- où est hébergé l'outil de </a:t>
            </a:r>
            <a:r>
              <a:rPr lang="fr-FR" sz="2000" dirty="0" err="1"/>
              <a:t>reporting</a:t>
            </a:r>
            <a:r>
              <a:rPr lang="fr-FR" sz="2000" dirty="0"/>
              <a:t> ? 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  <a:p>
            <a:pPr algn="l"/>
            <a:r>
              <a:rPr lang="fr-FR" sz="2000" dirty="0"/>
              <a:t>- comment avoir accès à ces/ses données dans un outil délocalisé/virtualisé comme les SGB nouvelle génération ?</a:t>
            </a: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5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Des questions à (se) poser face au SGB(m) (2)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75725" y="2957291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000" dirty="0"/>
              <a:t>&gt;&gt; il faut (oser) poser ces questions aux </a:t>
            </a:r>
            <a:r>
              <a:rPr lang="fr-FR" sz="2000" dirty="0" smtClean="0"/>
              <a:t>prestataires ;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u="sng" dirty="0" smtClean="0"/>
              <a:t>Ne pas se contenter de « quoi » mais réfléchir au « comment ? »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&gt;&gt; s'intéresser à ces points dans lors d'une </a:t>
            </a:r>
            <a:r>
              <a:rPr lang="fr-FR" sz="2000" dirty="0" smtClean="0"/>
              <a:t>ré-informatisation</a:t>
            </a:r>
            <a:r>
              <a:rPr lang="fr-FR" sz="2000" dirty="0"/>
              <a:t>, d'un marché, c'est garder/prendre le contrôle sur l'évaluation (son évaluation) qu'on veut </a:t>
            </a:r>
            <a:r>
              <a:rPr lang="fr-FR" sz="2000" dirty="0" smtClean="0"/>
              <a:t>faire ; 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&gt;&gt; la partie production de statistiques doit faire l'objet d'autant attention que les autres modules ; </a:t>
            </a:r>
            <a:r>
              <a:rPr lang="fr-F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endParaRPr lang="fr-FR" sz="2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bibliothécaires ont les compétences pour être les administrateurs métiers de ces outils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7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Conclusion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2057400"/>
            <a:ext cx="2651760" cy="2743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55" y="797969"/>
            <a:ext cx="3948157" cy="41288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97167" y="5195843"/>
            <a:ext cx="570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Osons ouvrir la boîte noire !!!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6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85254" y="2497894"/>
            <a:ext cx="7772400" cy="1851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Semaine </a:t>
            </a:r>
            <a:r>
              <a:rPr lang="fr-FR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EramusPlus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Liège 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b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Session 4 - Nouvelles interactions et approches d'interfaçage avec applications 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tierces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4000" b="1" dirty="0"/>
              <a:t>Evaluation et SGB : quels enjeux et quelles possibilités ?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Image 10" descr="logo_CM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pic>
        <p:nvPicPr>
          <p:cNvPr id="12" name="Image 11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39" y="6325122"/>
            <a:ext cx="548686" cy="355600"/>
          </a:xfrm>
          <a:prstGeom prst="rect">
            <a:avLst/>
          </a:prstGeom>
        </p:spPr>
      </p:pic>
      <p:pic>
        <p:nvPicPr>
          <p:cNvPr id="15" name="Image 14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380504" y="817019"/>
            <a:ext cx="87634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L’évaluation au SID UGA - Grenoble INP (1)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sp>
        <p:nvSpPr>
          <p:cNvPr id="18" name="Titre 6"/>
          <p:cNvSpPr txBox="1">
            <a:spLocks/>
          </p:cNvSpPr>
          <p:nvPr/>
        </p:nvSpPr>
        <p:spPr>
          <a:xfrm>
            <a:off x="275725" y="3003787"/>
            <a:ext cx="8496797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 mission 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dédiée « mission d’aide à la décision » ;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Rattachée à la direction générale ;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Dont le pilote est membre du comité de direction ;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Ainsi </a:t>
            </a:r>
            <a:r>
              <a:rPr lang="fr-FR" sz="2800" dirty="0"/>
              <a:t>Membre Commission Nationale 46-8 (mesure, performance et qualité en bibliothèque) de l’Association Française de Normalisation (AFNOR)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 8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18523" y="2994700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10" name="Image 9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12" name="Image 11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3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Image 13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>
                <a:solidFill>
                  <a:srgbClr val="E30613"/>
                </a:solidFill>
                <a:cs typeface="Montserrat-Bold"/>
              </a:rPr>
              <a:t>L’évaluation au SID UGA - Grenoble INP 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(2)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75725" y="3003787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 outils dans un Système informatique décisionnel 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  base préfigurant un entrepôt de données ;</a:t>
            </a:r>
          </a:p>
          <a:p>
            <a:pPr marL="457200" indent="-457200" algn="l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 suite décisionnelle Business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outil de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reporting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l’université;</a:t>
            </a: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&gt;&gt; spécificité : administration de toute la chaîne de données pour la production automatisée des indicateurs et statistiques de l’ensemble des activités, services et bibliothèques de l’établissement (dont le développement d’un « Univers documentation »)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2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>
                <a:solidFill>
                  <a:srgbClr val="E30613"/>
                </a:solidFill>
                <a:cs typeface="Montserrat-Bold"/>
              </a:rPr>
              <a:t>L’évaluation au SID UGA - Grenoble INP 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(3)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31925" y="1989138"/>
            <a:ext cx="1655763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663950" y="2493963"/>
            <a:ext cx="15128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04950" y="2006600"/>
            <a:ext cx="16906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fr-FR" altLang="fr-FR" sz="1800" dirty="0" smtClean="0">
                <a:latin typeface="Arial" charset="0"/>
              </a:rPr>
              <a:t>Base </a:t>
            </a:r>
            <a:r>
              <a:rPr lang="fr-FR" altLang="fr-FR" sz="1800" dirty="0" err="1">
                <a:latin typeface="Arial" charset="0"/>
              </a:rPr>
              <a:t>IndicateursSID</a:t>
            </a:r>
            <a:endParaRPr lang="fr-FR" altLang="fr-FR" sz="1800" dirty="0">
              <a:latin typeface="Arial" charset="0"/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fr-FR" altLang="fr-FR" sz="1800" dirty="0" smtClean="0">
                <a:latin typeface="Arial" charset="0"/>
              </a:rPr>
              <a:t>Saisie de données brutes</a:t>
            </a:r>
          </a:p>
          <a:p>
            <a:pPr>
              <a:spcBef>
                <a:spcPct val="50000"/>
              </a:spcBef>
              <a:buNone/>
              <a:defRPr/>
            </a:pPr>
            <a:endParaRPr lang="fr-FR" altLang="fr-FR" sz="1800" dirty="0" smtClean="0">
              <a:latin typeface="Arial" charset="0"/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fr-FR" altLang="fr-FR" sz="1800" dirty="0" smtClean="0">
                <a:latin typeface="Arial" charset="0"/>
              </a:rPr>
              <a:t>Réplique des </a:t>
            </a:r>
            <a:r>
              <a:rPr lang="fr-FR" altLang="fr-FR" sz="1800" dirty="0" err="1" smtClean="0">
                <a:latin typeface="Arial" charset="0"/>
              </a:rPr>
              <a:t>SIGBs</a:t>
            </a:r>
            <a:endParaRPr lang="fr-FR" altLang="fr-FR" sz="1800" dirty="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800" dirty="0" smtClean="0">
              <a:latin typeface="Arial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087688" y="2493963"/>
            <a:ext cx="576262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087688" y="4291013"/>
            <a:ext cx="684212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408863" y="1989138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7337425" y="47244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7480300" y="35718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7408863" y="407670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7480300" y="2852738"/>
            <a:ext cx="6492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5227638" y="35718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6" name="Group 18"/>
          <p:cNvGrpSpPr>
            <a:grpSpLocks noChangeAspect="1"/>
          </p:cNvGrpSpPr>
          <p:nvPr/>
        </p:nvGrpSpPr>
        <p:grpSpPr bwMode="auto">
          <a:xfrm>
            <a:off x="28575" y="3140075"/>
            <a:ext cx="900113" cy="766763"/>
            <a:chOff x="1632" y="1248"/>
            <a:chExt cx="2682" cy="2286"/>
          </a:xfrm>
        </p:grpSpPr>
        <p:sp>
          <p:nvSpPr>
            <p:cNvPr id="27" name="Gear"/>
            <p:cNvSpPr>
              <a:spLocks noChangeAspect="1"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28" name="AutoShape 20"/>
            <p:cNvSpPr>
              <a:spLocks noChangeAspect="1"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29" name="AutoShape 21"/>
            <p:cNvSpPr>
              <a:spLocks noChangeAspect="1"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8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</p:grp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855663" y="2492375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28688" y="4364038"/>
            <a:ext cx="5032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aptop"/>
          <p:cNvSpPr>
            <a:spLocks noChangeAspect="1" noEditPoints="1" noChangeArrowheads="1"/>
          </p:cNvSpPr>
          <p:nvPr/>
        </p:nvSpPr>
        <p:spPr bwMode="auto">
          <a:xfrm>
            <a:off x="6184900" y="3355975"/>
            <a:ext cx="903288" cy="679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8575" y="52292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</a:rPr>
              <a:t>Alimentation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63950" y="5157788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</a:rPr>
              <a:t>Stockage / Compilation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5894388" y="5200650"/>
            <a:ext cx="165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</a:rPr>
              <a:t>Mise en rapport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80300" y="551656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</a:rPr>
              <a:t>Restitution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60938" y="1989138"/>
            <a:ext cx="1425575" cy="792162"/>
          </a:xfrm>
          <a:prstGeom prst="rect">
            <a:avLst/>
          </a:prstGeom>
          <a:solidFill>
            <a:srgbClr val="E306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 smtClean="0"/>
              <a:t>Référentiel </a:t>
            </a:r>
            <a:r>
              <a:rPr lang="fr-FR" sz="1000" dirty="0" smtClean="0"/>
              <a:t>(définitions et modes de calcul)</a:t>
            </a:r>
            <a:endParaRPr lang="fr-FR" sz="1000" dirty="0"/>
          </a:p>
        </p:txBody>
      </p:sp>
      <p:sp>
        <p:nvSpPr>
          <p:cNvPr id="38" name="Flèche droite rayée 37"/>
          <p:cNvSpPr/>
          <p:nvPr/>
        </p:nvSpPr>
        <p:spPr>
          <a:xfrm rot="5400000">
            <a:off x="5331619" y="3058319"/>
            <a:ext cx="625475" cy="360363"/>
          </a:xfrm>
          <a:prstGeom prst="stripedRightArrow">
            <a:avLst/>
          </a:prstGeom>
          <a:solidFill>
            <a:srgbClr val="E306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368550" y="52292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</a:rPr>
              <a:t>Collecte</a:t>
            </a:r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3852863" y="2697163"/>
            <a:ext cx="1152525" cy="16208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1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 smtClean="0">
                <a:latin typeface="Arial" charset="0"/>
              </a:rPr>
              <a:t>Business</a:t>
            </a:r>
            <a:endParaRPr lang="fr-FR" altLang="fr-FR" sz="11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 err="1">
                <a:latin typeface="Arial" charset="0"/>
              </a:rPr>
              <a:t>Objects</a:t>
            </a:r>
            <a:r>
              <a:rPr lang="fr-FR" altLang="fr-FR" sz="1100" b="1" dirty="0">
                <a:latin typeface="Arial" charset="0"/>
              </a:rPr>
              <a:t> </a:t>
            </a:r>
            <a:r>
              <a:rPr lang="fr-FR" altLang="fr-FR" sz="1100" b="1" dirty="0" smtClean="0">
                <a:latin typeface="Arial" charset="0"/>
              </a:rPr>
              <a:t>(depuis 2015</a:t>
            </a:r>
            <a:r>
              <a:rPr lang="fr-FR" altLang="fr-FR" sz="1100" b="1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05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7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>
                <a:solidFill>
                  <a:srgbClr val="FF0000"/>
                </a:solidFill>
              </a:rPr>
              <a:t>Les données (factuelles et statistiques) </a:t>
            </a:r>
            <a:r>
              <a:rPr lang="fr-FR" sz="2800" b="1" dirty="0" smtClean="0">
                <a:solidFill>
                  <a:srgbClr val="FF0000"/>
                </a:solidFill>
              </a:rPr>
              <a:t>dans </a:t>
            </a:r>
            <a:r>
              <a:rPr lang="fr-FR" sz="2800" b="1" dirty="0">
                <a:solidFill>
                  <a:srgbClr val="FF0000"/>
                </a:solidFill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</a:rPr>
              <a:t>hors </a:t>
            </a:r>
            <a:r>
              <a:rPr lang="fr-FR" sz="2800" b="1" dirty="0">
                <a:solidFill>
                  <a:srgbClr val="FF0000"/>
                </a:solidFill>
              </a:rPr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SGB (1) </a:t>
            </a:r>
            <a:endParaRPr lang="fr-FR" sz="2800" b="1" dirty="0">
              <a:solidFill>
                <a:srgbClr val="FF0000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198813" y="1986838"/>
            <a:ext cx="8630150" cy="59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Dans le SGB(m)</a:t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228005" y="2352075"/>
            <a:ext cx="201622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Requêtes statistiques intra-modules SGB</a:t>
            </a:r>
            <a:endParaRPr lang="fr-FR" dirty="0">
              <a:latin typeface="+mj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481016" y="2352075"/>
            <a:ext cx="2016224" cy="230425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Outil de « </a:t>
            </a:r>
            <a:r>
              <a:rPr lang="fr-FR" dirty="0" err="1" smtClean="0">
                <a:latin typeface="+mj-lt"/>
              </a:rPr>
              <a:t>reporting</a:t>
            </a:r>
            <a:r>
              <a:rPr lang="fr-FR" dirty="0" smtClean="0">
                <a:latin typeface="+mj-lt"/>
              </a:rPr>
              <a:t> » = </a:t>
            </a:r>
          </a:p>
          <a:p>
            <a:pPr algn="ctr"/>
            <a:r>
              <a:rPr lang="fr-FR" dirty="0" smtClean="0">
                <a:latin typeface="+mj-lt"/>
              </a:rPr>
              <a:t>Entrepôt de données + interface de </a:t>
            </a:r>
            <a:r>
              <a:rPr lang="fr-FR" dirty="0" err="1" smtClean="0">
                <a:latin typeface="+mj-lt"/>
              </a:rPr>
              <a:t>requêtage</a:t>
            </a:r>
            <a:endParaRPr lang="fr-FR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004" y="496492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Développées et fournies par l’éditeur du SGB</a:t>
            </a:r>
            <a:br>
              <a:rPr lang="fr-FR" dirty="0" smtClean="0">
                <a:latin typeface="+mj-lt"/>
              </a:rPr>
            </a:br>
            <a:endParaRPr lang="fr-FR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20976" y="494436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Développées et fournies par un prestataire externe</a:t>
            </a:r>
            <a:br>
              <a:rPr lang="fr-FR" dirty="0" smtClean="0">
                <a:latin typeface="+mj-lt"/>
              </a:rPr>
            </a:br>
            <a:endParaRPr lang="fr-FR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40824" y="2580830"/>
            <a:ext cx="1269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b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1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>
                <a:solidFill>
                  <a:srgbClr val="FF0000"/>
                </a:solidFill>
              </a:rPr>
              <a:t>Les données (factuelles et statistiques) </a:t>
            </a:r>
            <a:r>
              <a:rPr lang="fr-FR" sz="2800" b="1" dirty="0" smtClean="0">
                <a:solidFill>
                  <a:srgbClr val="FF0000"/>
                </a:solidFill>
              </a:rPr>
              <a:t>dans </a:t>
            </a:r>
            <a:r>
              <a:rPr lang="fr-FR" sz="2800" b="1" dirty="0">
                <a:solidFill>
                  <a:srgbClr val="FF0000"/>
                </a:solidFill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</a:rPr>
              <a:t>hors </a:t>
            </a:r>
            <a:r>
              <a:rPr lang="fr-FR" sz="2800" b="1" dirty="0">
                <a:solidFill>
                  <a:srgbClr val="FF0000"/>
                </a:solidFill>
              </a:rPr>
              <a:t>le SGB </a:t>
            </a:r>
            <a:r>
              <a:rPr lang="fr-FR" sz="2800" b="1" dirty="0" smtClean="0">
                <a:solidFill>
                  <a:srgbClr val="FF0000"/>
                </a:solidFill>
              </a:rPr>
              <a:t>(2)</a:t>
            </a:r>
            <a:endParaRPr lang="fr-FR" sz="2800" b="1" dirty="0">
              <a:solidFill>
                <a:srgbClr val="FF0000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Titre de la présentation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198813" y="1986838"/>
            <a:ext cx="8630150" cy="59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Hors le SGB(m)</a:t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444238" y="2803021"/>
            <a:ext cx="1905713" cy="1837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+mj-lt"/>
              </a:rPr>
              <a:t>Outil de découvertes</a:t>
            </a:r>
            <a:endParaRPr lang="fr-FR" sz="1600" dirty="0">
              <a:latin typeface="+mj-l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074918" y="1750464"/>
            <a:ext cx="1905713" cy="1837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+mj-lt"/>
              </a:rPr>
              <a:t>API développées pour les besoins locaux</a:t>
            </a:r>
            <a:endParaRPr lang="fr-FR" sz="1600" dirty="0"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555192" y="4040737"/>
            <a:ext cx="1905713" cy="1837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+mj-lt"/>
              </a:rPr>
              <a:t>Applications des tutelles</a:t>
            </a:r>
            <a:endParaRPr lang="fr-FR" sz="1600" dirty="0">
              <a:latin typeface="+mj-lt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349951" y="2803021"/>
            <a:ext cx="548690" cy="2991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093578" y="4640366"/>
            <a:ext cx="1222048" cy="529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161660" y="3641220"/>
            <a:ext cx="59821" cy="3688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37533" y="2871387"/>
            <a:ext cx="210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Quelle mise en cohérence des mesures d’usages ? Traffic ? 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De l’évaluation (1)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84797" y="2892693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Evaluer ce n’est pas que mesurer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C’est mettre en relation des mesures entre elles : des moyens et des résultats ; des données comparatives ; contextualiser et commenter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&gt;&gt; on transforme les données en information</a:t>
            </a: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: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&gt;&gt; toutes les activités des bibliothèques ne sont pas gérées dans le SGB(m) : fréquentation, formation, action culturelle, services à la Recherche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7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380504" y="797969"/>
            <a:ext cx="8763496" cy="759672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De l’évaluation (1)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7" name="Imag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26698" y="2987103"/>
            <a:ext cx="343887" cy="701992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8" name="Image 7" descr="LOGO_UGA_GRIS_CMJ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55" y="6325122"/>
            <a:ext cx="548686" cy="355600"/>
          </a:xfrm>
          <a:prstGeom prst="rect">
            <a:avLst/>
          </a:prstGeom>
        </p:spPr>
      </p:pic>
      <p:pic>
        <p:nvPicPr>
          <p:cNvPr id="9" name="Image 8" descr="Grenoble INP - Gris (CMJN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337" y="6325122"/>
            <a:ext cx="527538" cy="355600"/>
          </a:xfrm>
          <a:prstGeom prst="rect">
            <a:avLst/>
          </a:prstGeom>
        </p:spPr>
      </p:pic>
      <p:sp>
        <p:nvSpPr>
          <p:cNvPr id="10" name="Espace réservé du numéro de diapositive 10"/>
          <p:cNvSpPr txBox="1">
            <a:spLocks/>
          </p:cNvSpPr>
          <p:nvPr/>
        </p:nvSpPr>
        <p:spPr>
          <a:xfrm>
            <a:off x="388680" y="6313409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Image 11" descr="logo_CMJ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633" y="134636"/>
            <a:ext cx="1190314" cy="451562"/>
          </a:xfrm>
          <a:prstGeom prst="rect">
            <a:avLst/>
          </a:prstGeom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275725" y="2610681"/>
            <a:ext cx="86301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Evaluer c’est adapter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…les modes de calculs, les définitions, la granularité, en fonction des évolutions et des demandes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: 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&gt;&gt; dans le SGB(m) les définitions et requêtes principales sont paramétrées a priori et ne sont accessibles pour modification</a:t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space réservé du numéro de diapositive 10"/>
          <p:cNvSpPr txBox="1">
            <a:spLocks/>
          </p:cNvSpPr>
          <p:nvPr/>
        </p:nvSpPr>
        <p:spPr>
          <a:xfrm>
            <a:off x="388680" y="6321955"/>
            <a:ext cx="701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j-lt"/>
              </a:rPr>
              <a:t>Evaluation et SGB(m) : quels enjeux et quelles possibilités ? Liège janvier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2019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0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462</Words>
  <Application>Microsoft Office PowerPoint</Application>
  <PresentationFormat>Affichage à l'écran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Semaine EramusPlus, Liège 2019   Session 4 - Nouvelles interactions et approches d'interfaçage avec applications tierces  Evaluation et SGB : quels enjeux et quelles possibilités ?  </vt:lpstr>
      <vt:lpstr>Présentation PowerPoint</vt:lpstr>
      <vt:lpstr>L’évaluation au SID UGA - Grenoble INP (2)</vt:lpstr>
      <vt:lpstr>L’évaluation au SID UGA - Grenoble INP (3)</vt:lpstr>
      <vt:lpstr>Les données (factuelles et statistiques) dans et hors le SGB (1) </vt:lpstr>
      <vt:lpstr>Les données (factuelles et statistiques) dans et hors le SGB (2)</vt:lpstr>
      <vt:lpstr>De l’évaluation (1)</vt:lpstr>
      <vt:lpstr>De l’évaluation (1)</vt:lpstr>
      <vt:lpstr>Quelles possibilités ? </vt:lpstr>
      <vt:lpstr>Des questions à (se) poser face au SGB(m) (1)</vt:lpstr>
      <vt:lpstr>Des questions à (se) poser face au SGB(m) (2)</vt:lpstr>
      <vt:lpstr>Conclusion</vt:lpstr>
    </vt:vector>
  </TitlesOfParts>
  <Company>Jacques Vabre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et SGB(m) : quels enjeux et quelles possibilités ?</dc:title>
  <dc:creator>GAËLLE DENNI</dc:creator>
  <cp:keywords>SGB;SGBm;évaluation;mesure; indicateurs;statistiques;bibliothèque</cp:keywords>
  <cp:lastModifiedBy>GAËLLE DENNI</cp:lastModifiedBy>
  <cp:revision>97</cp:revision>
  <dcterms:created xsi:type="dcterms:W3CDTF">2015-12-17T17:02:16Z</dcterms:created>
  <dcterms:modified xsi:type="dcterms:W3CDTF">2019-01-29T22:36:13Z</dcterms:modified>
  <cp:category>intervention publique</cp:category>
</cp:coreProperties>
</file>