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gHIKVSXD0vP/sU+KHKbzPkmiPf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935DEB-F5ED-4421-8AD3-8730029B1178}">
  <a:tblStyle styleId="{98935DEB-F5ED-4421-8AD3-8730029B11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fill>
          <a:solidFill>
            <a:srgbClr val="CEE2EA"/>
          </a:solidFill>
        </a:fill>
      </a:tcStyle>
    </a:band1H>
    <a:band2H>
      <a:tcTxStyle/>
    </a:band2H>
    <a:band1V>
      <a:tcTxStyle/>
      <a:tcStyle>
        <a:fill>
          <a:solidFill>
            <a:srgbClr val="CEE2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4" orient="horz"/>
        <p:guide pos="536" orient="horz"/>
        <p:guide pos="2154" orient="horz"/>
        <p:guide pos="54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c7ff71e3b_0_9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c7ff71e3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c7ff71e3b_0_34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c7ff71e3b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d6b5dd5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ed6b5dd50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29dfce72b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e29dfce72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ge29dfce72b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a95d62382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ea95d623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ea95d62382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b2ebd501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b2ebd50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eb2ebd501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3b2a66d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e3b2a66d4e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3b2a66d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e3b2a66d4e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3a7457d0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e3a7457d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0" name="Google Shape;400;ge3a7457d0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4330b11ae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e4330b11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e4330b11ae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9" name="Google Shape;429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c7ff71e3b_0_35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c7ff71e3b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c7ff71e3b_0_4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ec7ff71e3b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6d170a19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e6d170a190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6d170a190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e6d170a1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9" name="Google Shape;229;ge6d170a190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c7ff71e3b_0_26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c7ff71e3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avec phot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/>
          <p:nvPr/>
        </p:nvSpPr>
        <p:spPr>
          <a:xfrm flipH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2"/>
          <p:cNvSpPr txBox="1"/>
          <p:nvPr>
            <p:ph type="ctrTitle"/>
          </p:nvPr>
        </p:nvSpPr>
        <p:spPr>
          <a:xfrm>
            <a:off x="1047645" y="4572579"/>
            <a:ext cx="7772400" cy="796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200"/>
              <a:buFont typeface="Calibri"/>
              <a:buNone/>
              <a:defRPr b="1" i="0" sz="320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2"/>
          <p:cNvSpPr txBox="1"/>
          <p:nvPr>
            <p:ph idx="1" type="subTitle"/>
          </p:nvPr>
        </p:nvSpPr>
        <p:spPr>
          <a:xfrm>
            <a:off x="2419245" y="5496030"/>
            <a:ext cx="6400800" cy="55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SzPts val="132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" name="Google Shape;22;p52"/>
          <p:cNvSpPr/>
          <p:nvPr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2"/>
          <p:cNvSpPr/>
          <p:nvPr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4941" y="145774"/>
            <a:ext cx="2777548" cy="11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3733"/>
            <a:ext cx="9144000" cy="176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ULiege - FR 2">
  <p:cSld name="Presentation ULiege - FR 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res_ppt_4-3_FR-2.png" id="90" name="Google Shape;9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1" y="0"/>
            <a:ext cx="9142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ULiege - FR 3">
  <p:cSld name="Presentation ULiege - FR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res_ppt_4-3_FR-3.png" id="92" name="Google Shape;9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ULiege - EN 1">
  <p:cSld name="Presentation ULiege - EN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res_ppt_4-3_EN-1.png" id="94" name="Google Shape;9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1" y="0"/>
            <a:ext cx="9142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ULiege - EN 2">
  <p:cSld name="Presentation ULiege - EN 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res_ppt_4-3_EN-2.png" id="96" name="Google Shape;9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1" y="0"/>
            <a:ext cx="9142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ULiege - EN 3">
  <p:cSld name="Presentation ULiege - EN 3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res_ppt_4-3_EN-3.png" id="98" name="Google Shape;9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1458" y="69573"/>
            <a:ext cx="1208675" cy="4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position personnalisée">
  <p:cSld name="1_Disposition personnalisé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05" name="Google Shape;10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1458" y="69573"/>
            <a:ext cx="1208675" cy="49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7"/>
          <p:cNvSpPr txBox="1"/>
          <p:nvPr>
            <p:ph idx="1" type="body"/>
          </p:nvPr>
        </p:nvSpPr>
        <p:spPr>
          <a:xfrm>
            <a:off x="457201" y="745067"/>
            <a:ext cx="8229600" cy="537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1465" lvl="0" marL="457200" algn="l">
              <a:spcBef>
                <a:spcPts val="360"/>
              </a:spcBef>
              <a:spcAft>
                <a:spcPts val="0"/>
              </a:spcAft>
              <a:buSzPts val="990"/>
              <a:buChar char="▶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0707F"/>
              </a:buClr>
              <a:buSzPts val="1760"/>
              <a:buFont typeface="Merriweather San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0707F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6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18" name="Google Shape;11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1458" y="69573"/>
            <a:ext cx="1208675" cy="4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>
  <p:cSld name="Titr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gec7ff71e3b_0_471"/>
          <p:cNvGrpSpPr/>
          <p:nvPr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127" name="Google Shape;127;gec7ff71e3b_0_471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ec7ff71e3b_0_471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56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ec7ff71e3b_0_471"/>
            <p:cNvSpPr/>
            <p:nvPr/>
          </p:nvSpPr>
          <p:spPr>
            <a:xfrm>
              <a:off x="3434225" y="4568825"/>
              <a:ext cx="2277000" cy="574800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gec7ff71e3b_0_471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gec7ff71e3b_0_471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gec7ff71e3b_0_471"/>
          <p:cNvSpPr txBox="1"/>
          <p:nvPr>
            <p:ph type="title"/>
          </p:nvPr>
        </p:nvSpPr>
        <p:spPr>
          <a:xfrm>
            <a:off x="825102" y="2653448"/>
            <a:ext cx="74937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700"/>
              <a:buFont typeface="Calibri"/>
              <a:buNone/>
              <a:defRPr b="1" sz="2700">
                <a:solidFill>
                  <a:srgbClr val="0070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3" name="Google Shape;133;gec7ff71e3b_0_4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25" y="148505"/>
            <a:ext cx="1606551" cy="65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>
  <p:cSld name="Tit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3"/>
          <p:cNvGrpSpPr/>
          <p:nvPr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28" name="Google Shape;28;p53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3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3"/>
            <p:cNvSpPr/>
            <p:nvPr/>
          </p:nvSpPr>
          <p:spPr>
            <a:xfrm>
              <a:off x="3434225" y="4568825"/>
              <a:ext cx="2276960" cy="574676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4" name="Google Shape;34;p53"/>
          <p:cNvSpPr txBox="1"/>
          <p:nvPr>
            <p:ph type="title"/>
          </p:nvPr>
        </p:nvSpPr>
        <p:spPr>
          <a:xfrm>
            <a:off x="825102" y="2653447"/>
            <a:ext cx="7493796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200"/>
              <a:buFont typeface="Calibri"/>
              <a:buNone/>
              <a:defRPr b="1" sz="3200">
                <a:solidFill>
                  <a:srgbClr val="5FA3B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3"/>
          <p:cNvSpPr txBox="1"/>
          <p:nvPr>
            <p:ph idx="1" type="body"/>
          </p:nvPr>
        </p:nvSpPr>
        <p:spPr>
          <a:xfrm>
            <a:off x="2012181" y="3429000"/>
            <a:ext cx="5119638" cy="552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320"/>
              <a:buNone/>
              <a:defRPr sz="2400"/>
            </a:lvl1pPr>
            <a:lvl2pPr indent="-228600" lvl="1" marL="9144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4941" y="145774"/>
            <a:ext cx="2777548" cy="114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c7ff71e3b_0_480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gec7ff71e3b_0_480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gec7ff71e3b_0_480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8" name="Google Shape;138;gec7ff71e3b_0_480"/>
          <p:cNvSpPr txBox="1"/>
          <p:nvPr>
            <p:ph type="title"/>
          </p:nvPr>
        </p:nvSpPr>
        <p:spPr>
          <a:xfrm>
            <a:off x="3192540" y="4716149"/>
            <a:ext cx="56223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600"/>
              <a:buFont typeface="Calibri"/>
              <a:buNone/>
              <a:defRPr b="1" sz="3600">
                <a:solidFill>
                  <a:srgbClr val="0070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9" name="Google Shape;139;gec7ff71e3b_0_4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3771" y="146951"/>
            <a:ext cx="869951" cy="357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gec7ff71e3b_0_480"/>
          <p:cNvGrpSpPr/>
          <p:nvPr/>
        </p:nvGrpSpPr>
        <p:grpSpPr>
          <a:xfrm>
            <a:off x="4" y="5"/>
            <a:ext cx="9143816" cy="5357641"/>
            <a:chOff x="36" y="-570219"/>
            <a:chExt cx="9143816" cy="5833669"/>
          </a:xfrm>
        </p:grpSpPr>
        <p:sp>
          <p:nvSpPr>
            <p:cNvPr id="141" name="Google Shape;141;gec7ff71e3b_0_480"/>
            <p:cNvSpPr/>
            <p:nvPr/>
          </p:nvSpPr>
          <p:spPr>
            <a:xfrm rot="5400000">
              <a:off x="-412054" y="-158129"/>
              <a:ext cx="5833669" cy="5009489"/>
            </a:xfrm>
            <a:custGeom>
              <a:rect b="b" l="l" r="r" t="t"/>
              <a:pathLst>
                <a:path extrusionOk="0" h="7561493" w="571928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blipFill rotWithShape="0">
              <a:blip r:embed="rId3">
                <a:alphaModFix/>
              </a:blip>
              <a:stretch>
                <a:fillRect b="16262" l="-24118" r="-24128" t="16272"/>
              </a:stretch>
            </a:blip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ec7ff71e3b_0_480"/>
            <p:cNvSpPr/>
            <p:nvPr/>
          </p:nvSpPr>
          <p:spPr>
            <a:xfrm flipH="1" rot="-5400000">
              <a:off x="6926402" y="1195250"/>
              <a:ext cx="2358600" cy="2076300"/>
            </a:xfrm>
            <a:prstGeom prst="triangle">
              <a:avLst>
                <a:gd fmla="val 50000" name="adj"/>
              </a:avLst>
            </a:prstGeom>
            <a:solidFill>
              <a:srgbClr val="5FA3B0">
                <a:alpha val="756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c7ff71e3b_0_489"/>
          <p:cNvSpPr txBox="1"/>
          <p:nvPr>
            <p:ph type="title"/>
          </p:nvPr>
        </p:nvSpPr>
        <p:spPr>
          <a:xfrm>
            <a:off x="457200" y="796092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000"/>
              <a:buFont typeface="Calibri"/>
              <a:buNone/>
              <a:defRPr b="0" i="0" sz="30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gec7ff71e3b_0_489"/>
          <p:cNvSpPr txBox="1"/>
          <p:nvPr>
            <p:ph idx="1" type="body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6000">
            <a:no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▶"/>
              <a:defRPr/>
            </a:lvl1pPr>
            <a:lvl2pPr indent="-342900" lvl="1" marL="914400" rtl="0" algn="l"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gec7ff71e3b_0_489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gec7ff71e3b_0_489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gec7ff71e3b_0_489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LIEGE_DroitSciencesPoCrimino_Logo_U_RVB@2x.png" id="149" name="Google Shape;149;gec7ff71e3b_0_4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3956" y="73305"/>
            <a:ext cx="372748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avec photo" type="title">
  <p:cSld name="TITLE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c7ff71e3b_0_496"/>
          <p:cNvSpPr/>
          <p:nvPr/>
        </p:nvSpPr>
        <p:spPr>
          <a:xfrm flipH="1">
            <a:off x="2269360" y="2258058"/>
            <a:ext cx="6858000" cy="4599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ec7ff71e3b_0_496"/>
          <p:cNvSpPr txBox="1"/>
          <p:nvPr>
            <p:ph type="ctrTitle"/>
          </p:nvPr>
        </p:nvSpPr>
        <p:spPr>
          <a:xfrm>
            <a:off x="550069" y="2819399"/>
            <a:ext cx="8362800" cy="16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Calibri"/>
              <a:buNone/>
              <a:defRPr b="1" i="0" sz="24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gec7ff71e3b_0_496"/>
          <p:cNvSpPr txBox="1"/>
          <p:nvPr>
            <p:ph idx="1" type="subTitle"/>
          </p:nvPr>
        </p:nvSpPr>
        <p:spPr>
          <a:xfrm>
            <a:off x="2419245" y="5496031"/>
            <a:ext cx="64008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spcBef>
                <a:spcPts val="400"/>
              </a:spcBef>
              <a:spcAft>
                <a:spcPts val="0"/>
              </a:spcAft>
              <a:buSzPts val="10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" name="Google Shape;154;gec7ff71e3b_0_496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gec7ff71e3b_0_496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gec7ff71e3b_0_496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7" name="Google Shape;157;gec7ff71e3b_0_496"/>
          <p:cNvSpPr/>
          <p:nvPr/>
        </p:nvSpPr>
        <p:spPr>
          <a:xfrm rot="10800000">
            <a:off x="3345900" y="-174"/>
            <a:ext cx="5798100" cy="2909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ec7ff71e3b_0_496"/>
          <p:cNvSpPr/>
          <p:nvPr/>
        </p:nvSpPr>
        <p:spPr>
          <a:xfrm>
            <a:off x="-124687" y="4669905"/>
            <a:ext cx="3429000" cy="2204700"/>
          </a:xfrm>
          <a:prstGeom prst="rtTriangle">
            <a:avLst/>
          </a:prstGeom>
          <a:solidFill>
            <a:srgbClr val="00707F">
              <a:alpha val="756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ec7ff71e3b_0_4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74269" y="6090332"/>
            <a:ext cx="1402080" cy="57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deux colonnes">
  <p:cSld name="Contenu deux colonne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7ff71e3b_0_506"/>
          <p:cNvSpPr txBox="1"/>
          <p:nvPr>
            <p:ph idx="1" type="body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▶"/>
              <a:defRPr sz="2100"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62" name="Google Shape;162;gec7ff71e3b_0_506"/>
          <p:cNvSpPr txBox="1"/>
          <p:nvPr>
            <p:ph idx="2" type="body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▶"/>
              <a:defRPr sz="2100"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rtl="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63" name="Google Shape;163;gec7ff71e3b_0_506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gec7ff71e3b_0_506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gec7ff71e3b_0_506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6" name="Google Shape;166;gec7ff71e3b_0_506"/>
          <p:cNvSpPr txBox="1"/>
          <p:nvPr>
            <p:ph type="title"/>
          </p:nvPr>
        </p:nvSpPr>
        <p:spPr>
          <a:xfrm>
            <a:off x="457200" y="796092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000"/>
              <a:buFont typeface="Calibri"/>
              <a:buNone/>
              <a:defRPr b="0" i="0" sz="30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uLIEGE_DroitSciencesPoCrimino_Logo_U_RVB@2x.png" id="167" name="Google Shape;167;gec7ff71e3b_0_5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3953" y="73305"/>
            <a:ext cx="372748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c7ff71e3b_0_514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gec7ff71e3b_0_514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gec7ff71e3b_0_514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LIEGE_DroitSciencesPoCrimino_Logo_U_RVB@2x.png" id="172" name="Google Shape;172;gec7ff71e3b_0_5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3959" y="73305"/>
            <a:ext cx="372748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ture ">
  <p:cSld name="Cloture 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gec7ff71e3b_0_519"/>
          <p:cNvGrpSpPr/>
          <p:nvPr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175" name="Google Shape;175;gec7ff71e3b_0_519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ec7ff71e3b_0_519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gec7ff71e3b_0_519"/>
            <p:cNvSpPr/>
            <p:nvPr/>
          </p:nvSpPr>
          <p:spPr>
            <a:xfrm>
              <a:off x="3434225" y="4568825"/>
              <a:ext cx="2277000" cy="574800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gec7ff71e3b_0_519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gec7ff71e3b_0_519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gec7ff71e3b_0_519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1" name="Google Shape;181;gec7ff71e3b_0_519"/>
          <p:cNvSpPr txBox="1"/>
          <p:nvPr>
            <p:ph type="title"/>
          </p:nvPr>
        </p:nvSpPr>
        <p:spPr>
          <a:xfrm>
            <a:off x="825102" y="2861459"/>
            <a:ext cx="74937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1800"/>
              <a:buFont typeface="Calibri"/>
              <a:buNone/>
              <a:defRPr b="0" i="0" sz="1800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gec7ff71e3b_0_5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68725" y="288015"/>
            <a:ext cx="1606551" cy="65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ture et contact">
  <p:cSld name="1_Cloture et conta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gec7ff71e3b_0_529"/>
          <p:cNvGrpSpPr/>
          <p:nvPr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185" name="Google Shape;185;gec7ff71e3b_0_529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ec7ff71e3b_0_529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ec7ff71e3b_0_529"/>
            <p:cNvSpPr/>
            <p:nvPr/>
          </p:nvSpPr>
          <p:spPr>
            <a:xfrm>
              <a:off x="3434225" y="4568825"/>
              <a:ext cx="2277000" cy="574800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gec7ff71e3b_0_529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gec7ff71e3b_0_529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gec7ff71e3b_0_529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1" name="Google Shape;191;gec7ff71e3b_0_529"/>
          <p:cNvSpPr txBox="1"/>
          <p:nvPr>
            <p:ph type="title"/>
          </p:nvPr>
        </p:nvSpPr>
        <p:spPr>
          <a:xfrm>
            <a:off x="825102" y="2861459"/>
            <a:ext cx="74937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1800"/>
              <a:buFont typeface="Calibri"/>
              <a:buNone/>
              <a:defRPr b="0" i="0" sz="180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2" name="Google Shape;192;gec7ff71e3b_0_5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68725" y="288015"/>
            <a:ext cx="1606551" cy="65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">
  <p:cSld name="Log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ec7ff71e3b_0_5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4919" y="2625743"/>
            <a:ext cx="2934163" cy="120488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ec7ff71e3b_0_53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1" name="Google Shape;41;p54"/>
          <p:cNvSpPr txBox="1"/>
          <p:nvPr>
            <p:ph type="title"/>
          </p:nvPr>
        </p:nvSpPr>
        <p:spPr>
          <a:xfrm>
            <a:off x="3192540" y="4716148"/>
            <a:ext cx="5622328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5FA4B0"/>
              </a:buClr>
              <a:buSzPts val="3200"/>
              <a:buFont typeface="Calibri"/>
              <a:buNone/>
              <a:defRPr b="1" sz="3200">
                <a:solidFill>
                  <a:srgbClr val="5FA4B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4"/>
          <p:cNvSpPr txBox="1"/>
          <p:nvPr>
            <p:ph idx="1" type="body"/>
          </p:nvPr>
        </p:nvSpPr>
        <p:spPr>
          <a:xfrm>
            <a:off x="3192540" y="5362098"/>
            <a:ext cx="5622328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1320"/>
              <a:buNone/>
              <a:defRPr sz="2400"/>
            </a:lvl1pPr>
            <a:lvl2pPr indent="-228600" lvl="1" marL="9144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3" name="Google Shape;43;p54"/>
          <p:cNvGrpSpPr/>
          <p:nvPr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44" name="Google Shape;44;p54"/>
            <p:cNvSpPr/>
            <p:nvPr/>
          </p:nvSpPr>
          <p:spPr>
            <a:xfrm rot="5400000">
              <a:off x="916003" y="-926205"/>
              <a:ext cx="5719283" cy="7561493"/>
            </a:xfrm>
            <a:custGeom>
              <a:rect b="b" l="l" r="r" t="t"/>
              <a:pathLst>
                <a:path extrusionOk="0" h="7561493" w="571928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4"/>
            <p:cNvSpPr/>
            <p:nvPr/>
          </p:nvSpPr>
          <p:spPr>
            <a:xfrm flipH="1" rot="-5400000">
              <a:off x="6187138" y="633785"/>
              <a:ext cx="2967379" cy="2946343"/>
            </a:xfrm>
            <a:prstGeom prst="triangle">
              <a:avLst>
                <a:gd fmla="val 50000" name="adj"/>
              </a:avLst>
            </a:pr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" name="Google Shape;4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1458" y="69573"/>
            <a:ext cx="1208675" cy="4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5"/>
          <p:cNvSpPr txBox="1"/>
          <p:nvPr>
            <p:ph type="title"/>
          </p:nvPr>
        </p:nvSpPr>
        <p:spPr>
          <a:xfrm>
            <a:off x="457200" y="796092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  <a:defRPr b="0" i="0" sz="360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1465" lvl="0" marL="457200" algn="l">
              <a:spcBef>
                <a:spcPts val="360"/>
              </a:spcBef>
              <a:spcAft>
                <a:spcPts val="0"/>
              </a:spcAft>
              <a:buSzPts val="990"/>
              <a:buChar char="▶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1458" y="69573"/>
            <a:ext cx="1208675" cy="4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us-section">
  <p:cSld name="Sous-sec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6"/>
          <p:cNvGrpSpPr/>
          <p:nvPr/>
        </p:nvGrpSpPr>
        <p:grpSpPr>
          <a:xfrm>
            <a:off x="0" y="0"/>
            <a:ext cx="9144000" cy="6858000"/>
            <a:chOff x="0" y="0"/>
            <a:chExt cx="6858000" cy="5143500"/>
          </a:xfrm>
        </p:grpSpPr>
        <p:sp>
          <p:nvSpPr>
            <p:cNvPr id="56" name="Google Shape;56;p56"/>
            <p:cNvSpPr/>
            <p:nvPr/>
          </p:nvSpPr>
          <p:spPr>
            <a:xfrm flipH="1" rot="10800000">
              <a:off x="0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6"/>
            <p:cNvSpPr/>
            <p:nvPr/>
          </p:nvSpPr>
          <p:spPr>
            <a:xfrm>
              <a:off x="0" y="1690016"/>
              <a:ext cx="6858000" cy="3453484"/>
            </a:xfrm>
            <a:prstGeom prst="rtTriangle">
              <a:avLst/>
            </a:prstGeom>
            <a:solidFill>
              <a:srgbClr val="E6E6E6">
                <a:alpha val="5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1" name="Google Shape;61;p56"/>
          <p:cNvSpPr txBox="1"/>
          <p:nvPr>
            <p:ph type="title"/>
          </p:nvPr>
        </p:nvSpPr>
        <p:spPr>
          <a:xfrm>
            <a:off x="457200" y="4782487"/>
            <a:ext cx="5622328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FA4B0"/>
              </a:buClr>
              <a:buSzPts val="3200"/>
              <a:buFont typeface="Calibri"/>
              <a:buNone/>
              <a:defRPr b="1" sz="3200">
                <a:solidFill>
                  <a:srgbClr val="5FA4B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6"/>
          <p:cNvSpPr txBox="1"/>
          <p:nvPr>
            <p:ph idx="1" type="body"/>
          </p:nvPr>
        </p:nvSpPr>
        <p:spPr>
          <a:xfrm>
            <a:off x="457200" y="5428437"/>
            <a:ext cx="5622328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320"/>
              <a:buNone/>
              <a:defRPr sz="2400"/>
            </a:lvl1pPr>
            <a:lvl2pPr indent="-228600" lvl="1" marL="9144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01458" y="69573"/>
            <a:ext cx="1208675" cy="49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ture et contact">
  <p:cSld name="Cloture et conta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7"/>
          <p:cNvGrpSpPr/>
          <p:nvPr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66" name="Google Shape;66;p57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7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57"/>
            <p:cNvSpPr/>
            <p:nvPr/>
          </p:nvSpPr>
          <p:spPr>
            <a:xfrm>
              <a:off x="3434225" y="4568825"/>
              <a:ext cx="2276960" cy="574676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2" name="Google Shape;72;p57"/>
          <p:cNvSpPr txBox="1"/>
          <p:nvPr>
            <p:ph type="title"/>
          </p:nvPr>
        </p:nvSpPr>
        <p:spPr>
          <a:xfrm>
            <a:off x="825102" y="2861458"/>
            <a:ext cx="7493796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400"/>
              <a:buFont typeface="Calibri"/>
              <a:buNone/>
              <a:defRPr b="0" i="0" sz="240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7"/>
          <p:cNvSpPr txBox="1"/>
          <p:nvPr>
            <p:ph idx="1" type="body"/>
          </p:nvPr>
        </p:nvSpPr>
        <p:spPr>
          <a:xfrm>
            <a:off x="6553200" y="5278847"/>
            <a:ext cx="2133600" cy="100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880"/>
              <a:buNone/>
              <a:defRPr sz="1600">
                <a:solidFill>
                  <a:srgbClr val="000000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4941" y="145774"/>
            <a:ext cx="2777548" cy="114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ture ">
  <p:cSld name="Cloture 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8"/>
          <p:cNvGrpSpPr/>
          <p:nvPr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77" name="Google Shape;77;p58"/>
            <p:cNvSpPr/>
            <p:nvPr/>
          </p:nvSpPr>
          <p:spPr>
            <a:xfrm>
              <a:off x="0" y="2271293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8"/>
            <p:cNvSpPr/>
            <p:nvPr/>
          </p:nvSpPr>
          <p:spPr>
            <a:xfrm flipH="1">
              <a:off x="3434225" y="2271762"/>
              <a:ext cx="5711185" cy="2872207"/>
            </a:xfrm>
            <a:custGeom>
              <a:rect b="b" l="l" r="r" t="t"/>
              <a:pathLst>
                <a:path extrusionOk="0" h="2872207" w="5711185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8"/>
            <p:cNvSpPr/>
            <p:nvPr/>
          </p:nvSpPr>
          <p:spPr>
            <a:xfrm>
              <a:off x="3434225" y="4568825"/>
              <a:ext cx="2276960" cy="574676"/>
            </a:xfrm>
            <a:prstGeom prst="triangle">
              <a:avLst>
                <a:gd fmla="val 49701" name="adj"/>
              </a:avLst>
            </a:prstGeom>
            <a:solidFill>
              <a:srgbClr val="00707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LIEGE_Logo_Compact_CMJN_pos@2x.png" id="83" name="Google Shape;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8674" y="240925"/>
            <a:ext cx="1826653" cy="88687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8"/>
          <p:cNvSpPr txBox="1"/>
          <p:nvPr>
            <p:ph type="title"/>
          </p:nvPr>
        </p:nvSpPr>
        <p:spPr>
          <a:xfrm>
            <a:off x="825102" y="2861458"/>
            <a:ext cx="7493796" cy="56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400"/>
              <a:buFont typeface="Calibri"/>
              <a:buNone/>
              <a:defRPr b="0" i="0" sz="2400">
                <a:solidFill>
                  <a:srgbClr val="5FA3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">
  <p:cSld name="Log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LIEGE_Logo_Compact_CMJN_pos@2x.png" id="86" name="Google Shape;8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32840" y="2681711"/>
            <a:ext cx="3078320" cy="149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ULiege - FR 1">
  <p:cSld name="Presentation ULiege - FR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ffres_ppt_4-3_FR-1.png" id="88" name="Google Shape;8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1" y="0"/>
            <a:ext cx="9142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707F"/>
              </a:buClr>
              <a:buSzPts val="1760"/>
              <a:buFont typeface="Merriweather Sans"/>
              <a:buChar char="▶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70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070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7ff71e3b_0_46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000"/>
              <a:buFont typeface="Calibri"/>
              <a:buNone/>
              <a:defRPr b="0" i="0" sz="3000" u="none" cap="none" strike="noStrike">
                <a:solidFill>
                  <a:srgbClr val="0070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gec7ff71e3b_0_465"/>
          <p:cNvSpPr txBox="1"/>
          <p:nvPr>
            <p:ph idx="1" type="body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1200"/>
              <a:buFont typeface="Merriweather Sans"/>
              <a:buChar char="▶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70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0070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0070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0070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ec7ff71e3b_0_465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gec7ff71e3b_0_465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ec7ff71e3b_0_465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mc:AlternateContent>
    <mc:Choice Requires="p14">
      <p:transition p14:dur="200">
        <p:fade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pp.lib.uliege.be/guide_catalo/exploiter-les-resultats-de-recherche/#Creer_des_sets_a_partir_dune_recherche_dans_le_repertoire" TargetMode="External"/><Relationship Id="rId4" Type="http://schemas.openxmlformats.org/officeDocument/2006/relationships/hyperlink" Target="https://app.lib.uliege.be/guide_catalo/exploiter-les-resultats-de-recherche/#Creation_de_sets_exemplarises_en_important_un_fichier_Excel" TargetMode="External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2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9" Type="http://schemas.openxmlformats.org/officeDocument/2006/relationships/slide" Target="/ppt/slides/slide22.xml"/><Relationship Id="rId5" Type="http://schemas.openxmlformats.org/officeDocument/2006/relationships/slide" Target="/ppt/slides/slide10.xml"/><Relationship Id="rId6" Type="http://schemas.openxmlformats.org/officeDocument/2006/relationships/slide" Target="/ppt/slides/slide11.xml"/><Relationship Id="rId7" Type="http://schemas.openxmlformats.org/officeDocument/2006/relationships/slide" Target="/ppt/slides/slide16.xml"/><Relationship Id="rId8" Type="http://schemas.openxmlformats.org/officeDocument/2006/relationships/slide" Target="/ppt/slides/slide19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7.png"/><Relationship Id="rId5" Type="http://schemas.openxmlformats.org/officeDocument/2006/relationships/hyperlink" Target="mailto:Alma-RM@lists.uliege.be" TargetMode="External"/><Relationship Id="rId6" Type="http://schemas.openxmlformats.org/officeDocument/2006/relationships/hyperlink" Target="mailto:Alma-Fulfillment@lists.uliege.b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pp.lib.uliege.be/guide_catalo/modifier-des-informations-dexemplaire-change-item-informatio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7ff71e3b_0_92"/>
          <p:cNvSpPr txBox="1"/>
          <p:nvPr>
            <p:ph type="title"/>
          </p:nvPr>
        </p:nvSpPr>
        <p:spPr>
          <a:xfrm>
            <a:off x="386725" y="1709767"/>
            <a:ext cx="8400300" cy="153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200"/>
              <a:buFont typeface="Calibri"/>
              <a:buNone/>
            </a:pPr>
            <a:r>
              <a:rPr lang="fr-FR" sz="3200">
                <a:solidFill>
                  <a:srgbClr val="5FA3B0"/>
                </a:solidFill>
              </a:rPr>
              <a:t>Déplacer des exemplaires d’une implantation à une autre</a:t>
            </a:r>
            <a:endParaRPr sz="3200">
              <a:solidFill>
                <a:srgbClr val="5FA3B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201" name="Google Shape;201;gec7ff71e3b_0_92"/>
          <p:cNvSpPr txBox="1"/>
          <p:nvPr/>
        </p:nvSpPr>
        <p:spPr>
          <a:xfrm>
            <a:off x="5434300" y="5282567"/>
            <a:ext cx="3635700" cy="1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ec7ff71e3b_0_92"/>
          <p:cNvSpPr txBox="1"/>
          <p:nvPr/>
        </p:nvSpPr>
        <p:spPr>
          <a:xfrm>
            <a:off x="1095900" y="3326833"/>
            <a:ext cx="69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i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permanently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c7ff71e3b_0_349"/>
          <p:cNvSpPr txBox="1"/>
          <p:nvPr>
            <p:ph type="title"/>
          </p:nvPr>
        </p:nvSpPr>
        <p:spPr>
          <a:xfrm>
            <a:off x="1758575" y="4716133"/>
            <a:ext cx="7056300" cy="56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3200">
                <a:solidFill>
                  <a:srgbClr val="5FA4B0"/>
                </a:solidFill>
              </a:rPr>
              <a:t>Move permanently</a:t>
            </a:r>
            <a:endParaRPr/>
          </a:p>
        </p:txBody>
      </p:sp>
      <p:sp>
        <p:nvSpPr>
          <p:cNvPr id="274" name="Google Shape;274;gec7ff71e3b_0_349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75" name="Google Shape;275;gec7ff71e3b_0_349"/>
          <p:cNvSpPr txBox="1"/>
          <p:nvPr/>
        </p:nvSpPr>
        <p:spPr>
          <a:xfrm>
            <a:off x="4657500" y="5467500"/>
            <a:ext cx="415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type="title"/>
          </p:nvPr>
        </p:nvSpPr>
        <p:spPr>
          <a:xfrm>
            <a:off x="457200" y="4935850"/>
            <a:ext cx="7969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4B0"/>
              </a:buClr>
              <a:buSzPct val="100000"/>
              <a:buFont typeface="Calibri"/>
              <a:buNone/>
            </a:pPr>
            <a:r>
              <a:rPr lang="fr-FR"/>
              <a:t>Introduire une demande de transfert pour un item</a:t>
            </a:r>
            <a:endParaRPr/>
          </a:p>
        </p:txBody>
      </p:sp>
      <p:sp>
        <p:nvSpPr>
          <p:cNvPr id="282" name="Google Shape;28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8" name="Google Shape;288;p18"/>
          <p:cNvSpPr txBox="1"/>
          <p:nvPr>
            <p:ph idx="1" type="body"/>
          </p:nvPr>
        </p:nvSpPr>
        <p:spPr>
          <a:xfrm>
            <a:off x="457200" y="1349298"/>
            <a:ext cx="8229600" cy="4735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2000"/>
              <a:t>NB : Option à privilégier pour un document ou pour </a:t>
            </a:r>
            <a:r>
              <a:rPr b="1" lang="fr-FR" sz="2000"/>
              <a:t>cibler un item </a:t>
            </a:r>
            <a:r>
              <a:rPr lang="fr-FR" sz="2000"/>
              <a:t>parmi plusieurs liés au même titre</a:t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Se localiser au bureau de prêt de la bibliothèque</a:t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Lancer une recherche sur le titre à déplacer (</a:t>
            </a:r>
            <a:r>
              <a:rPr i="1" lang="fr-FR" sz="2000"/>
              <a:t>All titles </a:t>
            </a:r>
            <a:r>
              <a:rPr lang="fr-FR" sz="2000"/>
              <a:t>/ </a:t>
            </a:r>
            <a:r>
              <a:rPr i="1" lang="fr-FR" sz="2000"/>
              <a:t>Physical titles</a:t>
            </a:r>
            <a:r>
              <a:rPr lang="fr-FR" sz="2000"/>
              <a:t>)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Accéder à la liste des exemplaires 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(Lien “Items” sous le détail de l’inventaire ou Actions disponibles</a:t>
            </a:r>
            <a:r>
              <a:rPr i="1" lang="fr-FR" sz="20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 (...)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)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Depuis l</a:t>
            </a:r>
            <a:r>
              <a:rPr lang="fr-FR" sz="2000"/>
              <a:t>a liste des Actions</a:t>
            </a:r>
            <a:r>
              <a:rPr lang="fr-FR" sz="2000"/>
              <a:t> (…) de l’item ciblé, sélectionner </a:t>
            </a:r>
            <a:r>
              <a:rPr i="1" lang="fr-FR" sz="2000"/>
              <a:t>Change location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</p:txBody>
      </p:sp>
      <p:sp>
        <p:nvSpPr>
          <p:cNvPr id="289" name="Google Shape;289;p18"/>
          <p:cNvSpPr/>
          <p:nvPr/>
        </p:nvSpPr>
        <p:spPr>
          <a:xfrm>
            <a:off x="2444436" y="6092982"/>
            <a:ext cx="1439501" cy="3996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 b="22251" l="8709" r="3134" t="27788"/>
          <a:stretch/>
        </p:blipFill>
        <p:spPr>
          <a:xfrm>
            <a:off x="585486" y="4778290"/>
            <a:ext cx="8396868" cy="207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8"/>
          <p:cNvSpPr/>
          <p:nvPr/>
        </p:nvSpPr>
        <p:spPr>
          <a:xfrm>
            <a:off x="7949542" y="6356359"/>
            <a:ext cx="903300" cy="20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8"/>
          <p:cNvSpPr txBox="1"/>
          <p:nvPr>
            <p:ph type="title"/>
          </p:nvPr>
        </p:nvSpPr>
        <p:spPr>
          <a:xfrm>
            <a:off x="457200" y="796092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800"/>
              <a:buFont typeface="Calibri"/>
              <a:buNone/>
            </a:pPr>
            <a:r>
              <a:rPr lang="fr-FR" sz="2800"/>
              <a:t>Depuis la liste des exemplaires – </a:t>
            </a:r>
            <a:r>
              <a:rPr i="1" lang="fr-FR" sz="2800"/>
              <a:t>Change location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440946" y="306581"/>
            <a:ext cx="8229600" cy="652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800"/>
              <a:buFont typeface="Calibri"/>
              <a:buNone/>
            </a:pPr>
            <a:r>
              <a:rPr lang="fr-FR" sz="2800"/>
              <a:t>Depuis la liste des exemplaires – </a:t>
            </a:r>
            <a:r>
              <a:rPr i="1" lang="fr-FR" sz="2800"/>
              <a:t>Change location</a:t>
            </a:r>
            <a:endParaRPr i="1" sz="2800"/>
          </a:p>
        </p:txBody>
      </p:sp>
      <p:sp>
        <p:nvSpPr>
          <p:cNvPr id="298" name="Google Shape;298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9" name="Google Shape;299;p19"/>
          <p:cNvSpPr txBox="1"/>
          <p:nvPr>
            <p:ph idx="1" type="body"/>
          </p:nvPr>
        </p:nvSpPr>
        <p:spPr>
          <a:xfrm>
            <a:off x="457200" y="906225"/>
            <a:ext cx="8229600" cy="5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703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▶"/>
            </a:pPr>
            <a:r>
              <a:rPr lang="fr-FR" sz="2000"/>
              <a:t>Sélectionner le type de déplacement souhaité : </a:t>
            </a:r>
            <a:r>
              <a:rPr i="1" lang="fr-FR" sz="1900"/>
              <a:t>Move permanently (Déplacer de façon permanente)</a:t>
            </a:r>
            <a:endParaRPr i="1" sz="1900"/>
          </a:p>
          <a:p>
            <a:pPr indent="-40703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▶"/>
            </a:pPr>
            <a:r>
              <a:rPr lang="fr-FR" sz="2000"/>
              <a:t>Compléter les informations de destination : Implantation </a:t>
            </a:r>
            <a:r>
              <a:rPr lang="fr-FR" sz="2000" u="sng"/>
              <a:t>ET Localisation</a:t>
            </a:r>
            <a:r>
              <a:rPr lang="fr-FR" sz="2000"/>
              <a:t> 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400">
                <a:solidFill>
                  <a:srgbClr val="FF0000"/>
                </a:solidFill>
              </a:rPr>
              <a:t>Rôle Receiving 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</p:txBody>
      </p:sp>
      <p:sp>
        <p:nvSpPr>
          <p:cNvPr id="300" name="Google Shape;300;p19"/>
          <p:cNvSpPr/>
          <p:nvPr/>
        </p:nvSpPr>
        <p:spPr>
          <a:xfrm>
            <a:off x="2444436" y="6092982"/>
            <a:ext cx="1439501" cy="3996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25400"/>
            <a:ext cx="66865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6012421" y="3118755"/>
            <a:ext cx="2363100" cy="42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E0EA"/>
              </a:gs>
              <a:gs pos="100000">
                <a:srgbClr val="BCE0EA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Saisir le type de request </a:t>
            </a:r>
            <a:endParaRPr b="1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19"/>
          <p:cNvCxnSpPr/>
          <p:nvPr/>
        </p:nvCxnSpPr>
        <p:spPr>
          <a:xfrm>
            <a:off x="3883925" y="3326050"/>
            <a:ext cx="2128500" cy="7500"/>
          </a:xfrm>
          <a:prstGeom prst="straightConnector1">
            <a:avLst/>
          </a:prstGeom>
          <a:noFill/>
          <a:ln cap="flat" cmpd="sng" w="2222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04" name="Google Shape;304;p19"/>
          <p:cNvSpPr/>
          <p:nvPr/>
        </p:nvSpPr>
        <p:spPr>
          <a:xfrm>
            <a:off x="6012431" y="4107865"/>
            <a:ext cx="2363100" cy="42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E0EA"/>
              </a:gs>
              <a:gs pos="100000">
                <a:srgbClr val="BCE0EA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Saisir l’implantation de destination</a:t>
            </a:r>
            <a:endParaRPr b="1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19"/>
          <p:cNvCxnSpPr/>
          <p:nvPr/>
        </p:nvCxnSpPr>
        <p:spPr>
          <a:xfrm flipH="1" rot="10800000">
            <a:off x="4519375" y="4318700"/>
            <a:ext cx="1493100" cy="13200"/>
          </a:xfrm>
          <a:prstGeom prst="straightConnector1">
            <a:avLst/>
          </a:prstGeom>
          <a:noFill/>
          <a:ln cap="flat" cmpd="sng" w="2222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06" name="Google Shape;306;p19"/>
          <p:cNvCxnSpPr>
            <a:endCxn id="307" idx="1"/>
          </p:cNvCxnSpPr>
          <p:nvPr/>
        </p:nvCxnSpPr>
        <p:spPr>
          <a:xfrm flipH="1" rot="10800000">
            <a:off x="4082525" y="5141075"/>
            <a:ext cx="1929900" cy="4800"/>
          </a:xfrm>
          <a:prstGeom prst="straightConnector1">
            <a:avLst/>
          </a:prstGeom>
          <a:noFill/>
          <a:ln cap="flat" cmpd="sng" w="2222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07" name="Google Shape;307;p19"/>
          <p:cNvSpPr/>
          <p:nvPr/>
        </p:nvSpPr>
        <p:spPr>
          <a:xfrm>
            <a:off x="6012425" y="4627925"/>
            <a:ext cx="2363100" cy="102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E0EA"/>
              </a:gs>
              <a:gs pos="100000">
                <a:srgbClr val="BCE0EA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Saisir l</a:t>
            </a:r>
            <a:r>
              <a:rPr b="1" lang="fr-FR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localisation</a:t>
            </a:r>
            <a:r>
              <a:rPr b="1" i="0" lang="fr-F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destination</a:t>
            </a:r>
            <a:endParaRPr b="1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NB : si elle est inconnue ou encore indéterminée, utiliser “unassigned location”</a:t>
            </a:r>
            <a:endParaRPr b="1"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2494550" y="4905075"/>
            <a:ext cx="1587900" cy="55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4">
            <a:alphaModFix/>
          </a:blip>
          <a:srcRect b="16166" l="0" r="0" t="17113"/>
          <a:stretch/>
        </p:blipFill>
        <p:spPr>
          <a:xfrm>
            <a:off x="6500491" y="6081775"/>
            <a:ext cx="1386960" cy="42201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/>
          <p:nvPr/>
        </p:nvSpPr>
        <p:spPr>
          <a:xfrm>
            <a:off x="7246207" y="6106486"/>
            <a:ext cx="747600" cy="372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19"/>
          <p:cNvCxnSpPr>
            <a:stCxn id="307" idx="2"/>
          </p:cNvCxnSpPr>
          <p:nvPr/>
        </p:nvCxnSpPr>
        <p:spPr>
          <a:xfrm>
            <a:off x="7193975" y="5654225"/>
            <a:ext cx="4200" cy="543300"/>
          </a:xfrm>
          <a:prstGeom prst="straightConnector1">
            <a:avLst/>
          </a:prstGeom>
          <a:noFill/>
          <a:ln cap="flat" cmpd="sng" w="2222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12" name="Google Shape;312;p19"/>
          <p:cNvSpPr/>
          <p:nvPr/>
        </p:nvSpPr>
        <p:spPr>
          <a:xfrm>
            <a:off x="4519379" y="2059257"/>
            <a:ext cx="2076300" cy="94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À demander au préalable à l’implantation destinataire</a:t>
            </a:r>
            <a:endParaRPr/>
          </a:p>
        </p:txBody>
      </p:sp>
      <p:cxnSp>
        <p:nvCxnSpPr>
          <p:cNvPr id="313" name="Google Shape;313;p19"/>
          <p:cNvCxnSpPr/>
          <p:nvPr/>
        </p:nvCxnSpPr>
        <p:spPr>
          <a:xfrm>
            <a:off x="7529000" y="2013000"/>
            <a:ext cx="0" cy="54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19"/>
          <p:cNvCxnSpPr/>
          <p:nvPr/>
        </p:nvCxnSpPr>
        <p:spPr>
          <a:xfrm rot="10800000">
            <a:off x="6595675" y="2551825"/>
            <a:ext cx="943200" cy="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>
            <p:ph type="title"/>
          </p:nvPr>
        </p:nvSpPr>
        <p:spPr>
          <a:xfrm>
            <a:off x="440946" y="306581"/>
            <a:ext cx="8229600" cy="652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800"/>
              <a:buFont typeface="Calibri"/>
              <a:buNone/>
            </a:pPr>
            <a:r>
              <a:rPr lang="fr-FR" sz="2800"/>
              <a:t>Depuis la liste des exemplaires – </a:t>
            </a:r>
            <a:r>
              <a:rPr i="1" lang="fr-FR" sz="2800"/>
              <a:t>Change location</a:t>
            </a:r>
            <a:endParaRPr i="1" sz="2800"/>
          </a:p>
        </p:txBody>
      </p:sp>
      <p:sp>
        <p:nvSpPr>
          <p:cNvPr id="320" name="Google Shape;3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1" name="Google Shape;321;p20"/>
          <p:cNvSpPr txBox="1"/>
          <p:nvPr>
            <p:ph idx="1" type="body"/>
          </p:nvPr>
        </p:nvSpPr>
        <p:spPr>
          <a:xfrm>
            <a:off x="457200" y="850900"/>
            <a:ext cx="8229600" cy="54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rPr lang="fr-FR" sz="2000"/>
              <a:t>	</a:t>
            </a:r>
            <a:endParaRPr/>
          </a:p>
          <a:p>
            <a:pPr indent="-332422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Char char="▶"/>
            </a:pPr>
            <a:r>
              <a:rPr lang="fr-FR" sz="2000"/>
              <a:t>La request apparaît dans la liste des tâches </a:t>
            </a:r>
            <a:r>
              <a:rPr i="1" lang="fr-FR" sz="2000"/>
              <a:t>Pick up from </a:t>
            </a:r>
            <a:r>
              <a:rPr i="1" lang="fr-FR" sz="2000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shelf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2422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Char char="▶"/>
            </a:pPr>
            <a:r>
              <a:rPr lang="fr-FR" sz="2000"/>
              <a:t>Imprimer le bordereau et prendre le document en rayon (au besoin)</a:t>
            </a:r>
            <a:endParaRPr sz="2000"/>
          </a:p>
          <a:p>
            <a:pPr indent="-332422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Char char="▶"/>
            </a:pPr>
            <a:r>
              <a:rPr lang="fr-FR" sz="2000"/>
              <a:t>Scanner le code-barres (</a:t>
            </a:r>
            <a:r>
              <a:rPr i="1" lang="fr-FR" sz="2000"/>
              <a:t>Scan-in items</a:t>
            </a:r>
            <a:r>
              <a:rPr lang="fr-FR" sz="2000"/>
              <a:t>) pour mettre le document en 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transit</a:t>
            </a:r>
            <a:r>
              <a:rPr lang="fr-FR" sz="2000"/>
              <a:t> dans Alma</a:t>
            </a:r>
            <a:r>
              <a:rPr lang="fr-FR" sz="2000"/>
              <a:t>  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-27305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2422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Char char="▶"/>
            </a:pPr>
            <a:r>
              <a:rPr lang="fr-FR" sz="2000"/>
              <a:t>Envoyer le document vers l’implantation 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destinataire</a:t>
            </a:r>
            <a:r>
              <a:rPr lang="fr-FR" sz="2000"/>
              <a:t> (transit effectif)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</p:txBody>
      </p:sp>
      <p:sp>
        <p:nvSpPr>
          <p:cNvPr id="322" name="Google Shape;322;p20"/>
          <p:cNvSpPr/>
          <p:nvPr/>
        </p:nvSpPr>
        <p:spPr>
          <a:xfrm>
            <a:off x="2444436" y="6092982"/>
            <a:ext cx="1439501" cy="3996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0"/>
          <p:cNvPicPr preferRelativeResize="0"/>
          <p:nvPr/>
        </p:nvPicPr>
        <p:blipFill rotWithShape="1">
          <a:blip r:embed="rId3">
            <a:alphaModFix/>
          </a:blip>
          <a:srcRect b="6044" l="5337" r="3118" t="47515"/>
          <a:stretch/>
        </p:blipFill>
        <p:spPr>
          <a:xfrm>
            <a:off x="1075412" y="1591769"/>
            <a:ext cx="6485351" cy="158347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/>
          <p:nvPr/>
        </p:nvSpPr>
        <p:spPr>
          <a:xfrm>
            <a:off x="1235413" y="2197278"/>
            <a:ext cx="1730100" cy="372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 rotWithShape="1">
          <a:blip r:embed="rId4">
            <a:alphaModFix/>
          </a:blip>
          <a:srcRect b="3667" l="2317" r="44146" t="78383"/>
          <a:stretch/>
        </p:blipFill>
        <p:spPr>
          <a:xfrm>
            <a:off x="591937" y="4114327"/>
            <a:ext cx="7051531" cy="78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0"/>
          <p:cNvSpPr/>
          <p:nvPr/>
        </p:nvSpPr>
        <p:spPr>
          <a:xfrm>
            <a:off x="6197675" y="4522800"/>
            <a:ext cx="1207200" cy="372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6438450" y="3904607"/>
            <a:ext cx="2363100" cy="42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E0EA"/>
              </a:gs>
              <a:gs pos="100000">
                <a:srgbClr val="BCE0EA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Type de request clairement identifié</a:t>
            </a:r>
            <a:endParaRPr b="1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20"/>
          <p:cNvCxnSpPr/>
          <p:nvPr/>
        </p:nvCxnSpPr>
        <p:spPr>
          <a:xfrm rot="10800000">
            <a:off x="7929025" y="4326800"/>
            <a:ext cx="13800" cy="380400"/>
          </a:xfrm>
          <a:prstGeom prst="straightConnector1">
            <a:avLst/>
          </a:prstGeom>
          <a:noFill/>
          <a:ln cap="flat" cmpd="sng" w="22225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29" name="Google Shape;329;p20"/>
          <p:cNvCxnSpPr/>
          <p:nvPr/>
        </p:nvCxnSpPr>
        <p:spPr>
          <a:xfrm>
            <a:off x="7404920" y="4707288"/>
            <a:ext cx="536400" cy="360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d6b5dd50c_0_0"/>
          <p:cNvSpPr txBox="1"/>
          <p:nvPr>
            <p:ph type="title"/>
          </p:nvPr>
        </p:nvSpPr>
        <p:spPr>
          <a:xfrm>
            <a:off x="440946" y="306581"/>
            <a:ext cx="8229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800"/>
              <a:buFont typeface="Calibri"/>
              <a:buNone/>
            </a:pPr>
            <a:r>
              <a:rPr lang="fr-FR" sz="2800"/>
              <a:t>Depuis la liste des exemplaires – </a:t>
            </a:r>
            <a:r>
              <a:rPr i="1" lang="fr-FR" sz="2800"/>
              <a:t>Change location</a:t>
            </a:r>
            <a:endParaRPr i="1" sz="2800"/>
          </a:p>
        </p:txBody>
      </p:sp>
      <p:sp>
        <p:nvSpPr>
          <p:cNvPr id="335" name="Google Shape;335;ged6b5dd50c_0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6" name="Google Shape;336;ged6b5dd50c_0_0"/>
          <p:cNvSpPr txBox="1"/>
          <p:nvPr>
            <p:ph idx="1" type="body"/>
          </p:nvPr>
        </p:nvSpPr>
        <p:spPr>
          <a:xfrm>
            <a:off x="457200" y="850900"/>
            <a:ext cx="8229600" cy="54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2000"/>
              <a:t>	</a:t>
            </a:r>
            <a:endParaRPr/>
          </a:p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920"/>
              <a:buChar char="▶"/>
            </a:pPr>
            <a:r>
              <a:rPr lang="fr-FR" sz="2000"/>
              <a:t>Sur le bordereau, le type de demande est identifié “</a:t>
            </a:r>
            <a:r>
              <a:rPr i="1" lang="fr-FR" sz="2000"/>
              <a:t>Move permanently</a:t>
            </a:r>
            <a:r>
              <a:rPr lang="fr-FR" sz="2000"/>
              <a:t>”</a:t>
            </a:r>
            <a:endParaRPr sz="1400"/>
          </a:p>
        </p:txBody>
      </p:sp>
      <p:sp>
        <p:nvSpPr>
          <p:cNvPr id="337" name="Google Shape;337;ged6b5dd50c_0_0"/>
          <p:cNvSpPr/>
          <p:nvPr/>
        </p:nvSpPr>
        <p:spPr>
          <a:xfrm>
            <a:off x="2444436" y="6092982"/>
            <a:ext cx="1439400" cy="3996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ed6b5dd5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88" y="1829337"/>
            <a:ext cx="7398925" cy="43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ed6b5dd50c_0_0"/>
          <p:cNvSpPr/>
          <p:nvPr/>
        </p:nvSpPr>
        <p:spPr>
          <a:xfrm>
            <a:off x="1077680" y="3419475"/>
            <a:ext cx="2500200" cy="372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29dfce72b_0_8"/>
          <p:cNvSpPr txBox="1"/>
          <p:nvPr>
            <p:ph type="title"/>
          </p:nvPr>
        </p:nvSpPr>
        <p:spPr>
          <a:xfrm>
            <a:off x="457200" y="4935850"/>
            <a:ext cx="8037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4B0"/>
              </a:buClr>
              <a:buSzPct val="100000"/>
              <a:buFont typeface="Calibri"/>
              <a:buNone/>
            </a:pPr>
            <a:r>
              <a:rPr lang="fr-FR"/>
              <a:t>Introduire une demande de transfert pour un ensemble d’exemplaires</a:t>
            </a:r>
            <a:endParaRPr/>
          </a:p>
        </p:txBody>
      </p:sp>
      <p:sp>
        <p:nvSpPr>
          <p:cNvPr id="346" name="Google Shape;346;ge29dfce72b_0_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3" name="Google Shape;353;p26"/>
          <p:cNvSpPr txBox="1"/>
          <p:nvPr>
            <p:ph idx="1" type="body"/>
          </p:nvPr>
        </p:nvSpPr>
        <p:spPr>
          <a:xfrm>
            <a:off x="457200" y="983261"/>
            <a:ext cx="8229600" cy="5509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rPr lang="fr-FR" sz="2000"/>
              <a:t>NB : Option à privilégier pour de grands ensembles 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d’items</a:t>
            </a:r>
            <a:r>
              <a:rPr lang="fr-FR" sz="2000"/>
              <a:t> (≥ 10 items)</a:t>
            </a:r>
            <a:endParaRPr sz="2000"/>
          </a:p>
          <a:p>
            <a:pPr indent="-332422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Char char="▶"/>
            </a:pPr>
            <a:r>
              <a:rPr lang="fr-FR" sz="2000"/>
              <a:t>Créer un set de type </a:t>
            </a:r>
            <a:r>
              <a:rPr i="1" lang="fr-FR" sz="2000"/>
              <a:t>Itemized</a:t>
            </a:r>
            <a:r>
              <a:rPr lang="fr-FR" sz="2000"/>
              <a:t> (</a:t>
            </a:r>
            <a:r>
              <a:rPr lang="fr-FR" sz="2000"/>
              <a:t>E</a:t>
            </a:r>
            <a:r>
              <a:rPr lang="fr-FR" sz="2000"/>
              <a:t>xemplarisé) public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1600"/>
          </a:p>
          <a:p>
            <a:pPr indent="-336550" lvl="0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▶"/>
            </a:pPr>
            <a:r>
              <a:rPr lang="fr-FR" sz="2000"/>
              <a:t>soit </a:t>
            </a:r>
            <a:r>
              <a:rPr lang="fr-FR" sz="2000" u="sng">
                <a:solidFill>
                  <a:schemeClr val="hlink"/>
                </a:solidFill>
                <a:hlinkClick r:id="rId3"/>
              </a:rPr>
              <a:t>à partir d’une recherche</a:t>
            </a:r>
            <a:r>
              <a:rPr lang="fr-FR" sz="2000"/>
              <a:t>, soit </a:t>
            </a:r>
            <a:r>
              <a:rPr lang="fr-FR" sz="2000" u="sng">
                <a:solidFill>
                  <a:schemeClr val="hlink"/>
                </a:solidFill>
                <a:hlinkClick r:id="rId4"/>
              </a:rPr>
              <a:t>à partir d’un fichier excel</a:t>
            </a:r>
            <a:r>
              <a:rPr lang="fr-FR" sz="2000"/>
              <a:t> </a:t>
            </a:r>
            <a:endParaRPr sz="2000"/>
          </a:p>
          <a:p>
            <a:pPr indent="0" lvl="0" marL="91440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54" name="Google Shape;354;p26"/>
          <p:cNvSpPr/>
          <p:nvPr/>
        </p:nvSpPr>
        <p:spPr>
          <a:xfrm>
            <a:off x="2444436" y="6092982"/>
            <a:ext cx="1439501" cy="3996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6"/>
          <p:cNvSpPr txBox="1"/>
          <p:nvPr>
            <p:ph type="title"/>
          </p:nvPr>
        </p:nvSpPr>
        <p:spPr>
          <a:xfrm>
            <a:off x="457200" y="358277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2800"/>
              <a:buFont typeface="Calibri"/>
              <a:buNone/>
            </a:pPr>
            <a:r>
              <a:rPr lang="fr-FR" sz="2800"/>
              <a:t>Via traitement par lot</a:t>
            </a:r>
            <a:endParaRPr/>
          </a:p>
        </p:txBody>
      </p:sp>
      <p:pic>
        <p:nvPicPr>
          <p:cNvPr id="356" name="Google Shape;356;p26"/>
          <p:cNvPicPr preferRelativeResize="0"/>
          <p:nvPr/>
        </p:nvPicPr>
        <p:blipFill rotWithShape="1">
          <a:blip r:embed="rId5">
            <a:alphaModFix/>
          </a:blip>
          <a:srcRect b="29258" l="2850" r="25672" t="14684"/>
          <a:stretch/>
        </p:blipFill>
        <p:spPr>
          <a:xfrm>
            <a:off x="1148513" y="2130414"/>
            <a:ext cx="6356195" cy="167268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/>
          <p:nvPr/>
        </p:nvSpPr>
        <p:spPr>
          <a:xfrm>
            <a:off x="6465753" y="3276970"/>
            <a:ext cx="543000" cy="285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2541740" y="3561975"/>
            <a:ext cx="471600" cy="213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1232850" y="3261650"/>
            <a:ext cx="6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 txBox="1"/>
          <p:nvPr>
            <p:ph type="title"/>
          </p:nvPr>
        </p:nvSpPr>
        <p:spPr>
          <a:xfrm>
            <a:off x="457200" y="485319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Via traitement par lot</a:t>
            </a:r>
            <a:endParaRPr/>
          </a:p>
        </p:txBody>
      </p:sp>
      <p:sp>
        <p:nvSpPr>
          <p:cNvPr id="365" name="Google Shape;365;p27"/>
          <p:cNvSpPr txBox="1"/>
          <p:nvPr>
            <p:ph idx="1" type="body"/>
          </p:nvPr>
        </p:nvSpPr>
        <p:spPr>
          <a:xfrm>
            <a:off x="457200" y="144825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7035" lvl="0" marL="342900" rtl="0" algn="l">
              <a:spcBef>
                <a:spcPts val="640"/>
              </a:spcBef>
              <a:spcAft>
                <a:spcPts val="0"/>
              </a:spcAft>
              <a:buSzPts val="2000"/>
              <a:buChar char="▶"/>
            </a:pPr>
            <a:r>
              <a:rPr lang="fr-FR" sz="2000"/>
              <a:t>Nommer le set de façon univoque</a:t>
            </a:r>
            <a:endParaRPr sz="20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2000"/>
              <a:t>Le titre doit commencer par le code de la bibliothèque propriétaire, éventuellement suivi du nom/trigramme du documentaliste : </a:t>
            </a:r>
            <a:endParaRPr sz="2000"/>
          </a:p>
          <a:p>
            <a:pPr indent="0" lvl="0" marL="74295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1800"/>
              <a:t>Exemple : GRA01_AGa_Moving_permanently_2021-07-06</a:t>
            </a:r>
            <a:endParaRPr sz="1800"/>
          </a:p>
          <a:p>
            <a:pPr indent="-407035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▶"/>
            </a:pPr>
            <a:r>
              <a:rPr lang="fr-FR" sz="2000"/>
              <a:t>Prendre contact avec un administrateur système (TF-RM)</a:t>
            </a:r>
            <a:endParaRPr sz="1600"/>
          </a:p>
          <a:p>
            <a:pPr indent="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2000"/>
              <a:t>et préciser :</a:t>
            </a:r>
            <a:endParaRPr sz="2000"/>
          </a:p>
          <a:p>
            <a:pPr indent="-2730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fr-FR" sz="1600"/>
              <a:t>La bibliothèque destinataire</a:t>
            </a:r>
            <a:endParaRPr sz="1600"/>
          </a:p>
          <a:p>
            <a:pPr indent="-273050" lvl="1" marL="7429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fr-FR" sz="1600"/>
              <a:t>La localisation de destination : sélectionner “unassigned location” si la localisation finale est inconnue ou encore indéterminée)</a:t>
            </a:r>
            <a:endParaRPr sz="1600">
              <a:solidFill>
                <a:srgbClr val="000000"/>
              </a:solidFill>
              <a:extLst>
                <a:ext uri="http://customooxmlschemas.google.com/">
                  <go:slidesCustomData xmlns:go="http://customooxmlschemas.google.com/" textRoundtripDataId="13"/>
                </a:ext>
              </a:extLst>
            </a:endParaRPr>
          </a:p>
          <a:p>
            <a:pPr indent="-38608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▶"/>
            </a:pPr>
            <a:r>
              <a:rPr lang="fr-FR" sz="2000">
                <a:solidFill>
                  <a:srgbClr val="000000"/>
                </a:solidFill>
              </a:rPr>
              <a:t>Mettre les documents en caisse et prendre contact avec l’implantation destinataire pour organiser le transfert physique des collections</a:t>
            </a:r>
            <a:endParaRPr sz="2000"/>
          </a:p>
        </p:txBody>
      </p:sp>
      <p:sp>
        <p:nvSpPr>
          <p:cNvPr id="366" name="Google Shape;36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ea95d62382_0_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73" name="Google Shape;373;gea95d62382_0_1"/>
          <p:cNvSpPr txBox="1"/>
          <p:nvPr>
            <p:ph type="title"/>
          </p:nvPr>
        </p:nvSpPr>
        <p:spPr>
          <a:xfrm>
            <a:off x="457200" y="4782475"/>
            <a:ext cx="6156000" cy="56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Identification du traitement en cours </a:t>
            </a:r>
            <a:endParaRPr/>
          </a:p>
        </p:txBody>
      </p:sp>
      <p:sp>
        <p:nvSpPr>
          <p:cNvPr id="374" name="Google Shape;374;gea95d62382_0_1"/>
          <p:cNvSpPr txBox="1"/>
          <p:nvPr>
            <p:ph idx="1" type="body"/>
          </p:nvPr>
        </p:nvSpPr>
        <p:spPr>
          <a:xfrm>
            <a:off x="457200" y="5428437"/>
            <a:ext cx="5622300" cy="48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b2ebd5014_0_0"/>
          <p:cNvSpPr txBox="1"/>
          <p:nvPr>
            <p:ph type="title"/>
          </p:nvPr>
        </p:nvSpPr>
        <p:spPr>
          <a:xfrm>
            <a:off x="457200" y="434967"/>
            <a:ext cx="8229600" cy="62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Contenu</a:t>
            </a:r>
            <a:endParaRPr/>
          </a:p>
        </p:txBody>
      </p:sp>
      <p:sp>
        <p:nvSpPr>
          <p:cNvPr id="209" name="Google Shape;209;geb2ebd5014_0_0"/>
          <p:cNvSpPr txBox="1"/>
          <p:nvPr>
            <p:ph idx="1" type="body"/>
          </p:nvPr>
        </p:nvSpPr>
        <p:spPr>
          <a:xfrm>
            <a:off x="457200" y="1390500"/>
            <a:ext cx="8425800" cy="504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100"/>
              <a:buChar char="●"/>
            </a:pPr>
            <a:r>
              <a:rPr lang="fr-FR" sz="3100">
                <a:solidFill>
                  <a:srgbClr val="00707F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Introduction</a:t>
            </a:r>
            <a:endParaRPr sz="1200">
              <a:solidFill>
                <a:srgbClr val="00707F"/>
              </a:solidFill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100"/>
              <a:buChar char="●"/>
            </a:pPr>
            <a:r>
              <a:rPr lang="fr-FR" sz="3100">
                <a:solidFill>
                  <a:srgbClr val="00707F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Créer la demande </a:t>
            </a:r>
            <a:endParaRPr sz="3100">
              <a:solidFill>
                <a:srgbClr val="00707F"/>
              </a:solidFill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100"/>
              <a:buChar char="●"/>
            </a:pPr>
            <a:r>
              <a:rPr lang="fr-FR" sz="3100">
                <a:solidFill>
                  <a:srgbClr val="00707F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Workflow</a:t>
            </a:r>
            <a:r>
              <a:rPr lang="fr-FR" sz="3100">
                <a:solidFill>
                  <a:srgbClr val="00707F"/>
                </a:solidFill>
              </a:rPr>
              <a:t>	</a:t>
            </a:r>
            <a:endParaRPr sz="3100">
              <a:solidFill>
                <a:srgbClr val="00707F"/>
              </a:solidFill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100"/>
              <a:buChar char="○"/>
            </a:pPr>
            <a:r>
              <a:rPr lang="fr-FR" sz="2300">
                <a:solidFill>
                  <a:srgbClr val="00707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Introduire une demande de transfert pour un item</a:t>
            </a:r>
            <a:endParaRPr>
              <a:solidFill>
                <a:srgbClr val="00707F"/>
              </a:solidFill>
            </a:endParaRPr>
          </a:p>
          <a:p>
            <a:pPr indent="-425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100"/>
              <a:buChar char="○"/>
            </a:pPr>
            <a:r>
              <a:rPr lang="fr-FR" sz="2500">
                <a:solidFill>
                  <a:srgbClr val="00707F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Introduire une demande de transfert pour un ensemble d’exemplaires</a:t>
            </a:r>
            <a:endParaRPr sz="2500">
              <a:solidFill>
                <a:srgbClr val="00707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500"/>
              <a:buChar char="○"/>
            </a:pPr>
            <a:r>
              <a:rPr lang="fr-FR" sz="2500">
                <a:solidFill>
                  <a:srgbClr val="00707F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Identification du traitement en cours</a:t>
            </a:r>
            <a:endParaRPr b="1" sz="2680">
              <a:solidFill>
                <a:srgbClr val="00707F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2500"/>
              <a:buChar char="○"/>
            </a:pPr>
            <a:r>
              <a:rPr lang="fr-FR" sz="2500">
                <a:solidFill>
                  <a:srgbClr val="00707F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Réception des exemplaires par l’implantation destinataire</a:t>
            </a:r>
            <a:endParaRPr sz="2300">
              <a:solidFill>
                <a:srgbClr val="00707F"/>
              </a:solidFill>
            </a:endParaRPr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7F"/>
              </a:buClr>
              <a:buSzPts val="3100"/>
              <a:buChar char="●"/>
            </a:pPr>
            <a:r>
              <a:rPr lang="fr-FR" sz="3100">
                <a:solidFill>
                  <a:srgbClr val="00707F"/>
                </a:solidFill>
                <a:uFill>
                  <a:noFill/>
                </a:u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Exemples</a:t>
            </a:r>
            <a:endParaRPr sz="3900">
              <a:solidFill>
                <a:srgbClr val="00707F"/>
              </a:solidFill>
            </a:endParaRPr>
          </a:p>
        </p:txBody>
      </p:sp>
      <p:sp>
        <p:nvSpPr>
          <p:cNvPr id="210" name="Google Shape;210;geb2ebd5014_0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3b2a66d4e_0_13"/>
          <p:cNvSpPr txBox="1"/>
          <p:nvPr>
            <p:ph type="title"/>
          </p:nvPr>
        </p:nvSpPr>
        <p:spPr>
          <a:xfrm>
            <a:off x="457200" y="485319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Pour l’utilisateur professionnel : dans Alma</a:t>
            </a:r>
            <a:endParaRPr/>
          </a:p>
        </p:txBody>
      </p:sp>
      <p:sp>
        <p:nvSpPr>
          <p:cNvPr id="380" name="Google Shape;380;ge3b2a66d4e_0_13"/>
          <p:cNvSpPr txBox="1"/>
          <p:nvPr>
            <p:ph idx="1" type="body"/>
          </p:nvPr>
        </p:nvSpPr>
        <p:spPr>
          <a:xfrm>
            <a:off x="457200" y="144825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rPr lang="fr-FR" sz="2000"/>
              <a:t>Dans le menu </a:t>
            </a:r>
            <a:r>
              <a:rPr i="1" lang="fr-FR" sz="2000"/>
              <a:t>Monitor requests &amp; item processes</a:t>
            </a:r>
            <a:r>
              <a:rPr lang="fr-FR" sz="2000"/>
              <a:t>, durant le transit effectif</a:t>
            </a:r>
            <a:r>
              <a:rPr lang="fr-FR" sz="2000"/>
              <a:t> et jusqu’à l’ouverture des caisses dans l’implantation destinataire, le statut des items est identifié comme </a:t>
            </a:r>
            <a:r>
              <a:rPr i="1" lang="fr-FR" sz="2000"/>
              <a:t>en transit </a:t>
            </a:r>
            <a:r>
              <a:rPr lang="fr-FR" sz="2000"/>
              <a:t>de type </a:t>
            </a:r>
            <a:r>
              <a:rPr i="1" lang="fr-FR" sz="2000"/>
              <a:t>Move permanently</a:t>
            </a:r>
            <a:r>
              <a:rPr lang="fr-FR" sz="2000"/>
              <a:t> → le processus est bien distinct des autres types de transit (pas de “pollution” de la liste des </a:t>
            </a:r>
            <a:r>
              <a:rPr i="1" lang="fr-FR" sz="2000"/>
              <a:t>Patron requests</a:t>
            </a:r>
            <a:r>
              <a:rPr lang="fr-FR" sz="2000"/>
              <a:t> par exemple).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rPr lang="fr-FR" sz="2000"/>
              <a:t>Pour visualiser les exemplaires en déplacement de type </a:t>
            </a:r>
            <a:r>
              <a:rPr i="1" lang="fr-FR" sz="2000"/>
              <a:t>Move permanently</a:t>
            </a:r>
            <a:r>
              <a:rPr lang="fr-FR" sz="2000"/>
              <a:t>, accéder au menu </a:t>
            </a:r>
            <a:r>
              <a:rPr i="1" lang="fr-FR" sz="2000"/>
              <a:t>Fulfillment</a:t>
            </a:r>
            <a:r>
              <a:rPr lang="fr-FR" sz="2000"/>
              <a:t> &gt; </a:t>
            </a:r>
            <a:r>
              <a:rPr i="1" lang="fr-FR" sz="2000"/>
              <a:t>Monitor requests &amp; Item processes</a:t>
            </a:r>
            <a:r>
              <a:rPr lang="fr-FR" sz="2000"/>
              <a:t> et appliquer un filtre </a:t>
            </a:r>
            <a:r>
              <a:rPr i="1" lang="fr-FR" sz="2000"/>
              <a:t>Move permanently</a:t>
            </a:r>
            <a:r>
              <a:rPr lang="fr-FR" sz="2000"/>
              <a:t> (disponible sous </a:t>
            </a:r>
            <a:r>
              <a:rPr lang="fr-FR" sz="2000"/>
              <a:t>Request/Process Type) </a:t>
            </a:r>
            <a:r>
              <a:rPr lang="fr-FR" sz="2000"/>
              <a:t>et un filtre sur la Pickup location de destination.</a:t>
            </a:r>
            <a:endParaRPr sz="2000"/>
          </a:p>
        </p:txBody>
      </p:sp>
      <p:sp>
        <p:nvSpPr>
          <p:cNvPr id="381" name="Google Shape;381;ge3b2a66d4e_0_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82" name="Google Shape;382;ge3b2a66d4e_0_13"/>
          <p:cNvPicPr preferRelativeResize="0"/>
          <p:nvPr/>
        </p:nvPicPr>
        <p:blipFill rotWithShape="1">
          <a:blip r:embed="rId3">
            <a:alphaModFix/>
          </a:blip>
          <a:srcRect b="0" l="8667" r="0" t="0"/>
          <a:stretch/>
        </p:blipFill>
        <p:spPr>
          <a:xfrm>
            <a:off x="396200" y="4477950"/>
            <a:ext cx="8351599" cy="18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e3b2a66d4e_0_13"/>
          <p:cNvSpPr/>
          <p:nvPr/>
        </p:nvSpPr>
        <p:spPr>
          <a:xfrm>
            <a:off x="5131700" y="4477950"/>
            <a:ext cx="1179000" cy="279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e3b2a66d4e_0_13"/>
          <p:cNvSpPr/>
          <p:nvPr/>
        </p:nvSpPr>
        <p:spPr>
          <a:xfrm>
            <a:off x="7162625" y="4477950"/>
            <a:ext cx="1587900" cy="279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e3b2a66d4e_0_13"/>
          <p:cNvSpPr/>
          <p:nvPr/>
        </p:nvSpPr>
        <p:spPr>
          <a:xfrm>
            <a:off x="5574600" y="5068450"/>
            <a:ext cx="1587900" cy="550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3b2a66d4e_0_24"/>
          <p:cNvSpPr txBox="1"/>
          <p:nvPr>
            <p:ph type="title"/>
          </p:nvPr>
        </p:nvSpPr>
        <p:spPr>
          <a:xfrm>
            <a:off x="457200" y="485319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Pour l’utilisateur final : dans </a:t>
            </a:r>
            <a:r>
              <a:rPr lang="fr-FR"/>
              <a:t>Primo</a:t>
            </a:r>
            <a:endParaRPr/>
          </a:p>
        </p:txBody>
      </p:sp>
      <p:sp>
        <p:nvSpPr>
          <p:cNvPr id="391" name="Google Shape;391;ge3b2a66d4e_0_24"/>
          <p:cNvSpPr txBox="1"/>
          <p:nvPr>
            <p:ph idx="1" type="body"/>
          </p:nvPr>
        </p:nvSpPr>
        <p:spPr>
          <a:xfrm>
            <a:off x="457200" y="144825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rPr lang="fr-FR" sz="2000"/>
              <a:t>Sur Primo, l’ouvrage </a:t>
            </a:r>
            <a:r>
              <a:rPr lang="fr-FR" sz="2000"/>
              <a:t>apparaîtra</a:t>
            </a:r>
            <a:r>
              <a:rPr lang="fr-FR" sz="2000"/>
              <a:t> comme “Non disponible - En transit”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rPr lang="fr-FR" sz="2000"/>
              <a:t>Comme pour d’autres types de transit, 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la date à laquelle le document devrait arriver</a:t>
            </a:r>
            <a:r>
              <a:rPr lang="fr-FR" sz="2000"/>
              <a:t> dans l’implantation destinataire est renseignée. 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000"/>
          </a:p>
        </p:txBody>
      </p:sp>
      <p:sp>
        <p:nvSpPr>
          <p:cNvPr id="392" name="Google Shape;392;ge3b2a66d4e_0_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93" name="Google Shape;393;ge3b2a66d4e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2020663"/>
            <a:ext cx="39719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e3b2a66d4e_0_24"/>
          <p:cNvPicPr preferRelativeResize="0"/>
          <p:nvPr/>
        </p:nvPicPr>
        <p:blipFill rotWithShape="1">
          <a:blip r:embed="rId4">
            <a:alphaModFix/>
          </a:blip>
          <a:srcRect b="4095" l="0" r="0" t="0"/>
          <a:stretch/>
        </p:blipFill>
        <p:spPr>
          <a:xfrm>
            <a:off x="3023050" y="4486999"/>
            <a:ext cx="3438525" cy="16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e3b2a66d4e_0_24"/>
          <p:cNvSpPr/>
          <p:nvPr/>
        </p:nvSpPr>
        <p:spPr>
          <a:xfrm>
            <a:off x="1812175" y="2726225"/>
            <a:ext cx="2178000" cy="432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e3b2a66d4e_0_24"/>
          <p:cNvSpPr/>
          <p:nvPr/>
        </p:nvSpPr>
        <p:spPr>
          <a:xfrm>
            <a:off x="3426725" y="5542350"/>
            <a:ext cx="2178000" cy="432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3a7457d0f_0_0"/>
          <p:cNvSpPr txBox="1"/>
          <p:nvPr>
            <p:ph type="title"/>
          </p:nvPr>
        </p:nvSpPr>
        <p:spPr>
          <a:xfrm>
            <a:off x="313950" y="4935900"/>
            <a:ext cx="85947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8"/>
              <a:buFont typeface="Arial"/>
              <a:buNone/>
            </a:pPr>
            <a:r>
              <a:rPr lang="fr-FR" sz="2680"/>
              <a:t>Réception des exemplaires par l’implantation destinataire</a:t>
            </a:r>
            <a:endParaRPr sz="2680"/>
          </a:p>
        </p:txBody>
      </p:sp>
      <p:sp>
        <p:nvSpPr>
          <p:cNvPr id="403" name="Google Shape;403;ge3a7457d0f_0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04" name="Google Shape;404;ge3a7457d0f_0_0"/>
          <p:cNvSpPr txBox="1"/>
          <p:nvPr>
            <p:ph idx="1" type="body"/>
          </p:nvPr>
        </p:nvSpPr>
        <p:spPr>
          <a:xfrm>
            <a:off x="457200" y="5503204"/>
            <a:ext cx="5622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2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"/>
          <p:cNvSpPr txBox="1"/>
          <p:nvPr>
            <p:ph type="title"/>
          </p:nvPr>
        </p:nvSpPr>
        <p:spPr>
          <a:xfrm>
            <a:off x="457200" y="485319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200"/>
              <a:buFont typeface="Calibri"/>
              <a:buNone/>
            </a:pPr>
            <a:r>
              <a:rPr lang="fr-FR" sz="3200"/>
              <a:t>Réceptionner les items (accepter le transfert)</a:t>
            </a:r>
            <a:endParaRPr sz="3200"/>
          </a:p>
        </p:txBody>
      </p:sp>
      <p:sp>
        <p:nvSpPr>
          <p:cNvPr id="411" name="Google Shape;411;p31"/>
          <p:cNvSpPr txBox="1"/>
          <p:nvPr>
            <p:ph idx="1" type="body"/>
          </p:nvPr>
        </p:nvSpPr>
        <p:spPr>
          <a:xfrm>
            <a:off x="457200" y="144825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NB : si vous travaillez dans plusieurs implantations, vérifiez que vous êtes identifié dans le bon circulation-desk (implantation à laquelle les items sont destinés)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Menu </a:t>
            </a:r>
            <a:r>
              <a:rPr i="1" lang="fr-FR" sz="2000"/>
              <a:t>Fulfillment</a:t>
            </a:r>
            <a:r>
              <a:rPr lang="fr-FR" sz="2000"/>
              <a:t> &gt; Scanner le code-barres (</a:t>
            </a:r>
            <a:r>
              <a:rPr i="1" lang="fr-FR" sz="2000"/>
              <a:t>Scan-in </a:t>
            </a:r>
            <a:r>
              <a:rPr i="1" lang="fr-FR" sz="2000"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items</a:t>
            </a:r>
            <a:r>
              <a:rPr lang="fr-FR" sz="2000"/>
              <a:t>)</a:t>
            </a:r>
            <a:endParaRPr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L</a:t>
            </a:r>
            <a:r>
              <a:rPr lang="fr-FR" sz="2000"/>
              <a:t>a destination renseignée est </a:t>
            </a:r>
            <a:r>
              <a:rPr i="1" lang="fr-FR" sz="2000"/>
              <a:t>Reshelve to </a:t>
            </a:r>
            <a:r>
              <a:rPr lang="fr-FR" sz="2000"/>
              <a:t>+ implantation destinataire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La localisation de destination est directement renseignée 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br>
              <a:rPr lang="fr-FR" sz="2000"/>
            </a:br>
            <a:endParaRPr sz="2000"/>
          </a:p>
          <a:p>
            <a:pPr indent="-273050" lvl="0" marL="342900" rtl="0" algn="l"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</p:txBody>
      </p:sp>
      <p:sp>
        <p:nvSpPr>
          <p:cNvPr id="412" name="Google Shape;41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13" name="Google Shape;413;p31"/>
          <p:cNvPicPr preferRelativeResize="0"/>
          <p:nvPr/>
        </p:nvPicPr>
        <p:blipFill rotWithShape="1">
          <a:blip r:embed="rId3">
            <a:alphaModFix/>
          </a:blip>
          <a:srcRect b="0" l="3106" r="2178" t="0"/>
          <a:stretch/>
        </p:blipFill>
        <p:spPr>
          <a:xfrm>
            <a:off x="497450" y="3006825"/>
            <a:ext cx="8149101" cy="8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1"/>
          <p:cNvSpPr/>
          <p:nvPr/>
        </p:nvSpPr>
        <p:spPr>
          <a:xfrm>
            <a:off x="2980425" y="3245075"/>
            <a:ext cx="2057100" cy="688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4330b11ae_0_1"/>
          <p:cNvSpPr txBox="1"/>
          <p:nvPr>
            <p:ph type="title"/>
          </p:nvPr>
        </p:nvSpPr>
        <p:spPr>
          <a:xfrm>
            <a:off x="457200" y="306044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200"/>
              <a:buFont typeface="Calibri"/>
              <a:buNone/>
            </a:pPr>
            <a:r>
              <a:rPr lang="fr-FR" sz="3200"/>
              <a:t>Réceptionner les items (accepter le transfert)</a:t>
            </a:r>
            <a:endParaRPr sz="3200"/>
          </a:p>
        </p:txBody>
      </p:sp>
      <p:sp>
        <p:nvSpPr>
          <p:cNvPr id="421" name="Google Shape;421;ge4330b11ae_0_1"/>
          <p:cNvSpPr txBox="1"/>
          <p:nvPr>
            <p:ph idx="1" type="body"/>
          </p:nvPr>
        </p:nvSpPr>
        <p:spPr>
          <a:xfrm>
            <a:off x="201825" y="962900"/>
            <a:ext cx="8673300" cy="5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2000"/>
              <a:t>Modifier les informations de localisation dans le HOL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27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Depuis la liste des actions (...) : </a:t>
            </a:r>
            <a:r>
              <a:rPr i="1" lang="fr-FR" sz="2000"/>
              <a:t>E</a:t>
            </a:r>
            <a:r>
              <a:rPr i="1" lang="fr-FR" sz="2000"/>
              <a:t>dit item</a:t>
            </a:r>
            <a:r>
              <a:rPr lang="fr-FR" sz="2000"/>
              <a:t> </a:t>
            </a:r>
            <a:endParaRPr sz="20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Dans le volet de droite, sélectionner</a:t>
            </a:r>
            <a:r>
              <a:rPr i="1" lang="fr-FR" sz="2000"/>
              <a:t> View all holdings</a:t>
            </a:r>
            <a:r>
              <a:rPr lang="fr-FR" sz="2000"/>
              <a:t> et éditer le HOL concerné (par exemple, le HOL à la localisation “Unassigned”)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Modifier la localisation et la </a:t>
            </a:r>
            <a:r>
              <a:rPr lang="fr-FR" sz="2000"/>
              <a:t>cote de rangement 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Les informations de localisation initiale peuvent être conservées en $$d (si besoin spécifique, car ces infos sont conservées dans l’historique des versions)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 Sauvegarder le HOL 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2000"/>
              <a:t>→ L’opération est à présent terminée</a:t>
            </a:r>
            <a:endParaRPr sz="2000"/>
          </a:p>
        </p:txBody>
      </p:sp>
      <p:sp>
        <p:nvSpPr>
          <p:cNvPr id="422" name="Google Shape;422;ge4330b11ae_0_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23" name="Google Shape;423;ge4330b11a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50" y="1967038"/>
            <a:ext cx="7613051" cy="16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e4330b11ae_0_1"/>
          <p:cNvPicPr preferRelativeResize="0"/>
          <p:nvPr/>
        </p:nvPicPr>
        <p:blipFill rotWithShape="1">
          <a:blip r:embed="rId4">
            <a:alphaModFix/>
          </a:blip>
          <a:srcRect b="0" l="5296" r="7451" t="0"/>
          <a:stretch/>
        </p:blipFill>
        <p:spPr>
          <a:xfrm>
            <a:off x="7339950" y="1448250"/>
            <a:ext cx="1416225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e4330b11ae_0_1"/>
          <p:cNvSpPr/>
          <p:nvPr/>
        </p:nvSpPr>
        <p:spPr>
          <a:xfrm>
            <a:off x="7339950" y="1555750"/>
            <a:ext cx="773100" cy="249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/>
          <p:nvPr>
            <p:ph type="title"/>
          </p:nvPr>
        </p:nvSpPr>
        <p:spPr>
          <a:xfrm>
            <a:off x="457200" y="4935850"/>
            <a:ext cx="8082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4B0"/>
              </a:buClr>
              <a:buSzPct val="100000"/>
              <a:buFont typeface="Calibri"/>
              <a:buNone/>
            </a:pPr>
            <a:r>
              <a:rPr lang="fr-FR"/>
              <a:t>Suivi de traitement : placement dans le Work order</a:t>
            </a:r>
            <a:endParaRPr/>
          </a:p>
        </p:txBody>
      </p:sp>
      <p:sp>
        <p:nvSpPr>
          <p:cNvPr id="432" name="Google Shape;43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33" name="Google Shape;433;p36"/>
          <p:cNvSpPr txBox="1"/>
          <p:nvPr>
            <p:ph idx="1" type="body"/>
          </p:nvPr>
        </p:nvSpPr>
        <p:spPr>
          <a:xfrm>
            <a:off x="457200" y="5503204"/>
            <a:ext cx="5622328" cy="4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2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457200" y="485319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200"/>
              <a:buFont typeface="Calibri"/>
              <a:buNone/>
            </a:pPr>
            <a:r>
              <a:rPr lang="fr-FR" sz="3200"/>
              <a:t>Placement dans un </a:t>
            </a:r>
            <a:r>
              <a:rPr i="1" lang="fr-FR" sz="3200"/>
              <a:t>Work order</a:t>
            </a:r>
            <a:endParaRPr i="1"/>
          </a:p>
        </p:txBody>
      </p:sp>
      <p:sp>
        <p:nvSpPr>
          <p:cNvPr id="440" name="Google Shape;440;p37"/>
          <p:cNvSpPr txBox="1"/>
          <p:nvPr>
            <p:ph idx="1" type="body"/>
          </p:nvPr>
        </p:nvSpPr>
        <p:spPr>
          <a:xfrm>
            <a:off x="457200" y="1448256"/>
            <a:ext cx="8229600" cy="4994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sz="2000"/>
              <a:t>Si les documents nécessitent un traitement plus long (ex. rétrocatalogage), il est utile de les placer dans le Work order</a:t>
            </a:r>
            <a:endParaRPr sz="2000"/>
          </a:p>
          <a:p>
            <a:pPr indent="-348138" lvl="0" marL="342900" rtl="0" algn="l">
              <a:spcBef>
                <a:spcPts val="37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NB : travailler à partir du Département Acquisitions &amp; catalogage</a:t>
            </a:r>
            <a:endParaRPr/>
          </a:p>
          <a:p>
            <a:pPr indent="-278288" lvl="0" marL="342900" rtl="0" algn="l">
              <a:spcBef>
                <a:spcPts val="37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278288" lvl="0" marL="342900" rtl="0" algn="l">
              <a:spcBef>
                <a:spcPts val="37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278288" lvl="0" marL="342900" rtl="0" algn="l">
              <a:spcBef>
                <a:spcPts val="37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/>
          </a:p>
          <a:p>
            <a:pPr indent="-348138" lvl="0" marL="342900" rtl="0" algn="l">
              <a:spcBef>
                <a:spcPts val="37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Ouvrir le </a:t>
            </a:r>
            <a:r>
              <a:rPr i="1" lang="fr-FR" sz="2000"/>
              <a:t>Scan in Items</a:t>
            </a:r>
            <a:r>
              <a:rPr lang="fr-FR" sz="2000"/>
              <a:t> à partir du menu </a:t>
            </a:r>
            <a:r>
              <a:rPr i="1" lang="fr-FR" sz="2000"/>
              <a:t>Fulfillment</a:t>
            </a:r>
            <a:r>
              <a:rPr lang="fr-FR" sz="2000"/>
              <a:t> &gt; Set statut to : </a:t>
            </a:r>
            <a:r>
              <a:rPr i="1" lang="fr-FR" sz="2000"/>
              <a:t>catalogage</a:t>
            </a:r>
            <a:r>
              <a:rPr lang="fr-FR" sz="2000"/>
              <a:t> &gt; scanner le code-barres </a:t>
            </a:r>
            <a:endParaRPr sz="2000"/>
          </a:p>
          <a:p>
            <a:pPr indent="0" lvl="0" marL="342900" rtl="0" algn="l">
              <a:spcBef>
                <a:spcPts val="37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8138" lvl="0" marL="342900" rtl="0" algn="l">
              <a:spcBef>
                <a:spcPts val="370"/>
              </a:spcBef>
              <a:spcAft>
                <a:spcPts val="0"/>
              </a:spcAft>
              <a:buSzPts val="1100"/>
              <a:buChar char="▶"/>
            </a:pPr>
            <a:r>
              <a:rPr lang="fr-FR" sz="2000"/>
              <a:t>Les ouvrages seront alors marqués comme indisponibles sur Primo, le temps du traitement.</a:t>
            </a:r>
            <a:endParaRPr sz="2000"/>
          </a:p>
          <a:p>
            <a:pPr indent="0" lvl="0" marL="342900" rtl="0" algn="l">
              <a:spcBef>
                <a:spcPts val="37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/>
              <a:t>NB : pour un grand nombre d’items, le placement dans un work order peut également être demandé via un traitement par </a:t>
            </a:r>
            <a:r>
              <a:rPr lang="fr-FR" sz="2000"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lot</a:t>
            </a:r>
            <a:endParaRPr sz="2000"/>
          </a:p>
        </p:txBody>
      </p:sp>
      <p:sp>
        <p:nvSpPr>
          <p:cNvPr id="441" name="Google Shape;44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42" name="Google Shape;44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763" y="2554662"/>
            <a:ext cx="2010056" cy="52394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7"/>
          <p:cNvSpPr/>
          <p:nvPr/>
        </p:nvSpPr>
        <p:spPr>
          <a:xfrm>
            <a:off x="3522941" y="2554662"/>
            <a:ext cx="1422400" cy="62232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Rôle Receiving !</a:t>
            </a:r>
            <a:endParaRPr/>
          </a:p>
        </p:txBody>
      </p:sp>
      <p:cxnSp>
        <p:nvCxnSpPr>
          <p:cNvPr id="444" name="Google Shape;444;p37"/>
          <p:cNvCxnSpPr/>
          <p:nvPr/>
        </p:nvCxnSpPr>
        <p:spPr>
          <a:xfrm flipH="1">
            <a:off x="2995199" y="2865826"/>
            <a:ext cx="527742" cy="1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c7ff71e3b_0_357"/>
          <p:cNvSpPr txBox="1"/>
          <p:nvPr>
            <p:ph type="title"/>
          </p:nvPr>
        </p:nvSpPr>
        <p:spPr>
          <a:xfrm>
            <a:off x="1758575" y="4716133"/>
            <a:ext cx="7056300" cy="56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3200">
                <a:solidFill>
                  <a:srgbClr val="5FA4B0"/>
                </a:solidFill>
              </a:rPr>
              <a:t>Move permanently</a:t>
            </a:r>
            <a:endParaRPr/>
          </a:p>
        </p:txBody>
      </p:sp>
      <p:sp>
        <p:nvSpPr>
          <p:cNvPr id="450" name="Google Shape;450;gec7ff71e3b_0_357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51" name="Google Shape;451;gec7ff71e3b_0_357"/>
          <p:cNvSpPr txBox="1"/>
          <p:nvPr/>
        </p:nvSpPr>
        <p:spPr>
          <a:xfrm>
            <a:off x="3780000" y="5428425"/>
            <a:ext cx="5034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 d’utilisation : exemples de traitement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"/>
          <p:cNvSpPr txBox="1"/>
          <p:nvPr>
            <p:ph type="title"/>
          </p:nvPr>
        </p:nvSpPr>
        <p:spPr>
          <a:xfrm>
            <a:off x="457200" y="415092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000"/>
              <a:buFont typeface="Calibri"/>
              <a:buNone/>
            </a:pPr>
            <a:r>
              <a:rPr lang="fr-FR" sz="3000"/>
              <a:t>Exemple 1</a:t>
            </a:r>
            <a:endParaRPr/>
          </a:p>
        </p:txBody>
      </p:sp>
      <p:sp>
        <p:nvSpPr>
          <p:cNvPr id="457" name="Google Shape;457;p45"/>
          <p:cNvSpPr txBox="1"/>
          <p:nvPr>
            <p:ph idx="1" type="body"/>
          </p:nvPr>
        </p:nvSpPr>
        <p:spPr>
          <a:xfrm>
            <a:off x="457200" y="1649550"/>
            <a:ext cx="8415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34518" lvl="0" marL="342900" rtl="0" algn="l">
              <a:spcBef>
                <a:spcPts val="0"/>
              </a:spcBef>
              <a:spcAft>
                <a:spcPts val="0"/>
              </a:spcAft>
              <a:buSzPct val="55000"/>
              <a:buChar char="▶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L’implantation Graulich (GRA01) transfère vers Santé-CHU (BSV02) plusieurs caisses de livres</a:t>
            </a:r>
            <a:r>
              <a:rPr lang="fr-FR"/>
              <a:t> qui seront désormais localisés en Santé-CHU </a:t>
            </a:r>
            <a:endParaRPr/>
          </a:p>
          <a:p>
            <a:pPr indent="-256286" lvl="0" marL="342900" rtl="0" algn="l">
              <a:spcBef>
                <a:spcPts val="496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/>
          </a:p>
          <a:p>
            <a:pPr indent="-272415" lvl="1" marL="742950" rtl="0" algn="l">
              <a:spcBef>
                <a:spcPts val="434"/>
              </a:spcBef>
              <a:spcAft>
                <a:spcPts val="0"/>
              </a:spcAft>
              <a:buSzPct val="100000"/>
              <a:buChar char="–"/>
            </a:pPr>
            <a:r>
              <a:rPr lang="fr-FR"/>
              <a:t>S’agissant d’un nombre d’items important, la demande de déplacement est effectuée via le job “Create physical item move requests” dans </a:t>
            </a:r>
            <a:r>
              <a:rPr lang="fr-FR"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Alma</a:t>
            </a:r>
            <a:r>
              <a:rPr lang="fr-FR"/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2415" lvl="1" marL="742950" rtl="0" algn="l">
              <a:spcBef>
                <a:spcPts val="434"/>
              </a:spcBef>
              <a:spcAft>
                <a:spcPts val="0"/>
              </a:spcAft>
              <a:buSzPct val="100000"/>
              <a:buChar char="–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À l’ouverture des caisses en Santé-CHU, l’opération de S</a:t>
            </a:r>
            <a:r>
              <a:rPr lang="fr-FR"/>
              <a:t>can-in marque l’acceptation du déplacement par l’implantation destinataire et les rend à nouveau disponibles.</a:t>
            </a:r>
            <a:endParaRPr/>
          </a:p>
          <a:p>
            <a:pPr indent="-147955" lvl="1" marL="742950" rtl="0" algn="l">
              <a:spcBef>
                <a:spcPts val="43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434"/>
              </a:spcBef>
              <a:spcAft>
                <a:spcPts val="0"/>
              </a:spcAft>
              <a:buSzPct val="70000"/>
              <a:buNone/>
            </a:pPr>
            <a:r>
              <a:rPr i="1" lang="fr-FR"/>
              <a:t>Peu importe que le traitement soit immédiat ou non, les ouvrages sont correctement tracés, même s’ils restent sous statut « en transit » jusqu’à ce que l’équipe ait le temps de traiter ces </a:t>
            </a:r>
            <a:r>
              <a:rPr i="1" lang="fr-FR"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caisses</a:t>
            </a:r>
            <a:r>
              <a:rPr i="1" lang="fr-FR"/>
              <a:t>.</a:t>
            </a:r>
            <a:endParaRPr i="1" sz="4000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7"/>
          <p:cNvSpPr txBox="1"/>
          <p:nvPr>
            <p:ph type="title"/>
          </p:nvPr>
        </p:nvSpPr>
        <p:spPr>
          <a:xfrm>
            <a:off x="457200" y="415092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000"/>
              <a:buFont typeface="Calibri"/>
              <a:buNone/>
            </a:pPr>
            <a:r>
              <a:rPr lang="fr-FR" sz="3000"/>
              <a:t>Exemple 2</a:t>
            </a:r>
            <a:endParaRPr/>
          </a:p>
        </p:txBody>
      </p:sp>
      <p:sp>
        <p:nvSpPr>
          <p:cNvPr id="464" name="Google Shape;464;p47"/>
          <p:cNvSpPr txBox="1"/>
          <p:nvPr>
            <p:ph idx="1" type="body"/>
          </p:nvPr>
        </p:nvSpPr>
        <p:spPr>
          <a:xfrm>
            <a:off x="457200" y="1600200"/>
            <a:ext cx="84151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1282" lvl="0" marL="342900" rtl="0" algn="l">
              <a:spcBef>
                <a:spcPts val="0"/>
              </a:spcBef>
              <a:spcAft>
                <a:spcPts val="0"/>
              </a:spcAft>
              <a:buSzPct val="55000"/>
              <a:buChar char="▶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L’implantation Architecture acquiert, suite à une suggestion d’achat, un ouvrage sur la cartographie. Après réception, elle ne voit pas où intégrer ce livre dans ses collections et le </a:t>
            </a:r>
            <a:r>
              <a:rPr lang="fr-FR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propose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 à l’implantation Géosciences.</a:t>
            </a:r>
            <a:endParaRPr/>
          </a:p>
          <a:p>
            <a:pPr indent="-299085" lvl="1" marL="742950" rtl="0" algn="l">
              <a:spcBef>
                <a:spcPts val="476"/>
              </a:spcBef>
              <a:spcAft>
                <a:spcPts val="0"/>
              </a:spcAft>
              <a:buSzPct val="100000"/>
              <a:buChar char="–"/>
            </a:pPr>
            <a:r>
              <a:rPr lang="fr-FR"/>
              <a:t>S’agissant d’un item isolé, la request sera introduite directement dans Alma, à partir de la liste des exemplaires.</a:t>
            </a:r>
            <a:endParaRPr/>
          </a:p>
          <a:p>
            <a:pPr indent="-299085" lvl="1" marL="742950" rtl="0" algn="l">
              <a:spcBef>
                <a:spcPts val="476"/>
              </a:spcBef>
              <a:spcAft>
                <a:spcPts val="0"/>
              </a:spcAft>
              <a:buSzPct val="100000"/>
              <a:buChar char="–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Une fois le document reçu en Géosciences, l’opérateur effectue un Sca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n-in</a:t>
            </a:r>
            <a:r>
              <a:rPr lang="fr-FR"/>
              <a:t>.</a:t>
            </a:r>
            <a:endParaRPr/>
          </a:p>
          <a:p>
            <a:pPr indent="-299085" lvl="1" marL="742950" rtl="0" algn="l">
              <a:spcBef>
                <a:spcPts val="476"/>
              </a:spcBef>
              <a:spcAft>
                <a:spcPts val="0"/>
              </a:spcAft>
              <a:buSzPct val="100000"/>
              <a:buChar char="–"/>
            </a:pPr>
            <a:r>
              <a:rPr lang="fr-FR"/>
              <a:t>L’opérateur peut ensuite éditer le HOL pour modifier la </a:t>
            </a:r>
            <a:r>
              <a:rPr lang="fr-FR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cote</a:t>
            </a:r>
            <a:r>
              <a:rPr lang="fr-FR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>
            <p:ph type="title"/>
          </p:nvPr>
        </p:nvSpPr>
        <p:spPr>
          <a:xfrm>
            <a:off x="375719" y="289098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Introduction</a:t>
            </a:r>
            <a:endParaRPr/>
          </a:p>
        </p:txBody>
      </p:sp>
      <p:sp>
        <p:nvSpPr>
          <p:cNvPr id="217" name="Google Shape;217;p4"/>
          <p:cNvSpPr txBox="1"/>
          <p:nvPr>
            <p:ph idx="1" type="body"/>
          </p:nvPr>
        </p:nvSpPr>
        <p:spPr>
          <a:xfrm>
            <a:off x="457200" y="1276551"/>
            <a:ext cx="8424300" cy="5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342900" rtl="0" algn="l">
              <a:spcBef>
                <a:spcPts val="0"/>
              </a:spcBef>
              <a:spcAft>
                <a:spcPts val="0"/>
              </a:spcAft>
              <a:buSzPts val="2320"/>
              <a:buChar char="▶"/>
            </a:pPr>
            <a:r>
              <a:rPr lang="fr-FR" sz="2600"/>
              <a:t>La fonctionnalité </a:t>
            </a:r>
            <a:r>
              <a:rPr i="1" lang="fr-FR" sz="2600"/>
              <a:t>Move permanently </a:t>
            </a:r>
            <a:r>
              <a:rPr lang="fr-FR" sz="2600"/>
              <a:t>permet de déplacer, de manière permanente, des exemplaires d’une bibliothèque à une autre. </a:t>
            </a:r>
            <a:endParaRPr sz="1960"/>
          </a:p>
          <a:p>
            <a:pPr indent="-427355" lvl="0" marL="342900" rtl="0" algn="l">
              <a:spcBef>
                <a:spcPts val="444"/>
              </a:spcBef>
              <a:spcAft>
                <a:spcPts val="0"/>
              </a:spcAft>
              <a:buSzPts val="2320"/>
              <a:buChar char="▶"/>
            </a:pPr>
            <a:r>
              <a:rPr lang="fr-FR" sz="2600"/>
              <a:t>Objectif : assurer un </a:t>
            </a:r>
            <a:r>
              <a:rPr b="1" lang="fr-FR" sz="2600"/>
              <a:t>suivi continu et clairement identifié</a:t>
            </a:r>
            <a:r>
              <a:rPr lang="fr-FR" sz="2600"/>
              <a:t> des exemplaires en cours de déplacement</a:t>
            </a:r>
            <a:endParaRPr sz="3400"/>
          </a:p>
          <a:p>
            <a:pPr indent="-427355" lvl="0" marL="342900" rtl="0" algn="l">
              <a:spcBef>
                <a:spcPts val="444"/>
              </a:spcBef>
              <a:spcAft>
                <a:spcPts val="0"/>
              </a:spcAft>
              <a:buSzPts val="2320"/>
              <a:buChar char="▶"/>
            </a:pPr>
            <a:r>
              <a:rPr lang="fr-FR" sz="2600"/>
              <a:t>Rôles : </a:t>
            </a:r>
            <a:endParaRPr sz="3400"/>
          </a:p>
          <a:p>
            <a:pPr indent="-311150" lvl="1" marL="742950" rtl="0" algn="l">
              <a:spcBef>
                <a:spcPts val="370"/>
              </a:spcBef>
              <a:spcAft>
                <a:spcPts val="0"/>
              </a:spcAft>
              <a:buSzPts val="2200"/>
              <a:buChar char="–"/>
            </a:pPr>
            <a:r>
              <a:rPr lang="fr-FR" sz="2200"/>
              <a:t>Request operator</a:t>
            </a:r>
            <a:endParaRPr sz="2200"/>
          </a:p>
          <a:p>
            <a:pPr indent="-311150" lvl="1" marL="742950" rtl="0" algn="l">
              <a:spcBef>
                <a:spcPts val="370"/>
              </a:spcBef>
              <a:spcAft>
                <a:spcPts val="0"/>
              </a:spcAft>
              <a:buSzPts val="2200"/>
              <a:buChar char="–"/>
            </a:pPr>
            <a:r>
              <a:rPr lang="fr-FR" sz="2200"/>
              <a:t>Physical inventory operator</a:t>
            </a:r>
            <a:endParaRPr sz="3100"/>
          </a:p>
        </p:txBody>
      </p:sp>
      <p:sp>
        <p:nvSpPr>
          <p:cNvPr id="218" name="Google Shape;21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gec7ff71e3b_0_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100" y="264700"/>
            <a:ext cx="2661825" cy="26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ec7ff71e3b_0_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25" y="148505"/>
            <a:ext cx="1606551" cy="65971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ec7ff71e3b_0_458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73" name="Google Shape;473;gec7ff71e3b_0_458"/>
          <p:cNvSpPr txBox="1"/>
          <p:nvPr>
            <p:ph idx="4294967295" type="body"/>
          </p:nvPr>
        </p:nvSpPr>
        <p:spPr>
          <a:xfrm>
            <a:off x="5830432" y="5278847"/>
            <a:ext cx="2856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rPr lang="fr-FR" sz="1500"/>
              <a:t>TF Alma Resource Management</a:t>
            </a:r>
            <a:endParaRPr/>
          </a:p>
          <a:p>
            <a:pPr indent="0" lvl="0" marL="0" rtl="0" algn="r">
              <a:spcBef>
                <a:spcPts val="277"/>
              </a:spcBef>
              <a:spcAft>
                <a:spcPts val="0"/>
              </a:spcAft>
              <a:buSzPct val="55000"/>
              <a:buNone/>
            </a:pPr>
            <a:r>
              <a:rPr lang="fr-FR" sz="1500" u="sng">
                <a:solidFill>
                  <a:schemeClr val="hlink"/>
                </a:solidFill>
                <a:hlinkClick r:id="rId5"/>
              </a:rPr>
              <a:t>Alma-RM@lists.uliege.be</a:t>
            </a:r>
            <a:endParaRPr sz="1500"/>
          </a:p>
          <a:p>
            <a:pPr indent="0" lvl="0" marL="0" rtl="0" algn="r">
              <a:spcBef>
                <a:spcPts val="277"/>
              </a:spcBef>
              <a:spcAft>
                <a:spcPts val="0"/>
              </a:spcAft>
              <a:buSzPct val="55000"/>
              <a:buNone/>
            </a:pPr>
            <a:r>
              <a:rPr lang="fr-FR" sz="1500"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TF Alma Fulfillment</a:t>
            </a:r>
            <a:endParaRPr>
              <a:extLst>
                <a:ext uri="http://customooxmlschemas.google.com/">
                  <go:slidesCustomData xmlns:go="http://customooxmlschemas.google.com/" textRoundtripDataId="22"/>
                </a:ext>
              </a:extLst>
            </a:endParaRPr>
          </a:p>
          <a:p>
            <a:pPr indent="0" lvl="0" marL="0" rtl="0" algn="r">
              <a:spcBef>
                <a:spcPts val="277"/>
              </a:spcBef>
              <a:spcAft>
                <a:spcPts val="0"/>
              </a:spcAft>
              <a:buSzPct val="55000"/>
              <a:buNone/>
            </a:pPr>
            <a:r>
              <a:rPr lang="fr-FR" sz="1500" u="sng">
                <a:solidFill>
                  <a:schemeClr val="hlink"/>
                </a:solidFill>
                <a:hlinkClick r:id="rId6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Alma-Fulfillment@lists.uliege.be</a:t>
            </a:r>
            <a:endParaRPr sz="1500"/>
          </a:p>
          <a:p>
            <a:pPr indent="0" lvl="0" marL="0" rtl="0" algn="r">
              <a:spcBef>
                <a:spcPts val="296"/>
              </a:spcBef>
              <a:spcAft>
                <a:spcPts val="0"/>
              </a:spcAft>
              <a:buSzPct val="4190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6d170a190_0_25"/>
          <p:cNvSpPr txBox="1"/>
          <p:nvPr>
            <p:ph type="title"/>
          </p:nvPr>
        </p:nvSpPr>
        <p:spPr>
          <a:xfrm>
            <a:off x="457200" y="485319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Introduction</a:t>
            </a:r>
            <a:endParaRPr/>
          </a:p>
        </p:txBody>
      </p:sp>
      <p:sp>
        <p:nvSpPr>
          <p:cNvPr id="224" name="Google Shape;224;ge6d170a190_0_25"/>
          <p:cNvSpPr txBox="1"/>
          <p:nvPr>
            <p:ph idx="1" type="body"/>
          </p:nvPr>
        </p:nvSpPr>
        <p:spPr>
          <a:xfrm>
            <a:off x="457200" y="144825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SzPts val="1520"/>
              <a:buChar char="▶"/>
            </a:pPr>
            <a:r>
              <a:rPr lang="fr-FR" sz="2600"/>
              <a:t>La demande de transfert se fait à l’initiative de l’implantation propriétaire des documents :</a:t>
            </a:r>
            <a:endParaRPr sz="3400"/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SzPts val="2200"/>
              <a:buChar char="–"/>
            </a:pPr>
            <a:r>
              <a:rPr lang="fr-FR" sz="2200"/>
              <a:t>Pour introduire la demande, il faut avoir le rôle </a:t>
            </a:r>
            <a:r>
              <a:rPr i="1" lang="fr-FR" sz="2200"/>
              <a:t>Physical Inventory Operator</a:t>
            </a:r>
            <a:r>
              <a:rPr lang="fr-FR" sz="2200"/>
              <a:t> dans l’implantation propriétaire </a:t>
            </a:r>
            <a:endParaRPr sz="3000"/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SzPts val="2200"/>
              <a:buChar char="–"/>
            </a:pPr>
            <a:r>
              <a:rPr lang="fr-FR" sz="2200"/>
              <a:t>Au préalable, </a:t>
            </a:r>
            <a:r>
              <a:rPr lang="fr-FR" sz="2200" u="sng"/>
              <a:t>prendre contact avec l’implantation destinataire</a:t>
            </a:r>
            <a:r>
              <a:rPr lang="fr-FR" sz="2200"/>
              <a:t> (en particulier lors d’un transfert de volumes important!) </a:t>
            </a:r>
            <a:endParaRPr sz="2200"/>
          </a:p>
          <a:p>
            <a:pPr indent="0" lvl="0" marL="74295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407035" lvl="0" marL="342900" rtl="0" algn="l">
              <a:spcBef>
                <a:spcPts val="400"/>
              </a:spcBef>
              <a:spcAft>
                <a:spcPts val="0"/>
              </a:spcAft>
              <a:buSzPts val="2000"/>
              <a:buChar char="▶"/>
            </a:pPr>
            <a:r>
              <a:rPr lang="fr-FR" sz="2000"/>
              <a:t>NB : idéalement, le documentaliste qui introduit la demande en assure  le suivi jusqu’à l’envoi du document physique</a:t>
            </a:r>
            <a:endParaRPr sz="2000"/>
          </a:p>
        </p:txBody>
      </p:sp>
      <p:sp>
        <p:nvSpPr>
          <p:cNvPr id="225" name="Google Shape;225;ge6d170a190_0_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6d170a190_0_14"/>
          <p:cNvSpPr txBox="1"/>
          <p:nvPr>
            <p:ph type="title"/>
          </p:nvPr>
        </p:nvSpPr>
        <p:spPr>
          <a:xfrm>
            <a:off x="375719" y="289098"/>
            <a:ext cx="8229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Introduction</a:t>
            </a:r>
            <a:endParaRPr/>
          </a:p>
        </p:txBody>
      </p:sp>
      <p:sp>
        <p:nvSpPr>
          <p:cNvPr id="232" name="Google Shape;232;ge6d170a190_0_14"/>
          <p:cNvSpPr txBox="1"/>
          <p:nvPr>
            <p:ph idx="1" type="body"/>
          </p:nvPr>
        </p:nvSpPr>
        <p:spPr>
          <a:xfrm>
            <a:off x="457200" y="1276551"/>
            <a:ext cx="8424300" cy="5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1148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fr-FR" sz="2400"/>
              <a:t>/</a:t>
            </a:r>
            <a:r>
              <a:rPr lang="fr-FR" sz="2400"/>
              <a:t>!\ Lors d’un transfert de collections, </a:t>
            </a:r>
            <a:r>
              <a:rPr b="1" lang="fr-FR" sz="2400"/>
              <a:t>ne jamais supprimer les items</a:t>
            </a:r>
            <a:r>
              <a:rPr lang="fr-FR" sz="2400"/>
              <a:t> pour les recréer ensuite dans l’implantation destinataire : toutes les informations et historiques liés à ces inventaires seraient alors perdus, notamment les informations de </a:t>
            </a:r>
            <a:r>
              <a:rPr lang="fr-FR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circulation</a:t>
            </a:r>
            <a:r>
              <a:rPr lang="fr-FR" sz="2400"/>
              <a:t>.</a:t>
            </a:r>
            <a:endParaRPr sz="24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32435" lvl="0" marL="342900" rtl="0" algn="l">
              <a:spcBef>
                <a:spcPts val="444"/>
              </a:spcBef>
              <a:spcAft>
                <a:spcPts val="0"/>
              </a:spcAft>
              <a:buSzPts val="2400"/>
              <a:buChar char="▶"/>
            </a:pPr>
            <a:r>
              <a:rPr lang="fr-FR" sz="2400"/>
              <a:t>Deux autres options utilisées jusqu’à aujourd’hui pour le transfert d’une implantation à une autre mais </a:t>
            </a:r>
            <a:r>
              <a:rPr lang="fr-FR" sz="2400" u="sng"/>
              <a:t>à exclure</a:t>
            </a:r>
            <a:r>
              <a:rPr lang="fr-FR" sz="2400"/>
              <a:t> au profit de la procédure “Move permanently”: </a:t>
            </a:r>
            <a:endParaRPr sz="2400"/>
          </a:p>
          <a:p>
            <a:pPr indent="-323850" lvl="1" marL="742950" rtl="0" algn="l">
              <a:spcBef>
                <a:spcPts val="444"/>
              </a:spcBef>
              <a:spcAft>
                <a:spcPts val="0"/>
              </a:spcAft>
              <a:buSzPts val="2400"/>
              <a:buChar char="–"/>
            </a:pPr>
            <a:r>
              <a:rPr lang="fr-FR" sz="2400"/>
              <a:t>Possibilité de modifier la localisation d’un item grâce à la fonctionnalité “</a:t>
            </a:r>
            <a:r>
              <a:rPr lang="fr-FR" sz="2400" u="sng">
                <a:solidFill>
                  <a:schemeClr val="hlink"/>
                </a:solidFill>
                <a:hlinkClick r:id="rId3"/>
              </a:rPr>
              <a:t>Change item information</a:t>
            </a:r>
            <a:r>
              <a:rPr lang="fr-FR" sz="2400"/>
              <a:t>”</a:t>
            </a:r>
            <a:endParaRPr sz="2400"/>
          </a:p>
          <a:p>
            <a:pPr indent="-323850" lvl="1" marL="742950" rtl="0" algn="l">
              <a:spcBef>
                <a:spcPts val="444"/>
              </a:spcBef>
              <a:spcAft>
                <a:spcPts val="0"/>
              </a:spcAft>
              <a:buSzPts val="2400"/>
              <a:buChar char="–"/>
            </a:pPr>
            <a:r>
              <a:rPr lang="fr-FR" sz="2400"/>
              <a:t>Demander l’attribution momentanée d’un autre périmètre d’inventaire</a:t>
            </a:r>
            <a:endParaRPr sz="2400"/>
          </a:p>
          <a:p>
            <a:pPr indent="0" lvl="0" marL="342900" rtl="0" algn="l">
              <a:spcBef>
                <a:spcPts val="444"/>
              </a:spcBef>
              <a:spcAft>
                <a:spcPts val="0"/>
              </a:spcAft>
              <a:buNone/>
            </a:pPr>
            <a:r>
              <a:rPr lang="fr-FR" sz="2400"/>
              <a:t>→ Ces options sont </a:t>
            </a:r>
            <a:r>
              <a:rPr lang="fr-FR" sz="2400" u="sng"/>
              <a:t>à éviter</a:t>
            </a:r>
            <a:r>
              <a:rPr lang="fr-FR" sz="2400"/>
              <a:t> dans la mesure où le transit ne serait pas identifié, augmentant le risque d’égarer des ouvrages.</a:t>
            </a:r>
            <a:endParaRPr sz="2100"/>
          </a:p>
        </p:txBody>
      </p:sp>
      <p:sp>
        <p:nvSpPr>
          <p:cNvPr id="233" name="Google Shape;233;ge6d170a190_0_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c7ff71e3b_0_266"/>
          <p:cNvSpPr txBox="1"/>
          <p:nvPr>
            <p:ph type="title"/>
          </p:nvPr>
        </p:nvSpPr>
        <p:spPr>
          <a:xfrm>
            <a:off x="1758575" y="4716133"/>
            <a:ext cx="7056300" cy="56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5FA4B0"/>
              </a:buClr>
              <a:buSzPts val="3200"/>
              <a:buFont typeface="Calibri"/>
              <a:buNone/>
            </a:pPr>
            <a:r>
              <a:rPr i="1" lang="fr-FR" sz="3200">
                <a:solidFill>
                  <a:srgbClr val="5FA4B0"/>
                </a:solidFill>
              </a:rPr>
              <a:t>Move permanently</a:t>
            </a:r>
            <a:endParaRPr/>
          </a:p>
        </p:txBody>
      </p:sp>
      <p:sp>
        <p:nvSpPr>
          <p:cNvPr id="239" name="Google Shape;239;gec7ff71e3b_0_266"/>
          <p:cNvSpPr txBox="1"/>
          <p:nvPr>
            <p:ph idx="12" type="sldNum"/>
          </p:nvPr>
        </p:nvSpPr>
        <p:spPr>
          <a:xfrm>
            <a:off x="6553200" y="6356351"/>
            <a:ext cx="21336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0" name="Google Shape;240;gec7ff71e3b_0_266"/>
          <p:cNvSpPr txBox="1"/>
          <p:nvPr/>
        </p:nvSpPr>
        <p:spPr>
          <a:xfrm>
            <a:off x="4657500" y="5467500"/>
            <a:ext cx="415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Créer la demande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/>
          <p:nvPr>
            <p:ph type="title"/>
          </p:nvPr>
        </p:nvSpPr>
        <p:spPr>
          <a:xfrm>
            <a:off x="457200" y="415847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Créer la demande : 2 possibilités</a:t>
            </a:r>
            <a:endParaRPr/>
          </a:p>
        </p:txBody>
      </p:sp>
      <p:sp>
        <p:nvSpPr>
          <p:cNvPr id="246" name="Google Shape;2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7" name="Google Shape;247;p7"/>
          <p:cNvSpPr txBox="1"/>
          <p:nvPr>
            <p:ph idx="1" type="body"/>
          </p:nvPr>
        </p:nvSpPr>
        <p:spPr>
          <a:xfrm>
            <a:off x="417725" y="1319275"/>
            <a:ext cx="8229600" cy="5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50" lvl="0" marL="342900" rtl="0" algn="l">
              <a:spcBef>
                <a:spcPts val="0"/>
              </a:spcBef>
              <a:spcAft>
                <a:spcPts val="0"/>
              </a:spcAft>
              <a:buSzPts val="1310"/>
              <a:buChar char="▶"/>
            </a:pPr>
            <a:r>
              <a:rPr lang="fr-FR" sz="2300">
                <a:solidFill>
                  <a:srgbClr val="000000"/>
                </a:solidFill>
              </a:rPr>
              <a:t>Pour traiter des items </a:t>
            </a:r>
            <a:r>
              <a:rPr lang="fr-FR" sz="2300" u="sng">
                <a:solidFill>
                  <a:srgbClr val="000000"/>
                </a:solidFill>
              </a:rPr>
              <a:t>au cas par cas</a:t>
            </a:r>
            <a:r>
              <a:rPr lang="fr-FR" sz="2300">
                <a:solidFill>
                  <a:srgbClr val="000000"/>
                </a:solidFill>
              </a:rPr>
              <a:t> : partir de la liste des exemplaires</a:t>
            </a:r>
            <a:endParaRPr sz="3300"/>
          </a:p>
          <a:p>
            <a:pPr indent="-349250" lvl="0" marL="342900" rtl="0" algn="l">
              <a:spcBef>
                <a:spcPts val="440"/>
              </a:spcBef>
              <a:spcAft>
                <a:spcPts val="0"/>
              </a:spcAft>
              <a:buSzPts val="1310"/>
              <a:buChar char="▶"/>
            </a:pPr>
            <a:r>
              <a:rPr lang="fr-FR" sz="2300">
                <a:solidFill>
                  <a:srgbClr val="000000"/>
                </a:solidFill>
              </a:rPr>
              <a:t>Pour traiter de </a:t>
            </a:r>
            <a:r>
              <a:rPr lang="fr-FR" sz="2300" u="sng">
                <a:solidFill>
                  <a:srgbClr val="000000"/>
                </a:solidFill>
              </a:rPr>
              <a:t>grands ensembles d’items</a:t>
            </a:r>
            <a:r>
              <a:rPr lang="fr-FR" sz="2300">
                <a:solidFill>
                  <a:srgbClr val="000000"/>
                </a:solidFill>
              </a:rPr>
              <a:t>, </a:t>
            </a:r>
            <a:r>
              <a:rPr lang="fr-FR" sz="2300"/>
              <a:t>demander le déplacement via le job “Create physical item move requests” dans </a:t>
            </a:r>
            <a:r>
              <a:rPr lang="fr-FR" sz="23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Alma</a:t>
            </a:r>
            <a:endParaRPr sz="230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66065" lvl="0" marL="342900" rtl="0" algn="l">
              <a:spcBef>
                <a:spcPts val="440"/>
              </a:spcBef>
              <a:spcAft>
                <a:spcPts val="0"/>
              </a:spcAft>
              <a:buSzPts val="1210"/>
              <a:buNone/>
            </a:pPr>
            <a:r>
              <a:t/>
            </a:r>
            <a:endParaRPr sz="2200"/>
          </a:p>
          <a:p>
            <a:pPr indent="-231140" lvl="0" marL="342900" rtl="0" algn="l">
              <a:spcBef>
                <a:spcPts val="64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48" name="Google Shape;248;p7"/>
          <p:cNvSpPr/>
          <p:nvPr/>
        </p:nvSpPr>
        <p:spPr>
          <a:xfrm>
            <a:off x="2444436" y="6092982"/>
            <a:ext cx="1439501" cy="3996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7"/>
          <p:cNvGraphicFramePr/>
          <p:nvPr/>
        </p:nvGraphicFramePr>
        <p:xfrm>
          <a:off x="922262" y="37155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{98935DEB-F5ED-4421-8AD3-8730029B1178}</a:tableStyleId>
              </a:tblPr>
              <a:tblGrid>
                <a:gridCol w="3602375"/>
                <a:gridCol w="3618175"/>
              </a:tblGrid>
              <a:tr h="82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Items isolés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Ensemble d’items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  <a:tr h="155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↓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400" u="none" cap="none" strike="noStrike"/>
                        <a:t>Partir de la liste des exemplaires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400" u="none" cap="none" strike="noStrike"/>
                        <a:t>(1)</a:t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400" u="none" cap="none" strike="noStrike"/>
                        <a:t>↓</a:t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Traitement </a:t>
                      </a:r>
                      <a:r>
                        <a:rPr lang="fr-FR" sz="2400"/>
                        <a:t>via job</a:t>
                      </a:r>
                      <a:endParaRPr sz="2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(</a:t>
                      </a:r>
                      <a:r>
                        <a:rPr lang="fr-FR" sz="2400"/>
                        <a:t>2</a:t>
                      </a:r>
                      <a:r>
                        <a:rPr lang="fr-FR" sz="2400" u="none" cap="none" strike="noStrike"/>
                        <a:t>)</a:t>
                      </a:r>
                      <a:endParaRPr sz="2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/>
          <p:nvPr>
            <p:ph type="title"/>
          </p:nvPr>
        </p:nvSpPr>
        <p:spPr>
          <a:xfrm>
            <a:off x="457200" y="415847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Au cas par cas (1)</a:t>
            </a:r>
            <a:endParaRPr/>
          </a:p>
        </p:txBody>
      </p:sp>
      <p:sp>
        <p:nvSpPr>
          <p:cNvPr id="255" name="Google Shape;25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6" name="Google Shape;256;p8"/>
          <p:cNvSpPr txBox="1"/>
          <p:nvPr>
            <p:ph idx="1" type="body"/>
          </p:nvPr>
        </p:nvSpPr>
        <p:spPr>
          <a:xfrm>
            <a:off x="457200" y="1240325"/>
            <a:ext cx="8229600" cy="5252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210"/>
              <a:buChar char="▶"/>
            </a:pPr>
            <a:r>
              <a:rPr lang="fr-FR" sz="2200"/>
              <a:t>Se localiser au bureau de prêt de la bibliothèque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1210"/>
              <a:buNone/>
            </a:pPr>
            <a:r>
              <a:t/>
            </a:r>
            <a:endParaRPr sz="2200"/>
          </a:p>
          <a:p>
            <a:pPr indent="-266065" lvl="0" marL="342900" rtl="0" algn="l">
              <a:spcBef>
                <a:spcPts val="440"/>
              </a:spcBef>
              <a:spcAft>
                <a:spcPts val="0"/>
              </a:spcAft>
              <a:buSzPts val="121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121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1210"/>
              <a:buNone/>
            </a:pPr>
            <a:r>
              <a:t/>
            </a:r>
            <a:endParaRPr sz="10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1210"/>
              <a:buChar char="▶"/>
            </a:pPr>
            <a:r>
              <a:rPr lang="fr-FR" sz="2200"/>
              <a:t>À partir d’un résultat de recherche </a:t>
            </a:r>
            <a:r>
              <a:rPr lang="fr-FR" sz="2200"/>
              <a:t>(recherche de type </a:t>
            </a:r>
            <a:r>
              <a:rPr i="1" lang="fr-FR" sz="2200"/>
              <a:t>All titles </a:t>
            </a:r>
            <a:r>
              <a:rPr lang="fr-FR" sz="2200"/>
              <a:t>ou </a:t>
            </a:r>
            <a:r>
              <a:rPr i="1" lang="fr-FR" sz="2200"/>
              <a:t>Physical titles</a:t>
            </a:r>
            <a:r>
              <a:rPr lang="fr-FR" sz="2200"/>
              <a:t>), afficher la liste des exemplaires. </a:t>
            </a:r>
            <a:endParaRPr sz="2200">
              <a:solidFill>
                <a:srgbClr val="FF0000"/>
              </a:solidFill>
            </a:endParaRPr>
          </a:p>
          <a:p>
            <a:pPr indent="0" lvl="0" marL="342900" rtl="0" algn="l"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1210"/>
              <a:buChar char="▶"/>
            </a:pPr>
            <a:r>
              <a:rPr lang="fr-FR" sz="2200"/>
              <a:t>Dans la liste des actions (...), sélectionner </a:t>
            </a:r>
            <a:r>
              <a:rPr i="1" lang="fr-FR" sz="2200"/>
              <a:t>Change location.</a:t>
            </a:r>
            <a:endParaRPr/>
          </a:p>
          <a:p>
            <a:pPr indent="-231140" lvl="0" marL="342900" rtl="0" algn="l">
              <a:spcBef>
                <a:spcPts val="64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2444436" y="6092982"/>
            <a:ext cx="1439501" cy="3996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Z:\10_REPERTOIRES_INDIVIDUELS\09_GAVAGE_Aline\GT_RM\Capture d’écran 2021-06-11 154805.png" id="258" name="Google Shape;2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8384" y="1749268"/>
            <a:ext cx="2831465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6074862" y="1749268"/>
            <a:ext cx="243900" cy="304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"/>
          <p:cNvPicPr preferRelativeResize="0"/>
          <p:nvPr/>
        </p:nvPicPr>
        <p:blipFill rotWithShape="1">
          <a:blip r:embed="rId4">
            <a:alphaModFix/>
          </a:blip>
          <a:srcRect b="22252" l="7458" r="0" t="27787"/>
          <a:stretch/>
        </p:blipFill>
        <p:spPr>
          <a:xfrm>
            <a:off x="533867" y="4842918"/>
            <a:ext cx="8229599" cy="1649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7526562" y="6053498"/>
            <a:ext cx="903300" cy="22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>
            <p:ph type="title"/>
          </p:nvPr>
        </p:nvSpPr>
        <p:spPr>
          <a:xfrm>
            <a:off x="457200" y="415847"/>
            <a:ext cx="8229600" cy="621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A3B0"/>
              </a:buClr>
              <a:buSzPts val="3600"/>
              <a:buFont typeface="Calibri"/>
              <a:buNone/>
            </a:pPr>
            <a:r>
              <a:rPr lang="fr-FR"/>
              <a:t>Traitement de plusieurs items (2)</a:t>
            </a:r>
            <a:endParaRPr/>
          </a:p>
        </p:txBody>
      </p:sp>
      <p:sp>
        <p:nvSpPr>
          <p:cNvPr id="267" name="Google Shape;2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8" name="Google Shape;268;p10"/>
          <p:cNvSpPr txBox="1"/>
          <p:nvPr>
            <p:ph idx="1" type="body"/>
          </p:nvPr>
        </p:nvSpPr>
        <p:spPr>
          <a:xfrm>
            <a:off x="457200" y="1240325"/>
            <a:ext cx="8229600" cy="5252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10"/>
              <a:buNone/>
            </a:pPr>
            <a:r>
              <a:t/>
            </a:r>
            <a:endParaRPr sz="22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1560"/>
              <a:buChar char="▶"/>
            </a:pPr>
            <a:r>
              <a:rPr lang="fr-FR" sz="3000"/>
              <a:t>Créer un set exemplarisé (</a:t>
            </a:r>
            <a:r>
              <a:rPr lang="fr-FR" sz="3000"/>
              <a:t>itemized) de </a:t>
            </a:r>
            <a:r>
              <a:rPr lang="fr-FR" sz="30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type</a:t>
            </a:r>
            <a:r>
              <a:rPr lang="fr-FR" sz="3000"/>
              <a:t> Physical Items </a:t>
            </a:r>
            <a:endParaRPr sz="30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fr-FR" sz="3000"/>
              <a:t>P</a:t>
            </a:r>
            <a:r>
              <a:rPr lang="fr-FR" sz="3000"/>
              <a:t>ossibilité d’importer une liste de </a:t>
            </a:r>
            <a:r>
              <a:rPr lang="fr-FR" sz="30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code-barres</a:t>
            </a:r>
            <a:r>
              <a:rPr lang="fr-FR" sz="3000"/>
              <a:t> (voir </a:t>
            </a:r>
            <a:r>
              <a:rPr i="1" lang="fr-FR" sz="3000"/>
              <a:t>Guide pour le catalogueur)</a:t>
            </a:r>
            <a:endParaRPr i="1" sz="3000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SzPts val="1560"/>
              <a:buChar char="▶"/>
            </a:pPr>
            <a:r>
              <a:rPr lang="fr-FR" sz="3000"/>
              <a:t>Faire une demande de traitement par </a:t>
            </a:r>
            <a:r>
              <a:rPr lang="fr-FR" sz="30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lot</a:t>
            </a:r>
            <a:r>
              <a:rPr lang="fr-FR" sz="3000"/>
              <a:t> via le Forum adressée aux administrateurs système (TF-RM</a:t>
            </a:r>
            <a:r>
              <a:rPr lang="fr-FR" sz="3000">
                <a:solidFill>
                  <a:srgbClr val="000000"/>
                </a:solidFill>
              </a:rPr>
              <a:t>)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2018-04-18T15:28:21Z</dcterms:created>
  <dc:creator>Anne-Laure</dc:creator>
</cp:coreProperties>
</file>