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22"/>
  </p:notesMasterIdLst>
  <p:handoutMasterIdLst>
    <p:handoutMasterId r:id="rId23"/>
  </p:handoutMasterIdLst>
  <p:sldIdLst>
    <p:sldId id="385" r:id="rId3"/>
    <p:sldId id="421" r:id="rId4"/>
    <p:sldId id="397" r:id="rId5"/>
    <p:sldId id="423" r:id="rId6"/>
    <p:sldId id="452" r:id="rId7"/>
    <p:sldId id="453" r:id="rId8"/>
    <p:sldId id="454" r:id="rId9"/>
    <p:sldId id="455" r:id="rId10"/>
    <p:sldId id="456" r:id="rId11"/>
    <p:sldId id="457" r:id="rId12"/>
    <p:sldId id="464" r:id="rId13"/>
    <p:sldId id="458" r:id="rId14"/>
    <p:sldId id="459" r:id="rId15"/>
    <p:sldId id="460" r:id="rId16"/>
    <p:sldId id="462" r:id="rId17"/>
    <p:sldId id="461" r:id="rId18"/>
    <p:sldId id="463" r:id="rId19"/>
    <p:sldId id="420" r:id="rId20"/>
    <p:sldId id="386" r:id="rId2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279682A-25C1-4D41-A019-4370102D1B2E}">
          <p14:sldIdLst>
            <p14:sldId id="385"/>
            <p14:sldId id="421"/>
            <p14:sldId id="397"/>
            <p14:sldId id="423"/>
            <p14:sldId id="452"/>
            <p14:sldId id="453"/>
            <p14:sldId id="454"/>
            <p14:sldId id="455"/>
            <p14:sldId id="456"/>
            <p14:sldId id="457"/>
            <p14:sldId id="464"/>
            <p14:sldId id="458"/>
            <p14:sldId id="459"/>
            <p14:sldId id="460"/>
            <p14:sldId id="462"/>
            <p14:sldId id="461"/>
            <p14:sldId id="463"/>
            <p14:sldId id="420"/>
            <p14:sldId id="386"/>
          </p14:sldIdLst>
        </p14:section>
        <p14:section name="Section sans titre" id="{1E7955A7-AF45-44C9-B7D4-6B5A6365F7A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ce Richelle" initials="LR"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1D"/>
    <a:srgbClr val="2EB5F8"/>
    <a:srgbClr val="FFDCDE"/>
    <a:srgbClr val="FDD9CF"/>
    <a:srgbClr val="278989"/>
    <a:srgbClr val="3CE2EA"/>
    <a:srgbClr val="A8183A"/>
    <a:srgbClr val="D1DEFB"/>
    <a:srgbClr val="FF8361"/>
    <a:srgbClr val="FB3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5" autoAdjust="0"/>
    <p:restoredTop sz="87515" autoAdjust="0"/>
  </p:normalViewPr>
  <p:slideViewPr>
    <p:cSldViewPr>
      <p:cViewPr varScale="1">
        <p:scale>
          <a:sx n="98" d="100"/>
          <a:sy n="98" d="100"/>
        </p:scale>
        <p:origin x="2310" y="90"/>
      </p:cViewPr>
      <p:guideLst>
        <p:guide orient="horz" pos="2160"/>
        <p:guide pos="2880"/>
      </p:guideLst>
    </p:cSldViewPr>
  </p:slideViewPr>
  <p:outlineViewPr>
    <p:cViewPr>
      <p:scale>
        <a:sx n="33" d="100"/>
        <a:sy n="33" d="100"/>
      </p:scale>
      <p:origin x="48" y="30846"/>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79" d="100"/>
          <a:sy n="79" d="100"/>
        </p:scale>
        <p:origin x="3102"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6332"/>
          </a:xfrm>
          <a:prstGeom prst="rect">
            <a:avLst/>
          </a:prstGeom>
        </p:spPr>
        <p:txBody>
          <a:bodyPr vert="horz" lIns="91415" tIns="45708" rIns="91415" bIns="45708" rtlCol="0"/>
          <a:lstStyle>
            <a:lvl1pPr algn="l">
              <a:defRPr sz="1200"/>
            </a:lvl1pPr>
          </a:lstStyle>
          <a:p>
            <a:endParaRPr lang="fr-BE"/>
          </a:p>
        </p:txBody>
      </p:sp>
      <p:sp>
        <p:nvSpPr>
          <p:cNvPr id="3" name="Espace réservé de la date 2"/>
          <p:cNvSpPr>
            <a:spLocks noGrp="1"/>
          </p:cNvSpPr>
          <p:nvPr>
            <p:ph type="dt" sz="quarter" idx="1"/>
          </p:nvPr>
        </p:nvSpPr>
        <p:spPr>
          <a:xfrm>
            <a:off x="3850446" y="2"/>
            <a:ext cx="2945659" cy="496332"/>
          </a:xfrm>
          <a:prstGeom prst="rect">
            <a:avLst/>
          </a:prstGeom>
        </p:spPr>
        <p:txBody>
          <a:bodyPr vert="horz" lIns="91415" tIns="45708" rIns="91415" bIns="45708" rtlCol="0"/>
          <a:lstStyle>
            <a:lvl1pPr algn="r">
              <a:defRPr sz="1200"/>
            </a:lvl1pPr>
          </a:lstStyle>
          <a:p>
            <a:fld id="{F5EA7798-A561-4C99-91F3-D24BACABD4A1}" type="datetimeFigureOut">
              <a:rPr lang="fr-BE" smtClean="0"/>
              <a:pPr/>
              <a:t>05-03-18</a:t>
            </a:fld>
            <a:endParaRPr lang="fr-BE"/>
          </a:p>
        </p:txBody>
      </p:sp>
      <p:sp>
        <p:nvSpPr>
          <p:cNvPr id="4" name="Espace réservé du pied de page 3"/>
          <p:cNvSpPr>
            <a:spLocks noGrp="1"/>
          </p:cNvSpPr>
          <p:nvPr>
            <p:ph type="ftr" sz="quarter" idx="2"/>
          </p:nvPr>
        </p:nvSpPr>
        <p:spPr>
          <a:xfrm>
            <a:off x="3" y="9428586"/>
            <a:ext cx="2945659" cy="496332"/>
          </a:xfrm>
          <a:prstGeom prst="rect">
            <a:avLst/>
          </a:prstGeom>
        </p:spPr>
        <p:txBody>
          <a:bodyPr vert="horz" lIns="91415" tIns="45708" rIns="91415" bIns="45708"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6" y="9428586"/>
            <a:ext cx="2945659" cy="496332"/>
          </a:xfrm>
          <a:prstGeom prst="rect">
            <a:avLst/>
          </a:prstGeom>
        </p:spPr>
        <p:txBody>
          <a:bodyPr vert="horz" lIns="91415" tIns="45708" rIns="91415" bIns="45708" rtlCol="0" anchor="b"/>
          <a:lstStyle>
            <a:lvl1pPr algn="r">
              <a:defRPr sz="1200"/>
            </a:lvl1pPr>
          </a:lstStyle>
          <a:p>
            <a:fld id="{BBD89D9C-4971-4BD5-A9AF-8B8AA5943C9D}" type="slidenum">
              <a:rPr lang="fr-BE" smtClean="0"/>
              <a:pPr/>
              <a:t>‹N°›</a:t>
            </a:fld>
            <a:endParaRPr lang="fr-BE"/>
          </a:p>
        </p:txBody>
      </p:sp>
    </p:spTree>
    <p:extLst>
      <p:ext uri="{BB962C8B-B14F-4D97-AF65-F5344CB8AC3E}">
        <p14:creationId xmlns:p14="http://schemas.microsoft.com/office/powerpoint/2010/main" val="1948296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5659" cy="496332"/>
          </a:xfrm>
          <a:prstGeom prst="rect">
            <a:avLst/>
          </a:prstGeom>
        </p:spPr>
        <p:txBody>
          <a:bodyPr vert="horz" lIns="91415" tIns="45708" rIns="91415" bIns="45708" rtlCol="0"/>
          <a:lstStyle>
            <a:lvl1pPr algn="l">
              <a:defRPr sz="1200"/>
            </a:lvl1pPr>
          </a:lstStyle>
          <a:p>
            <a:endParaRPr lang="fr-BE"/>
          </a:p>
        </p:txBody>
      </p:sp>
      <p:sp>
        <p:nvSpPr>
          <p:cNvPr id="3" name="Espace réservé de la date 2"/>
          <p:cNvSpPr>
            <a:spLocks noGrp="1"/>
          </p:cNvSpPr>
          <p:nvPr>
            <p:ph type="dt" idx="1"/>
          </p:nvPr>
        </p:nvSpPr>
        <p:spPr>
          <a:xfrm>
            <a:off x="3850446" y="2"/>
            <a:ext cx="2945659" cy="496332"/>
          </a:xfrm>
          <a:prstGeom prst="rect">
            <a:avLst/>
          </a:prstGeom>
        </p:spPr>
        <p:txBody>
          <a:bodyPr vert="horz" lIns="91415" tIns="45708" rIns="91415" bIns="45708" rtlCol="0"/>
          <a:lstStyle>
            <a:lvl1pPr algn="r">
              <a:defRPr sz="1200"/>
            </a:lvl1pPr>
          </a:lstStyle>
          <a:p>
            <a:fld id="{5CFE7606-93E1-4414-B184-EF82DF2282F8}" type="datetimeFigureOut">
              <a:rPr lang="fr-BE" smtClean="0"/>
              <a:pPr/>
              <a:t>05-03-18</a:t>
            </a:fld>
            <a:endParaRPr lang="fr-BE"/>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15" tIns="45708" rIns="91415" bIns="45708" rtlCol="0" anchor="ctr"/>
          <a:lstStyle/>
          <a:p>
            <a:endParaRPr lang="fr-BE"/>
          </a:p>
        </p:txBody>
      </p:sp>
      <p:sp>
        <p:nvSpPr>
          <p:cNvPr id="5" name="Espace réservé des commentaires 4"/>
          <p:cNvSpPr>
            <a:spLocks noGrp="1"/>
          </p:cNvSpPr>
          <p:nvPr>
            <p:ph type="body" sz="quarter" idx="3"/>
          </p:nvPr>
        </p:nvSpPr>
        <p:spPr>
          <a:xfrm>
            <a:off x="679768" y="4715156"/>
            <a:ext cx="5438140" cy="4466987"/>
          </a:xfrm>
          <a:prstGeom prst="rect">
            <a:avLst/>
          </a:prstGeom>
        </p:spPr>
        <p:txBody>
          <a:bodyPr vert="horz" lIns="91415" tIns="45708" rIns="91415" bIns="45708"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3" y="9428586"/>
            <a:ext cx="2945659" cy="496332"/>
          </a:xfrm>
          <a:prstGeom prst="rect">
            <a:avLst/>
          </a:prstGeom>
        </p:spPr>
        <p:txBody>
          <a:bodyPr vert="horz" lIns="91415" tIns="45708" rIns="91415" bIns="45708"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50446" y="9428586"/>
            <a:ext cx="2945659" cy="496332"/>
          </a:xfrm>
          <a:prstGeom prst="rect">
            <a:avLst/>
          </a:prstGeom>
        </p:spPr>
        <p:txBody>
          <a:bodyPr vert="horz" lIns="91415" tIns="45708" rIns="91415" bIns="45708" rtlCol="0" anchor="b"/>
          <a:lstStyle>
            <a:lvl1pPr algn="r">
              <a:defRPr sz="1200"/>
            </a:lvl1pPr>
          </a:lstStyle>
          <a:p>
            <a:fld id="{9B6F5836-DC94-4EDB-AAF6-CE956D4E9F1D}" type="slidenum">
              <a:rPr lang="fr-BE" smtClean="0"/>
              <a:pPr/>
              <a:t>‹N°›</a:t>
            </a:fld>
            <a:endParaRPr lang="fr-BE"/>
          </a:p>
        </p:txBody>
      </p:sp>
    </p:spTree>
    <p:extLst>
      <p:ext uri="{BB962C8B-B14F-4D97-AF65-F5344CB8AC3E}">
        <p14:creationId xmlns:p14="http://schemas.microsoft.com/office/powerpoint/2010/main" val="406522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a:t>
            </a:fld>
            <a:endParaRPr lang="fr-BE"/>
          </a:p>
        </p:txBody>
      </p:sp>
    </p:spTree>
    <p:extLst>
      <p:ext uri="{BB962C8B-B14F-4D97-AF65-F5344CB8AC3E}">
        <p14:creationId xmlns:p14="http://schemas.microsoft.com/office/powerpoint/2010/main" val="949509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2</a:t>
            </a:fld>
            <a:endParaRPr lang="fr-BE"/>
          </a:p>
        </p:txBody>
      </p:sp>
    </p:spTree>
    <p:extLst>
      <p:ext uri="{BB962C8B-B14F-4D97-AF65-F5344CB8AC3E}">
        <p14:creationId xmlns:p14="http://schemas.microsoft.com/office/powerpoint/2010/main" val="102776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3</a:t>
            </a:fld>
            <a:endParaRPr lang="fr-BE"/>
          </a:p>
        </p:txBody>
      </p:sp>
    </p:spTree>
    <p:extLst>
      <p:ext uri="{BB962C8B-B14F-4D97-AF65-F5344CB8AC3E}">
        <p14:creationId xmlns:p14="http://schemas.microsoft.com/office/powerpoint/2010/main" val="2049057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12</a:t>
            </a:fld>
            <a:endParaRPr lang="fr-BE"/>
          </a:p>
        </p:txBody>
      </p:sp>
    </p:spTree>
    <p:extLst>
      <p:ext uri="{BB962C8B-B14F-4D97-AF65-F5344CB8AC3E}">
        <p14:creationId xmlns:p14="http://schemas.microsoft.com/office/powerpoint/2010/main" val="2973038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15</a:t>
            </a:fld>
            <a:endParaRPr lang="fr-BE"/>
          </a:p>
        </p:txBody>
      </p:sp>
    </p:spTree>
    <p:extLst>
      <p:ext uri="{BB962C8B-B14F-4D97-AF65-F5344CB8AC3E}">
        <p14:creationId xmlns:p14="http://schemas.microsoft.com/office/powerpoint/2010/main" val="4047207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fld id="{9B6F5836-DC94-4EDB-AAF6-CE956D4E9F1D}" type="slidenum">
              <a:rPr lang="fr-BE" smtClean="0"/>
              <a:pPr/>
              <a:t>19</a:t>
            </a:fld>
            <a:endParaRPr lang="fr-BE"/>
          </a:p>
        </p:txBody>
      </p:sp>
    </p:spTree>
    <p:extLst>
      <p:ext uri="{BB962C8B-B14F-4D97-AF65-F5344CB8AC3E}">
        <p14:creationId xmlns:p14="http://schemas.microsoft.com/office/powerpoint/2010/main" val="17274673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3933056"/>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Espace réservé du pied de page 3"/>
          <p:cNvSpPr>
            <a:spLocks noGrp="1"/>
          </p:cNvSpPr>
          <p:nvPr>
            <p:ph type="ftr" sz="quarter" idx="10"/>
          </p:nvPr>
        </p:nvSpPr>
        <p:spPr/>
        <p:txBody>
          <a:bodyPr/>
          <a:lstStyle/>
          <a:p>
            <a:r>
              <a:rPr lang="en-US" smtClean="0">
                <a:solidFill>
                  <a:srgbClr val="278989"/>
                </a:solidFill>
              </a:rPr>
              <a:t>Alma – Resource management – Metadata Editor - Créer l'inventaire</a:t>
            </a:r>
            <a:endParaRPr lang="en-US">
              <a:solidFill>
                <a:srgbClr val="278989"/>
              </a:solidFill>
            </a:endParaRPr>
          </a:p>
        </p:txBody>
      </p:sp>
      <p:sp>
        <p:nvSpPr>
          <p:cNvPr id="5" name="Espace réservé du numéro de diapositive 4"/>
          <p:cNvSpPr>
            <a:spLocks noGrp="1"/>
          </p:cNvSpPr>
          <p:nvPr>
            <p:ph type="sldNum" sz="quarter" idx="11"/>
          </p:nvPr>
        </p:nvSpPr>
        <p:spPr>
          <a:ln w="19050">
            <a:solidFill>
              <a:srgbClr val="278989"/>
            </a:solidFill>
          </a:ln>
        </p:spPr>
        <p:txBody>
          <a:bodyPr vert="horz" lIns="0" tIns="0" rIns="0" bIns="0" rtlCol="0" anchor="ctr"/>
          <a:lstStyle>
            <a:lvl1pPr>
              <a:defRPr lang="en-US" smtClean="0">
                <a:solidFill>
                  <a:srgbClr val="278989"/>
                </a:solidFill>
              </a:defRPr>
            </a:lvl1pPr>
          </a:lstStyle>
          <a:p>
            <a:fld id="{E667ED75-B537-4810-9364-B7D9FE7FDC55}" type="slidenum">
              <a:rPr lang="fr-BE" smtClean="0"/>
              <a:pPr/>
              <a:t>‹N°›</a:t>
            </a:fld>
            <a:endParaRPr lang="fr-BE"/>
          </a:p>
        </p:txBody>
      </p:sp>
      <p:sp>
        <p:nvSpPr>
          <p:cNvPr id="6" name="Titre 5"/>
          <p:cNvSpPr>
            <a:spLocks noGrp="1"/>
          </p:cNvSpPr>
          <p:nvPr>
            <p:ph type="title"/>
          </p:nvPr>
        </p:nvSpPr>
        <p:spPr>
          <a:xfrm>
            <a:off x="611560" y="2780928"/>
            <a:ext cx="7620000" cy="1143000"/>
          </a:xfrm>
          <a:solidFill>
            <a:schemeClr val="bg1">
              <a:lumMod val="95000"/>
            </a:schemeClr>
          </a:solidFill>
          <a:ln w="22225">
            <a:solidFill>
              <a:schemeClr val="tx2">
                <a:lumMod val="50000"/>
              </a:schemeClr>
            </a:solidFill>
            <a:round/>
          </a:ln>
        </p:spPr>
        <p:txBody>
          <a:bodyPr/>
          <a:lstStyle>
            <a:lvl1pPr>
              <a:defRPr sz="3600" b="1"/>
            </a:lvl1pPr>
          </a:lstStyle>
          <a:p>
            <a:r>
              <a:rPr lang="fr-FR"/>
              <a:t>Modifiez le style du titre</a:t>
            </a:r>
            <a:endParaRPr lang="fr-BE" dirty="0"/>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31" y="1"/>
            <a:ext cx="2672261" cy="753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ZoneTexte 8"/>
          <p:cNvSpPr txBox="1"/>
          <p:nvPr userDrawn="1"/>
        </p:nvSpPr>
        <p:spPr>
          <a:xfrm>
            <a:off x="5969732" y="188638"/>
            <a:ext cx="2448272" cy="553998"/>
          </a:xfrm>
          <a:prstGeom prst="rect">
            <a:avLst/>
          </a:prstGeom>
          <a:noFill/>
        </p:spPr>
        <p:txBody>
          <a:bodyPr wrap="square" rtlCol="0">
            <a:spAutoFit/>
          </a:bodyPr>
          <a:lstStyle/>
          <a:p>
            <a:pPr algn="r"/>
            <a:r>
              <a:rPr lang="fr-BE" sz="1600" b="1">
                <a:solidFill>
                  <a:srgbClr val="002060"/>
                </a:solidFill>
                <a:latin typeface="Arial" panose="020B0604020202020204" pitchFamily="34" charset="0"/>
                <a:cs typeface="Arial" panose="020B0604020202020204" pitchFamily="34" charset="0"/>
              </a:rPr>
              <a:t>Resource management</a:t>
            </a:r>
          </a:p>
          <a:p>
            <a:pPr algn="ctr"/>
            <a:r>
              <a:rPr lang="fr-BE" sz="1400" b="1" i="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Alma</a:t>
            </a:r>
            <a:r>
              <a:rPr lang="fr-BE" sz="1400" b="1" i="0" baseline="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New UI</a:t>
            </a:r>
            <a:endParaRPr lang="fr-BE" sz="1400" b="1" i="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62865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825625"/>
            <a:ext cx="386715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Resource management – Metadata Editor - Créer l'inventaire</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661809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endParaRPr lang="fr-BE"/>
          </a:p>
        </p:txBody>
      </p:sp>
      <p:sp>
        <p:nvSpPr>
          <p:cNvPr id="8" name="Espace réservé du pied de page 7"/>
          <p:cNvSpPr>
            <a:spLocks noGrp="1"/>
          </p:cNvSpPr>
          <p:nvPr>
            <p:ph type="ftr" sz="quarter" idx="11"/>
          </p:nvPr>
        </p:nvSpPr>
        <p:spPr/>
        <p:txBody>
          <a:bodyPr/>
          <a:lstStyle/>
          <a:p>
            <a:r>
              <a:rPr lang="fr-BE" smtClean="0"/>
              <a:t>Alma – Resource management – Metadata Editor - Créer l'inventaire</a:t>
            </a:r>
            <a:endParaRPr lang="fr-BE"/>
          </a:p>
        </p:txBody>
      </p:sp>
      <p:sp>
        <p:nvSpPr>
          <p:cNvPr id="9" name="Espace réservé du numéro de diapositive 8"/>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801719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endParaRPr lang="fr-BE"/>
          </a:p>
        </p:txBody>
      </p:sp>
      <p:sp>
        <p:nvSpPr>
          <p:cNvPr id="4" name="Espace réservé du pied de page 3"/>
          <p:cNvSpPr>
            <a:spLocks noGrp="1"/>
          </p:cNvSpPr>
          <p:nvPr>
            <p:ph type="ftr" sz="quarter" idx="11"/>
          </p:nvPr>
        </p:nvSpPr>
        <p:spPr/>
        <p:txBody>
          <a:bodyPr/>
          <a:lstStyle/>
          <a:p>
            <a:r>
              <a:rPr lang="fr-BE" smtClean="0"/>
              <a:t>Alma – Resource management – Metadata Editor - Créer l'inventaire</a:t>
            </a:r>
            <a:endParaRPr lang="fr-BE"/>
          </a:p>
        </p:txBody>
      </p:sp>
      <p:sp>
        <p:nvSpPr>
          <p:cNvPr id="5" name="Espace réservé du numéro de diapositive 4"/>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00646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BE"/>
          </a:p>
        </p:txBody>
      </p:sp>
      <p:sp>
        <p:nvSpPr>
          <p:cNvPr id="3" name="Espace réservé du pied de page 2"/>
          <p:cNvSpPr>
            <a:spLocks noGrp="1"/>
          </p:cNvSpPr>
          <p:nvPr>
            <p:ph type="ftr" sz="quarter" idx="11"/>
          </p:nvPr>
        </p:nvSpPr>
        <p:spPr/>
        <p:txBody>
          <a:bodyPr/>
          <a:lstStyle/>
          <a:p>
            <a:r>
              <a:rPr lang="fr-BE" smtClean="0"/>
              <a:t>Alma – Resource management – Metadata Editor - Créer l'inventaire</a:t>
            </a:r>
            <a:endParaRPr lang="fr-BE"/>
          </a:p>
        </p:txBody>
      </p:sp>
      <p:sp>
        <p:nvSpPr>
          <p:cNvPr id="4" name="Espace réservé du numéro de diapositive 3"/>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663971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Resource management – Metadata Editor - Créer l'inventaire</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490485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endParaRPr lang="fr-BE"/>
          </a:p>
        </p:txBody>
      </p:sp>
      <p:sp>
        <p:nvSpPr>
          <p:cNvPr id="6" name="Espace réservé du pied de page 5"/>
          <p:cNvSpPr>
            <a:spLocks noGrp="1"/>
          </p:cNvSpPr>
          <p:nvPr>
            <p:ph type="ftr" sz="quarter" idx="11"/>
          </p:nvPr>
        </p:nvSpPr>
        <p:spPr/>
        <p:txBody>
          <a:bodyPr/>
          <a:lstStyle/>
          <a:p>
            <a:r>
              <a:rPr lang="fr-BE" smtClean="0"/>
              <a:t>Alma – Resource management – Metadata Editor - Créer l'inventaire</a:t>
            </a:r>
            <a:endParaRPr lang="fr-BE"/>
          </a:p>
        </p:txBody>
      </p:sp>
      <p:sp>
        <p:nvSpPr>
          <p:cNvPr id="7" name="Espace réservé du numéro de diapositive 6"/>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026902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Metadata Editor - Créer l'inventaire</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100969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Metadata Editor - Créer l'inventaire</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2986006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flip="none" rotWithShape="1">
          <a:gsLst>
            <a:gs pos="37500">
              <a:srgbClr val="FFFFFF"/>
            </a:gs>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a:t>Modifiez le style du titre</a:t>
            </a:r>
            <a:endParaRPr lang="en-US" dirty="0"/>
          </a:p>
        </p:txBody>
      </p:sp>
      <p:sp>
        <p:nvSpPr>
          <p:cNvPr id="3" name="Content Placeholder 2"/>
          <p:cNvSpPr>
            <a:spLocks noGrp="1"/>
          </p:cNvSpPr>
          <p:nvPr>
            <p:ph idx="1"/>
          </p:nvPr>
        </p:nvSpPr>
        <p:spPr>
          <a:xfrm>
            <a:off x="251520" y="1412776"/>
            <a:ext cx="7992888" cy="4988024"/>
          </a:xfrm>
        </p:spPr>
        <p:txBody>
          <a:bodyPr/>
          <a:lstStyle>
            <a:lvl1pPr>
              <a:buSzPct val="120000"/>
              <a:defRPr/>
            </a:lvl1pPr>
            <a:lvl2pPr>
              <a:buClr>
                <a:schemeClr val="tx2"/>
              </a:buClr>
              <a:buSzPct val="120000"/>
              <a:defRPr/>
            </a:lvl2pPr>
            <a:lvl3pPr>
              <a:buClr>
                <a:schemeClr val="accent1"/>
              </a:buClr>
              <a:buSzPct val="120000"/>
              <a:defRPr/>
            </a:lvl3pPr>
            <a:lvl4pPr>
              <a:buClr>
                <a:schemeClr val="tx2"/>
              </a:buClr>
              <a:buSzPct val="120000"/>
              <a:defRPr/>
            </a:lvl4pPr>
            <a:lvl5pPr>
              <a:buClr>
                <a:schemeClr val="accent1"/>
              </a:buClr>
              <a:buSzPct val="12000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Metadata Editor - Créer l'inventaire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a:t>Modifiez le style du titre</a:t>
            </a:r>
            <a:endParaRPr lang="en-US" dirty="0"/>
          </a:p>
        </p:txBody>
      </p:sp>
      <p:sp>
        <p:nvSpPr>
          <p:cNvPr id="3" name="Content Placeholder 2"/>
          <p:cNvSpPr>
            <a:spLocks noGrp="1"/>
          </p:cNvSpPr>
          <p:nvPr>
            <p:ph sz="half" idx="1"/>
          </p:nvPr>
        </p:nvSpPr>
        <p:spPr>
          <a:xfrm>
            <a:off x="251520" y="1412776"/>
            <a:ext cx="3863280" cy="4968552"/>
          </a:xfrm>
        </p:spPr>
        <p:txBody>
          <a:bodyPr/>
          <a:lstStyle>
            <a:lvl1pPr>
              <a:buSzPct val="120000"/>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400" kern="1200" baseline="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412776"/>
            <a:ext cx="3824808" cy="4968552"/>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buClr>
                <a:schemeClr val="accent1"/>
              </a:buClr>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tx2"/>
              </a:buClr>
              <a:buSzPct val="120000"/>
              <a:defRPr sz="1400"/>
            </a:lvl5pPr>
            <a:lvl6pPr>
              <a:defRPr sz="1800"/>
            </a:lvl6pPr>
            <a:lvl7pPr>
              <a:defRPr sz="1800"/>
            </a:lvl7pPr>
            <a:lvl8pPr>
              <a:defRPr sz="1800"/>
            </a:lvl8pPr>
            <a:lvl9pPr>
              <a:defRPr sz="1800"/>
            </a:lvl9pPr>
          </a:lstStyle>
          <a:p>
            <a:pPr marL="342900" lvl="0" indent="-228600" algn="l" defTabSz="914400" rtl="0" eaLnBrk="1" latinLnBrk="0" hangingPunct="1">
              <a:spcBef>
                <a:spcPct val="20000"/>
              </a:spcBef>
              <a:buClr>
                <a:schemeClr val="accent1"/>
              </a:buClr>
              <a:buSzPct val="120000"/>
              <a:buFont typeface="Arial" pitchFamily="34" charset="0"/>
              <a:buChar char="•"/>
            </a:pPr>
            <a:r>
              <a:rPr lang="fr-FR"/>
              <a:t>Modifiez les styles du texte du masque</a:t>
            </a:r>
          </a:p>
          <a:p>
            <a:pPr marL="342900" lvl="1" indent="-228600" algn="l" defTabSz="914400" rtl="0" eaLnBrk="1" latinLnBrk="0" hangingPunct="1">
              <a:spcBef>
                <a:spcPct val="20000"/>
              </a:spcBef>
              <a:buClr>
                <a:schemeClr val="accent1"/>
              </a:buClr>
              <a:buSzPct val="120000"/>
              <a:buFont typeface="Arial" pitchFamily="34" charset="0"/>
              <a:buChar char="•"/>
            </a:pPr>
            <a:r>
              <a:rPr lang="fr-FR"/>
              <a:t>Deuxième niveau</a:t>
            </a:r>
          </a:p>
          <a:p>
            <a:pPr marL="342900" lvl="2" indent="-228600" algn="l" defTabSz="914400" rtl="0" eaLnBrk="1" latinLnBrk="0" hangingPunct="1">
              <a:spcBef>
                <a:spcPct val="20000"/>
              </a:spcBef>
              <a:buClr>
                <a:schemeClr val="accent1"/>
              </a:buClr>
              <a:buSzPct val="120000"/>
              <a:buFont typeface="Arial" pitchFamily="34" charset="0"/>
              <a:buChar char="•"/>
            </a:pPr>
            <a:r>
              <a:rPr lang="fr-FR"/>
              <a:t>Troisième niveau</a:t>
            </a:r>
          </a:p>
          <a:p>
            <a:pPr marL="342900" lvl="3" indent="-228600" algn="l" defTabSz="914400" rtl="0" eaLnBrk="1" latinLnBrk="0" hangingPunct="1">
              <a:spcBef>
                <a:spcPct val="20000"/>
              </a:spcBef>
              <a:buClr>
                <a:schemeClr val="accent1"/>
              </a:buClr>
              <a:buSzPct val="120000"/>
              <a:buFont typeface="Arial" pitchFamily="34" charset="0"/>
              <a:buChar char="•"/>
            </a:pPr>
            <a:r>
              <a:rPr lang="fr-FR"/>
              <a:t>Quatrième niveau</a:t>
            </a:r>
          </a:p>
          <a:p>
            <a:pPr marL="342900" lvl="4" indent="-228600" algn="l" defTabSz="914400" rtl="0" eaLnBrk="1" latinLnBrk="0" hangingPunct="1">
              <a:spcBef>
                <a:spcPct val="20000"/>
              </a:spcBef>
              <a:buClr>
                <a:schemeClr val="accent1"/>
              </a:buClr>
              <a:buSzPct val="120000"/>
              <a:buFont typeface="Arial" pitchFamily="34" charset="0"/>
              <a:buChar char="•"/>
            </a:pPr>
            <a:r>
              <a:rPr lang="fr-FR"/>
              <a:t>Cinquième niveau</a:t>
            </a:r>
            <a:endParaRPr lang="en-US" dirty="0"/>
          </a:p>
        </p:txBody>
      </p:sp>
      <p:sp>
        <p:nvSpPr>
          <p:cNvPr id="7" name="Slide Number Placeholder 6"/>
          <p:cNvSpPr>
            <a:spLocks noGrp="1"/>
          </p:cNvSpPr>
          <p:nvPr>
            <p:ph type="sldNum" sz="quarter" idx="12"/>
          </p:nvPr>
        </p:nvSpPr>
        <p:spPr/>
        <p:txBody>
          <a:body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Metadata Editor - Créer l'inventaire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323528" y="1412776"/>
            <a:ext cx="3791272"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323528" y="2060848"/>
            <a:ext cx="3791272" cy="4320479"/>
          </a:xfrm>
        </p:spPr>
        <p:txBody>
          <a:bodyPr/>
          <a:lstStyle>
            <a:lvl1pPr marL="342900" indent="-228600">
              <a:buClr>
                <a:schemeClr val="accent1"/>
              </a:buClr>
              <a:buSzPct val="120000"/>
              <a:buFont typeface="Arial" panose="020B0604020202020204" pitchFamily="34" charset="0"/>
              <a:buChar char="•"/>
              <a:defRPr sz="2000"/>
            </a:lvl1pPr>
            <a:lvl2pPr>
              <a:buClr>
                <a:schemeClr val="tx2"/>
              </a:buClr>
              <a:buSzPct val="120000"/>
              <a:defRPr sz="2000"/>
            </a:lvl2pPr>
            <a:lvl3pPr>
              <a:buClr>
                <a:schemeClr val="accent1"/>
              </a:buClr>
              <a:buSzPct val="120000"/>
              <a:defRPr sz="1800"/>
            </a:lvl3pPr>
            <a:lvl4pPr>
              <a:buClr>
                <a:schemeClr val="tx2"/>
              </a:buClr>
              <a:buSzPct val="120000"/>
              <a:defRPr sz="1600"/>
            </a:lvl4pPr>
            <a:lvl5pPr marL="1554480" indent="-228600">
              <a:defRPr lang="en-US" sz="1600" kern="1200" baseline="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412776"/>
            <a:ext cx="3824808" cy="639762"/>
          </a:xfrm>
        </p:spPr>
        <p:txBody>
          <a:bodyPr anchor="b">
            <a:noAutofit/>
          </a:bodyPr>
          <a:lstStyle>
            <a:lvl1pPr marL="0" indent="0" algn="l">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060848"/>
            <a:ext cx="3824808" cy="4320479"/>
          </a:xfrm>
        </p:spPr>
        <p:txBody>
          <a:bodyPr/>
          <a:lstStyle>
            <a:lvl1pPr marL="342900" indent="-228600">
              <a:defRPr lang="fr-FR" sz="2000" kern="1200" dirty="0" smtClean="0">
                <a:solidFill>
                  <a:schemeClr val="tx1"/>
                </a:solidFill>
                <a:latin typeface="+mn-lt"/>
                <a:ea typeface="+mn-ea"/>
                <a:cs typeface="+mn-cs"/>
              </a:defRPr>
            </a:lvl1pPr>
            <a:lvl2pPr marL="640080" indent="-228600">
              <a:defRPr lang="fr-FR" sz="2000" kern="1200" dirty="0" smtClean="0">
                <a:solidFill>
                  <a:schemeClr val="tx1"/>
                </a:solidFill>
                <a:latin typeface="+mn-lt"/>
                <a:ea typeface="+mn-ea"/>
                <a:cs typeface="+mn-cs"/>
              </a:defRPr>
            </a:lvl2pPr>
            <a:lvl3pPr marL="1005840" indent="-228600">
              <a:defRPr lang="fr-FR" sz="1800" kern="1200" dirty="0" smtClean="0">
                <a:solidFill>
                  <a:schemeClr val="tx1"/>
                </a:solidFill>
                <a:latin typeface="+mn-lt"/>
                <a:ea typeface="+mn-ea"/>
                <a:cs typeface="+mn-cs"/>
              </a:defRPr>
            </a:lvl3pPr>
            <a:lvl4pPr marL="1280160" indent="-228600">
              <a:defRPr lang="fr-FR" sz="1600" kern="1200" dirty="0" smtClean="0">
                <a:solidFill>
                  <a:schemeClr val="tx1"/>
                </a:solidFill>
                <a:latin typeface="+mn-lt"/>
                <a:ea typeface="+mn-ea"/>
                <a:cs typeface="+mn-cs"/>
              </a:defRPr>
            </a:lvl4pPr>
            <a:lvl5pPr>
              <a:buClr>
                <a:schemeClr val="accent1"/>
              </a:buClr>
              <a:buSzPct val="120000"/>
              <a:defRPr sz="1600"/>
            </a:lvl5pPr>
            <a:lvl6pPr>
              <a:defRPr sz="1600"/>
            </a:lvl6pPr>
            <a:lvl7pPr>
              <a:defRPr sz="1600"/>
            </a:lvl7pPr>
            <a:lvl8pPr>
              <a:defRPr sz="1600"/>
            </a:lvl8pPr>
            <a:lvl9pPr>
              <a:defRPr sz="1600"/>
            </a:lvl9pPr>
          </a:lstStyle>
          <a:p>
            <a:pPr marL="342900" lvl="0" indent="-228600" algn="l" defTabSz="914400" rtl="0" eaLnBrk="1" latinLnBrk="0" hangingPunct="1">
              <a:spcBef>
                <a:spcPct val="20000"/>
              </a:spcBef>
              <a:buClr>
                <a:schemeClr val="accent1"/>
              </a:buClr>
              <a:buSzPct val="120000"/>
              <a:buFont typeface="Arial" panose="020B0604020202020204" pitchFamily="34" charset="0"/>
              <a:buChar char="•"/>
            </a:pPr>
            <a:r>
              <a:rPr lang="fr-FR"/>
              <a:t>Modifiez les styles du texte du masque</a:t>
            </a:r>
          </a:p>
          <a:p>
            <a:pPr marL="342900" lvl="1" indent="-228600" algn="l" defTabSz="914400" rtl="0" eaLnBrk="1" latinLnBrk="0" hangingPunct="1">
              <a:spcBef>
                <a:spcPct val="20000"/>
              </a:spcBef>
              <a:buClr>
                <a:schemeClr val="accent1"/>
              </a:buClr>
              <a:buSzPct val="120000"/>
              <a:buFont typeface="Arial" panose="020B0604020202020204" pitchFamily="34" charset="0"/>
              <a:buChar char="•"/>
            </a:pPr>
            <a:r>
              <a:rPr lang="fr-FR"/>
              <a:t>Deuxième niveau</a:t>
            </a:r>
          </a:p>
          <a:p>
            <a:pPr marL="342900" lvl="2" indent="-228600" algn="l" defTabSz="914400" rtl="0" eaLnBrk="1" latinLnBrk="0" hangingPunct="1">
              <a:spcBef>
                <a:spcPct val="20000"/>
              </a:spcBef>
              <a:buClr>
                <a:schemeClr val="accent1"/>
              </a:buClr>
              <a:buSzPct val="120000"/>
              <a:buFont typeface="Arial" panose="020B0604020202020204" pitchFamily="34" charset="0"/>
              <a:buChar char="•"/>
            </a:pPr>
            <a:r>
              <a:rPr lang="fr-FR"/>
              <a:t>Troisième niveau</a:t>
            </a:r>
          </a:p>
          <a:p>
            <a:pPr marL="342900" lvl="3" indent="-228600" algn="l" defTabSz="914400" rtl="0" eaLnBrk="1" latinLnBrk="0" hangingPunct="1">
              <a:spcBef>
                <a:spcPct val="20000"/>
              </a:spcBef>
              <a:buClr>
                <a:schemeClr val="accent1"/>
              </a:buClr>
              <a:buSzPct val="120000"/>
              <a:buFont typeface="Arial" panose="020B0604020202020204" pitchFamily="34" charset="0"/>
              <a:buChar char="•"/>
            </a:pPr>
            <a:r>
              <a:rPr lang="fr-FR"/>
              <a:t>Quatrième niveau</a:t>
            </a:r>
          </a:p>
          <a:p>
            <a:pPr marL="342900" lvl="4" indent="-228600" algn="l" defTabSz="914400" rtl="0" eaLnBrk="1" latinLnBrk="0" hangingPunct="1">
              <a:spcBef>
                <a:spcPct val="20000"/>
              </a:spcBef>
              <a:buClr>
                <a:schemeClr val="accent1"/>
              </a:buClr>
              <a:buSzPct val="120000"/>
              <a:buFont typeface="Arial" panose="020B0604020202020204" pitchFamily="34" charset="0"/>
              <a:buChar char="•"/>
            </a:pPr>
            <a:r>
              <a:rPr lang="fr-FR"/>
              <a:t>Cinquième niveau</a:t>
            </a:r>
            <a:endParaRPr lang="en-US" dirty="0"/>
          </a:p>
        </p:txBody>
      </p:sp>
      <p:sp>
        <p:nvSpPr>
          <p:cNvPr id="9" name="Slide Number Placeholder 8"/>
          <p:cNvSpPr>
            <a:spLocks noGrp="1"/>
          </p:cNvSpPr>
          <p:nvPr>
            <p:ph type="sldNum" sz="quarter" idx="12"/>
          </p:nvPr>
        </p:nvSpPr>
        <p:spPr/>
        <p:txBody>
          <a:bodyPr/>
          <a:lstStyle/>
          <a:p>
            <a:fld id="{E667ED75-B537-4810-9364-B7D9FE7FDC55}" type="slidenum">
              <a:rPr lang="en-US" smtClean="0"/>
              <a:pPr/>
              <a:t>‹N°›</a:t>
            </a:fld>
            <a:endParaRPr lang="en-US"/>
          </a:p>
        </p:txBody>
      </p:sp>
      <p:sp>
        <p:nvSpPr>
          <p:cNvPr id="11" name="Footer Placeholder 4"/>
          <p:cNvSpPr>
            <a:spLocks noGrp="1"/>
          </p:cNvSpPr>
          <p:nvPr>
            <p:ph type="ftr" sz="quarter" idx="1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Metadata Editor - Créer l'inventaire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Rounded MT Bold" pitchFamily="34" charset="0"/>
              </a:defRPr>
            </a:lvl1pPr>
          </a:lstStyle>
          <a:p>
            <a:r>
              <a:rPr lang="fr-FR"/>
              <a:t>Modifiez le style du titre</a:t>
            </a:r>
            <a:endParaRPr lang="en-US" dirty="0"/>
          </a:p>
        </p:txBody>
      </p:sp>
      <p:sp>
        <p:nvSpPr>
          <p:cNvPr id="5" name="Slide Number Placeholder 4"/>
          <p:cNvSpPr>
            <a:spLocks noGrp="1"/>
          </p:cNvSpPr>
          <p:nvPr>
            <p:ph type="sldNum" sz="quarter" idx="12"/>
          </p:nvPr>
        </p:nvSpPr>
        <p:spPr/>
        <p:txBody>
          <a:bodyPr/>
          <a:lstStyle/>
          <a:p>
            <a:fld id="{E667ED75-B537-4810-9364-B7D9FE7FDC55}" type="slidenum">
              <a:rPr lang="en-US" smtClean="0"/>
              <a:pPr/>
              <a:t>‹N°›</a:t>
            </a:fld>
            <a:endParaRPr lang="en-US"/>
          </a:p>
        </p:txBody>
      </p:sp>
      <p:sp>
        <p:nvSpPr>
          <p:cNvPr id="7"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Metadata Editor - Créer l'inventaire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667ED75-B537-4810-9364-B7D9FE7FDC55}" type="slidenum">
              <a:rPr lang="en-US" smtClean="0"/>
              <a:pPr/>
              <a:t>‹N°›</a:t>
            </a:fld>
            <a:endParaRPr lang="en-US"/>
          </a:p>
        </p:txBody>
      </p:sp>
      <p:sp>
        <p:nvSpPr>
          <p:cNvPr id="6" name="Footer Placeholder 4"/>
          <p:cNvSpPr>
            <a:spLocks noGrp="1"/>
          </p:cNvSpPr>
          <p:nvPr>
            <p:ph type="ftr" sz="quarter" idx="3"/>
          </p:nvPr>
        </p:nvSpPr>
        <p:spPr>
          <a:xfrm rot="16200000">
            <a:off x="6246015" y="2547073"/>
            <a:ext cx="5082628" cy="365760"/>
          </a:xfrm>
          <a:prstGeom prst="rect">
            <a:avLst/>
          </a:prstGeom>
        </p:spPr>
        <p:txBody>
          <a:bodyPr/>
          <a:lstStyle>
            <a:lvl1pPr>
              <a:defRPr sz="1300" b="0" baseline="0">
                <a:solidFill>
                  <a:srgbClr val="278989"/>
                </a:solidFill>
              </a:defRPr>
            </a:lvl1pPr>
          </a:lstStyle>
          <a:p>
            <a:r>
              <a:rPr lang="fr-BE" smtClean="0"/>
              <a:t>Alma – Resource management – Metadata Editor - Créer l'inventaire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Metadata Editor - Créer l'inventaire</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733519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Metadata Editor - Créer l'inventaire</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52382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endParaRPr lang="fr-BE"/>
          </a:p>
        </p:txBody>
      </p:sp>
      <p:sp>
        <p:nvSpPr>
          <p:cNvPr id="5" name="Espace réservé du pied de page 4"/>
          <p:cNvSpPr>
            <a:spLocks noGrp="1"/>
          </p:cNvSpPr>
          <p:nvPr>
            <p:ph type="ftr" sz="quarter" idx="11"/>
          </p:nvPr>
        </p:nvSpPr>
        <p:spPr/>
        <p:txBody>
          <a:bodyPr/>
          <a:lstStyle/>
          <a:p>
            <a:r>
              <a:rPr lang="fr-BE" smtClean="0"/>
              <a:t>Alma – Resource management – Metadata Editor - Créer l'inventaire</a:t>
            </a:r>
            <a:endParaRPr lang="fr-BE"/>
          </a:p>
        </p:txBody>
      </p:sp>
      <p:sp>
        <p:nvSpPr>
          <p:cNvPr id="6" name="Espace réservé du numéro de diapositive 5"/>
          <p:cNvSpPr>
            <a:spLocks noGrp="1"/>
          </p:cNvSpPr>
          <p:nvPr>
            <p:ph type="sldNum" sz="quarter" idx="12"/>
          </p:nvPr>
        </p:nvSpPr>
        <p:spPr/>
        <p:txBody>
          <a:bodyPr/>
          <a:lstStyle/>
          <a:p>
            <a:fld id="{5AC5FB95-ABB8-499B-B163-FF8E1785E17E}" type="slidenum">
              <a:rPr lang="fr-BE" smtClean="0"/>
              <a:t>‹N°›</a:t>
            </a:fld>
            <a:endParaRPr lang="fr-BE"/>
          </a:p>
        </p:txBody>
      </p:sp>
    </p:spTree>
    <p:extLst>
      <p:ext uri="{BB962C8B-B14F-4D97-AF65-F5344CB8AC3E}">
        <p14:creationId xmlns:p14="http://schemas.microsoft.com/office/powerpoint/2010/main" val="322483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1">
                <a:tint val="90000"/>
              </a:schemeClr>
            </a:gs>
            <a:gs pos="75000">
              <a:schemeClr val="bg1">
                <a:shade val="100000"/>
                <a:satMod val="115000"/>
              </a:schemeClr>
            </a:gs>
            <a:gs pos="100000">
              <a:schemeClr val="bg1">
                <a:shade val="70000"/>
                <a:satMod val="130000"/>
              </a:schemeClr>
            </a:gs>
          </a:gsLst>
          <a:path path="circle">
            <a:fillToRect l="20000" t="50000" r="10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188640"/>
            <a:ext cx="7992888" cy="1143000"/>
          </a:xfrm>
          <a:prstGeom prst="rect">
            <a:avLst/>
          </a:prstGeom>
        </p:spPr>
        <p:txBody>
          <a:bodyPr vert="horz" lIns="91440" tIns="45720" rIns="91440" bIns="45720" rtlCol="0" anchor="ctr">
            <a:noAutofit/>
          </a:bodyPr>
          <a:lstStyle/>
          <a:p>
            <a:r>
              <a:rPr lang="fr-FR" dirty="0"/>
              <a:t>Modifiez le style du titre</a:t>
            </a:r>
            <a:endParaRPr lang="en-US" dirty="0"/>
          </a:p>
        </p:txBody>
      </p:sp>
      <p:sp>
        <p:nvSpPr>
          <p:cNvPr id="3" name="Text Placeholder 2"/>
          <p:cNvSpPr>
            <a:spLocks noGrp="1"/>
          </p:cNvSpPr>
          <p:nvPr>
            <p:ph type="body" idx="1"/>
          </p:nvPr>
        </p:nvSpPr>
        <p:spPr>
          <a:xfrm>
            <a:off x="251520" y="1412776"/>
            <a:ext cx="7992888" cy="4988024"/>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7" name="Rectangle 6"/>
          <p:cNvSpPr/>
          <p:nvPr/>
        </p:nvSpPr>
        <p:spPr>
          <a:xfrm>
            <a:off x="8458200" y="0"/>
            <a:ext cx="685800" cy="6858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278989"/>
            </a:solidFill>
          </a:ln>
        </p:spPr>
        <p:txBody>
          <a:bodyPr vert="horz" lIns="0" tIns="0" rIns="0" bIns="0" rtlCol="0" anchor="ctr"/>
          <a:lstStyle>
            <a:lvl1pPr algn="ctr">
              <a:defRPr sz="1500" b="1" baseline="0">
                <a:solidFill>
                  <a:srgbClr val="278989"/>
                </a:solidFill>
              </a:defRPr>
            </a:lvl1pPr>
          </a:lstStyle>
          <a:p>
            <a:fld id="{E667ED75-B537-4810-9364-B7D9FE7FDC55}" type="slidenum">
              <a:rPr lang="en-US" smtClean="0"/>
              <a:pPr/>
              <a:t>‹N°›</a:t>
            </a:fld>
            <a:endParaRPr lang="en-US"/>
          </a:p>
        </p:txBody>
      </p:sp>
      <p:sp>
        <p:nvSpPr>
          <p:cNvPr id="9" name="Footer Placeholder 4"/>
          <p:cNvSpPr>
            <a:spLocks noGrp="1"/>
          </p:cNvSpPr>
          <p:nvPr>
            <p:ph type="ftr" sz="quarter" idx="3"/>
          </p:nvPr>
        </p:nvSpPr>
        <p:spPr>
          <a:xfrm rot="16200000">
            <a:off x="6195040" y="2598047"/>
            <a:ext cx="5184577" cy="365760"/>
          </a:xfrm>
          <a:prstGeom prst="rect">
            <a:avLst/>
          </a:prstGeom>
        </p:spPr>
        <p:txBody>
          <a:bodyPr/>
          <a:lstStyle>
            <a:lvl1pPr>
              <a:defRPr sz="1300" b="0" baseline="0">
                <a:solidFill>
                  <a:srgbClr val="278989"/>
                </a:solidFill>
              </a:defRPr>
            </a:lvl1pPr>
          </a:lstStyle>
          <a:p>
            <a:r>
              <a:rPr lang="fr-BE" smtClean="0"/>
              <a:t>Alma – Resource management – Metadata Editor - Créer l'inventaire</a:t>
            </a:r>
            <a:endParaRPr lang="en-US"/>
          </a:p>
        </p:txBody>
      </p:sp>
      <p:pic>
        <p:nvPicPr>
          <p:cNvPr id="10" name="Image 9"/>
          <p:cNvPicPr>
            <a:picLocks noChangeAspect="1"/>
          </p:cNvPicPr>
          <p:nvPr userDrawn="1"/>
        </p:nvPicPr>
        <p:blipFill>
          <a:blip r:embed="rId8"/>
          <a:stretch>
            <a:fillRect/>
          </a:stretch>
        </p:blipFill>
        <p:spPr>
          <a:xfrm>
            <a:off x="6483" y="6255593"/>
            <a:ext cx="1963713" cy="60240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Lst>
  <p:hf hdr="0" dt="0"/>
  <p:txStyles>
    <p:titleStyle>
      <a:lvl1pPr algn="l" defTabSz="914400" rtl="0" eaLnBrk="1" latinLnBrk="0" hangingPunct="1">
        <a:spcBef>
          <a:spcPct val="0"/>
        </a:spcBef>
        <a:buNone/>
        <a:defRPr sz="3200" b="0" kern="1200" cap="none" spc="-100" baseline="0">
          <a:ln>
            <a:noFill/>
          </a:ln>
          <a:solidFill>
            <a:schemeClr val="tx2"/>
          </a:solidFill>
          <a:effectLst/>
          <a:latin typeface="Arial Rounded MT Bold" pitchFamily="34" charset="0"/>
          <a:ea typeface="+mj-ea"/>
          <a:cs typeface="+mj-cs"/>
        </a:defRPr>
      </a:lvl1pPr>
    </p:titleStyle>
    <p:bodyStyle>
      <a:lvl1pPr marL="342900" indent="-228600" algn="l" defTabSz="914400" rtl="0" eaLnBrk="1" latinLnBrk="0" hangingPunct="1">
        <a:spcBef>
          <a:spcPct val="20000"/>
        </a:spcBef>
        <a:buClr>
          <a:schemeClr val="accent1"/>
        </a:buClr>
        <a:buSzPct val="120000"/>
        <a:buFont typeface="Arial" panose="020B0604020202020204" pitchFamily="34" charset="0"/>
        <a:buChar char="•"/>
        <a:defRPr sz="2000" kern="1200">
          <a:solidFill>
            <a:schemeClr val="tx1"/>
          </a:solidFill>
          <a:latin typeface="+mn-lt"/>
          <a:ea typeface="+mn-ea"/>
          <a:cs typeface="+mn-cs"/>
        </a:defRPr>
      </a:lvl1pPr>
      <a:lvl2pPr marL="640080" indent="-228600" algn="l" defTabSz="914400" rtl="0" eaLnBrk="1" latinLnBrk="0" hangingPunct="1">
        <a:spcBef>
          <a:spcPct val="20000"/>
        </a:spcBef>
        <a:buClr>
          <a:schemeClr val="tx2"/>
        </a:buClr>
        <a:buSzPct val="120000"/>
        <a:buFont typeface="Arial" pitchFamily="34" charset="0"/>
        <a:buChar char="•"/>
        <a:defRPr sz="1800" kern="1200">
          <a:solidFill>
            <a:schemeClr val="tx1"/>
          </a:solidFill>
          <a:latin typeface="+mn-lt"/>
          <a:ea typeface="+mn-ea"/>
          <a:cs typeface="+mn-cs"/>
        </a:defRPr>
      </a:lvl2pPr>
      <a:lvl3pPr marL="1005840" indent="-228600" algn="l" defTabSz="914400" rtl="0" eaLnBrk="1" latinLnBrk="0" hangingPunct="1">
        <a:spcBef>
          <a:spcPct val="20000"/>
        </a:spcBef>
        <a:buClr>
          <a:schemeClr val="accent1"/>
        </a:buClr>
        <a:buSzPct val="120000"/>
        <a:buFont typeface="Arial" pitchFamily="34" charset="0"/>
        <a:buChar char="•"/>
        <a:defRPr sz="1600" kern="1200">
          <a:solidFill>
            <a:schemeClr val="tx1"/>
          </a:solidFill>
          <a:latin typeface="+mn-lt"/>
          <a:ea typeface="+mn-ea"/>
          <a:cs typeface="+mn-cs"/>
        </a:defRPr>
      </a:lvl3pPr>
      <a:lvl4pPr marL="1280160" indent="-228600" algn="l" defTabSz="914400" rtl="0" eaLnBrk="1" latinLnBrk="0" hangingPunct="1">
        <a:spcBef>
          <a:spcPct val="20000"/>
        </a:spcBef>
        <a:buClr>
          <a:schemeClr val="tx2"/>
        </a:buClr>
        <a:buSzPct val="12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spcBef>
          <a:spcPct val="20000"/>
        </a:spcBef>
        <a:buClr>
          <a:schemeClr val="accent1"/>
        </a:buClr>
        <a:buSzPct val="120000"/>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BE" smtClean="0"/>
              <a:t>Alma – Resource management – Metadata Editor - Créer l'inventaire</a:t>
            </a:r>
            <a:endParaRPr lang="fr-BE"/>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5FB95-ABB8-499B-B163-FF8E1785E17E}" type="slidenum">
              <a:rPr lang="fr-BE" smtClean="0"/>
              <a:t>‹N°›</a:t>
            </a:fld>
            <a:endParaRPr lang="fr-BE"/>
          </a:p>
        </p:txBody>
      </p:sp>
    </p:spTree>
    <p:extLst>
      <p:ext uri="{BB962C8B-B14F-4D97-AF65-F5344CB8AC3E}">
        <p14:creationId xmlns:p14="http://schemas.microsoft.com/office/powerpoint/2010/main" val="214320291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ib.uliege.be/alma/acquisitions/cycle-complet/"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hyperlink" Target="https://lib.uliege.be/alma/e-resources/gestion-courante/"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doclib.uliege.be/catalo/" TargetMode="External"/><Relationship Id="rId2" Type="http://schemas.openxmlformats.org/officeDocument/2006/relationships/hyperlink" Target="https://lib.uliege.be/alm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684790"/>
            <a:ext cx="7920880" cy="2807633"/>
          </a:xfrm>
          <a:prstGeom prst="rect">
            <a:avLst/>
          </a:prstGeom>
        </p:spPr>
      </p:pic>
      <p:sp>
        <p:nvSpPr>
          <p:cNvPr id="4" name="Sous-titre 3"/>
          <p:cNvSpPr>
            <a:spLocks noGrp="1"/>
          </p:cNvSpPr>
          <p:nvPr>
            <p:ph type="subTitle" idx="1"/>
          </p:nvPr>
        </p:nvSpPr>
        <p:spPr/>
        <p:txBody>
          <a:bodyPr>
            <a:normAutofit/>
          </a:bodyPr>
          <a:lstStyle/>
          <a:p>
            <a:pPr algn="ctr"/>
            <a:endParaRPr lang="fr-BE" sz="3200" b="1" dirty="0">
              <a:solidFill>
                <a:schemeClr val="accent2">
                  <a:lumMod val="50000"/>
                </a:schemeClr>
              </a:solidFill>
            </a:endParaRPr>
          </a:p>
          <a:p>
            <a:pPr algn="ctr"/>
            <a:endParaRPr lang="fr-BE" sz="3200" b="1" dirty="0">
              <a:solidFill>
                <a:schemeClr val="accent2">
                  <a:lumMod val="50000"/>
                </a:schemeClr>
              </a:solidFill>
            </a:endParaRPr>
          </a:p>
          <a:p>
            <a:pPr algn="ctr"/>
            <a:endParaRPr lang="fr-BE" sz="3200" b="1" dirty="0">
              <a:solidFill>
                <a:schemeClr val="accent2">
                  <a:lumMod val="50000"/>
                </a:schemeClr>
              </a:solidFill>
            </a:endParaRPr>
          </a:p>
          <a:p>
            <a:pPr algn="ctr"/>
            <a:endParaRPr lang="fr-BE" sz="3200" b="1" dirty="0">
              <a:solidFill>
                <a:schemeClr val="accent2">
                  <a:lumMod val="50000"/>
                </a:schemeClr>
              </a:solidFill>
            </a:endParaRPr>
          </a:p>
        </p:txBody>
      </p:sp>
      <p:sp>
        <p:nvSpPr>
          <p:cNvPr id="5" name="Titre 4"/>
          <p:cNvSpPr>
            <a:spLocks noGrp="1"/>
          </p:cNvSpPr>
          <p:nvPr>
            <p:ph type="title"/>
          </p:nvPr>
        </p:nvSpPr>
        <p:spPr>
          <a:xfrm>
            <a:off x="323528" y="1671464"/>
            <a:ext cx="7920880" cy="2834548"/>
          </a:xfrm>
          <a:noFill/>
          <a:ln>
            <a:solidFill>
              <a:schemeClr val="tx2">
                <a:lumMod val="50000"/>
              </a:schemeClr>
            </a:solidFill>
          </a:ln>
        </p:spPr>
        <p:txBody>
          <a:bodyPr/>
          <a:lstStyle/>
          <a:p>
            <a:r>
              <a:rPr lang="fr-BE" sz="2400">
                <a:solidFill>
                  <a:schemeClr val="tx2">
                    <a:lumMod val="50000"/>
                  </a:schemeClr>
                </a:solidFill>
              </a:rPr>
              <a:t>    </a:t>
            </a:r>
            <a:r>
              <a:rPr lang="fr-BE" sz="2300">
                <a:solidFill>
                  <a:schemeClr val="tx2">
                    <a:lumMod val="50000"/>
                  </a:schemeClr>
                </a:solidFill>
              </a:rPr>
              <a:t>Metadata</a:t>
            </a:r>
            <a:r>
              <a:rPr lang="fr-BE" sz="2300" dirty="0">
                <a:solidFill>
                  <a:schemeClr val="tx2">
                    <a:lumMod val="50000"/>
                  </a:schemeClr>
                </a:solidFill>
              </a:rPr>
              <a:t> Editor		Éditeur de métadonnées</a:t>
            </a:r>
            <a:r>
              <a:rPr lang="fr-BE" sz="2400" dirty="0">
                <a:solidFill>
                  <a:schemeClr val="tx2">
                    <a:lumMod val="50000"/>
                  </a:schemeClr>
                </a:solidFill>
              </a:rPr>
              <a:t/>
            </a:r>
            <a:br>
              <a:rPr lang="fr-BE" sz="2400" dirty="0">
                <a:solidFill>
                  <a:schemeClr val="tx2">
                    <a:lumMod val="50000"/>
                  </a:schemeClr>
                </a:solidFill>
              </a:rPr>
            </a:br>
            <a:r>
              <a:rPr lang="fr-BE" sz="2400" dirty="0">
                <a:solidFill>
                  <a:schemeClr val="tx2">
                    <a:lumMod val="50000"/>
                  </a:schemeClr>
                </a:solidFill>
              </a:rPr>
              <a:t/>
            </a:r>
            <a:br>
              <a:rPr lang="fr-BE" sz="2400" dirty="0">
                <a:solidFill>
                  <a:schemeClr val="tx2">
                    <a:lumMod val="50000"/>
                  </a:schemeClr>
                </a:solidFill>
              </a:rPr>
            </a:br>
            <a:r>
              <a:rPr lang="fr-BE" sz="2400" dirty="0">
                <a:solidFill>
                  <a:schemeClr val="tx2">
                    <a:lumMod val="50000"/>
                  </a:schemeClr>
                </a:solidFill>
              </a:rPr>
              <a:t/>
            </a:r>
            <a:br>
              <a:rPr lang="fr-BE" sz="2400" dirty="0">
                <a:solidFill>
                  <a:schemeClr val="tx2">
                    <a:lumMod val="50000"/>
                  </a:schemeClr>
                </a:solidFill>
              </a:rPr>
            </a:br>
            <a:r>
              <a:rPr lang="fr-BE" sz="2400" dirty="0">
                <a:solidFill>
                  <a:schemeClr val="tx2">
                    <a:lumMod val="50000"/>
                  </a:schemeClr>
                </a:solidFill>
              </a:rPr>
              <a:t/>
            </a:r>
            <a:br>
              <a:rPr lang="fr-BE" sz="2400" dirty="0">
                <a:solidFill>
                  <a:schemeClr val="tx2">
                    <a:lumMod val="50000"/>
                  </a:schemeClr>
                </a:solidFill>
              </a:rPr>
            </a:br>
            <a:r>
              <a:rPr lang="fr-BE" sz="2400" dirty="0">
                <a:solidFill>
                  <a:schemeClr val="tx2">
                    <a:lumMod val="50000"/>
                  </a:schemeClr>
                </a:solidFill>
              </a:rPr>
              <a:t>	                                           </a:t>
            </a:r>
            <a:br>
              <a:rPr lang="fr-BE" sz="2400" dirty="0">
                <a:solidFill>
                  <a:schemeClr val="tx2">
                    <a:lumMod val="50000"/>
                  </a:schemeClr>
                </a:solidFill>
              </a:rPr>
            </a:br>
            <a:r>
              <a:rPr lang="fr-BE" sz="2400" dirty="0">
                <a:solidFill>
                  <a:schemeClr val="tx2">
                    <a:lumMod val="50000"/>
                  </a:schemeClr>
                </a:solidFill>
              </a:rPr>
              <a:t>                                                         Le catalogage dans Alma </a:t>
            </a:r>
            <a:r>
              <a:rPr lang="fr-BE" sz="1600" dirty="0">
                <a:solidFill>
                  <a:schemeClr val="tx2">
                    <a:lumMod val="50000"/>
                  </a:schemeClr>
                </a:solidFill>
              </a:rPr>
              <a:t>(4)</a:t>
            </a:r>
            <a:br>
              <a:rPr lang="fr-BE" sz="1600" dirty="0">
                <a:solidFill>
                  <a:schemeClr val="tx2">
                    <a:lumMod val="50000"/>
                  </a:schemeClr>
                </a:solidFill>
              </a:rPr>
            </a:br>
            <a:r>
              <a:rPr lang="fr-BE" sz="1600" dirty="0">
                <a:solidFill>
                  <a:schemeClr val="tx2">
                    <a:lumMod val="50000"/>
                  </a:schemeClr>
                </a:solidFill>
              </a:rPr>
              <a:t>					</a:t>
            </a:r>
            <a:r>
              <a:rPr lang="fr-BE" sz="1800" dirty="0">
                <a:solidFill>
                  <a:schemeClr val="tx2">
                    <a:lumMod val="50000"/>
                  </a:schemeClr>
                </a:solidFill>
              </a:rPr>
              <a:t>Créer l’inventaire</a:t>
            </a:r>
            <a:endParaRPr lang="fr-BE" sz="1800" i="1" dirty="0">
              <a:solidFill>
                <a:schemeClr val="tx2">
                  <a:lumMod val="50000"/>
                </a:schemeClr>
              </a:solidFill>
            </a:endParaRPr>
          </a:p>
        </p:txBody>
      </p:sp>
      <p:sp>
        <p:nvSpPr>
          <p:cNvPr id="7" name="ZoneTexte 6"/>
          <p:cNvSpPr txBox="1"/>
          <p:nvPr/>
        </p:nvSpPr>
        <p:spPr>
          <a:xfrm>
            <a:off x="4716016" y="6165304"/>
            <a:ext cx="3672408" cy="276999"/>
          </a:xfrm>
          <a:prstGeom prst="rect">
            <a:avLst/>
          </a:prstGeom>
          <a:noFill/>
        </p:spPr>
        <p:txBody>
          <a:bodyPr wrap="square" rtlCol="0">
            <a:spAutoFit/>
          </a:bodyPr>
          <a:lstStyle/>
          <a:p>
            <a:pPr algn="r"/>
            <a:r>
              <a:rPr lang="fr-BE" sz="1200" i="1" smtClean="0">
                <a:solidFill>
                  <a:srgbClr val="278989"/>
                </a:solidFill>
              </a:rPr>
              <a:t>Version de février 2018</a:t>
            </a:r>
            <a:endParaRPr lang="fr-BE" sz="1200" i="1">
              <a:solidFill>
                <a:srgbClr val="278989"/>
              </a:solidFill>
            </a:endParaRPr>
          </a:p>
        </p:txBody>
      </p:sp>
    </p:spTree>
    <p:extLst>
      <p:ext uri="{BB962C8B-B14F-4D97-AF65-F5344CB8AC3E}">
        <p14:creationId xmlns:p14="http://schemas.microsoft.com/office/powerpoint/2010/main" val="3045411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253" y="44801"/>
            <a:ext cx="7992888" cy="504056"/>
          </a:xfrm>
        </p:spPr>
        <p:txBody>
          <a:bodyPr/>
          <a:lstStyle/>
          <a:p>
            <a:r>
              <a:rPr lang="fr-BE" dirty="0"/>
              <a:t>Création de l’inventaire – Exemplaire</a:t>
            </a:r>
            <a:endParaRPr lang="fr-BE" cap="small" dirty="0"/>
          </a:p>
        </p:txBody>
      </p:sp>
      <p:sp>
        <p:nvSpPr>
          <p:cNvPr id="3" name="Espace réservé du contenu 2"/>
          <p:cNvSpPr>
            <a:spLocks noGrp="1"/>
          </p:cNvSpPr>
          <p:nvPr>
            <p:ph idx="1"/>
          </p:nvPr>
        </p:nvSpPr>
        <p:spPr>
          <a:xfrm>
            <a:off x="10007" y="548857"/>
            <a:ext cx="8388098" cy="5708104"/>
          </a:xfrm>
        </p:spPr>
        <p:txBody>
          <a:bodyPr/>
          <a:lstStyle/>
          <a:p>
            <a:pPr marL="114300" indent="0">
              <a:buNone/>
            </a:pPr>
            <a:r>
              <a:rPr lang="fr-BE" b="1" dirty="0">
                <a:solidFill>
                  <a:srgbClr val="0070C0"/>
                </a:solidFill>
              </a:rPr>
              <a:t>=&gt;</a:t>
            </a:r>
            <a:r>
              <a:rPr lang="fr-BE" dirty="0"/>
              <a:t> …et à enregistrer</a:t>
            </a:r>
            <a:endParaRPr lang="en-US" dirty="0"/>
          </a:p>
          <a:p>
            <a:endParaRPr lang="fr-BE" dirty="0"/>
          </a:p>
          <a:p>
            <a:endParaRPr lang="fr-BE" dirty="0"/>
          </a:p>
          <a:p>
            <a:endParaRPr lang="fr-BE" dirty="0"/>
          </a:p>
          <a:p>
            <a:endParaRPr lang="fr-BE" dirty="0"/>
          </a:p>
          <a:p>
            <a:endParaRPr lang="fr-BE" dirty="0"/>
          </a:p>
          <a:p>
            <a:pPr marL="4445000" indent="0" algn="r">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10</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pic>
        <p:nvPicPr>
          <p:cNvPr id="7" name="Image 6">
            <a:extLst>
              <a:ext uri="{FF2B5EF4-FFF2-40B4-BE49-F238E27FC236}">
                <a16:creationId xmlns:a16="http://schemas.microsoft.com/office/drawing/2014/main" xmlns="" id="{C3FF171B-CACC-A34C-A4CB-C5D49278F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1134949"/>
            <a:ext cx="3911600" cy="1663700"/>
          </a:xfrm>
          <a:prstGeom prst="rect">
            <a:avLst/>
          </a:prstGeom>
          <a:ln>
            <a:solidFill>
              <a:schemeClr val="accent2">
                <a:lumMod val="75000"/>
              </a:schemeClr>
            </a:solidFill>
          </a:ln>
        </p:spPr>
      </p:pic>
      <p:pic>
        <p:nvPicPr>
          <p:cNvPr id="10" name="Image 9">
            <a:extLst>
              <a:ext uri="{FF2B5EF4-FFF2-40B4-BE49-F238E27FC236}">
                <a16:creationId xmlns:a16="http://schemas.microsoft.com/office/drawing/2014/main" xmlns="" id="{7D9E0129-D9CF-3045-A0D3-2DF349E59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253" y="4432300"/>
            <a:ext cx="5943600" cy="1612900"/>
          </a:xfrm>
          <a:prstGeom prst="rect">
            <a:avLst/>
          </a:prstGeom>
          <a:ln>
            <a:solidFill>
              <a:schemeClr val="accent2">
                <a:lumMod val="75000"/>
              </a:schemeClr>
            </a:solidFill>
          </a:ln>
        </p:spPr>
      </p:pic>
      <p:cxnSp>
        <p:nvCxnSpPr>
          <p:cNvPr id="14" name="Connecteur droit avec flèche 13">
            <a:extLst>
              <a:ext uri="{FF2B5EF4-FFF2-40B4-BE49-F238E27FC236}">
                <a16:creationId xmlns:a16="http://schemas.microsoft.com/office/drawing/2014/main" xmlns="" id="{EEDB3A7B-907C-F841-9085-0A0092596B19}"/>
              </a:ext>
            </a:extLst>
          </p:cNvPr>
          <p:cNvCxnSpPr>
            <a:cxnSpLocks/>
          </p:cNvCxnSpPr>
          <p:nvPr/>
        </p:nvCxnSpPr>
        <p:spPr>
          <a:xfrm>
            <a:off x="2267744" y="836889"/>
            <a:ext cx="2808312" cy="359863"/>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xmlns="" id="{C880F78F-A329-6241-9A33-B572195460D7}"/>
              </a:ext>
            </a:extLst>
          </p:cNvPr>
          <p:cNvCxnSpPr>
            <a:cxnSpLocks/>
          </p:cNvCxnSpPr>
          <p:nvPr/>
        </p:nvCxnSpPr>
        <p:spPr>
          <a:xfrm flipH="1">
            <a:off x="3059832" y="1700808"/>
            <a:ext cx="2222568" cy="25922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xmlns="" id="{D85D79B2-DC14-0F47-B3C8-C25EA621BE13}"/>
              </a:ext>
            </a:extLst>
          </p:cNvPr>
          <p:cNvSpPr txBox="1"/>
          <p:nvPr/>
        </p:nvSpPr>
        <p:spPr>
          <a:xfrm>
            <a:off x="4672803" y="3079302"/>
            <a:ext cx="3510064" cy="1200329"/>
          </a:xfrm>
          <a:prstGeom prst="rect">
            <a:avLst/>
          </a:prstGeom>
          <a:noFill/>
        </p:spPr>
        <p:txBody>
          <a:bodyPr wrap="square" rtlCol="0">
            <a:spAutoFit/>
          </a:bodyPr>
          <a:lstStyle/>
          <a:p>
            <a:pPr algn="just"/>
            <a:r>
              <a:rPr lang="fr-BE" dirty="0"/>
              <a:t>En enregistrant l’exemplaire, on revient dans le MD editor, sur la notice HOL avec confirmation de l’inventaire physique ainsi créé.</a:t>
            </a:r>
            <a:endParaRPr lang="fr-FR" dirty="0"/>
          </a:p>
        </p:txBody>
      </p:sp>
    </p:spTree>
    <p:extLst>
      <p:ext uri="{BB962C8B-B14F-4D97-AF65-F5344CB8AC3E}">
        <p14:creationId xmlns:p14="http://schemas.microsoft.com/office/powerpoint/2010/main" val="4167833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253" y="44801"/>
            <a:ext cx="7992888" cy="504056"/>
          </a:xfrm>
        </p:spPr>
        <p:txBody>
          <a:bodyPr/>
          <a:lstStyle/>
          <a:p>
            <a:r>
              <a:rPr lang="fr-BE" dirty="0"/>
              <a:t>Création de l’inventaire – Exemplaire</a:t>
            </a:r>
            <a:endParaRPr lang="fr-BE" cap="small" dirty="0"/>
          </a:p>
        </p:txBody>
      </p:sp>
      <p:sp>
        <p:nvSpPr>
          <p:cNvPr id="3" name="Espace réservé du contenu 2"/>
          <p:cNvSpPr>
            <a:spLocks noGrp="1"/>
          </p:cNvSpPr>
          <p:nvPr>
            <p:ph idx="1"/>
          </p:nvPr>
        </p:nvSpPr>
        <p:spPr>
          <a:xfrm>
            <a:off x="10007" y="721993"/>
            <a:ext cx="8388098" cy="5534968"/>
          </a:xfrm>
        </p:spPr>
        <p:txBody>
          <a:bodyPr/>
          <a:lstStyle/>
          <a:p>
            <a:pPr marL="114300" indent="0">
              <a:buNone/>
            </a:pPr>
            <a:r>
              <a:rPr lang="fr-BE" sz="2400" smtClean="0"/>
              <a:t>Si vous avez d’autres informations à fournir : note de circulation, note publique, notes internes…</a:t>
            </a:r>
          </a:p>
          <a:p>
            <a:pPr marL="114300" indent="0">
              <a:buNone/>
            </a:pPr>
            <a:r>
              <a:rPr lang="fr-BE" sz="2200" b="1" smtClean="0">
                <a:solidFill>
                  <a:srgbClr val="0070C0"/>
                </a:solidFill>
              </a:rPr>
              <a:t>Cliquez sur </a:t>
            </a:r>
            <a:r>
              <a:rPr lang="fr-BE" sz="2200" b="1">
                <a:solidFill>
                  <a:srgbClr val="002060"/>
                </a:solidFill>
              </a:rPr>
              <a:t>« Save and edit » </a:t>
            </a:r>
            <a:endParaRPr lang="fr-BE" sz="2200" dirty="0"/>
          </a:p>
          <a:p>
            <a:endParaRPr lang="fr-BE" dirty="0"/>
          </a:p>
          <a:p>
            <a:endParaRPr lang="fr-BE" dirty="0"/>
          </a:p>
          <a:p>
            <a:endParaRPr lang="fr-BE" dirty="0"/>
          </a:p>
          <a:p>
            <a:endParaRPr lang="fr-BE" dirty="0"/>
          </a:p>
          <a:p>
            <a:pPr marL="4445000" indent="0" algn="r">
              <a:buNone/>
            </a:pP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11</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pic>
        <p:nvPicPr>
          <p:cNvPr id="6" name="Image 5"/>
          <p:cNvPicPr>
            <a:picLocks noChangeAspect="1"/>
          </p:cNvPicPr>
          <p:nvPr/>
        </p:nvPicPr>
        <p:blipFill>
          <a:blip r:embed="rId2"/>
          <a:stretch>
            <a:fillRect/>
          </a:stretch>
        </p:blipFill>
        <p:spPr>
          <a:xfrm>
            <a:off x="701338" y="1918546"/>
            <a:ext cx="7511152" cy="955720"/>
          </a:xfrm>
          <a:prstGeom prst="rect">
            <a:avLst/>
          </a:prstGeom>
        </p:spPr>
      </p:pic>
      <p:cxnSp>
        <p:nvCxnSpPr>
          <p:cNvPr id="12" name="Connecteur droit avec flèche 11">
            <a:extLst>
              <a:ext uri="{FF2B5EF4-FFF2-40B4-BE49-F238E27FC236}">
                <a16:creationId xmlns:a16="http://schemas.microsoft.com/office/drawing/2014/main" xmlns="" id="{EEDB3A7B-907C-F841-9085-0A0092596B19}"/>
              </a:ext>
            </a:extLst>
          </p:cNvPr>
          <p:cNvCxnSpPr>
            <a:cxnSpLocks/>
          </p:cNvCxnSpPr>
          <p:nvPr/>
        </p:nvCxnSpPr>
        <p:spPr>
          <a:xfrm>
            <a:off x="3601678" y="1789678"/>
            <a:ext cx="679236" cy="290037"/>
          </a:xfrm>
          <a:prstGeom prst="straightConnector1">
            <a:avLst/>
          </a:prstGeom>
          <a:ln w="50800">
            <a:solidFill>
              <a:srgbClr val="FF4D1D"/>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280914" y="2079715"/>
            <a:ext cx="1656183" cy="375725"/>
          </a:xfrm>
          <a:prstGeom prst="rect">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3" name="ZoneTexte 12"/>
          <p:cNvSpPr txBox="1"/>
          <p:nvPr/>
        </p:nvSpPr>
        <p:spPr>
          <a:xfrm>
            <a:off x="158501" y="3008088"/>
            <a:ext cx="3117355" cy="2800767"/>
          </a:xfrm>
          <a:prstGeom prst="rect">
            <a:avLst/>
          </a:prstGeom>
          <a:noFill/>
        </p:spPr>
        <p:txBody>
          <a:bodyPr wrap="square" rtlCol="0">
            <a:spAutoFit/>
          </a:bodyPr>
          <a:lstStyle/>
          <a:p>
            <a:r>
              <a:rPr lang="fr-BE" sz="2200" smtClean="0"/>
              <a:t>=&gt; Cette action crée l’exemplaire tout en restant dans l’éditeur d’exemplaire physique: cela permet d’accéder aux autres autres onglets, notamment à l’onglet Notes.</a:t>
            </a:r>
            <a:endParaRPr lang="fr-BE" sz="2200"/>
          </a:p>
        </p:txBody>
      </p:sp>
      <p:pic>
        <p:nvPicPr>
          <p:cNvPr id="15" name="Image 14"/>
          <p:cNvPicPr>
            <a:picLocks noChangeAspect="1"/>
          </p:cNvPicPr>
          <p:nvPr/>
        </p:nvPicPr>
        <p:blipFill>
          <a:blip r:embed="rId3"/>
          <a:stretch>
            <a:fillRect/>
          </a:stretch>
        </p:blipFill>
        <p:spPr>
          <a:xfrm>
            <a:off x="3583863" y="3047402"/>
            <a:ext cx="4695621" cy="3130415"/>
          </a:xfrm>
          <a:prstGeom prst="rect">
            <a:avLst/>
          </a:prstGeom>
        </p:spPr>
      </p:pic>
      <p:sp>
        <p:nvSpPr>
          <p:cNvPr id="18" name="Ellipse 17"/>
          <p:cNvSpPr/>
          <p:nvPr/>
        </p:nvSpPr>
        <p:spPr>
          <a:xfrm>
            <a:off x="6849712" y="3019928"/>
            <a:ext cx="792088" cy="469549"/>
          </a:xfrm>
          <a:prstGeom prst="ellipse">
            <a:avLst/>
          </a:prstGeom>
          <a:noFill/>
          <a:ln>
            <a:solidFill>
              <a:srgbClr val="FF4D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1" name="ZoneTexte 20"/>
          <p:cNvSpPr txBox="1"/>
          <p:nvPr/>
        </p:nvSpPr>
        <p:spPr>
          <a:xfrm>
            <a:off x="2123728" y="6233464"/>
            <a:ext cx="6274377" cy="400110"/>
          </a:xfrm>
          <a:prstGeom prst="rect">
            <a:avLst/>
          </a:prstGeom>
          <a:noFill/>
        </p:spPr>
        <p:txBody>
          <a:bodyPr wrap="square" rtlCol="0">
            <a:spAutoFit/>
          </a:bodyPr>
          <a:lstStyle/>
          <a:p>
            <a:r>
              <a:rPr lang="fr-BE" sz="2000" b="1" smtClean="0">
                <a:solidFill>
                  <a:srgbClr val="0070C0"/>
                </a:solidFill>
              </a:rPr>
              <a:t>N’oubliez pas de cliquer sur</a:t>
            </a:r>
            <a:r>
              <a:rPr lang="fr-BE" sz="2000" b="1" smtClean="0">
                <a:solidFill>
                  <a:srgbClr val="002060"/>
                </a:solidFill>
              </a:rPr>
              <a:t> « Save » </a:t>
            </a:r>
            <a:r>
              <a:rPr lang="fr-BE" sz="2000" b="1" smtClean="0">
                <a:solidFill>
                  <a:srgbClr val="0070C0"/>
                </a:solidFill>
              </a:rPr>
              <a:t>pour enregistrer !</a:t>
            </a:r>
            <a:endParaRPr lang="fr-BE" sz="2000" b="1">
              <a:solidFill>
                <a:srgbClr val="0070C0"/>
              </a:solidFill>
            </a:endParaRPr>
          </a:p>
        </p:txBody>
      </p:sp>
    </p:spTree>
    <p:extLst>
      <p:ext uri="{BB962C8B-B14F-4D97-AF65-F5344CB8AC3E}">
        <p14:creationId xmlns:p14="http://schemas.microsoft.com/office/powerpoint/2010/main" val="8179432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8932" y="1844823"/>
            <a:ext cx="8051500" cy="3804137"/>
          </a:xfrm>
          <a:noFill/>
        </p:spPr>
        <p:txBody>
          <a:bodyPr>
            <a:normAutofit lnSpcReduction="10000"/>
          </a:bodyPr>
          <a:lstStyle/>
          <a:p>
            <a:pPr>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Création de l’inventaire</a:t>
            </a:r>
          </a:p>
          <a:p>
            <a:pPr lvl="1">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 Création d’une notice holding </a:t>
            </a:r>
          </a:p>
          <a:p>
            <a:pPr lvl="1">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 Création de l’exemplaire</a:t>
            </a:r>
          </a:p>
          <a:p>
            <a:pPr marL="411480" lvl="1" indent="0">
              <a:buClrTx/>
              <a:buSzPct val="110000"/>
              <a:buNone/>
            </a:pPr>
            <a:endParaRPr lang="fr-BE" sz="2800" dirty="0">
              <a:solidFill>
                <a:schemeClr val="tx2">
                  <a:lumMod val="50000"/>
                </a:schemeClr>
              </a:solidFill>
              <a:effectLst>
                <a:outerShdw blurRad="38100" dist="38100" dir="2700000" algn="tl">
                  <a:srgbClr val="000000">
                    <a:alpha val="43137"/>
                  </a:srgbClr>
                </a:outerShdw>
              </a:effectLst>
            </a:endParaRPr>
          </a:p>
          <a:p>
            <a:pPr>
              <a:buClrTx/>
              <a:buSzPct val="110000"/>
              <a:buFont typeface="Wingdings" panose="05000000000000000000" pitchFamily="2" charset="2"/>
              <a:buChar char="ü"/>
            </a:pPr>
            <a:r>
              <a:rPr lang="fr-BE" sz="2800" b="1" dirty="0">
                <a:solidFill>
                  <a:srgbClr val="0070C0"/>
                </a:solidFill>
                <a:effectLst>
                  <a:outerShdw blurRad="38100" dist="38100" dir="2700000" algn="tl">
                    <a:srgbClr val="000000">
                      <a:alpha val="43137"/>
                    </a:srgbClr>
                  </a:outerShdw>
                </a:effectLst>
              </a:rPr>
              <a:t>Création de l’inventaire commandes et </a:t>
            </a:r>
            <a:r>
              <a:rPr lang="fr-BE" sz="2800" b="1">
                <a:solidFill>
                  <a:srgbClr val="0070C0"/>
                </a:solidFill>
                <a:effectLst>
                  <a:outerShdw blurRad="38100" dist="38100" dir="2700000" algn="tl">
                    <a:srgbClr val="000000">
                      <a:alpha val="43137"/>
                    </a:srgbClr>
                  </a:outerShdw>
                </a:effectLst>
              </a:rPr>
              <a:t>portfolios </a:t>
            </a:r>
            <a:r>
              <a:rPr lang="fr-BE" sz="2800" b="1" smtClean="0">
                <a:solidFill>
                  <a:srgbClr val="0070C0"/>
                </a:solidFill>
                <a:effectLst>
                  <a:outerShdw blurRad="38100" dist="38100" dir="2700000" algn="tl">
                    <a:srgbClr val="000000">
                      <a:alpha val="43137"/>
                    </a:srgbClr>
                  </a:outerShdw>
                </a:effectLst>
              </a:rPr>
              <a:t>locaux</a:t>
            </a:r>
          </a:p>
          <a:p>
            <a:pPr marL="114300" indent="0">
              <a:buClrTx/>
              <a:buSzPct val="110000"/>
              <a:buNone/>
            </a:pPr>
            <a:endParaRPr lang="fr-BE" sz="2800" b="1" smtClean="0">
              <a:solidFill>
                <a:srgbClr val="0070C0"/>
              </a:solidFill>
              <a:effectLst>
                <a:outerShdw blurRad="38100" dist="38100" dir="2700000" algn="tl">
                  <a:srgbClr val="000000">
                    <a:alpha val="43137"/>
                  </a:srgbClr>
                </a:outerShdw>
              </a:effectLst>
            </a:endParaRPr>
          </a:p>
          <a:p>
            <a:pPr>
              <a:buClrTx/>
              <a:buSzPct val="110000"/>
              <a:buFont typeface="Wingdings" panose="05000000000000000000" pitchFamily="2" charset="2"/>
              <a:buChar char="ü"/>
            </a:pPr>
            <a:r>
              <a:rPr lang="fr-BE" sz="2800" smtClean="0">
                <a:effectLst>
                  <a:outerShdw blurRad="38100" dist="38100" dir="2700000" algn="tl">
                    <a:srgbClr val="000000">
                      <a:alpha val="43137"/>
                    </a:srgbClr>
                  </a:outerShdw>
                </a:effectLst>
              </a:rPr>
              <a:t>Résultat </a:t>
            </a:r>
            <a:endParaRPr lang="fr-BE" sz="2800">
              <a:effectLst>
                <a:outerShdw blurRad="38100" dist="38100" dir="2700000" algn="tl">
                  <a:srgbClr val="000000">
                    <a:alpha val="43137"/>
                  </a:srgbClr>
                </a:outerShdw>
              </a:effectLst>
            </a:endParaRPr>
          </a:p>
          <a:p>
            <a:pPr marL="114300" indent="0">
              <a:buClrTx/>
              <a:buSzPct val="110000"/>
              <a:buNone/>
            </a:pPr>
            <a:endParaRPr lang="fr-BE" sz="2800" b="1" dirty="0">
              <a:solidFill>
                <a:srgbClr val="0070C0"/>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12</a:t>
            </a:fld>
            <a:endParaRPr lang="en-US"/>
          </a:p>
        </p:txBody>
      </p:sp>
      <p:sp>
        <p:nvSpPr>
          <p:cNvPr id="5" name="Espace réservé du pied de page 4"/>
          <p:cNvSpPr>
            <a:spLocks noGrp="1"/>
          </p:cNvSpPr>
          <p:nvPr>
            <p:ph type="ftr" sz="quarter" idx="3"/>
          </p:nvPr>
        </p:nvSpPr>
        <p:spPr>
          <a:ln w="3175">
            <a:noFill/>
          </a:ln>
        </p:spPr>
        <p:txBody>
          <a:bodyPr/>
          <a:lstStyle/>
          <a:p>
            <a:r>
              <a:rPr lang="en-US" smtClean="0"/>
              <a:t>Alma – Resource management – Metadata Editor - Créer l'inventaire</a:t>
            </a:r>
            <a:endParaRPr lang="en-US" dirty="0"/>
          </a:p>
        </p:txBody>
      </p:sp>
      <p:sp>
        <p:nvSpPr>
          <p:cNvPr id="6" name="Titre 1"/>
          <p:cNvSpPr>
            <a:spLocks noGrp="1"/>
          </p:cNvSpPr>
          <p:nvPr>
            <p:ph type="title"/>
          </p:nvPr>
        </p:nvSpPr>
        <p:spPr>
          <a:xfrm>
            <a:off x="251520" y="188640"/>
            <a:ext cx="7992888" cy="1143000"/>
          </a:xfrm>
        </p:spPr>
        <p:txBody>
          <a:bodyPr/>
          <a:lstStyle/>
          <a:p>
            <a:r>
              <a:rPr lang="fr-BE" dirty="0"/>
              <a:t>Plan</a:t>
            </a:r>
          </a:p>
        </p:txBody>
      </p:sp>
    </p:spTree>
    <p:extLst>
      <p:ext uri="{BB962C8B-B14F-4D97-AF65-F5344CB8AC3E}">
        <p14:creationId xmlns:p14="http://schemas.microsoft.com/office/powerpoint/2010/main" val="391950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9449"/>
            <a:ext cx="7992888" cy="581239"/>
          </a:xfrm>
        </p:spPr>
        <p:txBody>
          <a:bodyPr/>
          <a:lstStyle/>
          <a:p>
            <a:r>
              <a:rPr lang="fr-BE" dirty="0"/>
              <a:t>Création de l’inventaire – Commandes</a:t>
            </a:r>
            <a:endParaRPr lang="fr-BE" cap="small" dirty="0"/>
          </a:p>
        </p:txBody>
      </p:sp>
      <p:sp>
        <p:nvSpPr>
          <p:cNvPr id="3" name="Espace réservé du contenu 2"/>
          <p:cNvSpPr>
            <a:spLocks noGrp="1"/>
          </p:cNvSpPr>
          <p:nvPr>
            <p:ph idx="1"/>
          </p:nvPr>
        </p:nvSpPr>
        <p:spPr>
          <a:xfrm>
            <a:off x="251520" y="620688"/>
            <a:ext cx="7992888" cy="5780112"/>
          </a:xfrm>
        </p:spPr>
        <p:txBody>
          <a:bodyPr/>
          <a:lstStyle/>
          <a:p>
            <a:pPr marL="114300" indent="0">
              <a:buNone/>
            </a:pPr>
            <a:r>
              <a:rPr lang="fr-BE" dirty="0"/>
              <a:t>Après enregistrement de la notice bibliographique, il est possible de </a:t>
            </a:r>
            <a:r>
              <a:rPr lang="fr-BE" b="1" dirty="0">
                <a:solidFill>
                  <a:srgbClr val="0070C0"/>
                </a:solidFill>
              </a:rPr>
              <a:t>créer une ligne de commande. </a:t>
            </a:r>
          </a:p>
          <a:p>
            <a:pPr marL="114300" indent="0" algn="ctr">
              <a:buNone/>
            </a:pPr>
            <a:r>
              <a:rPr lang="fr-BE" b="1" dirty="0">
                <a:solidFill>
                  <a:schemeClr val="bg2"/>
                </a:solidFill>
              </a:rPr>
              <a:t>         Uniquement avec le r</a:t>
            </a:r>
            <a:r>
              <a:rPr lang="nl-BE" b="1" dirty="0">
                <a:solidFill>
                  <a:schemeClr val="bg2"/>
                </a:solidFill>
              </a:rPr>
              <a:t>ôle Purchase operator</a:t>
            </a:r>
            <a:r>
              <a:rPr lang="fr-BE" dirty="0"/>
              <a:t/>
            </a:r>
            <a:br>
              <a:rPr lang="fr-BE" dirty="0"/>
            </a:br>
            <a:endParaRPr lang="en-US" sz="1400" b="1" cap="all"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13</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grpSp>
        <p:nvGrpSpPr>
          <p:cNvPr id="15" name="Groupe 14">
            <a:extLst>
              <a:ext uri="{FF2B5EF4-FFF2-40B4-BE49-F238E27FC236}">
                <a16:creationId xmlns:a16="http://schemas.microsoft.com/office/drawing/2014/main" xmlns="" id="{097AC5DB-BD81-0840-A5B4-2E6198EFF35B}"/>
              </a:ext>
            </a:extLst>
          </p:cNvPr>
          <p:cNvGrpSpPr/>
          <p:nvPr/>
        </p:nvGrpSpPr>
        <p:grpSpPr>
          <a:xfrm>
            <a:off x="5272" y="1682196"/>
            <a:ext cx="6732240" cy="4544534"/>
            <a:chOff x="5272" y="1682196"/>
            <a:chExt cx="6732240" cy="4544534"/>
          </a:xfrm>
        </p:grpSpPr>
        <p:pic>
          <p:nvPicPr>
            <p:cNvPr id="7" name="Image 6">
              <a:extLst>
                <a:ext uri="{FF2B5EF4-FFF2-40B4-BE49-F238E27FC236}">
                  <a16:creationId xmlns:a16="http://schemas.microsoft.com/office/drawing/2014/main" xmlns="" id="{31E8225D-3396-334D-9E33-67470DCE00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 y="1698063"/>
              <a:ext cx="6732240" cy="4528667"/>
            </a:xfrm>
            <a:prstGeom prst="rect">
              <a:avLst/>
            </a:prstGeom>
            <a:ln>
              <a:solidFill>
                <a:schemeClr val="accent2">
                  <a:lumMod val="75000"/>
                </a:schemeClr>
              </a:solidFill>
            </a:ln>
          </p:spPr>
        </p:pic>
        <p:sp>
          <p:nvSpPr>
            <p:cNvPr id="14" name="Ellipse 13">
              <a:extLst>
                <a:ext uri="{FF2B5EF4-FFF2-40B4-BE49-F238E27FC236}">
                  <a16:creationId xmlns:a16="http://schemas.microsoft.com/office/drawing/2014/main" xmlns="" id="{244DC921-1C19-764D-9431-9B38B993D30B}"/>
                </a:ext>
              </a:extLst>
            </p:cNvPr>
            <p:cNvSpPr/>
            <p:nvPr/>
          </p:nvSpPr>
          <p:spPr>
            <a:xfrm>
              <a:off x="4835993" y="1682196"/>
              <a:ext cx="504056" cy="387234"/>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xmlns="" id="{41173CA5-A2D0-AD42-9A58-7DF89A25C308}"/>
                </a:ext>
              </a:extLst>
            </p:cNvPr>
            <p:cNvCxnSpPr>
              <a:cxnSpLocks/>
            </p:cNvCxnSpPr>
            <p:nvPr/>
          </p:nvCxnSpPr>
          <p:spPr>
            <a:xfrm flipH="1">
              <a:off x="4955435" y="5005919"/>
              <a:ext cx="77935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xmlns="" id="{784A84D1-14F7-7342-8EF0-429A1F5A2E52}"/>
                </a:ext>
              </a:extLst>
            </p:cNvPr>
            <p:cNvCxnSpPr>
              <a:cxnSpLocks/>
            </p:cNvCxnSpPr>
            <p:nvPr/>
          </p:nvCxnSpPr>
          <p:spPr>
            <a:xfrm flipH="1" flipV="1">
              <a:off x="5320745" y="2085297"/>
              <a:ext cx="828092" cy="86751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ZoneTexte 8">
            <a:extLst>
              <a:ext uri="{FF2B5EF4-FFF2-40B4-BE49-F238E27FC236}">
                <a16:creationId xmlns:a16="http://schemas.microsoft.com/office/drawing/2014/main" xmlns="" id="{BBA39259-8154-C041-9362-3E3A29F262EB}"/>
              </a:ext>
            </a:extLst>
          </p:cNvPr>
          <p:cNvSpPr txBox="1"/>
          <p:nvPr/>
        </p:nvSpPr>
        <p:spPr>
          <a:xfrm>
            <a:off x="5831488" y="4159773"/>
            <a:ext cx="2520280" cy="2031325"/>
          </a:xfrm>
          <a:prstGeom prst="rect">
            <a:avLst/>
          </a:prstGeom>
          <a:solidFill>
            <a:srgbClr val="FFDCDE"/>
          </a:solidFill>
          <a:ln w="38100">
            <a:solidFill>
              <a:srgbClr val="FF0000"/>
            </a:solidFill>
          </a:ln>
        </p:spPr>
        <p:txBody>
          <a:bodyPr wrap="square" rtlCol="0">
            <a:spAutoFit/>
          </a:bodyPr>
          <a:lstStyle/>
          <a:p>
            <a:r>
              <a:rPr lang="nl-BE" b="1" dirty="0">
                <a:solidFill>
                  <a:srgbClr val="FF0000"/>
                </a:solidFill>
              </a:rPr>
              <a:t>Cette opération ajoute automatiquement l’inventaire (HOL et item).</a:t>
            </a:r>
          </a:p>
          <a:p>
            <a:endParaRPr lang="nl-BE" b="1" dirty="0">
              <a:solidFill>
                <a:srgbClr val="FF0000"/>
              </a:solidFill>
            </a:endParaRPr>
          </a:p>
          <a:p>
            <a:r>
              <a:rPr lang="nl-BE" sz="1600" i="1" smtClean="0">
                <a:solidFill>
                  <a:schemeClr val="accent2">
                    <a:lumMod val="75000"/>
                  </a:schemeClr>
                </a:solidFill>
              </a:rPr>
              <a:t>Voir le support de formation Acquisitions - </a:t>
            </a:r>
            <a:r>
              <a:rPr lang="nl-BE" sz="1600" b="1" smtClean="0">
                <a:solidFill>
                  <a:schemeClr val="accent2">
                    <a:lumMod val="75000"/>
                  </a:schemeClr>
                </a:solidFill>
                <a:hlinkClick r:id="rId3"/>
              </a:rPr>
              <a:t>Purchase</a:t>
            </a:r>
            <a:endParaRPr lang="nl-BE" sz="1600" b="1" dirty="0">
              <a:solidFill>
                <a:schemeClr val="accent2">
                  <a:lumMod val="75000"/>
                </a:schemeClr>
              </a:solidFill>
            </a:endParaRPr>
          </a:p>
        </p:txBody>
      </p:sp>
      <p:pic>
        <p:nvPicPr>
          <p:cNvPr id="18" name="Image 17">
            <a:extLst>
              <a:ext uri="{FF2B5EF4-FFF2-40B4-BE49-F238E27FC236}">
                <a16:creationId xmlns:a16="http://schemas.microsoft.com/office/drawing/2014/main" xmlns="" id="{2002F980-77F3-0143-8EFD-9172DE646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696" y="1260069"/>
            <a:ext cx="360000" cy="360000"/>
          </a:xfrm>
          <a:prstGeom prst="rect">
            <a:avLst/>
          </a:prstGeom>
        </p:spPr>
      </p:pic>
      <p:pic>
        <p:nvPicPr>
          <p:cNvPr id="23" name="Image 22">
            <a:extLst>
              <a:ext uri="{FF2B5EF4-FFF2-40B4-BE49-F238E27FC236}">
                <a16:creationId xmlns:a16="http://schemas.microsoft.com/office/drawing/2014/main" xmlns="" id="{299D1BCA-5EC8-8B44-B5B2-6CB84E703A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728" y="3167844"/>
            <a:ext cx="685800" cy="685800"/>
          </a:xfrm>
          <a:prstGeom prst="rect">
            <a:avLst/>
          </a:prstGeom>
        </p:spPr>
      </p:pic>
    </p:spTree>
    <p:extLst>
      <p:ext uri="{BB962C8B-B14F-4D97-AF65-F5344CB8AC3E}">
        <p14:creationId xmlns:p14="http://schemas.microsoft.com/office/powerpoint/2010/main" val="19698905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39449"/>
            <a:ext cx="7992888" cy="581239"/>
          </a:xfrm>
        </p:spPr>
        <p:txBody>
          <a:bodyPr/>
          <a:lstStyle/>
          <a:p>
            <a:r>
              <a:rPr lang="fr-BE" dirty="0"/>
              <a:t>Création de l’inventaire – Portfolios locaux</a:t>
            </a:r>
            <a:endParaRPr lang="fr-BE" cap="small" dirty="0"/>
          </a:p>
        </p:txBody>
      </p:sp>
      <p:sp>
        <p:nvSpPr>
          <p:cNvPr id="3" name="Espace réservé du contenu 2"/>
          <p:cNvSpPr>
            <a:spLocks noGrp="1"/>
          </p:cNvSpPr>
          <p:nvPr>
            <p:ph idx="1"/>
          </p:nvPr>
        </p:nvSpPr>
        <p:spPr>
          <a:xfrm>
            <a:off x="251520" y="620688"/>
            <a:ext cx="7992888" cy="5780112"/>
          </a:xfrm>
        </p:spPr>
        <p:txBody>
          <a:bodyPr/>
          <a:lstStyle/>
          <a:p>
            <a:pPr marL="114300" indent="0">
              <a:buNone/>
            </a:pPr>
            <a:r>
              <a:rPr lang="fr-BE" dirty="0"/>
              <a:t>Après enregistrement de la notice bibliographique, il est possible de </a:t>
            </a:r>
            <a:r>
              <a:rPr lang="fr-BE" b="1" dirty="0">
                <a:solidFill>
                  <a:srgbClr val="0070C0"/>
                </a:solidFill>
              </a:rPr>
              <a:t>créer un nouveau portfolio local. </a:t>
            </a:r>
          </a:p>
          <a:p>
            <a:pPr marL="114300" indent="0" algn="ctr">
              <a:buNone/>
            </a:pPr>
            <a:r>
              <a:rPr lang="fr-BE" b="1" dirty="0">
                <a:solidFill>
                  <a:schemeClr val="bg2"/>
                </a:solidFill>
              </a:rPr>
              <a:t>         </a:t>
            </a:r>
            <a:r>
              <a:rPr lang="fr-BE" dirty="0"/>
              <a:t/>
            </a:r>
            <a:br>
              <a:rPr lang="fr-BE" dirty="0"/>
            </a:br>
            <a:endParaRPr lang="en-US" sz="1400" b="1" cap="all"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14</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grpSp>
        <p:nvGrpSpPr>
          <p:cNvPr id="10" name="Groupe 9">
            <a:extLst>
              <a:ext uri="{FF2B5EF4-FFF2-40B4-BE49-F238E27FC236}">
                <a16:creationId xmlns:a16="http://schemas.microsoft.com/office/drawing/2014/main" xmlns="" id="{39B47448-6BD9-7443-AE50-AF89991CCD20}"/>
              </a:ext>
            </a:extLst>
          </p:cNvPr>
          <p:cNvGrpSpPr/>
          <p:nvPr/>
        </p:nvGrpSpPr>
        <p:grpSpPr>
          <a:xfrm>
            <a:off x="0" y="1340768"/>
            <a:ext cx="7164288" cy="4900512"/>
            <a:chOff x="0" y="1340768"/>
            <a:chExt cx="7164288" cy="4900512"/>
          </a:xfrm>
        </p:grpSpPr>
        <p:pic>
          <p:nvPicPr>
            <p:cNvPr id="8" name="Image 7">
              <a:extLst>
                <a:ext uri="{FF2B5EF4-FFF2-40B4-BE49-F238E27FC236}">
                  <a16:creationId xmlns:a16="http://schemas.microsoft.com/office/drawing/2014/main" xmlns="" id="{B89A455F-97DB-EF4E-938B-2163161C3A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0768"/>
              <a:ext cx="7164288" cy="4900512"/>
            </a:xfrm>
            <a:prstGeom prst="rect">
              <a:avLst/>
            </a:prstGeom>
            <a:ln>
              <a:solidFill>
                <a:schemeClr val="accent2">
                  <a:lumMod val="75000"/>
                </a:schemeClr>
              </a:solidFill>
            </a:ln>
          </p:spPr>
        </p:pic>
        <p:sp>
          <p:nvSpPr>
            <p:cNvPr id="14" name="Ellipse 13">
              <a:extLst>
                <a:ext uri="{FF2B5EF4-FFF2-40B4-BE49-F238E27FC236}">
                  <a16:creationId xmlns:a16="http://schemas.microsoft.com/office/drawing/2014/main" xmlns="" id="{244DC921-1C19-764D-9431-9B38B993D30B}"/>
                </a:ext>
              </a:extLst>
            </p:cNvPr>
            <p:cNvSpPr/>
            <p:nvPr/>
          </p:nvSpPr>
          <p:spPr>
            <a:xfrm>
              <a:off x="4379913" y="1340768"/>
              <a:ext cx="504056" cy="387234"/>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avec flèche 16">
              <a:extLst>
                <a:ext uri="{FF2B5EF4-FFF2-40B4-BE49-F238E27FC236}">
                  <a16:creationId xmlns:a16="http://schemas.microsoft.com/office/drawing/2014/main" xmlns="" id="{41173CA5-A2D0-AD42-9A58-7DF89A25C308}"/>
                </a:ext>
              </a:extLst>
            </p:cNvPr>
            <p:cNvCxnSpPr>
              <a:cxnSpLocks/>
            </p:cNvCxnSpPr>
            <p:nvPr/>
          </p:nvCxnSpPr>
          <p:spPr>
            <a:xfrm flipH="1">
              <a:off x="4736679" y="4437112"/>
              <a:ext cx="779356"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xmlns="" id="{784A84D1-14F7-7342-8EF0-429A1F5A2E52}"/>
                </a:ext>
              </a:extLst>
            </p:cNvPr>
            <p:cNvCxnSpPr>
              <a:cxnSpLocks/>
            </p:cNvCxnSpPr>
            <p:nvPr/>
          </p:nvCxnSpPr>
          <p:spPr>
            <a:xfrm flipH="1" flipV="1">
              <a:off x="4813610" y="1728002"/>
              <a:ext cx="828092" cy="86751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ZoneTexte 8">
            <a:extLst>
              <a:ext uri="{FF2B5EF4-FFF2-40B4-BE49-F238E27FC236}">
                <a16:creationId xmlns:a16="http://schemas.microsoft.com/office/drawing/2014/main" xmlns="" id="{BBA39259-8154-C041-9362-3E3A29F262EB}"/>
              </a:ext>
            </a:extLst>
          </p:cNvPr>
          <p:cNvSpPr txBox="1"/>
          <p:nvPr/>
        </p:nvSpPr>
        <p:spPr>
          <a:xfrm>
            <a:off x="5724128" y="3421449"/>
            <a:ext cx="2664296" cy="1723549"/>
          </a:xfrm>
          <a:prstGeom prst="rect">
            <a:avLst/>
          </a:prstGeom>
          <a:solidFill>
            <a:srgbClr val="FFDCDE"/>
          </a:solidFill>
          <a:ln w="38100">
            <a:solidFill>
              <a:srgbClr val="FF0000"/>
            </a:solidFill>
          </a:ln>
        </p:spPr>
        <p:txBody>
          <a:bodyPr wrap="square" rtlCol="0">
            <a:spAutoFit/>
          </a:bodyPr>
          <a:lstStyle/>
          <a:p>
            <a:r>
              <a:rPr lang="nl-BE" b="1" dirty="0">
                <a:solidFill>
                  <a:srgbClr val="FF0000"/>
                </a:solidFill>
              </a:rPr>
              <a:t>Concerne les E-ressources et les rôles associés.</a:t>
            </a:r>
          </a:p>
          <a:p>
            <a:endParaRPr lang="nl-BE" b="1" dirty="0">
              <a:solidFill>
                <a:srgbClr val="FF0000"/>
              </a:solidFill>
            </a:endParaRPr>
          </a:p>
          <a:p>
            <a:r>
              <a:rPr lang="nl-BE" i="1">
                <a:solidFill>
                  <a:schemeClr val="accent2">
                    <a:lumMod val="75000"/>
                  </a:schemeClr>
                </a:solidFill>
              </a:rPr>
              <a:t>Voir le support de formation </a:t>
            </a:r>
            <a:r>
              <a:rPr lang="nl-BE" sz="1600" b="1" smtClean="0">
                <a:solidFill>
                  <a:schemeClr val="accent2">
                    <a:lumMod val="75000"/>
                  </a:schemeClr>
                </a:solidFill>
                <a:hlinkClick r:id="rId3"/>
              </a:rPr>
              <a:t>Gestion </a:t>
            </a:r>
            <a:r>
              <a:rPr lang="nl-BE" sz="1600" b="1" dirty="0" smtClean="0">
                <a:solidFill>
                  <a:schemeClr val="accent2">
                    <a:lumMod val="75000"/>
                  </a:schemeClr>
                </a:solidFill>
                <a:hlinkClick r:id="rId3"/>
              </a:rPr>
              <a:t>des </a:t>
            </a:r>
            <a:r>
              <a:rPr lang="nl-BE" sz="1600" b="1" dirty="0" err="1" smtClean="0">
                <a:solidFill>
                  <a:schemeClr val="accent2">
                    <a:lumMod val="75000"/>
                  </a:schemeClr>
                </a:solidFill>
                <a:hlinkClick r:id="rId3"/>
              </a:rPr>
              <a:t>eRessources</a:t>
            </a:r>
            <a:r>
              <a:rPr lang="nl-BE" sz="1600" b="1" dirty="0" smtClean="0">
                <a:solidFill>
                  <a:schemeClr val="accent2">
                    <a:lumMod val="75000"/>
                  </a:schemeClr>
                </a:solidFill>
                <a:hlinkClick r:id="rId3"/>
              </a:rPr>
              <a:t> </a:t>
            </a:r>
            <a:r>
              <a:rPr lang="nl-BE" sz="1600" b="1" smtClean="0">
                <a:solidFill>
                  <a:schemeClr val="accent2">
                    <a:lumMod val="75000"/>
                  </a:schemeClr>
                </a:solidFill>
                <a:hlinkClick r:id="rId3"/>
              </a:rPr>
              <a:t>au quotidien</a:t>
            </a:r>
            <a:endParaRPr lang="nl-BE" sz="1600" b="1" dirty="0">
              <a:solidFill>
                <a:schemeClr val="accent2">
                  <a:lumMod val="75000"/>
                </a:schemeClr>
              </a:solidFill>
            </a:endParaRPr>
          </a:p>
        </p:txBody>
      </p:sp>
      <p:pic>
        <p:nvPicPr>
          <p:cNvPr id="12" name="Image 11">
            <a:extLst>
              <a:ext uri="{FF2B5EF4-FFF2-40B4-BE49-F238E27FC236}">
                <a16:creationId xmlns:a16="http://schemas.microsoft.com/office/drawing/2014/main" xmlns="" id="{B2328409-803B-FF41-938C-6D15F94C4C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4512" y="2632943"/>
            <a:ext cx="685800" cy="685800"/>
          </a:xfrm>
          <a:prstGeom prst="rect">
            <a:avLst/>
          </a:prstGeom>
        </p:spPr>
      </p:pic>
    </p:spTree>
    <p:extLst>
      <p:ext uri="{BB962C8B-B14F-4D97-AF65-F5344CB8AC3E}">
        <p14:creationId xmlns:p14="http://schemas.microsoft.com/office/powerpoint/2010/main" val="571956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8932" y="1844824"/>
            <a:ext cx="8051500" cy="3804136"/>
          </a:xfrm>
          <a:noFill/>
        </p:spPr>
        <p:txBody>
          <a:bodyPr>
            <a:normAutofit lnSpcReduction="10000"/>
          </a:bodyPr>
          <a:lstStyle/>
          <a:p>
            <a:pPr>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Création de l’inventaire</a:t>
            </a:r>
          </a:p>
          <a:p>
            <a:pPr lvl="1">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 Création d’une notice holding </a:t>
            </a:r>
          </a:p>
          <a:p>
            <a:pPr lvl="1">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 Création de l’exemplaire</a:t>
            </a:r>
          </a:p>
          <a:p>
            <a:pPr marL="411480" lvl="1" indent="0">
              <a:buClrTx/>
              <a:buSzPct val="110000"/>
              <a:buNone/>
            </a:pPr>
            <a:endParaRPr lang="fr-BE" sz="2800" dirty="0">
              <a:solidFill>
                <a:schemeClr val="tx2">
                  <a:lumMod val="50000"/>
                </a:schemeClr>
              </a:solidFill>
              <a:effectLst>
                <a:outerShdw blurRad="38100" dist="38100" dir="2700000" algn="tl">
                  <a:srgbClr val="000000">
                    <a:alpha val="43137"/>
                  </a:srgbClr>
                </a:outerShdw>
              </a:effectLst>
            </a:endParaRPr>
          </a:p>
          <a:p>
            <a:pPr>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Création de l’inventaire commandes et </a:t>
            </a:r>
            <a:r>
              <a:rPr lang="fr-BE" sz="2800">
                <a:effectLst>
                  <a:outerShdw blurRad="38100" dist="38100" dir="2700000" algn="tl">
                    <a:srgbClr val="000000">
                      <a:alpha val="43137"/>
                    </a:srgbClr>
                  </a:outerShdw>
                </a:effectLst>
              </a:rPr>
              <a:t>portfolios </a:t>
            </a:r>
            <a:r>
              <a:rPr lang="fr-BE" sz="2800" smtClean="0">
                <a:effectLst>
                  <a:outerShdw blurRad="38100" dist="38100" dir="2700000" algn="tl">
                    <a:srgbClr val="000000">
                      <a:alpha val="43137"/>
                    </a:srgbClr>
                  </a:outerShdw>
                </a:effectLst>
              </a:rPr>
              <a:t>locaux</a:t>
            </a:r>
          </a:p>
          <a:p>
            <a:pPr marL="114300" indent="0">
              <a:buClrTx/>
              <a:buSzPct val="110000"/>
              <a:buNone/>
            </a:pPr>
            <a:endParaRPr lang="fr-BE" sz="2800" smtClean="0">
              <a:effectLst>
                <a:outerShdw blurRad="38100" dist="38100" dir="2700000" algn="tl">
                  <a:srgbClr val="000000">
                    <a:alpha val="43137"/>
                  </a:srgbClr>
                </a:outerShdw>
              </a:effectLst>
            </a:endParaRPr>
          </a:p>
          <a:p>
            <a:pPr>
              <a:buClrTx/>
              <a:buSzPct val="110000"/>
              <a:buFont typeface="Wingdings" panose="05000000000000000000" pitchFamily="2" charset="2"/>
              <a:buChar char="ü"/>
            </a:pPr>
            <a:r>
              <a:rPr lang="fr-BE" sz="2800" b="1" smtClean="0">
                <a:solidFill>
                  <a:srgbClr val="0070C0"/>
                </a:solidFill>
                <a:effectLst>
                  <a:outerShdw blurRad="38100" dist="38100" dir="2700000" algn="tl">
                    <a:srgbClr val="000000">
                      <a:alpha val="43137"/>
                    </a:srgbClr>
                  </a:outerShdw>
                </a:effectLst>
              </a:rPr>
              <a:t>Résultat </a:t>
            </a:r>
            <a:endParaRPr lang="fr-BE" sz="2800" b="1" dirty="0">
              <a:solidFill>
                <a:srgbClr val="0070C0"/>
              </a:solidFill>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15</a:t>
            </a:fld>
            <a:endParaRPr lang="en-US"/>
          </a:p>
        </p:txBody>
      </p:sp>
      <p:sp>
        <p:nvSpPr>
          <p:cNvPr id="5" name="Espace réservé du pied de page 4"/>
          <p:cNvSpPr>
            <a:spLocks noGrp="1"/>
          </p:cNvSpPr>
          <p:nvPr>
            <p:ph type="ftr" sz="quarter" idx="3"/>
          </p:nvPr>
        </p:nvSpPr>
        <p:spPr>
          <a:ln w="3175">
            <a:noFill/>
          </a:ln>
        </p:spPr>
        <p:txBody>
          <a:bodyPr/>
          <a:lstStyle/>
          <a:p>
            <a:r>
              <a:rPr lang="en-US" smtClean="0"/>
              <a:t>Alma – Resource management – Metadata Editor - Créer l'inventaire</a:t>
            </a:r>
            <a:endParaRPr lang="en-US" dirty="0"/>
          </a:p>
        </p:txBody>
      </p:sp>
      <p:sp>
        <p:nvSpPr>
          <p:cNvPr id="6" name="Titre 1"/>
          <p:cNvSpPr>
            <a:spLocks noGrp="1"/>
          </p:cNvSpPr>
          <p:nvPr>
            <p:ph type="title"/>
          </p:nvPr>
        </p:nvSpPr>
        <p:spPr>
          <a:xfrm>
            <a:off x="251520" y="188640"/>
            <a:ext cx="7992888" cy="1143000"/>
          </a:xfrm>
        </p:spPr>
        <p:txBody>
          <a:bodyPr/>
          <a:lstStyle/>
          <a:p>
            <a:r>
              <a:rPr lang="fr-BE" dirty="0"/>
              <a:t>Plan</a:t>
            </a:r>
          </a:p>
        </p:txBody>
      </p:sp>
    </p:spTree>
    <p:extLst>
      <p:ext uri="{BB962C8B-B14F-4D97-AF65-F5344CB8AC3E}">
        <p14:creationId xmlns:p14="http://schemas.microsoft.com/office/powerpoint/2010/main" val="2944004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62907"/>
          </a:xfrm>
        </p:spPr>
        <p:txBody>
          <a:bodyPr/>
          <a:lstStyle/>
          <a:p>
            <a:r>
              <a:rPr lang="fr-BE" cap="all" dirty="0"/>
              <a:t> </a:t>
            </a:r>
            <a:r>
              <a:rPr lang="fr-BE" sz="2000" cap="all" dirty="0" smtClean="0"/>
              <a:t>APRÈS…</a:t>
            </a:r>
            <a:endParaRPr lang="fr-BE" sz="2000" dirty="0"/>
          </a:p>
        </p:txBody>
      </p:sp>
      <p:sp>
        <p:nvSpPr>
          <p:cNvPr id="3" name="Espace réservé du contenu 2"/>
          <p:cNvSpPr>
            <a:spLocks noGrp="1"/>
          </p:cNvSpPr>
          <p:nvPr>
            <p:ph idx="1"/>
          </p:nvPr>
        </p:nvSpPr>
        <p:spPr>
          <a:xfrm>
            <a:off x="251520" y="951547"/>
            <a:ext cx="7992888" cy="5449253"/>
          </a:xfrm>
        </p:spPr>
        <p:txBody>
          <a:bodyPr/>
          <a:lstStyle/>
          <a:p>
            <a:pPr marL="114300" indent="0">
              <a:buNone/>
            </a:pPr>
            <a:r>
              <a:rPr lang="fr-BE" dirty="0" smtClean="0"/>
              <a:t>Le principal étant que vous obteniez quelque chose comme ceci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16</a:t>
            </a:fld>
            <a:endParaRPr lang="en-US"/>
          </a:p>
        </p:txBody>
      </p:sp>
      <p:sp>
        <p:nvSpPr>
          <p:cNvPr id="5" name="Espace réservé du pied de page 4"/>
          <p:cNvSpPr>
            <a:spLocks noGrp="1"/>
          </p:cNvSpPr>
          <p:nvPr>
            <p:ph type="ftr" sz="quarter" idx="3"/>
          </p:nvPr>
        </p:nvSpPr>
        <p:spPr/>
        <p:txBody>
          <a:bodyPr/>
          <a:lstStyle/>
          <a:p>
            <a:r>
              <a:rPr lang="fr-BE" smtClean="0"/>
              <a:t>Alma – Resource management – Metadata Editor - Créer l'inventaire</a:t>
            </a:r>
            <a:endParaRPr lang="en-US"/>
          </a:p>
        </p:txBody>
      </p:sp>
      <p:sp>
        <p:nvSpPr>
          <p:cNvPr id="12" name="ZoneTexte 11"/>
          <p:cNvSpPr txBox="1"/>
          <p:nvPr/>
        </p:nvSpPr>
        <p:spPr>
          <a:xfrm>
            <a:off x="5005051" y="2404178"/>
            <a:ext cx="3384377" cy="400110"/>
          </a:xfrm>
          <a:prstGeom prst="rect">
            <a:avLst/>
          </a:prstGeom>
          <a:noFill/>
        </p:spPr>
        <p:txBody>
          <a:bodyPr wrap="square" rtlCol="0">
            <a:spAutoFit/>
          </a:bodyPr>
          <a:lstStyle/>
          <a:p>
            <a:r>
              <a:rPr lang="fr-BE" sz="2000" dirty="0" smtClean="0">
                <a:solidFill>
                  <a:srgbClr val="C00000"/>
                </a:solidFill>
              </a:rPr>
              <a:t>Des éléments bibliographiques</a:t>
            </a:r>
            <a:endParaRPr lang="fr-BE" sz="2000" dirty="0">
              <a:solidFill>
                <a:srgbClr val="C00000"/>
              </a:solidFill>
            </a:endParaRPr>
          </a:p>
        </p:txBody>
      </p:sp>
      <p:pic>
        <p:nvPicPr>
          <p:cNvPr id="14" name="Espace réservé pour une image  4" descr="Ex Libris - Al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49076" y="1656829"/>
            <a:ext cx="6172200" cy="461701"/>
          </a:xfrm>
          <a:prstGeom prst="rect">
            <a:avLst/>
          </a:prstGeom>
        </p:spPr>
      </p:pic>
      <p:sp>
        <p:nvSpPr>
          <p:cNvPr id="8" name="Ellipse 7"/>
          <p:cNvSpPr/>
          <p:nvPr/>
        </p:nvSpPr>
        <p:spPr>
          <a:xfrm>
            <a:off x="5500516" y="1707659"/>
            <a:ext cx="360040" cy="36004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ZoneTexte 18"/>
          <p:cNvSpPr txBox="1"/>
          <p:nvPr/>
        </p:nvSpPr>
        <p:spPr>
          <a:xfrm>
            <a:off x="6085361" y="1280430"/>
            <a:ext cx="1296797" cy="338554"/>
          </a:xfrm>
          <a:prstGeom prst="rect">
            <a:avLst/>
          </a:prstGeom>
          <a:noFill/>
        </p:spPr>
        <p:txBody>
          <a:bodyPr wrap="square" rtlCol="0">
            <a:spAutoFit/>
          </a:bodyPr>
          <a:lstStyle/>
          <a:p>
            <a:r>
              <a:rPr lang="fr-BE" sz="1600" dirty="0" smtClean="0">
                <a:solidFill>
                  <a:srgbClr val="C00000"/>
                </a:solidFill>
              </a:rPr>
              <a:t>Institution</a:t>
            </a:r>
            <a:endParaRPr lang="fr-BE" sz="1600" dirty="0">
              <a:solidFill>
                <a:srgbClr val="C00000"/>
              </a:solidFill>
            </a:endParaRPr>
          </a:p>
        </p:txBody>
      </p:sp>
      <p:cxnSp>
        <p:nvCxnSpPr>
          <p:cNvPr id="21" name="Connecteur droit avec flèche 20"/>
          <p:cNvCxnSpPr>
            <a:stCxn id="19" idx="1"/>
          </p:cNvCxnSpPr>
          <p:nvPr/>
        </p:nvCxnSpPr>
        <p:spPr>
          <a:xfrm flipH="1">
            <a:off x="5754063" y="1449707"/>
            <a:ext cx="331298" cy="168804"/>
          </a:xfrm>
          <a:prstGeom prst="straightConnector1">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pic>
        <p:nvPicPr>
          <p:cNvPr id="24" name="Espace réservé pour une image  6" descr="Physical Titles"/>
          <p:cNvPicPr>
            <a:picLocks noChangeAspect="1"/>
          </p:cNvPicPr>
          <p:nvPr/>
        </p:nvPicPr>
        <p:blipFill rotWithShape="1">
          <a:blip r:embed="rId3">
            <a:extLst>
              <a:ext uri="{28A0092B-C50C-407E-A947-70E740481C1C}">
                <a14:useLocalDpi xmlns:a14="http://schemas.microsoft.com/office/drawing/2010/main" val="0"/>
              </a:ext>
            </a:extLst>
          </a:blip>
          <a:srcRect l="10414" r="3"/>
          <a:stretch/>
        </p:blipFill>
        <p:spPr>
          <a:xfrm>
            <a:off x="611560" y="2822163"/>
            <a:ext cx="6984000" cy="2954318"/>
          </a:xfrm>
          <a:prstGeom prst="rect">
            <a:avLst/>
          </a:prstGeom>
        </p:spPr>
      </p:pic>
      <p:cxnSp>
        <p:nvCxnSpPr>
          <p:cNvPr id="25" name="Connecteur droit avec flèche 24"/>
          <p:cNvCxnSpPr/>
          <p:nvPr/>
        </p:nvCxnSpPr>
        <p:spPr>
          <a:xfrm flipH="1">
            <a:off x="3535176" y="2604233"/>
            <a:ext cx="1460316" cy="224088"/>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031922" y="5904838"/>
            <a:ext cx="6768751" cy="707886"/>
          </a:xfrm>
          <a:prstGeom prst="rect">
            <a:avLst/>
          </a:prstGeom>
          <a:noFill/>
        </p:spPr>
        <p:txBody>
          <a:bodyPr wrap="square" rtlCol="0">
            <a:spAutoFit/>
          </a:bodyPr>
          <a:lstStyle/>
          <a:p>
            <a:r>
              <a:rPr lang="fr-BE" sz="2000" dirty="0" smtClean="0">
                <a:solidFill>
                  <a:srgbClr val="C00000"/>
                </a:solidFill>
              </a:rPr>
              <a:t>Un INVENTAIRE physique : éléments de localisation, nombre d’exemplaires et disponibilité</a:t>
            </a:r>
            <a:endParaRPr lang="fr-BE" sz="2000" dirty="0">
              <a:solidFill>
                <a:srgbClr val="C00000"/>
              </a:solidFill>
            </a:endParaRPr>
          </a:p>
        </p:txBody>
      </p:sp>
      <p:cxnSp>
        <p:nvCxnSpPr>
          <p:cNvPr id="28" name="Connecteur droit avec flèche 27"/>
          <p:cNvCxnSpPr/>
          <p:nvPr/>
        </p:nvCxnSpPr>
        <p:spPr>
          <a:xfrm flipH="1" flipV="1">
            <a:off x="1403648" y="5776624"/>
            <a:ext cx="620946" cy="362467"/>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804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762907"/>
          </a:xfrm>
        </p:spPr>
        <p:txBody>
          <a:bodyPr/>
          <a:lstStyle/>
          <a:p>
            <a:r>
              <a:rPr lang="fr-BE" cap="all" dirty="0"/>
              <a:t> </a:t>
            </a:r>
            <a:r>
              <a:rPr lang="fr-BE" sz="2000" cap="all" dirty="0" smtClean="0"/>
              <a:t>APRÈS…</a:t>
            </a:r>
            <a:endParaRPr lang="fr-BE" sz="2000" dirty="0"/>
          </a:p>
        </p:txBody>
      </p:sp>
      <p:sp>
        <p:nvSpPr>
          <p:cNvPr id="3" name="Espace réservé du contenu 2"/>
          <p:cNvSpPr>
            <a:spLocks noGrp="1"/>
          </p:cNvSpPr>
          <p:nvPr>
            <p:ph idx="1"/>
          </p:nvPr>
        </p:nvSpPr>
        <p:spPr>
          <a:xfrm>
            <a:off x="251520" y="951547"/>
            <a:ext cx="7992888" cy="5449253"/>
          </a:xfrm>
        </p:spPr>
        <p:txBody>
          <a:bodyPr/>
          <a:lstStyle/>
          <a:p>
            <a:pPr marL="114300" indent="0">
              <a:buNone/>
            </a:pPr>
            <a:r>
              <a:rPr lang="fr-BE" smtClean="0"/>
              <a:t>Ou comme </a:t>
            </a:r>
            <a:r>
              <a:rPr lang="fr-BE" dirty="0" smtClean="0"/>
              <a:t>ceci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17</a:t>
            </a:fld>
            <a:endParaRPr lang="en-US"/>
          </a:p>
        </p:txBody>
      </p:sp>
      <p:sp>
        <p:nvSpPr>
          <p:cNvPr id="5" name="Espace réservé du pied de page 4"/>
          <p:cNvSpPr>
            <a:spLocks noGrp="1"/>
          </p:cNvSpPr>
          <p:nvPr>
            <p:ph type="ftr" sz="quarter" idx="3"/>
          </p:nvPr>
        </p:nvSpPr>
        <p:spPr/>
        <p:txBody>
          <a:bodyPr/>
          <a:lstStyle/>
          <a:p>
            <a:r>
              <a:rPr lang="fr-BE" smtClean="0"/>
              <a:t>Alma – Resource management – Metadata Editor - Créer l'inventaire</a:t>
            </a:r>
            <a:endParaRPr lang="en-US"/>
          </a:p>
        </p:txBody>
      </p:sp>
      <p:sp>
        <p:nvSpPr>
          <p:cNvPr id="12" name="ZoneTexte 11"/>
          <p:cNvSpPr txBox="1"/>
          <p:nvPr/>
        </p:nvSpPr>
        <p:spPr>
          <a:xfrm>
            <a:off x="5005051" y="2404178"/>
            <a:ext cx="3384377" cy="400110"/>
          </a:xfrm>
          <a:prstGeom prst="rect">
            <a:avLst/>
          </a:prstGeom>
          <a:noFill/>
        </p:spPr>
        <p:txBody>
          <a:bodyPr wrap="square" rtlCol="0">
            <a:spAutoFit/>
          </a:bodyPr>
          <a:lstStyle/>
          <a:p>
            <a:r>
              <a:rPr lang="fr-BE" sz="2000" dirty="0" smtClean="0">
                <a:solidFill>
                  <a:srgbClr val="C00000"/>
                </a:solidFill>
              </a:rPr>
              <a:t>Des éléments bibliographiques</a:t>
            </a:r>
            <a:endParaRPr lang="fr-BE" sz="2000" dirty="0">
              <a:solidFill>
                <a:srgbClr val="C00000"/>
              </a:solidFill>
            </a:endParaRPr>
          </a:p>
        </p:txBody>
      </p:sp>
      <p:pic>
        <p:nvPicPr>
          <p:cNvPr id="14" name="Espace réservé pour une image  4" descr="Ex Libris - Alm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49076" y="1656829"/>
            <a:ext cx="6172200" cy="461701"/>
          </a:xfrm>
          <a:prstGeom prst="rect">
            <a:avLst/>
          </a:prstGeom>
        </p:spPr>
      </p:pic>
      <p:sp>
        <p:nvSpPr>
          <p:cNvPr id="8" name="Ellipse 7"/>
          <p:cNvSpPr/>
          <p:nvPr/>
        </p:nvSpPr>
        <p:spPr>
          <a:xfrm>
            <a:off x="5500516" y="1707659"/>
            <a:ext cx="360040" cy="36004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9" name="ZoneTexte 18"/>
          <p:cNvSpPr txBox="1"/>
          <p:nvPr/>
        </p:nvSpPr>
        <p:spPr>
          <a:xfrm>
            <a:off x="6085361" y="1280430"/>
            <a:ext cx="1296797" cy="338554"/>
          </a:xfrm>
          <a:prstGeom prst="rect">
            <a:avLst/>
          </a:prstGeom>
          <a:noFill/>
        </p:spPr>
        <p:txBody>
          <a:bodyPr wrap="square" rtlCol="0">
            <a:spAutoFit/>
          </a:bodyPr>
          <a:lstStyle/>
          <a:p>
            <a:r>
              <a:rPr lang="fr-BE" sz="1600" dirty="0" smtClean="0">
                <a:solidFill>
                  <a:srgbClr val="C00000"/>
                </a:solidFill>
              </a:rPr>
              <a:t>Institution</a:t>
            </a:r>
            <a:endParaRPr lang="fr-BE" sz="1600" dirty="0">
              <a:solidFill>
                <a:srgbClr val="C00000"/>
              </a:solidFill>
            </a:endParaRPr>
          </a:p>
        </p:txBody>
      </p:sp>
      <p:cxnSp>
        <p:nvCxnSpPr>
          <p:cNvPr id="21" name="Connecteur droit avec flèche 20"/>
          <p:cNvCxnSpPr>
            <a:stCxn id="19" idx="1"/>
          </p:cNvCxnSpPr>
          <p:nvPr/>
        </p:nvCxnSpPr>
        <p:spPr>
          <a:xfrm flipH="1">
            <a:off x="5754063" y="1449707"/>
            <a:ext cx="331298" cy="168804"/>
          </a:xfrm>
          <a:prstGeom prst="straightConnector1">
            <a:avLst/>
          </a:prstGeom>
          <a:ln w="28575">
            <a:solidFill>
              <a:srgbClr val="FF33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a:off x="3851920" y="2604233"/>
            <a:ext cx="1143572" cy="332781"/>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116140" y="5453505"/>
            <a:ext cx="6768751" cy="1015663"/>
          </a:xfrm>
          <a:prstGeom prst="rect">
            <a:avLst/>
          </a:prstGeom>
          <a:noFill/>
        </p:spPr>
        <p:txBody>
          <a:bodyPr wrap="square" rtlCol="0">
            <a:spAutoFit/>
          </a:bodyPr>
          <a:lstStyle/>
          <a:p>
            <a:r>
              <a:rPr lang="fr-BE" sz="2000" dirty="0" smtClean="0">
                <a:solidFill>
                  <a:srgbClr val="C00000"/>
                </a:solidFill>
              </a:rPr>
              <a:t>Un </a:t>
            </a:r>
            <a:r>
              <a:rPr lang="fr-BE" sz="2000" smtClean="0">
                <a:solidFill>
                  <a:srgbClr val="C00000"/>
                </a:solidFill>
              </a:rPr>
              <a:t>INVENTAIRE électronique: nombre de portfolios, identification de la collection électronique, type de service, disponibilité</a:t>
            </a:r>
            <a:endParaRPr lang="fr-BE" sz="2000" dirty="0">
              <a:solidFill>
                <a:srgbClr val="C00000"/>
              </a:solidFill>
            </a:endParaRPr>
          </a:p>
        </p:txBody>
      </p:sp>
      <p:cxnSp>
        <p:nvCxnSpPr>
          <p:cNvPr id="28" name="Connecteur droit avec flèche 27"/>
          <p:cNvCxnSpPr/>
          <p:nvPr/>
        </p:nvCxnSpPr>
        <p:spPr>
          <a:xfrm flipH="1" flipV="1">
            <a:off x="1698157" y="5030504"/>
            <a:ext cx="398446" cy="473649"/>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a:stretch>
            <a:fillRect/>
          </a:stretch>
        </p:blipFill>
        <p:spPr>
          <a:xfrm>
            <a:off x="72661" y="2997547"/>
            <a:ext cx="8316767" cy="1972424"/>
          </a:xfrm>
          <a:prstGeom prst="rect">
            <a:avLst/>
          </a:prstGeom>
        </p:spPr>
      </p:pic>
      <p:pic>
        <p:nvPicPr>
          <p:cNvPr id="10" name="Image 9"/>
          <p:cNvPicPr>
            <a:picLocks noChangeAspect="1"/>
          </p:cNvPicPr>
          <p:nvPr/>
        </p:nvPicPr>
        <p:blipFill>
          <a:blip r:embed="rId4"/>
          <a:stretch>
            <a:fillRect/>
          </a:stretch>
        </p:blipFill>
        <p:spPr>
          <a:xfrm>
            <a:off x="432835" y="1530975"/>
            <a:ext cx="4229100" cy="816537"/>
          </a:xfrm>
          <a:prstGeom prst="rect">
            <a:avLst/>
          </a:prstGeom>
        </p:spPr>
      </p:pic>
    </p:spTree>
    <p:extLst>
      <p:ext uri="{BB962C8B-B14F-4D97-AF65-F5344CB8AC3E}">
        <p14:creationId xmlns:p14="http://schemas.microsoft.com/office/powerpoint/2010/main" val="1566317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19" y="764704"/>
            <a:ext cx="8013591" cy="4988024"/>
          </a:xfrm>
        </p:spPr>
        <p:txBody>
          <a:bodyPr/>
          <a:lstStyle/>
          <a:p>
            <a:pPr marL="114300" indent="0">
              <a:buNone/>
            </a:pPr>
            <a:r>
              <a:rPr lang="fr-BE" i="1">
                <a:solidFill>
                  <a:srgbClr val="0070C0"/>
                </a:solidFill>
              </a:rPr>
              <a:t>Les supports de formation et How to proposés par Liège Université Library pour le travail dans le  système ALMA</a:t>
            </a:r>
          </a:p>
          <a:p>
            <a:pPr marL="114300" indent="0">
              <a:buNone/>
            </a:pPr>
            <a:endParaRPr lang="fr-BE"/>
          </a:p>
          <a:p>
            <a:pPr>
              <a:buClrTx/>
              <a:buSzPct val="100000"/>
              <a:buFont typeface="Wingdings" panose="05000000000000000000" pitchFamily="2" charset="2"/>
              <a:buChar char="q"/>
            </a:pPr>
            <a:r>
              <a:rPr lang="fr-BE"/>
              <a:t>La boîte à outils </a:t>
            </a:r>
            <a:r>
              <a:rPr lang="fr-BE">
                <a:solidFill>
                  <a:srgbClr val="0070C0"/>
                </a:solidFill>
                <a:hlinkClick r:id="rId2"/>
              </a:rPr>
              <a:t>Alma @ ULiège Library</a:t>
            </a:r>
            <a:endParaRPr lang="fr-BE">
              <a:solidFill>
                <a:srgbClr val="0070C0"/>
              </a:solidFill>
            </a:endParaRPr>
          </a:p>
          <a:p>
            <a:pPr marL="114300" indent="0">
              <a:buNone/>
            </a:pPr>
            <a:endParaRPr lang="fr-BE"/>
          </a:p>
          <a:p>
            <a:pPr marL="114300" indent="0">
              <a:buNone/>
            </a:pPr>
            <a:endParaRPr lang="fr-BE"/>
          </a:p>
          <a:p>
            <a:pPr>
              <a:buClrTx/>
              <a:buSzPct val="100000"/>
              <a:buFont typeface="Wingdings" panose="05000000000000000000" pitchFamily="2" charset="2"/>
              <a:buChar char="q"/>
            </a:pPr>
            <a:r>
              <a:rPr lang="fr-BE" sz="1800"/>
              <a:t>Pour le traitement des ressources (inventaire physique et catalogage), le </a:t>
            </a:r>
          </a:p>
          <a:p>
            <a:pPr marL="114300" indent="0">
              <a:buClrTx/>
              <a:buSzPct val="100000"/>
              <a:buNone/>
              <a:tabLst>
                <a:tab pos="355600" algn="l"/>
              </a:tabLst>
            </a:pPr>
            <a:r>
              <a:rPr lang="fr-BE" sz="1800"/>
              <a:t>	</a:t>
            </a:r>
            <a:r>
              <a:rPr lang="fr-BE" sz="1800">
                <a:hlinkClick r:id="rId3"/>
              </a:rPr>
              <a:t>wiki Gestion des ressources &amp; Catalogage</a:t>
            </a:r>
            <a:endParaRPr lang="fr-BE" sz="1800"/>
          </a:p>
          <a:p>
            <a:pPr>
              <a:buClrTx/>
              <a:buSzPct val="100000"/>
              <a:buFont typeface="Wingdings" panose="05000000000000000000" pitchFamily="2" charset="2"/>
              <a:buChar char="q"/>
            </a:pPr>
            <a:endParaRPr lang="fr-BE" sz="1800"/>
          </a:p>
          <a:p>
            <a:pPr marL="114300" indent="0">
              <a:buNone/>
            </a:pPr>
            <a:r>
              <a:rPr lang="fr-BE"/>
              <a:t>		</a:t>
            </a: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18</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spTree>
    <p:extLst>
      <p:ext uri="{BB962C8B-B14F-4D97-AF65-F5344CB8AC3E}">
        <p14:creationId xmlns:p14="http://schemas.microsoft.com/office/powerpoint/2010/main" val="2555016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31840" y="1340768"/>
            <a:ext cx="1728093" cy="1718965"/>
          </a:xfrm>
        </p:spPr>
      </p:pic>
      <p:sp>
        <p:nvSpPr>
          <p:cNvPr id="4" name="Espace réservé du numéro de diapositive 3"/>
          <p:cNvSpPr>
            <a:spLocks noGrp="1"/>
          </p:cNvSpPr>
          <p:nvPr>
            <p:ph type="sldNum" sz="quarter" idx="12"/>
          </p:nvPr>
        </p:nvSpPr>
        <p:spPr/>
        <p:txBody>
          <a:bodyPr/>
          <a:lstStyle/>
          <a:p>
            <a:fld id="{E667ED75-B537-4810-9364-B7D9FE7FDC55}" type="slidenum">
              <a:rPr lang="en-US" smtClean="0"/>
              <a:pPr/>
              <a:t>19</a:t>
            </a:fld>
            <a:endParaRPr lang="en-US"/>
          </a:p>
        </p:txBody>
      </p:sp>
      <p:sp>
        <p:nvSpPr>
          <p:cNvPr id="7" name="Rectangle 6"/>
          <p:cNvSpPr/>
          <p:nvPr/>
        </p:nvSpPr>
        <p:spPr>
          <a:xfrm>
            <a:off x="2222644" y="3051413"/>
            <a:ext cx="3546484" cy="923330"/>
          </a:xfrm>
          <a:prstGeom prst="rect">
            <a:avLst/>
          </a:prstGeom>
        </p:spPr>
        <p:txBody>
          <a:bodyPr wrap="none">
            <a:spAutoFit/>
          </a:bodyPr>
          <a:lstStyle/>
          <a:p>
            <a:pPr marL="114300" indent="0">
              <a:buNone/>
            </a:pPr>
            <a:r>
              <a:rPr lang="fr-BE" i="1">
                <a:solidFill>
                  <a:srgbClr val="0070C0"/>
                </a:solidFill>
              </a:rPr>
              <a:t>TF Alma Resource Management </a:t>
            </a:r>
          </a:p>
          <a:p>
            <a:pPr marL="114300" indent="0" algn="ctr">
              <a:buNone/>
            </a:pPr>
            <a:r>
              <a:rPr lang="fr-BE" i="1">
                <a:solidFill>
                  <a:srgbClr val="0070C0"/>
                </a:solidFill>
              </a:rPr>
              <a:t>ULiège Library</a:t>
            </a:r>
          </a:p>
          <a:p>
            <a:pPr marL="114300" indent="0" algn="ctr">
              <a:buNone/>
            </a:pPr>
            <a:r>
              <a:rPr lang="fr-BE"/>
              <a:t>mail :</a:t>
            </a:r>
            <a:r>
              <a:rPr lang="fr-BE" i="1"/>
              <a:t> </a:t>
            </a:r>
            <a:r>
              <a:rPr lang="fr-BE"/>
              <a:t>alma-rm@lists.ulg.ac.be</a:t>
            </a:r>
            <a:endParaRPr lang="fr-BE" b="1"/>
          </a:p>
        </p:txBody>
      </p:sp>
      <p:sp>
        <p:nvSpPr>
          <p:cNvPr id="2" name="Espace réservé du pied de page 1"/>
          <p:cNvSpPr>
            <a:spLocks noGrp="1"/>
          </p:cNvSpPr>
          <p:nvPr>
            <p:ph type="ftr" sz="quarter" idx="3"/>
          </p:nvPr>
        </p:nvSpPr>
        <p:spPr/>
        <p:txBody>
          <a:bodyPr/>
          <a:lstStyle/>
          <a:p>
            <a:r>
              <a:rPr lang="en-US" smtClean="0"/>
              <a:t>Alma – Resource management – Metadata Editor - Créer l'inventaire</a:t>
            </a:r>
            <a:endParaRPr lang="en-US" dirty="0"/>
          </a:p>
        </p:txBody>
      </p:sp>
    </p:spTree>
    <p:extLst>
      <p:ext uri="{BB962C8B-B14F-4D97-AF65-F5344CB8AC3E}">
        <p14:creationId xmlns:p14="http://schemas.microsoft.com/office/powerpoint/2010/main" val="3321611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Rôle des utilisateurs</a:t>
            </a:r>
          </a:p>
        </p:txBody>
      </p:sp>
      <p:sp>
        <p:nvSpPr>
          <p:cNvPr id="3" name="Espace réservé du contenu 2"/>
          <p:cNvSpPr>
            <a:spLocks noGrp="1"/>
          </p:cNvSpPr>
          <p:nvPr>
            <p:ph idx="1"/>
          </p:nvPr>
        </p:nvSpPr>
        <p:spPr/>
        <p:txBody>
          <a:bodyPr/>
          <a:lstStyle/>
          <a:p>
            <a:pPr>
              <a:buClr>
                <a:schemeClr val="tx2">
                  <a:lumMod val="50000"/>
                </a:schemeClr>
              </a:buClr>
              <a:buFont typeface="Wingdings" panose="05000000000000000000" pitchFamily="2" charset="2"/>
              <a:buChar char="Ø"/>
            </a:pPr>
            <a:r>
              <a:rPr lang="fr-BE" b="1" cap="small" dirty="0"/>
              <a:t>Physical </a:t>
            </a:r>
            <a:r>
              <a:rPr lang="fr-BE" b="1" cap="small" dirty="0" err="1"/>
              <a:t>inventory</a:t>
            </a:r>
            <a:r>
              <a:rPr lang="fr-BE" b="1" cap="small" dirty="0"/>
              <a:t> </a:t>
            </a:r>
            <a:r>
              <a:rPr lang="fr-BE" b="1" cap="small" dirty="0" err="1"/>
              <a:t>operator</a:t>
            </a:r>
            <a:r>
              <a:rPr lang="fr-BE" b="1" cap="small" dirty="0"/>
              <a:t> </a:t>
            </a:r>
            <a:r>
              <a:rPr lang="fr-BE" dirty="0"/>
              <a:t>: pour </a:t>
            </a:r>
            <a:r>
              <a:rPr lang="fr-BE"/>
              <a:t>créer </a:t>
            </a:r>
            <a:r>
              <a:rPr lang="fr-BE" smtClean="0"/>
              <a:t>&amp; </a:t>
            </a:r>
            <a:r>
              <a:rPr lang="fr-BE" dirty="0"/>
              <a:t>modifier des exemplaires</a:t>
            </a:r>
          </a:p>
          <a:p>
            <a:pPr>
              <a:buClr>
                <a:schemeClr val="tx2">
                  <a:lumMod val="50000"/>
                </a:schemeClr>
              </a:buClr>
              <a:buFont typeface="Wingdings" panose="05000000000000000000" pitchFamily="2" charset="2"/>
              <a:buChar char="Ø"/>
            </a:pPr>
            <a:r>
              <a:rPr lang="fr-BE" b="1" cap="small" dirty="0"/>
              <a:t>Physical </a:t>
            </a:r>
            <a:r>
              <a:rPr lang="fr-BE" b="1" cap="small" dirty="0" err="1"/>
              <a:t>inventory</a:t>
            </a:r>
            <a:r>
              <a:rPr lang="fr-BE" b="1" cap="small" dirty="0"/>
              <a:t> </a:t>
            </a:r>
            <a:r>
              <a:rPr lang="fr-BE" b="1" cap="small" dirty="0" err="1"/>
              <a:t>operator</a:t>
            </a:r>
            <a:r>
              <a:rPr lang="fr-BE" b="1" cap="small" dirty="0"/>
              <a:t> </a:t>
            </a:r>
            <a:r>
              <a:rPr lang="fr-BE" b="1" cap="small" dirty="0" err="1"/>
              <a:t>extended</a:t>
            </a:r>
            <a:r>
              <a:rPr lang="fr-BE" b="1" cap="small" dirty="0"/>
              <a:t> </a:t>
            </a:r>
            <a:r>
              <a:rPr lang="fr-BE" dirty="0"/>
              <a:t>: +  supprimer des exemplaires</a:t>
            </a:r>
          </a:p>
          <a:p>
            <a:pPr marL="114300" indent="0">
              <a:buClr>
                <a:schemeClr val="tx2">
                  <a:lumMod val="50000"/>
                </a:schemeClr>
              </a:buClr>
              <a:buNone/>
            </a:pPr>
            <a:endParaRPr lang="fr-BE" b="1" i="1" smtClean="0"/>
          </a:p>
          <a:p>
            <a:pPr marL="114300" indent="0">
              <a:buClr>
                <a:schemeClr val="tx2">
                  <a:lumMod val="50000"/>
                </a:schemeClr>
              </a:buClr>
              <a:buNone/>
            </a:pPr>
            <a:r>
              <a:rPr lang="fr-BE" b="1" i="1" smtClean="0"/>
              <a:t>Les rôles Physical Inventory operator sont associés à des périmètres (scopes) : ce sont les bibliothèques. Si la bibliothèque à laquelle appartient l’exemplaire n’est pas dans votre périmètre, vous ne pourrez pas en modifier la notice Holding ni l’exemplaire.</a:t>
            </a:r>
          </a:p>
          <a:p>
            <a:pPr marL="114300" indent="0">
              <a:buClr>
                <a:schemeClr val="tx2">
                  <a:lumMod val="50000"/>
                </a:schemeClr>
              </a:buClr>
              <a:buNone/>
            </a:pPr>
            <a:endParaRPr lang="fr-BE" smtClean="0"/>
          </a:p>
          <a:p>
            <a:pPr>
              <a:buClr>
                <a:schemeClr val="tx2">
                  <a:lumMod val="50000"/>
                </a:schemeClr>
              </a:buClr>
              <a:buFont typeface="Wingdings" panose="05000000000000000000" pitchFamily="2" charset="2"/>
              <a:buChar char="Ø"/>
            </a:pPr>
            <a:r>
              <a:rPr lang="fr-BE" b="1" cap="small" smtClean="0"/>
              <a:t>Cataloger</a:t>
            </a:r>
            <a:r>
              <a:rPr lang="fr-BE" smtClean="0"/>
              <a:t> </a:t>
            </a:r>
            <a:r>
              <a:rPr lang="fr-BE" dirty="0"/>
              <a:t>: créer &amp; modifier les </a:t>
            </a:r>
            <a:r>
              <a:rPr lang="fr-BE"/>
              <a:t>notices </a:t>
            </a:r>
            <a:r>
              <a:rPr lang="fr-BE" smtClean="0"/>
              <a:t>bibliographiques, holdings et d’autorité</a:t>
            </a:r>
            <a:endParaRPr lang="fr-BE" dirty="0"/>
          </a:p>
          <a:p>
            <a:pPr>
              <a:buClr>
                <a:schemeClr val="tx2">
                  <a:lumMod val="50000"/>
                </a:schemeClr>
              </a:buClr>
              <a:buFont typeface="Wingdings" panose="05000000000000000000" pitchFamily="2" charset="2"/>
              <a:buChar char="Ø"/>
            </a:pPr>
            <a:r>
              <a:rPr lang="fr-BE" b="1" cap="small" dirty="0" err="1"/>
              <a:t>Cataloger</a:t>
            </a:r>
            <a:r>
              <a:rPr lang="fr-BE" b="1" cap="small" dirty="0"/>
              <a:t> </a:t>
            </a:r>
            <a:r>
              <a:rPr lang="fr-BE" b="1" cap="small" dirty="0" err="1"/>
              <a:t>extended</a:t>
            </a:r>
            <a:r>
              <a:rPr lang="fr-BE" b="1" cap="small" dirty="0"/>
              <a:t>* </a:t>
            </a:r>
            <a:r>
              <a:rPr lang="fr-BE"/>
              <a:t>: </a:t>
            </a:r>
            <a:r>
              <a:rPr lang="fr-BE" smtClean="0"/>
              <a:t>+ </a:t>
            </a:r>
            <a:r>
              <a:rPr lang="fr-BE" dirty="0"/>
              <a:t>supprimer des notices bibliographiques, holdings et d’autorité</a:t>
            </a:r>
          </a:p>
          <a:p>
            <a:pPr marL="411480" lvl="1" indent="0">
              <a:buClr>
                <a:schemeClr val="tx2">
                  <a:lumMod val="50000"/>
                </a:schemeClr>
              </a:buClr>
              <a:buNone/>
            </a:pPr>
            <a:endParaRPr lang="fr-BE" dirty="0"/>
          </a:p>
          <a:p>
            <a:pPr marL="411480" lvl="1" indent="0">
              <a:buClr>
                <a:schemeClr val="tx2">
                  <a:lumMod val="50000"/>
                </a:schemeClr>
              </a:buClr>
              <a:buNone/>
            </a:pPr>
            <a:r>
              <a:rPr lang="fr-BE" i="1">
                <a:solidFill>
                  <a:srgbClr val="08B4B8"/>
                </a:solidFill>
              </a:rPr>
              <a:t>(Les rôles sont activés en fonction des certifications Resource management)</a:t>
            </a:r>
          </a:p>
          <a:p>
            <a:pPr marL="114300" indent="0">
              <a:buClr>
                <a:schemeClr val="tx2">
                  <a:lumMod val="50000"/>
                </a:schemeClr>
              </a:buClr>
              <a:buNone/>
            </a:pPr>
            <a:endParaRPr lang="fr-BE"/>
          </a:p>
          <a:p>
            <a:pPr marL="411480" lvl="1" indent="0">
              <a:buClr>
                <a:schemeClr val="tx2">
                  <a:lumMod val="50000"/>
                </a:schemeClr>
              </a:buClr>
              <a:buNone/>
            </a:pPr>
            <a:endParaRPr lang="fr-BE"/>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2</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spTree>
    <p:extLst>
      <p:ext uri="{BB962C8B-B14F-4D97-AF65-F5344CB8AC3E}">
        <p14:creationId xmlns:p14="http://schemas.microsoft.com/office/powerpoint/2010/main" val="416301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8932" y="1844824"/>
            <a:ext cx="7835476" cy="3960440"/>
          </a:xfrm>
          <a:noFill/>
        </p:spPr>
        <p:txBody>
          <a:bodyPr>
            <a:normAutofit lnSpcReduction="10000"/>
          </a:bodyPr>
          <a:lstStyle/>
          <a:p>
            <a:pPr>
              <a:buClrTx/>
              <a:buSzPct val="110000"/>
              <a:buFont typeface="Wingdings" panose="05000000000000000000" pitchFamily="2" charset="2"/>
              <a:buChar char="ü"/>
            </a:pPr>
            <a:r>
              <a:rPr lang="fr-BE" sz="2800" b="1" dirty="0">
                <a:solidFill>
                  <a:srgbClr val="0070C0"/>
                </a:solidFill>
                <a:effectLst>
                  <a:outerShdw blurRad="38100" dist="38100" dir="2700000" algn="tl">
                    <a:srgbClr val="000000">
                      <a:alpha val="43137"/>
                    </a:srgbClr>
                  </a:outerShdw>
                </a:effectLst>
              </a:rPr>
              <a:t>Création de l’inventaire</a:t>
            </a:r>
          </a:p>
          <a:p>
            <a:pPr lvl="1">
              <a:buClrTx/>
              <a:buSzPct val="110000"/>
              <a:buFont typeface="Wingdings" panose="05000000000000000000" pitchFamily="2" charset="2"/>
              <a:buChar char="ü"/>
            </a:pPr>
            <a:r>
              <a:rPr lang="fr-BE" sz="2800" dirty="0">
                <a:solidFill>
                  <a:srgbClr val="0070C0"/>
                </a:solidFill>
                <a:effectLst>
                  <a:outerShdw blurRad="38100" dist="38100" dir="2700000" algn="tl">
                    <a:srgbClr val="000000">
                      <a:alpha val="43137"/>
                    </a:srgbClr>
                  </a:outerShdw>
                </a:effectLst>
              </a:rPr>
              <a:t> Création d’une notice holding </a:t>
            </a:r>
          </a:p>
          <a:p>
            <a:pPr lvl="1">
              <a:buClrTx/>
              <a:buSzPct val="110000"/>
              <a:buFont typeface="Wingdings" panose="05000000000000000000" pitchFamily="2" charset="2"/>
              <a:buChar char="ü"/>
            </a:pPr>
            <a:r>
              <a:rPr lang="fr-BE" sz="2800" dirty="0">
                <a:solidFill>
                  <a:srgbClr val="0070C0"/>
                </a:solidFill>
                <a:effectLst>
                  <a:outerShdw blurRad="38100" dist="38100" dir="2700000" algn="tl">
                    <a:srgbClr val="000000">
                      <a:alpha val="43137"/>
                    </a:srgbClr>
                  </a:outerShdw>
                </a:effectLst>
              </a:rPr>
              <a:t> Création de l’exemplaire</a:t>
            </a:r>
          </a:p>
          <a:p>
            <a:pPr marL="411480" lvl="1" indent="0">
              <a:buClrTx/>
              <a:buSzPct val="110000"/>
              <a:buNone/>
            </a:pPr>
            <a:endParaRPr lang="fr-BE" sz="2800" dirty="0">
              <a:solidFill>
                <a:schemeClr val="tx2">
                  <a:lumMod val="50000"/>
                </a:schemeClr>
              </a:solidFill>
              <a:effectLst>
                <a:outerShdw blurRad="38100" dist="38100" dir="2700000" algn="tl">
                  <a:srgbClr val="000000">
                    <a:alpha val="43137"/>
                  </a:srgbClr>
                </a:outerShdw>
              </a:effectLst>
            </a:endParaRPr>
          </a:p>
          <a:p>
            <a:pPr>
              <a:buClrTx/>
              <a:buSzPct val="110000"/>
              <a:buFont typeface="Wingdings" panose="05000000000000000000" pitchFamily="2" charset="2"/>
              <a:buChar char="ü"/>
            </a:pPr>
            <a:r>
              <a:rPr lang="fr-BE" sz="2800" dirty="0">
                <a:effectLst>
                  <a:outerShdw blurRad="38100" dist="38100" dir="2700000" algn="tl">
                    <a:srgbClr val="000000">
                      <a:alpha val="43137"/>
                    </a:srgbClr>
                  </a:outerShdw>
                </a:effectLst>
              </a:rPr>
              <a:t>Création de l’inventaire commandes et </a:t>
            </a:r>
            <a:r>
              <a:rPr lang="fr-BE" sz="2800">
                <a:effectLst>
                  <a:outerShdw blurRad="38100" dist="38100" dir="2700000" algn="tl">
                    <a:srgbClr val="000000">
                      <a:alpha val="43137"/>
                    </a:srgbClr>
                  </a:outerShdw>
                </a:effectLst>
              </a:rPr>
              <a:t>portfolios </a:t>
            </a:r>
            <a:r>
              <a:rPr lang="fr-BE" sz="2800" smtClean="0">
                <a:effectLst>
                  <a:outerShdw blurRad="38100" dist="38100" dir="2700000" algn="tl">
                    <a:srgbClr val="000000">
                      <a:alpha val="43137"/>
                    </a:srgbClr>
                  </a:outerShdw>
                </a:effectLst>
              </a:rPr>
              <a:t>locaux</a:t>
            </a:r>
          </a:p>
          <a:p>
            <a:pPr marL="114300" indent="0">
              <a:buClrTx/>
              <a:buSzPct val="110000"/>
              <a:buNone/>
            </a:pPr>
            <a:endParaRPr lang="fr-BE" sz="2800" smtClean="0">
              <a:effectLst>
                <a:outerShdw blurRad="38100" dist="38100" dir="2700000" algn="tl">
                  <a:srgbClr val="000000">
                    <a:alpha val="43137"/>
                  </a:srgbClr>
                </a:outerShdw>
              </a:effectLst>
            </a:endParaRPr>
          </a:p>
          <a:p>
            <a:pPr>
              <a:buClrTx/>
              <a:buSzPct val="110000"/>
              <a:buFont typeface="Wingdings" panose="05000000000000000000" pitchFamily="2" charset="2"/>
              <a:buChar char="ü"/>
            </a:pPr>
            <a:r>
              <a:rPr lang="fr-BE" sz="2800">
                <a:effectLst>
                  <a:outerShdw blurRad="38100" dist="38100" dir="2700000" algn="tl">
                    <a:srgbClr val="000000">
                      <a:alpha val="43137"/>
                    </a:srgbClr>
                  </a:outerShdw>
                </a:effectLst>
              </a:rPr>
              <a:t>Résultat</a:t>
            </a:r>
            <a:endParaRPr lang="fr-BE" sz="2800" dirty="0">
              <a:effectLst>
                <a:outerShdw blurRad="38100" dist="38100" dir="2700000" algn="tl">
                  <a:srgbClr val="000000">
                    <a:alpha val="43137"/>
                  </a:srgbClr>
                </a:outerShdw>
              </a:effectLst>
            </a:endParaRPr>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3</a:t>
            </a:fld>
            <a:endParaRPr lang="en-US"/>
          </a:p>
        </p:txBody>
      </p:sp>
      <p:sp>
        <p:nvSpPr>
          <p:cNvPr id="5" name="Espace réservé du pied de page 4"/>
          <p:cNvSpPr>
            <a:spLocks noGrp="1"/>
          </p:cNvSpPr>
          <p:nvPr>
            <p:ph type="ftr" sz="quarter" idx="3"/>
          </p:nvPr>
        </p:nvSpPr>
        <p:spPr>
          <a:ln w="3175">
            <a:noFill/>
          </a:ln>
        </p:spPr>
        <p:txBody>
          <a:bodyPr/>
          <a:lstStyle/>
          <a:p>
            <a:r>
              <a:rPr lang="en-US" smtClean="0"/>
              <a:t>Alma – Resource management – Metadata Editor - Créer l'inventaire</a:t>
            </a:r>
            <a:endParaRPr lang="en-US" dirty="0"/>
          </a:p>
        </p:txBody>
      </p:sp>
      <p:sp>
        <p:nvSpPr>
          <p:cNvPr id="6" name="Titre 1"/>
          <p:cNvSpPr>
            <a:spLocks noGrp="1"/>
          </p:cNvSpPr>
          <p:nvPr>
            <p:ph type="title"/>
          </p:nvPr>
        </p:nvSpPr>
        <p:spPr>
          <a:xfrm>
            <a:off x="251520" y="188640"/>
            <a:ext cx="7992888" cy="1143000"/>
          </a:xfrm>
        </p:spPr>
        <p:txBody>
          <a:bodyPr/>
          <a:lstStyle/>
          <a:p>
            <a:r>
              <a:rPr lang="fr-BE" dirty="0"/>
              <a:t>Plan</a:t>
            </a:r>
          </a:p>
        </p:txBody>
      </p:sp>
    </p:spTree>
    <p:extLst>
      <p:ext uri="{BB962C8B-B14F-4D97-AF65-F5344CB8AC3E}">
        <p14:creationId xmlns:p14="http://schemas.microsoft.com/office/powerpoint/2010/main" val="3638430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Création de l’inventaire – Notice Holding</a:t>
            </a:r>
            <a:endParaRPr lang="fr-BE" cap="small" dirty="0"/>
          </a:p>
        </p:txBody>
      </p:sp>
      <p:sp>
        <p:nvSpPr>
          <p:cNvPr id="3" name="Espace réservé du contenu 2"/>
          <p:cNvSpPr>
            <a:spLocks noGrp="1"/>
          </p:cNvSpPr>
          <p:nvPr>
            <p:ph idx="1"/>
          </p:nvPr>
        </p:nvSpPr>
        <p:spPr>
          <a:xfrm>
            <a:off x="251520" y="1052736"/>
            <a:ext cx="7992888" cy="5348064"/>
          </a:xfrm>
        </p:spPr>
        <p:txBody>
          <a:bodyPr/>
          <a:lstStyle/>
          <a:p>
            <a:pPr marL="114300" indent="0">
              <a:buNone/>
            </a:pPr>
            <a:r>
              <a:rPr lang="fr-BE" dirty="0"/>
              <a:t>Après enregistrement de la notice bibliographique, il est possible d’</a:t>
            </a:r>
            <a:r>
              <a:rPr lang="fr-BE" b="1" dirty="0">
                <a:solidFill>
                  <a:srgbClr val="0070C0"/>
                </a:solidFill>
              </a:rPr>
              <a:t>ajouter un </a:t>
            </a:r>
            <a:r>
              <a:rPr lang="fr-BE" b="1">
                <a:solidFill>
                  <a:srgbClr val="0070C0"/>
                </a:solidFill>
              </a:rPr>
              <a:t>HOL </a:t>
            </a:r>
            <a:r>
              <a:rPr lang="fr-BE"/>
              <a:t>(= </a:t>
            </a:r>
            <a:r>
              <a:rPr lang="fr-BE" dirty="0"/>
              <a:t>la 1</a:t>
            </a:r>
            <a:r>
              <a:rPr lang="fr-BE" baseline="30000" dirty="0"/>
              <a:t>ère</a:t>
            </a:r>
            <a:r>
              <a:rPr lang="fr-BE" dirty="0"/>
              <a:t> étape de création de l’inventaire </a:t>
            </a:r>
            <a:r>
              <a:rPr lang="fr-BE"/>
              <a:t>physique).</a:t>
            </a:r>
            <a:r>
              <a:rPr lang="fr-BE" dirty="0"/>
              <a:t/>
            </a:r>
            <a:br>
              <a:rPr lang="fr-BE" dirty="0"/>
            </a:br>
            <a:endParaRPr lang="en-US" sz="1400" b="1" cap="all"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4</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grpSp>
        <p:nvGrpSpPr>
          <p:cNvPr id="8" name="Groupe 7"/>
          <p:cNvGrpSpPr/>
          <p:nvPr/>
        </p:nvGrpSpPr>
        <p:grpSpPr>
          <a:xfrm>
            <a:off x="30822" y="2152312"/>
            <a:ext cx="7853545" cy="4684592"/>
            <a:chOff x="30822" y="2152312"/>
            <a:chExt cx="7853545" cy="4684592"/>
          </a:xfrm>
        </p:grpSpPr>
        <p:grpSp>
          <p:nvGrpSpPr>
            <p:cNvPr id="6" name="Groupe 5"/>
            <p:cNvGrpSpPr/>
            <p:nvPr/>
          </p:nvGrpSpPr>
          <p:grpSpPr>
            <a:xfrm>
              <a:off x="30822" y="2152312"/>
              <a:ext cx="6988816" cy="4684592"/>
              <a:chOff x="30822" y="2152312"/>
              <a:chExt cx="6988816" cy="4684592"/>
            </a:xfrm>
          </p:grpSpPr>
          <p:pic>
            <p:nvPicPr>
              <p:cNvPr id="10" name="Image 9">
                <a:extLst>
                  <a:ext uri="{FF2B5EF4-FFF2-40B4-BE49-F238E27FC236}">
                    <a16:creationId xmlns:a16="http://schemas.microsoft.com/office/drawing/2014/main" xmlns="" id="{BE3B4A81-923B-E748-9C4A-4554E29530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2" y="2174904"/>
                <a:ext cx="6988816" cy="4662000"/>
              </a:xfrm>
              <a:prstGeom prst="rect">
                <a:avLst/>
              </a:prstGeom>
              <a:ln w="6350">
                <a:solidFill>
                  <a:schemeClr val="accent2">
                    <a:lumMod val="75000"/>
                  </a:schemeClr>
                </a:solidFill>
              </a:ln>
            </p:spPr>
          </p:pic>
          <p:sp>
            <p:nvSpPr>
              <p:cNvPr id="14" name="Ellipse 13">
                <a:extLst>
                  <a:ext uri="{FF2B5EF4-FFF2-40B4-BE49-F238E27FC236}">
                    <a16:creationId xmlns:a16="http://schemas.microsoft.com/office/drawing/2014/main" xmlns="" id="{244DC921-1C19-764D-9431-9B38B993D30B}"/>
                  </a:ext>
                </a:extLst>
              </p:cNvPr>
              <p:cNvSpPr/>
              <p:nvPr/>
            </p:nvSpPr>
            <p:spPr>
              <a:xfrm>
                <a:off x="3419872" y="2152312"/>
                <a:ext cx="504056" cy="432048"/>
              </a:xfrm>
              <a:prstGeom prst="ellipse">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a:extLst>
                  <a:ext uri="{FF2B5EF4-FFF2-40B4-BE49-F238E27FC236}">
                    <a16:creationId xmlns:a16="http://schemas.microsoft.com/office/drawing/2014/main" xmlns="" id="{784A84D1-14F7-7342-8EF0-429A1F5A2E52}"/>
                  </a:ext>
                </a:extLst>
              </p:cNvPr>
              <p:cNvCxnSpPr/>
              <p:nvPr/>
            </p:nvCxnSpPr>
            <p:spPr>
              <a:xfrm flipH="1" flipV="1">
                <a:off x="3779912" y="2642725"/>
                <a:ext cx="576064" cy="64807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xmlns="" id="{41173CA5-A2D0-AD42-9A58-7DF89A25C308}"/>
                  </a:ext>
                </a:extLst>
              </p:cNvPr>
              <p:cNvCxnSpPr>
                <a:cxnSpLocks/>
              </p:cNvCxnSpPr>
              <p:nvPr/>
            </p:nvCxnSpPr>
            <p:spPr>
              <a:xfrm flipH="1">
                <a:off x="5220072" y="4888616"/>
                <a:ext cx="136815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ZoneTexte 14">
              <a:extLst>
                <a:ext uri="{FF2B5EF4-FFF2-40B4-BE49-F238E27FC236}">
                  <a16:creationId xmlns:a16="http://schemas.microsoft.com/office/drawing/2014/main" xmlns="" id="{A3FB8A84-B3A5-644F-B522-DCB1173C53CB}"/>
                </a:ext>
              </a:extLst>
            </p:cNvPr>
            <p:cNvSpPr txBox="1"/>
            <p:nvPr/>
          </p:nvSpPr>
          <p:spPr>
            <a:xfrm>
              <a:off x="6679986" y="4703950"/>
              <a:ext cx="1204381" cy="369332"/>
            </a:xfrm>
            <a:prstGeom prst="rect">
              <a:avLst/>
            </a:prstGeom>
            <a:solidFill>
              <a:schemeClr val="bg1"/>
            </a:solidFill>
            <a:ln>
              <a:solidFill>
                <a:srgbClr val="0070C0"/>
              </a:solidFill>
            </a:ln>
          </p:spPr>
          <p:txBody>
            <a:bodyPr wrap="square" rtlCol="0">
              <a:spAutoFit/>
            </a:bodyPr>
            <a:lstStyle/>
            <a:p>
              <a:r>
                <a:rPr lang="nl-BE" b="1" dirty="0" err="1" smtClean="0">
                  <a:solidFill>
                    <a:srgbClr val="0070C0"/>
                  </a:solidFill>
                </a:rPr>
                <a:t>Ctrl+Alt+H</a:t>
              </a:r>
              <a:endParaRPr lang="fr-FR" b="1" dirty="0">
                <a:solidFill>
                  <a:srgbClr val="0070C0"/>
                </a:solidFill>
              </a:endParaRPr>
            </a:p>
          </p:txBody>
        </p:sp>
      </p:grpSp>
    </p:spTree>
    <p:extLst>
      <p:ext uri="{BB962C8B-B14F-4D97-AF65-F5344CB8AC3E}">
        <p14:creationId xmlns:p14="http://schemas.microsoft.com/office/powerpoint/2010/main" val="25500959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76064"/>
          </a:xfrm>
        </p:spPr>
        <p:txBody>
          <a:bodyPr/>
          <a:lstStyle/>
          <a:p>
            <a:r>
              <a:rPr lang="fr-BE" dirty="0"/>
              <a:t>Création de l’inventaire – Notice Holding</a:t>
            </a:r>
            <a:endParaRPr lang="fr-BE" cap="small" dirty="0"/>
          </a:p>
        </p:txBody>
      </p:sp>
      <p:sp>
        <p:nvSpPr>
          <p:cNvPr id="3" name="Espace réservé du contenu 2"/>
          <p:cNvSpPr>
            <a:spLocks noGrp="1"/>
          </p:cNvSpPr>
          <p:nvPr>
            <p:ph idx="1"/>
          </p:nvPr>
        </p:nvSpPr>
        <p:spPr>
          <a:xfrm>
            <a:off x="251520" y="764704"/>
            <a:ext cx="7992888" cy="5636096"/>
          </a:xfrm>
        </p:spPr>
        <p:txBody>
          <a:bodyPr/>
          <a:lstStyle/>
          <a:p>
            <a:pPr marL="114300" indent="0" algn="ctr">
              <a:buNone/>
            </a:pPr>
            <a:r>
              <a:rPr lang="nl-BE" dirty="0"/>
              <a:t>                                                        La notice bibliographique</a:t>
            </a:r>
          </a:p>
          <a:p>
            <a:pPr marL="114300" indent="0" algn="ctr">
              <a:buNone/>
            </a:pPr>
            <a:r>
              <a:rPr lang="nl-BE" dirty="0"/>
              <a:t>                                                                                     La notice HOL</a:t>
            </a:r>
          </a:p>
          <a:p>
            <a:pPr marL="114300" indent="0" algn="ctr">
              <a:buNone/>
            </a:pPr>
            <a:endParaRPr lang="nl-BE" dirty="0"/>
          </a:p>
          <a:p>
            <a:pPr marL="114300" indent="0" algn="ctr">
              <a:buNone/>
            </a:pPr>
            <a:endParaRPr lang="nl-BE" dirty="0"/>
          </a:p>
          <a:p>
            <a:pPr marL="114300" indent="0" algn="ctr">
              <a:buNone/>
            </a:pPr>
            <a:endParaRPr lang="nl-BE" dirty="0"/>
          </a:p>
          <a:p>
            <a:pPr marL="114300" indent="0" algn="ctr">
              <a:buNone/>
            </a:pPr>
            <a:endParaRPr lang="nl-BE" dirty="0"/>
          </a:p>
          <a:p>
            <a:pPr marL="114300" indent="0" algn="ctr">
              <a:buNone/>
            </a:pPr>
            <a:endParaRPr lang="nl-BE" dirty="0"/>
          </a:p>
          <a:p>
            <a:pPr marL="114300" indent="0" algn="ctr">
              <a:buNone/>
            </a:pPr>
            <a:endParaRPr lang="nl-BE" dirty="0"/>
          </a:p>
          <a:p>
            <a:pPr marL="114300" indent="0" algn="r">
              <a:buNone/>
            </a:pPr>
            <a:endParaRPr lang="nl-BE" sz="1000" dirty="0"/>
          </a:p>
          <a:p>
            <a:pPr marL="114300" indent="0">
              <a:buNone/>
            </a:pPr>
            <a:r>
              <a:rPr lang="nl-BE" dirty="0">
                <a:solidFill>
                  <a:srgbClr val="FF0000"/>
                </a:solidFill>
              </a:rPr>
              <a:t>                                  </a:t>
            </a:r>
            <a:r>
              <a:rPr lang="nl-BE" sz="1600" dirty="0">
                <a:solidFill>
                  <a:srgbClr val="FF0000"/>
                </a:solidFill>
              </a:rPr>
              <a:t>MMS ID HOL</a:t>
            </a:r>
          </a:p>
          <a:p>
            <a:pPr marL="114300" indent="0" algn="r">
              <a:buNone/>
            </a:pPr>
            <a:r>
              <a:rPr lang="nl-BE" dirty="0"/>
              <a:t>Après enregistrement (</a:t>
            </a:r>
            <a:r>
              <a:rPr lang="nl-BE" dirty="0">
                <a:solidFill>
                  <a:srgbClr val="0070C0"/>
                </a:solidFill>
              </a:rPr>
              <a:t>Ctrl+s</a:t>
            </a:r>
            <a:r>
              <a:rPr lang="nl-BE" dirty="0"/>
              <a:t>)</a:t>
            </a:r>
          </a:p>
          <a:p>
            <a:pPr marL="114300" indent="0" algn="r">
              <a:buNone/>
            </a:pPr>
            <a:endParaRPr lang="nl-BE" dirty="0"/>
          </a:p>
          <a:p>
            <a:pPr marL="114300" indent="0" algn="r">
              <a:buNone/>
            </a:pPr>
            <a:endParaRPr lang="nl-BE" dirty="0"/>
          </a:p>
          <a:p>
            <a:pPr marL="114300" indent="0" algn="r">
              <a:buNone/>
            </a:pPr>
            <a:endParaRPr lang="nl-BE" dirty="0"/>
          </a:p>
          <a:p>
            <a:pPr marL="114300" indent="0">
              <a:buNone/>
            </a:pPr>
            <a:r>
              <a:rPr lang="nl-BE" dirty="0"/>
              <a:t>                 </a:t>
            </a:r>
            <a:r>
              <a:rPr lang="nl-BE" sz="1600" dirty="0">
                <a:solidFill>
                  <a:srgbClr val="FF0000"/>
                </a:solidFill>
              </a:rPr>
              <a:t>MMS ID BIB</a:t>
            </a:r>
          </a:p>
          <a:p>
            <a:pPr marL="114300" indent="0" algn="r">
              <a:buNone/>
            </a:pPr>
            <a:endParaRPr lang="nl-BE" sz="1400" b="1" cap="all" dirty="0"/>
          </a:p>
          <a:p>
            <a:pPr marL="114300" indent="0" algn="r">
              <a:buNone/>
            </a:pPr>
            <a:endParaRPr lang="en-US" sz="1400" b="1" cap="all"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5</a:t>
            </a:fld>
            <a:endParaRPr lang="en-US"/>
          </a:p>
        </p:txBody>
      </p:sp>
      <p:pic>
        <p:nvPicPr>
          <p:cNvPr id="7" name="Image 6">
            <a:extLst>
              <a:ext uri="{FF2B5EF4-FFF2-40B4-BE49-F238E27FC236}">
                <a16:creationId xmlns:a16="http://schemas.microsoft.com/office/drawing/2014/main" xmlns="" id="{5C054F5B-7983-7A4E-A730-DAB6D85546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072468"/>
            <a:ext cx="3771900" cy="2654300"/>
          </a:xfrm>
          <a:prstGeom prst="rect">
            <a:avLst/>
          </a:prstGeom>
          <a:ln>
            <a:solidFill>
              <a:schemeClr val="accent2">
                <a:lumMod val="75000"/>
              </a:schemeClr>
            </a:solidFill>
          </a:ln>
        </p:spPr>
      </p:pic>
      <p:pic>
        <p:nvPicPr>
          <p:cNvPr id="9" name="Image 8">
            <a:extLst>
              <a:ext uri="{FF2B5EF4-FFF2-40B4-BE49-F238E27FC236}">
                <a16:creationId xmlns:a16="http://schemas.microsoft.com/office/drawing/2014/main" xmlns="" id="{41176AD8-F830-9944-B692-63F0A0E2AC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90" y="1484784"/>
            <a:ext cx="4430137" cy="2160240"/>
          </a:xfrm>
          <a:prstGeom prst="rect">
            <a:avLst/>
          </a:prstGeom>
          <a:ln>
            <a:solidFill>
              <a:schemeClr val="accent2">
                <a:lumMod val="75000"/>
              </a:schemeClr>
            </a:solidFill>
          </a:ln>
        </p:spPr>
      </p:pic>
      <p:pic>
        <p:nvPicPr>
          <p:cNvPr id="12" name="Image 11">
            <a:extLst>
              <a:ext uri="{FF2B5EF4-FFF2-40B4-BE49-F238E27FC236}">
                <a16:creationId xmlns:a16="http://schemas.microsoft.com/office/drawing/2014/main" xmlns="" id="{C5A4E1FA-A6E2-C84B-8301-1FBF6E04B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6446" y="4653136"/>
            <a:ext cx="3833986" cy="2192182"/>
          </a:xfrm>
          <a:prstGeom prst="rect">
            <a:avLst/>
          </a:prstGeom>
          <a:ln>
            <a:solidFill>
              <a:schemeClr val="accent2">
                <a:lumMod val="75000"/>
              </a:schemeClr>
            </a:solidFill>
          </a:ln>
        </p:spPr>
      </p:pic>
      <p:pic>
        <p:nvPicPr>
          <p:cNvPr id="15" name="Image 14">
            <a:extLst>
              <a:ext uri="{FF2B5EF4-FFF2-40B4-BE49-F238E27FC236}">
                <a16:creationId xmlns:a16="http://schemas.microsoft.com/office/drawing/2014/main" xmlns="" id="{61642705-9995-C94B-B065-24FC61326C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04" y="4505960"/>
            <a:ext cx="3429000" cy="1143000"/>
          </a:xfrm>
          <a:prstGeom prst="rect">
            <a:avLst/>
          </a:prstGeom>
          <a:ln>
            <a:solidFill>
              <a:schemeClr val="accent2">
                <a:lumMod val="75000"/>
              </a:schemeClr>
            </a:solidFill>
          </a:ln>
        </p:spPr>
      </p:pic>
      <p:cxnSp>
        <p:nvCxnSpPr>
          <p:cNvPr id="23" name="Connecteur droit avec flèche 22">
            <a:extLst>
              <a:ext uri="{FF2B5EF4-FFF2-40B4-BE49-F238E27FC236}">
                <a16:creationId xmlns:a16="http://schemas.microsoft.com/office/drawing/2014/main" xmlns="" id="{B6E5A71C-8B3F-F74A-A9A1-1CA6033ED8C7}"/>
              </a:ext>
            </a:extLst>
          </p:cNvPr>
          <p:cNvCxnSpPr>
            <a:cxnSpLocks/>
          </p:cNvCxnSpPr>
          <p:nvPr/>
        </p:nvCxnSpPr>
        <p:spPr>
          <a:xfrm flipH="1">
            <a:off x="3635896" y="1072468"/>
            <a:ext cx="936104" cy="1204405"/>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a:extLst>
              <a:ext uri="{FF2B5EF4-FFF2-40B4-BE49-F238E27FC236}">
                <a16:creationId xmlns:a16="http://schemas.microsoft.com/office/drawing/2014/main" xmlns="" id="{21064B51-12FF-A141-AD13-0DD296FBD8BB}"/>
              </a:ext>
            </a:extLst>
          </p:cNvPr>
          <p:cNvCxnSpPr>
            <a:cxnSpLocks/>
          </p:cNvCxnSpPr>
          <p:nvPr/>
        </p:nvCxnSpPr>
        <p:spPr>
          <a:xfrm flipH="1">
            <a:off x="3646081" y="2732926"/>
            <a:ext cx="1100580" cy="78123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7" name="Flèche vers la droite 26">
            <a:extLst>
              <a:ext uri="{FF2B5EF4-FFF2-40B4-BE49-F238E27FC236}">
                <a16:creationId xmlns:a16="http://schemas.microsoft.com/office/drawing/2014/main" xmlns="" id="{8BB34C98-DA7B-1E40-921A-E15F9687BB48}"/>
              </a:ext>
            </a:extLst>
          </p:cNvPr>
          <p:cNvSpPr/>
          <p:nvPr/>
        </p:nvSpPr>
        <p:spPr>
          <a:xfrm rot="5400000">
            <a:off x="6208387" y="3688840"/>
            <a:ext cx="764471" cy="549470"/>
          </a:xfrm>
          <a:prstGeom prs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a:extLst>
              <a:ext uri="{FF2B5EF4-FFF2-40B4-BE49-F238E27FC236}">
                <a16:creationId xmlns:a16="http://schemas.microsoft.com/office/drawing/2014/main" xmlns="" id="{6C995FA5-5452-FE4A-9765-7F1A537F5FB4}"/>
              </a:ext>
            </a:extLst>
          </p:cNvPr>
          <p:cNvCxnSpPr>
            <a:cxnSpLocks/>
          </p:cNvCxnSpPr>
          <p:nvPr/>
        </p:nvCxnSpPr>
        <p:spPr>
          <a:xfrm flipH="1" flipV="1">
            <a:off x="3419872" y="5373216"/>
            <a:ext cx="1304529" cy="912856"/>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xmlns="" id="{938E7CCA-2ED8-4D41-B10E-98821C51B856}"/>
              </a:ext>
            </a:extLst>
          </p:cNvPr>
          <p:cNvCxnSpPr/>
          <p:nvPr/>
        </p:nvCxnSpPr>
        <p:spPr>
          <a:xfrm flipV="1">
            <a:off x="2123728" y="4221088"/>
            <a:ext cx="576064" cy="5040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xmlns="" id="{42EA604C-17AD-B340-9B25-59E130CB1E7E}"/>
              </a:ext>
            </a:extLst>
          </p:cNvPr>
          <p:cNvCxnSpPr>
            <a:cxnSpLocks/>
          </p:cNvCxnSpPr>
          <p:nvPr/>
        </p:nvCxnSpPr>
        <p:spPr>
          <a:xfrm>
            <a:off x="1043608" y="5517232"/>
            <a:ext cx="360040" cy="4166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3"/>
          </p:nvPr>
        </p:nvSpPr>
        <p:spPr/>
        <p:txBody>
          <a:bodyPr/>
          <a:lstStyle/>
          <a:p>
            <a:r>
              <a:rPr lang="fr-BE" smtClean="0"/>
              <a:t>Alma – Resource management – Metadata Editor - Créer l'inventaire</a:t>
            </a:r>
            <a:endParaRPr lang="en-US"/>
          </a:p>
        </p:txBody>
      </p:sp>
    </p:spTree>
    <p:extLst>
      <p:ext uri="{BB962C8B-B14F-4D97-AF65-F5344CB8AC3E}">
        <p14:creationId xmlns:p14="http://schemas.microsoft.com/office/powerpoint/2010/main" val="1728623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648072"/>
          </a:xfrm>
        </p:spPr>
        <p:txBody>
          <a:bodyPr/>
          <a:lstStyle/>
          <a:p>
            <a:r>
              <a:rPr lang="fr-BE" dirty="0"/>
              <a:t>Création de l’inventaire – Notice Holding</a:t>
            </a:r>
            <a:endParaRPr lang="fr-BE" cap="small" dirty="0"/>
          </a:p>
        </p:txBody>
      </p:sp>
      <p:sp>
        <p:nvSpPr>
          <p:cNvPr id="3" name="Espace réservé du contenu 2"/>
          <p:cNvSpPr>
            <a:spLocks noGrp="1"/>
          </p:cNvSpPr>
          <p:nvPr>
            <p:ph idx="1"/>
          </p:nvPr>
        </p:nvSpPr>
        <p:spPr>
          <a:xfrm>
            <a:off x="251520" y="764704"/>
            <a:ext cx="8208912" cy="5636096"/>
          </a:xfrm>
        </p:spPr>
        <p:txBody>
          <a:bodyPr/>
          <a:lstStyle/>
          <a:p>
            <a:pPr marL="114300" indent="0">
              <a:buNone/>
            </a:pPr>
            <a:r>
              <a:rPr lang="fr-BE" b="1" dirty="0">
                <a:solidFill>
                  <a:srgbClr val="0070C0"/>
                </a:solidFill>
              </a:rPr>
              <a:t>Grilles de saisie</a:t>
            </a:r>
          </a:p>
          <a:p>
            <a:pPr marL="114300" lvl="1" indent="0">
              <a:buClr>
                <a:schemeClr val="accent1"/>
              </a:buClr>
              <a:buNone/>
            </a:pPr>
            <a:r>
              <a:rPr lang="fr-BE" sz="2000" dirty="0"/>
              <a:t>Par défaut, la notice Holding s’ouvre en parallèle à la notice bibliographique : le panneau central est coupé en deux.</a:t>
            </a:r>
          </a:p>
          <a:p>
            <a:pPr marL="114300" lvl="1" indent="0">
              <a:buClr>
                <a:schemeClr val="accent1"/>
              </a:buClr>
              <a:buNone/>
            </a:pPr>
            <a:r>
              <a:rPr lang="fr-BE" sz="2000" dirty="0"/>
              <a:t>Par défaut</a:t>
            </a:r>
            <a:r>
              <a:rPr lang="fr-BE" sz="2000"/>
              <a:t>, </a:t>
            </a:r>
            <a:r>
              <a:rPr lang="fr-BE" sz="2000" smtClean="0"/>
              <a:t>le type de </a:t>
            </a:r>
            <a:r>
              <a:rPr lang="fr-BE" sz="2000" dirty="0"/>
              <a:t>notice </a:t>
            </a:r>
            <a:r>
              <a:rPr lang="fr-BE" sz="2000"/>
              <a:t>Holding </a:t>
            </a:r>
            <a:r>
              <a:rPr lang="fr-BE" sz="2000" smtClean="0"/>
              <a:t>est une notice de fonds pour un document en une seule unité matérielle (LDR/06 = x), c’est-à-dire une monographie en 1 volume.</a:t>
            </a:r>
            <a:endParaRPr lang="fr-BE" sz="2000"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6</a:t>
            </a:fld>
            <a:endParaRPr lang="en-US"/>
          </a:p>
        </p:txBody>
      </p:sp>
      <p:pic>
        <p:nvPicPr>
          <p:cNvPr id="9" name="Image 8">
            <a:extLst>
              <a:ext uri="{FF2B5EF4-FFF2-40B4-BE49-F238E27FC236}">
                <a16:creationId xmlns:a16="http://schemas.microsoft.com/office/drawing/2014/main" xmlns="" id="{B0E795EE-706C-3C41-BA3D-210DAE8076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28727"/>
            <a:ext cx="9144000" cy="3054548"/>
          </a:xfrm>
          <a:prstGeom prst="rect">
            <a:avLst/>
          </a:prstGeom>
          <a:ln>
            <a:solidFill>
              <a:schemeClr val="accent2">
                <a:lumMod val="75000"/>
              </a:schemeClr>
            </a:solidFill>
          </a:ln>
        </p:spPr>
      </p:pic>
      <p:sp>
        <p:nvSpPr>
          <p:cNvPr id="18" name="Flèche vers la droite 17">
            <a:extLst>
              <a:ext uri="{FF2B5EF4-FFF2-40B4-BE49-F238E27FC236}">
                <a16:creationId xmlns:a16="http://schemas.microsoft.com/office/drawing/2014/main" xmlns="" id="{F15414E5-6543-0C47-8306-846403921D04}"/>
              </a:ext>
            </a:extLst>
          </p:cNvPr>
          <p:cNvSpPr/>
          <p:nvPr/>
        </p:nvSpPr>
        <p:spPr>
          <a:xfrm rot="5400000">
            <a:off x="6106875" y="2839965"/>
            <a:ext cx="936104" cy="549470"/>
          </a:xfrm>
          <a:prstGeom prs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pied de page 4"/>
          <p:cNvSpPr>
            <a:spLocks noGrp="1"/>
          </p:cNvSpPr>
          <p:nvPr>
            <p:ph type="ftr" sz="quarter" idx="3"/>
          </p:nvPr>
        </p:nvSpPr>
        <p:spPr/>
        <p:txBody>
          <a:bodyPr/>
          <a:lstStyle/>
          <a:p>
            <a:r>
              <a:rPr lang="fr-BE" smtClean="0"/>
              <a:t>Alma – Resource management – Metadata Editor - Créer l'inventaire</a:t>
            </a:r>
            <a:endParaRPr lang="en-US"/>
          </a:p>
        </p:txBody>
      </p:sp>
    </p:spTree>
    <p:extLst>
      <p:ext uri="{BB962C8B-B14F-4D97-AF65-F5344CB8AC3E}">
        <p14:creationId xmlns:p14="http://schemas.microsoft.com/office/powerpoint/2010/main" val="1626128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0"/>
            <a:ext cx="7992888" cy="620688"/>
          </a:xfrm>
        </p:spPr>
        <p:txBody>
          <a:bodyPr/>
          <a:lstStyle/>
          <a:p>
            <a:r>
              <a:rPr lang="fr-BE" dirty="0"/>
              <a:t>Création de l’inventaire – Notice Holding</a:t>
            </a:r>
            <a:endParaRPr lang="fr-BE" cap="small" dirty="0"/>
          </a:p>
        </p:txBody>
      </p:sp>
      <p:sp>
        <p:nvSpPr>
          <p:cNvPr id="3" name="Espace réservé du contenu 2"/>
          <p:cNvSpPr>
            <a:spLocks noGrp="1"/>
          </p:cNvSpPr>
          <p:nvPr>
            <p:ph idx="1"/>
          </p:nvPr>
        </p:nvSpPr>
        <p:spPr>
          <a:xfrm>
            <a:off x="251520" y="548680"/>
            <a:ext cx="8208912" cy="5852120"/>
          </a:xfrm>
        </p:spPr>
        <p:txBody>
          <a:bodyPr/>
          <a:lstStyle/>
          <a:p>
            <a:pPr marL="114300" indent="0">
              <a:buNone/>
            </a:pPr>
            <a:r>
              <a:rPr lang="fr-BE" b="1" dirty="0">
                <a:solidFill>
                  <a:srgbClr val="0070C0"/>
                </a:solidFill>
              </a:rPr>
              <a:t>Grilles de saisie</a:t>
            </a:r>
          </a:p>
          <a:p>
            <a:pPr marL="114300" lvl="1" indent="0">
              <a:buClr>
                <a:schemeClr val="accent1"/>
              </a:buClr>
              <a:buNone/>
            </a:pPr>
            <a:r>
              <a:rPr lang="fr-BE" sz="2000" dirty="0"/>
              <a:t>Vous pouvez appeler directement les grilles de catalogage propres aux notices holdings</a:t>
            </a:r>
            <a:r>
              <a:rPr lang="fr-BE" sz="2000"/>
              <a:t>. </a:t>
            </a:r>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7</a:t>
            </a:fld>
            <a:endParaRPr lang="en-US"/>
          </a:p>
        </p:txBody>
      </p:sp>
      <p:grpSp>
        <p:nvGrpSpPr>
          <p:cNvPr id="21" name="Groupe 20">
            <a:extLst>
              <a:ext uri="{FF2B5EF4-FFF2-40B4-BE49-F238E27FC236}">
                <a16:creationId xmlns:a16="http://schemas.microsoft.com/office/drawing/2014/main" xmlns="" id="{E6C0D123-0DB6-7041-9911-2D5E904C1044}"/>
              </a:ext>
            </a:extLst>
          </p:cNvPr>
          <p:cNvGrpSpPr/>
          <p:nvPr/>
        </p:nvGrpSpPr>
        <p:grpSpPr>
          <a:xfrm>
            <a:off x="359651" y="1556792"/>
            <a:ext cx="7776625" cy="3120118"/>
            <a:chOff x="36512" y="2546684"/>
            <a:chExt cx="9108265" cy="3662942"/>
          </a:xfrm>
        </p:grpSpPr>
        <p:pic>
          <p:nvPicPr>
            <p:cNvPr id="6" name="Image 5">
              <a:extLst>
                <a:ext uri="{FF2B5EF4-FFF2-40B4-BE49-F238E27FC236}">
                  <a16:creationId xmlns:a16="http://schemas.microsoft.com/office/drawing/2014/main" xmlns="" id="{23DF62A8-38E8-3142-8171-7A1573C6B3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546684"/>
              <a:ext cx="9108265" cy="3662942"/>
            </a:xfrm>
            <a:prstGeom prst="rect">
              <a:avLst/>
            </a:prstGeom>
          </p:spPr>
        </p:pic>
        <p:sp>
          <p:nvSpPr>
            <p:cNvPr id="14" name="ZoneTexte 13">
              <a:extLst>
                <a:ext uri="{FF2B5EF4-FFF2-40B4-BE49-F238E27FC236}">
                  <a16:creationId xmlns:a16="http://schemas.microsoft.com/office/drawing/2014/main" xmlns="" id="{0F50C249-FF90-094D-875F-036CA3FC7E94}"/>
                </a:ext>
              </a:extLst>
            </p:cNvPr>
            <p:cNvSpPr txBox="1"/>
            <p:nvPr/>
          </p:nvSpPr>
          <p:spPr>
            <a:xfrm>
              <a:off x="5729213" y="3814718"/>
              <a:ext cx="2808851" cy="975570"/>
            </a:xfrm>
            <a:prstGeom prst="rect">
              <a:avLst/>
            </a:prstGeom>
            <a:solidFill>
              <a:schemeClr val="bg1"/>
            </a:solidFill>
            <a:ln w="31750">
              <a:solidFill>
                <a:schemeClr val="accent1">
                  <a:lumMod val="75000"/>
                </a:schemeClr>
              </a:solidFill>
            </a:ln>
          </p:spPr>
          <p:txBody>
            <a:bodyPr wrap="square" rtlCol="0">
              <a:spAutoFit/>
            </a:bodyPr>
            <a:lstStyle/>
            <a:p>
              <a:r>
                <a:rPr lang="nl-BE" sz="1600" b="1" dirty="0">
                  <a:solidFill>
                    <a:srgbClr val="FF0000"/>
                  </a:solidFill>
                </a:rPr>
                <a:t>Les templates appelés sont ceux liés aux notices holdings</a:t>
              </a:r>
              <a:endParaRPr lang="fr-FR" sz="1600" b="1" dirty="0">
                <a:solidFill>
                  <a:srgbClr val="FF0000"/>
                </a:solidFill>
              </a:endParaRPr>
            </a:p>
          </p:txBody>
        </p:sp>
        <p:cxnSp>
          <p:nvCxnSpPr>
            <p:cNvPr id="16" name="Connecteur droit avec flèche 15">
              <a:extLst>
                <a:ext uri="{FF2B5EF4-FFF2-40B4-BE49-F238E27FC236}">
                  <a16:creationId xmlns:a16="http://schemas.microsoft.com/office/drawing/2014/main" xmlns="" id="{AFAD94EA-02D7-C44B-9FF9-34E02726F083}"/>
                </a:ext>
              </a:extLst>
            </p:cNvPr>
            <p:cNvCxnSpPr>
              <a:cxnSpLocks/>
              <a:stCxn id="14" idx="1"/>
            </p:cNvCxnSpPr>
            <p:nvPr/>
          </p:nvCxnSpPr>
          <p:spPr>
            <a:xfrm flipH="1">
              <a:off x="3536415" y="4302504"/>
              <a:ext cx="2192798" cy="93785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ZoneTexte 6"/>
          <p:cNvSpPr txBox="1"/>
          <p:nvPr/>
        </p:nvSpPr>
        <p:spPr>
          <a:xfrm>
            <a:off x="251520" y="4796837"/>
            <a:ext cx="8208260" cy="1200329"/>
          </a:xfrm>
          <a:prstGeom prst="rect">
            <a:avLst/>
          </a:prstGeom>
          <a:solidFill>
            <a:schemeClr val="accent2">
              <a:lumMod val="60000"/>
              <a:lumOff val="40000"/>
            </a:schemeClr>
          </a:solidFill>
          <a:ln>
            <a:solidFill>
              <a:schemeClr val="accent2">
                <a:lumMod val="50000"/>
              </a:schemeClr>
            </a:solidFill>
          </a:ln>
        </p:spPr>
        <p:txBody>
          <a:bodyPr wrap="square" rtlCol="0">
            <a:spAutoFit/>
          </a:bodyPr>
          <a:lstStyle/>
          <a:p>
            <a:r>
              <a:rPr lang="fr-BE" smtClean="0">
                <a:latin typeface="Arial Black" panose="020B0A04020102020204" pitchFamily="34" charset="0"/>
              </a:rPr>
              <a:t>Attention ! </a:t>
            </a:r>
            <a:r>
              <a:rPr lang="fr-BE" smtClean="0"/>
              <a:t>Développer la notice à partir d’une grille de saisie permet d’ajouter les zones manquantes mais ne vas pas modifier les zones existantes. Si vous créez une notice de fonds pour un périodique ou une monographie en plusieurs volumes, n’oubliez pas de modifier manuellement la valeur en LDR/06.</a:t>
            </a:r>
            <a:endParaRPr lang="fr-BE"/>
          </a:p>
        </p:txBody>
      </p:sp>
      <p:sp>
        <p:nvSpPr>
          <p:cNvPr id="5" name="Espace réservé du pied de page 4"/>
          <p:cNvSpPr>
            <a:spLocks noGrp="1"/>
          </p:cNvSpPr>
          <p:nvPr>
            <p:ph type="ftr" sz="quarter" idx="3"/>
          </p:nvPr>
        </p:nvSpPr>
        <p:spPr/>
        <p:txBody>
          <a:bodyPr/>
          <a:lstStyle/>
          <a:p>
            <a:r>
              <a:rPr lang="fr-BE" smtClean="0"/>
              <a:t>Alma – Resource management – Metadata Editor - Créer l'inventaire</a:t>
            </a:r>
            <a:endParaRPr lang="en-US"/>
          </a:p>
        </p:txBody>
      </p:sp>
    </p:spTree>
    <p:extLst>
      <p:ext uri="{BB962C8B-B14F-4D97-AF65-F5344CB8AC3E}">
        <p14:creationId xmlns:p14="http://schemas.microsoft.com/office/powerpoint/2010/main" val="3265083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8640"/>
            <a:ext cx="7992888" cy="504056"/>
          </a:xfrm>
        </p:spPr>
        <p:txBody>
          <a:bodyPr/>
          <a:lstStyle/>
          <a:p>
            <a:r>
              <a:rPr lang="fr-BE" dirty="0"/>
              <a:t>Création de l’inventaire – Exemplaire</a:t>
            </a:r>
            <a:endParaRPr lang="fr-BE" cap="small" dirty="0"/>
          </a:p>
        </p:txBody>
      </p:sp>
      <p:sp>
        <p:nvSpPr>
          <p:cNvPr id="3" name="Espace réservé du contenu 2"/>
          <p:cNvSpPr>
            <a:spLocks noGrp="1"/>
          </p:cNvSpPr>
          <p:nvPr>
            <p:ph idx="1"/>
          </p:nvPr>
        </p:nvSpPr>
        <p:spPr>
          <a:xfrm>
            <a:off x="251520" y="692696"/>
            <a:ext cx="7992888" cy="5708104"/>
          </a:xfrm>
        </p:spPr>
        <p:txBody>
          <a:bodyPr/>
          <a:lstStyle/>
          <a:p>
            <a:pPr marL="114300" indent="0">
              <a:buNone/>
            </a:pPr>
            <a:r>
              <a:rPr lang="fr-BE" dirty="0"/>
              <a:t>Une fois la notice HOL sauvegardée, on peut créer l’exemplaire.</a:t>
            </a:r>
            <a:br>
              <a:rPr lang="fr-BE" dirty="0"/>
            </a:br>
            <a:r>
              <a:rPr lang="fr-BE" b="1" dirty="0">
                <a:solidFill>
                  <a:srgbClr val="0070C0"/>
                </a:solidFill>
              </a:rPr>
              <a:t>Dans le HOL &gt; Menu Tools &gt; MARC21 Holdings &gt; </a:t>
            </a:r>
            <a:r>
              <a:rPr lang="fr-BE" b="1" dirty="0" err="1">
                <a:solidFill>
                  <a:srgbClr val="0070C0"/>
                </a:solidFill>
              </a:rPr>
              <a:t>Add</a:t>
            </a:r>
            <a:r>
              <a:rPr lang="fr-BE" b="1" dirty="0">
                <a:solidFill>
                  <a:srgbClr val="0070C0"/>
                </a:solidFill>
              </a:rPr>
              <a:t> item</a:t>
            </a:r>
            <a:endParaRPr lang="en-US" b="1" dirty="0">
              <a:solidFill>
                <a:srgbClr val="0070C0"/>
              </a:solidFill>
            </a:endParaRPr>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8</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grpSp>
        <p:nvGrpSpPr>
          <p:cNvPr id="11" name="Groupe 10">
            <a:extLst>
              <a:ext uri="{FF2B5EF4-FFF2-40B4-BE49-F238E27FC236}">
                <a16:creationId xmlns:a16="http://schemas.microsoft.com/office/drawing/2014/main" xmlns="" id="{8ED7B403-F830-2F4E-9392-A58E7D4D794B}"/>
              </a:ext>
            </a:extLst>
          </p:cNvPr>
          <p:cNvGrpSpPr/>
          <p:nvPr/>
        </p:nvGrpSpPr>
        <p:grpSpPr>
          <a:xfrm>
            <a:off x="1875496" y="1391848"/>
            <a:ext cx="6250848" cy="5466152"/>
            <a:chOff x="1875496" y="1391848"/>
            <a:chExt cx="6250848" cy="5466152"/>
          </a:xfrm>
        </p:grpSpPr>
        <p:pic>
          <p:nvPicPr>
            <p:cNvPr id="7" name="Image 6">
              <a:extLst>
                <a:ext uri="{FF2B5EF4-FFF2-40B4-BE49-F238E27FC236}">
                  <a16:creationId xmlns:a16="http://schemas.microsoft.com/office/drawing/2014/main" xmlns="" id="{B83E958E-05D6-2F4E-875E-C834FDE09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5496" y="1391848"/>
              <a:ext cx="5216784" cy="5466152"/>
            </a:xfrm>
            <a:prstGeom prst="rect">
              <a:avLst/>
            </a:prstGeom>
            <a:ln>
              <a:solidFill>
                <a:schemeClr val="accent2">
                  <a:lumMod val="75000"/>
                </a:schemeClr>
              </a:solidFill>
            </a:ln>
          </p:spPr>
        </p:pic>
        <p:sp>
          <p:nvSpPr>
            <p:cNvPr id="18" name="Ellipse 17">
              <a:extLst>
                <a:ext uri="{FF2B5EF4-FFF2-40B4-BE49-F238E27FC236}">
                  <a16:creationId xmlns:a16="http://schemas.microsoft.com/office/drawing/2014/main" xmlns="" id="{01A3786B-9793-8A40-AD8A-7FDF8691E579}"/>
                </a:ext>
              </a:extLst>
            </p:cNvPr>
            <p:cNvSpPr/>
            <p:nvPr/>
          </p:nvSpPr>
          <p:spPr>
            <a:xfrm>
              <a:off x="5220072" y="1398665"/>
              <a:ext cx="504056" cy="54347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droit avec flèche 18">
              <a:extLst>
                <a:ext uri="{FF2B5EF4-FFF2-40B4-BE49-F238E27FC236}">
                  <a16:creationId xmlns:a16="http://schemas.microsoft.com/office/drawing/2014/main" xmlns="" id="{829BE036-6239-9742-AB31-73295FF96BF8}"/>
                </a:ext>
              </a:extLst>
            </p:cNvPr>
            <p:cNvCxnSpPr>
              <a:cxnSpLocks/>
            </p:cNvCxnSpPr>
            <p:nvPr/>
          </p:nvCxnSpPr>
          <p:spPr>
            <a:xfrm flipH="1">
              <a:off x="7020272" y="4906160"/>
              <a:ext cx="1106072"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xmlns="" id="{A3FB8A84-B3A5-644F-B522-DCB1173C53CB}"/>
                </a:ext>
              </a:extLst>
            </p:cNvPr>
            <p:cNvSpPr txBox="1"/>
            <p:nvPr/>
          </p:nvSpPr>
          <p:spPr>
            <a:xfrm>
              <a:off x="7380312" y="4283804"/>
              <a:ext cx="720080" cy="369332"/>
            </a:xfrm>
            <a:prstGeom prst="rect">
              <a:avLst/>
            </a:prstGeom>
            <a:solidFill>
              <a:schemeClr val="bg1"/>
            </a:solidFill>
            <a:ln>
              <a:solidFill>
                <a:srgbClr val="0070C0"/>
              </a:solidFill>
            </a:ln>
          </p:spPr>
          <p:txBody>
            <a:bodyPr wrap="square" rtlCol="0">
              <a:spAutoFit/>
            </a:bodyPr>
            <a:lstStyle/>
            <a:p>
              <a:r>
                <a:rPr lang="nl-BE" b="1" dirty="0">
                  <a:solidFill>
                    <a:srgbClr val="0070C0"/>
                  </a:solidFill>
                </a:rPr>
                <a:t>Alt+I</a:t>
              </a:r>
              <a:endParaRPr lang="fr-FR" b="1" dirty="0">
                <a:solidFill>
                  <a:srgbClr val="0070C0"/>
                </a:solidFill>
              </a:endParaRPr>
            </a:p>
          </p:txBody>
        </p:sp>
      </p:grpSp>
    </p:spTree>
    <p:extLst>
      <p:ext uri="{BB962C8B-B14F-4D97-AF65-F5344CB8AC3E}">
        <p14:creationId xmlns:p14="http://schemas.microsoft.com/office/powerpoint/2010/main" val="2089805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253" y="44801"/>
            <a:ext cx="7992888" cy="504056"/>
          </a:xfrm>
        </p:spPr>
        <p:txBody>
          <a:bodyPr/>
          <a:lstStyle/>
          <a:p>
            <a:r>
              <a:rPr lang="fr-BE" dirty="0"/>
              <a:t>Création de l’inventaire – Exemplaire</a:t>
            </a:r>
            <a:endParaRPr lang="fr-BE" cap="small" dirty="0"/>
          </a:p>
        </p:txBody>
      </p:sp>
      <p:sp>
        <p:nvSpPr>
          <p:cNvPr id="3" name="Espace réservé du contenu 2"/>
          <p:cNvSpPr>
            <a:spLocks noGrp="1"/>
          </p:cNvSpPr>
          <p:nvPr>
            <p:ph idx="1"/>
          </p:nvPr>
        </p:nvSpPr>
        <p:spPr>
          <a:xfrm>
            <a:off x="10007" y="548857"/>
            <a:ext cx="8388098" cy="5708104"/>
          </a:xfrm>
        </p:spPr>
        <p:txBody>
          <a:bodyPr/>
          <a:lstStyle/>
          <a:p>
            <a:pPr marL="114300" indent="0">
              <a:buNone/>
            </a:pPr>
            <a:r>
              <a:rPr lang="fr-BE" b="1" dirty="0">
                <a:solidFill>
                  <a:srgbClr val="0070C0"/>
                </a:solidFill>
              </a:rPr>
              <a:t>=&gt;</a:t>
            </a:r>
            <a:r>
              <a:rPr lang="fr-BE" dirty="0"/>
              <a:t> Ouverture du Physical Item Editor sur l’onglet unique General information à compléter…</a:t>
            </a:r>
            <a:endParaRPr lang="en-US" dirty="0"/>
          </a:p>
          <a:p>
            <a:endParaRPr lang="fr-BE" dirty="0"/>
          </a:p>
        </p:txBody>
      </p:sp>
      <p:sp>
        <p:nvSpPr>
          <p:cNvPr id="4" name="Espace réservé du numéro de diapositive 3"/>
          <p:cNvSpPr>
            <a:spLocks noGrp="1"/>
          </p:cNvSpPr>
          <p:nvPr>
            <p:ph type="sldNum" sz="quarter" idx="12"/>
          </p:nvPr>
        </p:nvSpPr>
        <p:spPr/>
        <p:txBody>
          <a:bodyPr/>
          <a:lstStyle/>
          <a:p>
            <a:fld id="{E667ED75-B537-4810-9364-B7D9FE7FDC55}" type="slidenum">
              <a:rPr lang="en-US" smtClean="0"/>
              <a:pPr/>
              <a:t>9</a:t>
            </a:fld>
            <a:endParaRPr lang="en-US"/>
          </a:p>
        </p:txBody>
      </p:sp>
      <p:sp>
        <p:nvSpPr>
          <p:cNvPr id="5" name="Espace réservé du pied de page 4"/>
          <p:cNvSpPr>
            <a:spLocks noGrp="1"/>
          </p:cNvSpPr>
          <p:nvPr>
            <p:ph type="ftr" sz="quarter" idx="3"/>
          </p:nvPr>
        </p:nvSpPr>
        <p:spPr/>
        <p:txBody>
          <a:bodyPr/>
          <a:lstStyle/>
          <a:p>
            <a:r>
              <a:rPr lang="en-US" smtClean="0"/>
              <a:t>Alma – Resource management – Metadata Editor - Créer l'inventaire</a:t>
            </a:r>
            <a:endParaRPr lang="en-US" dirty="0"/>
          </a:p>
        </p:txBody>
      </p:sp>
      <p:grpSp>
        <p:nvGrpSpPr>
          <p:cNvPr id="13" name="Groupe 12">
            <a:extLst>
              <a:ext uri="{FF2B5EF4-FFF2-40B4-BE49-F238E27FC236}">
                <a16:creationId xmlns:a16="http://schemas.microsoft.com/office/drawing/2014/main" xmlns="" id="{A2063A17-D8C2-BB47-9E27-CF2D5CC241BC}"/>
              </a:ext>
            </a:extLst>
          </p:cNvPr>
          <p:cNvGrpSpPr/>
          <p:nvPr/>
        </p:nvGrpSpPr>
        <p:grpSpPr>
          <a:xfrm>
            <a:off x="144016" y="1208136"/>
            <a:ext cx="8244408" cy="4985749"/>
            <a:chOff x="144016" y="1208136"/>
            <a:chExt cx="8244408" cy="4985749"/>
          </a:xfrm>
        </p:grpSpPr>
        <p:pic>
          <p:nvPicPr>
            <p:cNvPr id="8" name="Image 7">
              <a:extLst>
                <a:ext uri="{FF2B5EF4-FFF2-40B4-BE49-F238E27FC236}">
                  <a16:creationId xmlns:a16="http://schemas.microsoft.com/office/drawing/2014/main" xmlns="" id="{8F2CB309-B34C-1841-BFB4-E3E3BC073D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6" y="1208136"/>
              <a:ext cx="8244408" cy="4985749"/>
            </a:xfrm>
            <a:prstGeom prst="rect">
              <a:avLst/>
            </a:prstGeom>
            <a:ln>
              <a:solidFill>
                <a:schemeClr val="accent2">
                  <a:lumMod val="75000"/>
                </a:schemeClr>
              </a:solidFill>
            </a:ln>
          </p:spPr>
        </p:pic>
        <p:sp>
          <p:nvSpPr>
            <p:cNvPr id="12" name="Rectangle 11">
              <a:extLst>
                <a:ext uri="{FF2B5EF4-FFF2-40B4-BE49-F238E27FC236}">
                  <a16:creationId xmlns:a16="http://schemas.microsoft.com/office/drawing/2014/main" xmlns="" id="{6BC482D3-0354-5A4C-A0DA-3127CF398C7D}"/>
                </a:ext>
              </a:extLst>
            </p:cNvPr>
            <p:cNvSpPr/>
            <p:nvPr/>
          </p:nvSpPr>
          <p:spPr>
            <a:xfrm>
              <a:off x="755576" y="3212976"/>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43B702B3-D610-1A40-9BD5-4E967CD5EBEC}"/>
                </a:ext>
              </a:extLst>
            </p:cNvPr>
            <p:cNvSpPr/>
            <p:nvPr/>
          </p:nvSpPr>
          <p:spPr>
            <a:xfrm>
              <a:off x="467544" y="3498940"/>
              <a:ext cx="86409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339784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5">
      <a:dk1>
        <a:srgbClr val="2F2B20"/>
      </a:dk1>
      <a:lt1>
        <a:srgbClr val="FFFFFF"/>
      </a:lt1>
      <a:dk2>
        <a:srgbClr val="3C4457"/>
      </a:dk2>
      <a:lt2>
        <a:srgbClr val="FBBE34"/>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12361</TotalTime>
  <Words>907</Words>
  <Application>Microsoft Office PowerPoint</Application>
  <PresentationFormat>Affichage à l'écran (4:3)</PresentationFormat>
  <Paragraphs>163</Paragraphs>
  <Slides>19</Slides>
  <Notes>6</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19</vt:i4>
      </vt:variant>
    </vt:vector>
  </HeadingPairs>
  <TitlesOfParts>
    <vt:vector size="27" baseType="lpstr">
      <vt:lpstr>Arial</vt:lpstr>
      <vt:lpstr>Arial Black</vt:lpstr>
      <vt:lpstr>Arial Rounded MT Bold</vt:lpstr>
      <vt:lpstr>Calibri</vt:lpstr>
      <vt:lpstr>Calibri Light</vt:lpstr>
      <vt:lpstr>Wingdings</vt:lpstr>
      <vt:lpstr>Contiguïté</vt:lpstr>
      <vt:lpstr>Conception personnalisée</vt:lpstr>
      <vt:lpstr>    Metadata Editor  Éditeur de métadonnées                                                                                                          Le catalogage dans Alma (4)      Créer l’inventaire</vt:lpstr>
      <vt:lpstr>Rôle des utilisateurs</vt:lpstr>
      <vt:lpstr>Plan</vt:lpstr>
      <vt:lpstr>Création de l’inventaire – Notice Holding</vt:lpstr>
      <vt:lpstr>Création de l’inventaire – Notice Holding</vt:lpstr>
      <vt:lpstr>Création de l’inventaire – Notice Holding</vt:lpstr>
      <vt:lpstr>Création de l’inventaire – Notice Holding</vt:lpstr>
      <vt:lpstr>Création de l’inventaire – Exemplaire</vt:lpstr>
      <vt:lpstr>Création de l’inventaire – Exemplaire</vt:lpstr>
      <vt:lpstr>Création de l’inventaire – Exemplaire</vt:lpstr>
      <vt:lpstr>Création de l’inventaire – Exemplaire</vt:lpstr>
      <vt:lpstr>Plan</vt:lpstr>
      <vt:lpstr>Création de l’inventaire – Commandes</vt:lpstr>
      <vt:lpstr>Création de l’inventaire – Portfolios locaux</vt:lpstr>
      <vt:lpstr>Plan</vt:lpstr>
      <vt:lpstr> APRÈS…</vt:lpstr>
      <vt:lpstr> APRÈS…</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Richelle</dc:creator>
  <cp:lastModifiedBy>Laurence Richelle</cp:lastModifiedBy>
  <cp:revision>1121</cp:revision>
  <cp:lastPrinted>2017-11-14T12:57:34Z</cp:lastPrinted>
  <dcterms:created xsi:type="dcterms:W3CDTF">2014-10-28T10:20:46Z</dcterms:created>
  <dcterms:modified xsi:type="dcterms:W3CDTF">2018-03-05T09:57:46Z</dcterms:modified>
</cp:coreProperties>
</file>