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1"/>
  </p:notesMasterIdLst>
  <p:handoutMasterIdLst>
    <p:handoutMasterId r:id="rId32"/>
  </p:handoutMasterIdLst>
  <p:sldIdLst>
    <p:sldId id="256" r:id="rId3"/>
    <p:sldId id="258" r:id="rId4"/>
    <p:sldId id="267" r:id="rId5"/>
    <p:sldId id="280" r:id="rId6"/>
    <p:sldId id="315" r:id="rId7"/>
    <p:sldId id="281" r:id="rId8"/>
    <p:sldId id="283" r:id="rId9"/>
    <p:sldId id="316" r:id="rId10"/>
    <p:sldId id="317" r:id="rId11"/>
    <p:sldId id="318" r:id="rId12"/>
    <p:sldId id="323" r:id="rId13"/>
    <p:sldId id="319" r:id="rId14"/>
    <p:sldId id="320" r:id="rId15"/>
    <p:sldId id="321" r:id="rId16"/>
    <p:sldId id="322" r:id="rId17"/>
    <p:sldId id="324" r:id="rId18"/>
    <p:sldId id="325" r:id="rId19"/>
    <p:sldId id="268" r:id="rId20"/>
    <p:sldId id="326" r:id="rId21"/>
    <p:sldId id="327" r:id="rId22"/>
    <p:sldId id="286" r:id="rId23"/>
    <p:sldId id="290" r:id="rId24"/>
    <p:sldId id="291" r:id="rId25"/>
    <p:sldId id="292" r:id="rId26"/>
    <p:sldId id="328" r:id="rId27"/>
    <p:sldId id="274" r:id="rId28"/>
    <p:sldId id="314" r:id="rId29"/>
    <p:sldId id="275"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536">
          <p15:clr>
            <a:srgbClr val="A4A3A4"/>
          </p15:clr>
        </p15:guide>
        <p15:guide id="3" orient="horz" pos="2154">
          <p15:clr>
            <a:srgbClr val="A4A3A4"/>
          </p15:clr>
        </p15:guide>
        <p15:guide id="4" pos="54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3B0"/>
    <a:srgbClr val="D3E5E9"/>
    <a:srgbClr val="D5FEFF"/>
    <a:srgbClr val="00A6AB"/>
    <a:srgbClr val="007182"/>
    <a:srgbClr val="E6E6E6"/>
    <a:srgbClr val="E8E2DE"/>
    <a:srgbClr val="4B8B8E"/>
    <a:srgbClr val="00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1" autoAdjust="0"/>
  </p:normalViewPr>
  <p:slideViewPr>
    <p:cSldViewPr snapToGrid="0" snapToObjects="1">
      <p:cViewPr>
        <p:scale>
          <a:sx n="70" d="100"/>
          <a:sy n="70" d="100"/>
        </p:scale>
        <p:origin x="1296" y="-108"/>
      </p:cViewPr>
      <p:guideLst>
        <p:guide orient="horz" pos="274"/>
        <p:guide orient="horz" pos="536"/>
        <p:guide orient="horz" pos="2154"/>
        <p:guide pos="5483"/>
      </p:guideLst>
    </p:cSldViewPr>
  </p:slideViewPr>
  <p:notesTextViewPr>
    <p:cViewPr>
      <p:scale>
        <a:sx n="3" d="2"/>
        <a:sy n="3" d="2"/>
      </p:scale>
      <p:origin x="0" y="0"/>
    </p:cViewPr>
  </p:notesText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29567D-54B7-42C7-942F-DB09183E2637}" type="datetimeFigureOut">
              <a:rPr lang="fr-BE" smtClean="0"/>
              <a:t>27-11-18</a:t>
            </a:fld>
            <a:endParaRPr lang="fr-BE"/>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580E02-1D37-4FED-B4EA-DB2B630B4E1A}" type="slidenum">
              <a:rPr lang="fr-BE" smtClean="0"/>
              <a:t>‹N°›</a:t>
            </a:fld>
            <a:endParaRPr lang="fr-BE"/>
          </a:p>
        </p:txBody>
      </p:sp>
    </p:spTree>
    <p:extLst>
      <p:ext uri="{BB962C8B-B14F-4D97-AF65-F5344CB8AC3E}">
        <p14:creationId xmlns:p14="http://schemas.microsoft.com/office/powerpoint/2010/main" val="1902456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CA9BF-06F4-1B4F-871E-08BFB1D3CC5F}" type="datetimeFigureOut">
              <a:rPr lang="fr-FR" smtClean="0"/>
              <a:t>27/11/2018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121426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28</a:t>
            </a:fld>
            <a:endParaRPr lang="fr-FR"/>
          </a:p>
        </p:txBody>
      </p:sp>
    </p:spTree>
    <p:extLst>
      <p:ext uri="{BB962C8B-B14F-4D97-AF65-F5344CB8AC3E}">
        <p14:creationId xmlns:p14="http://schemas.microsoft.com/office/powerpoint/2010/main" val="52365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a:t>
            </a:fld>
            <a:endParaRPr lang="fr-FR"/>
          </a:p>
        </p:txBody>
      </p:sp>
    </p:spTree>
    <p:extLst>
      <p:ext uri="{BB962C8B-B14F-4D97-AF65-F5344CB8AC3E}">
        <p14:creationId xmlns:p14="http://schemas.microsoft.com/office/powerpoint/2010/main" val="15370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SECTION / Page avec p</a:t>
            </a:r>
            <a:r>
              <a:rPr lang="fr-FR" baseline="0" dirty="0" smtClean="0"/>
              <a:t>ossibilité d'insertion d'un titre de chapitre et d'un sous-titre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a:t>
            </a:fld>
            <a:endParaRPr lang="fr-FR"/>
          </a:p>
        </p:txBody>
      </p:sp>
    </p:spTree>
    <p:extLst>
      <p:ext uri="{BB962C8B-B14F-4D97-AF65-F5344CB8AC3E}">
        <p14:creationId xmlns:p14="http://schemas.microsoft.com/office/powerpoint/2010/main" val="129999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6</a:t>
            </a:fld>
            <a:endParaRPr lang="fr-FR"/>
          </a:p>
        </p:txBody>
      </p:sp>
    </p:spTree>
    <p:extLst>
      <p:ext uri="{BB962C8B-B14F-4D97-AF65-F5344CB8AC3E}">
        <p14:creationId xmlns:p14="http://schemas.microsoft.com/office/powerpoint/2010/main" val="142671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11</a:t>
            </a:fld>
            <a:endParaRPr lang="fr-FR"/>
          </a:p>
        </p:txBody>
      </p:sp>
    </p:spTree>
    <p:extLst>
      <p:ext uri="{BB962C8B-B14F-4D97-AF65-F5344CB8AC3E}">
        <p14:creationId xmlns:p14="http://schemas.microsoft.com/office/powerpoint/2010/main" val="19237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18</a:t>
            </a:fld>
            <a:endParaRPr lang="fr-FR"/>
          </a:p>
        </p:txBody>
      </p:sp>
    </p:spTree>
    <p:extLst>
      <p:ext uri="{BB962C8B-B14F-4D97-AF65-F5344CB8AC3E}">
        <p14:creationId xmlns:p14="http://schemas.microsoft.com/office/powerpoint/2010/main" val="407351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20</a:t>
            </a:fld>
            <a:endParaRPr lang="fr-FR"/>
          </a:p>
        </p:txBody>
      </p:sp>
    </p:spTree>
    <p:extLst>
      <p:ext uri="{BB962C8B-B14F-4D97-AF65-F5344CB8AC3E}">
        <p14:creationId xmlns:p14="http://schemas.microsoft.com/office/powerpoint/2010/main" val="188252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22</a:t>
            </a:fld>
            <a:endParaRPr lang="fr-FR"/>
          </a:p>
        </p:txBody>
      </p:sp>
    </p:spTree>
    <p:extLst>
      <p:ext uri="{BB962C8B-B14F-4D97-AF65-F5344CB8AC3E}">
        <p14:creationId xmlns:p14="http://schemas.microsoft.com/office/powerpoint/2010/main" val="373832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26</a:t>
            </a:fld>
            <a:endParaRPr lang="fr-FR"/>
          </a:p>
        </p:txBody>
      </p:sp>
    </p:spTree>
    <p:extLst>
      <p:ext uri="{BB962C8B-B14F-4D97-AF65-F5344CB8AC3E}">
        <p14:creationId xmlns:p14="http://schemas.microsoft.com/office/powerpoint/2010/main" val="176892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avec photo">
    <p:spTree>
      <p:nvGrpSpPr>
        <p:cNvPr id="1" name=""/>
        <p:cNvGrpSpPr/>
        <p:nvPr/>
      </p:nvGrpSpPr>
      <p:grpSpPr>
        <a:xfrm>
          <a:off x="0" y="0"/>
          <a:ext cx="0" cy="0"/>
          <a:chOff x="0" y="0"/>
          <a:chExt cx="0" cy="0"/>
        </a:xfrm>
      </p:grpSpPr>
      <p:sp>
        <p:nvSpPr>
          <p:cNvPr id="11" name="Triangle rectangle 10"/>
          <p:cNvSpPr/>
          <p:nvPr userDrawn="1"/>
        </p:nvSpPr>
        <p:spPr>
          <a:xfrm rot="10800000" flipV="1">
            <a:off x="0" y="2258058"/>
            <a:ext cx="9144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1047645" y="4572579"/>
            <a:ext cx="7772400" cy="796567"/>
          </a:xfrm>
        </p:spPr>
        <p:txBody>
          <a:bodyPr>
            <a:normAutofit/>
          </a:bodyPr>
          <a:lstStyle>
            <a:lvl1pPr algn="r">
              <a:defRPr sz="3200" b="1" i="0" baseline="0">
                <a:solidFill>
                  <a:srgbClr val="5FA3B0"/>
                </a:solidFill>
                <a:latin typeface="Calibri"/>
                <a:cs typeface="Calibri"/>
              </a:defRPr>
            </a:lvl1pPr>
          </a:lstStyle>
          <a:p>
            <a:r>
              <a:rPr lang="fr-FR" smtClean="0"/>
              <a:t>Alma - Resource management</a:t>
            </a:r>
            <a:endParaRPr lang="fr-FR" dirty="0"/>
          </a:p>
        </p:txBody>
      </p:sp>
      <p:sp>
        <p:nvSpPr>
          <p:cNvPr id="3" name="Sous-titre 2"/>
          <p:cNvSpPr>
            <a:spLocks noGrp="1"/>
          </p:cNvSpPr>
          <p:nvPr>
            <p:ph type="subTitle" idx="1"/>
          </p:nvPr>
        </p:nvSpPr>
        <p:spPr>
          <a:xfrm>
            <a:off x="2419245" y="5496030"/>
            <a:ext cx="6400800" cy="550475"/>
          </a:xfrm>
        </p:spPr>
        <p:txBody>
          <a:bodyPr>
            <a:noAutofit/>
          </a:bodyPr>
          <a:lstStyle>
            <a:lvl1pPr marL="0" indent="0" algn="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4" name="Espace réservé de la date 3"/>
          <p:cNvSpPr>
            <a:spLocks noGrp="1"/>
          </p:cNvSpPr>
          <p:nvPr>
            <p:ph type="dt" sz="half" idx="10"/>
          </p:nvPr>
        </p:nvSpPr>
        <p:spPr/>
        <p:txBody>
          <a:bodyPr/>
          <a:lstStyle/>
          <a:p>
            <a:fld id="{17F5BF48-D875-4877-A205-62CD9F368F47}" type="datetime1">
              <a:rPr lang="fr-FR" smtClean="0"/>
              <a:t>27/11/2018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3345882" y="0"/>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9"/>
          <p:cNvSpPr/>
          <p:nvPr userDrawn="1"/>
        </p:nvSpPr>
        <p:spPr>
          <a:xfrm>
            <a:off x="0" y="45251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733"/>
            <a:ext cx="9144000" cy="1766245"/>
          </a:xfrm>
          <a:prstGeom prst="rect">
            <a:avLst/>
          </a:prstGeom>
        </p:spPr>
      </p:pic>
    </p:spTree>
    <p:extLst>
      <p:ext uri="{BB962C8B-B14F-4D97-AF65-F5344CB8AC3E}">
        <p14:creationId xmlns:p14="http://schemas.microsoft.com/office/powerpoint/2010/main" val="329177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9" name="Grouper 8"/>
          <p:cNvGrpSpPr/>
          <p:nvPr userDrawn="1"/>
        </p:nvGrpSpPr>
        <p:grpSpPr>
          <a:xfrm>
            <a:off x="0" y="0"/>
            <a:ext cx="9144000" cy="6858000"/>
            <a:chOff x="0" y="0"/>
            <a:chExt cx="6858000" cy="5143500"/>
          </a:xfrm>
        </p:grpSpPr>
        <p:sp>
          <p:nvSpPr>
            <p:cNvPr id="10" name="Triangle rectangle 9"/>
            <p:cNvSpPr/>
            <p:nvPr userDrawn="1"/>
          </p:nvSpPr>
          <p:spPr>
            <a:xfrm flipV="1">
              <a:off x="0" y="0"/>
              <a:ext cx="4757430" cy="2395700"/>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rectangle 10"/>
            <p:cNvSpPr/>
            <p:nvPr userDrawn="1"/>
          </p:nvSpPr>
          <p:spPr>
            <a:xfrm>
              <a:off x="0" y="1690016"/>
              <a:ext cx="6858000" cy="3453484"/>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e la date 3"/>
          <p:cNvSpPr>
            <a:spLocks noGrp="1"/>
          </p:cNvSpPr>
          <p:nvPr>
            <p:ph type="dt" sz="half" idx="10"/>
          </p:nvPr>
        </p:nvSpPr>
        <p:spPr/>
        <p:txBody>
          <a:bodyPr/>
          <a:lstStyle/>
          <a:p>
            <a:fld id="{0E75D045-28EE-4A5B-B1C4-17DA4C85AD4D}" type="datetime1">
              <a:rPr lang="fr-FR" smtClean="0"/>
              <a:t>27/11/2018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457200" y="4782487"/>
            <a:ext cx="5622328" cy="567349"/>
          </a:xfrm>
        </p:spPr>
        <p:txBody>
          <a:bodyPr>
            <a:normAutofit/>
          </a:bodyPr>
          <a:lstStyle>
            <a:lvl1pPr algn="l">
              <a:defRPr sz="3200" b="1">
                <a:solidFill>
                  <a:srgbClr val="5FA4B0"/>
                </a:solidFill>
              </a:defRPr>
            </a:lvl1pPr>
          </a:lstStyle>
          <a:p>
            <a:r>
              <a:rPr lang="fr-FR" smtClean="0"/>
              <a:t>Cliquez et modifiez le titre</a:t>
            </a:r>
            <a:endParaRPr lang="fr-FR"/>
          </a:p>
        </p:txBody>
      </p:sp>
      <p:sp>
        <p:nvSpPr>
          <p:cNvPr id="13" name="Espace réservé du texte 6"/>
          <p:cNvSpPr>
            <a:spLocks noGrp="1"/>
          </p:cNvSpPr>
          <p:nvPr>
            <p:ph type="body" sz="quarter" idx="13" hasCustomPrompt="1"/>
          </p:nvPr>
        </p:nvSpPr>
        <p:spPr>
          <a:xfrm>
            <a:off x="457200" y="5428437"/>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8217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Calibri"/>
                <a:cs typeface="Calibri"/>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305F697-E67E-4E81-9C68-49710183AC10}" type="datetime1">
              <a:rPr lang="fr-FR" smtClean="0"/>
              <a:t>27/11/2018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13551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69778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B7573101-CA9D-4167-AF5B-EAD997B37B80}" type="datetime1">
              <a:rPr lang="fr-FR" smtClean="0"/>
              <a:t>27/11/2018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‹N°›</a:t>
            </a:fld>
            <a:endParaRPr lang="fr-F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
        <p:nvSpPr>
          <p:cNvPr id="8" name="Espace réservé du texte 7"/>
          <p:cNvSpPr>
            <a:spLocks noGrp="1"/>
          </p:cNvSpPr>
          <p:nvPr>
            <p:ph type="body" sz="quarter" idx="13"/>
          </p:nvPr>
        </p:nvSpPr>
        <p:spPr>
          <a:xfrm>
            <a:off x="457201" y="745067"/>
            <a:ext cx="8229600" cy="53763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Tree>
    <p:extLst>
      <p:ext uri="{BB962C8B-B14F-4D97-AF65-F5344CB8AC3E}">
        <p14:creationId xmlns:p14="http://schemas.microsoft.com/office/powerpoint/2010/main" val="2456197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7573101-CA9D-4167-AF5B-EAD997B37B80}" type="datetime1">
              <a:rPr lang="fr-FR" smtClean="0"/>
              <a:t>27/11/2018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‹N°›</a:t>
            </a:fld>
            <a:endParaRPr lang="fr-FR"/>
          </a:p>
        </p:txBody>
      </p:sp>
    </p:spTree>
    <p:extLst>
      <p:ext uri="{BB962C8B-B14F-4D97-AF65-F5344CB8AC3E}">
        <p14:creationId xmlns:p14="http://schemas.microsoft.com/office/powerpoint/2010/main" val="251002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11C1F8-EB29-4BC2-94CA-89C5CA94120C}" type="datetime1">
              <a:rPr lang="fr-FR" smtClean="0"/>
              <a:t>27/11/2018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294288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C63908F0-8251-4F92-A4E7-EC42C233E556}" type="datetime1">
              <a:rPr lang="fr-FR" smtClean="0"/>
              <a:t>27/11/2018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Tree>
    <p:extLst>
      <p:ext uri="{BB962C8B-B14F-4D97-AF65-F5344CB8AC3E}">
        <p14:creationId xmlns:p14="http://schemas.microsoft.com/office/powerpoint/2010/main" val="420618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60EB4D0-E5BD-4DE4-8025-9576A099D21A}" type="datetime1">
              <a:rPr lang="fr-FR" smtClean="0"/>
              <a:t>27/11/2018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600">
                <a:solidFill>
                  <a:srgbClr val="000000"/>
                </a:solidFill>
              </a:defRPr>
            </a:lvl1pPr>
          </a:lstStyle>
          <a:p>
            <a:pPr lvl="0"/>
            <a:r>
              <a:rPr lang="fr-FR" sz="1800" dirty="0" smtClean="0">
                <a:solidFill>
                  <a:srgbClr val="5FA3B0"/>
                </a:solidFill>
              </a:rPr>
              <a:t>Contact</a:t>
            </a:r>
            <a:endParaRPr lang="fr-FR" sz="1800" dirty="0" smtClean="0"/>
          </a:p>
          <a:p>
            <a:pPr lvl="0"/>
            <a:r>
              <a:rPr lang="fr-FR" dirty="0" smtClean="0"/>
              <a:t>À compléter</a:t>
            </a:r>
            <a:endParaRPr lang="fr-FR" dirty="0"/>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spTree>
    <p:extLst>
      <p:ext uri="{BB962C8B-B14F-4D97-AF65-F5344CB8AC3E}">
        <p14:creationId xmlns:p14="http://schemas.microsoft.com/office/powerpoint/2010/main" val="73424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6" name="Image 5"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840" y="2681711"/>
            <a:ext cx="3078320" cy="1494578"/>
          </a:xfrm>
          <a:prstGeom prst="rect">
            <a:avLst/>
          </a:prstGeom>
        </p:spPr>
      </p:pic>
    </p:spTree>
    <p:extLst>
      <p:ext uri="{BB962C8B-B14F-4D97-AF65-F5344CB8AC3E}">
        <p14:creationId xmlns:p14="http://schemas.microsoft.com/office/powerpoint/2010/main" val="1923006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27-11-18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2914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A516E58B-7CDB-4564-94E5-1D6FD20DB750}" type="datetime1">
              <a:rPr lang="fr-FR" smtClean="0"/>
              <a:t>27/11/2018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653447"/>
            <a:ext cx="7493796" cy="567349"/>
          </a:xfrm>
        </p:spPr>
        <p:txBody>
          <a:bodyPr>
            <a:normAutofit/>
          </a:bodyPr>
          <a:lstStyle>
            <a:lvl1pPr>
              <a:defRPr sz="3200" b="1" baseline="0">
                <a:solidFill>
                  <a:srgbClr val="5FA3B0"/>
                </a:solidFill>
              </a:defRPr>
            </a:lvl1pPr>
          </a:lstStyle>
          <a:p>
            <a:r>
              <a:rPr lang="fr-FR" smtClean="0"/>
              <a:t>Authority Control Task List</a:t>
            </a:r>
            <a:endParaRPr lang="fr-FR"/>
          </a:p>
        </p:txBody>
      </p:sp>
      <p:sp>
        <p:nvSpPr>
          <p:cNvPr id="15" name="Espace réservé du texte 6"/>
          <p:cNvSpPr>
            <a:spLocks noGrp="1"/>
          </p:cNvSpPr>
          <p:nvPr>
            <p:ph type="body" sz="quarter" idx="13" hasCustomPrompt="1"/>
          </p:nvPr>
        </p:nvSpPr>
        <p:spPr>
          <a:xfrm>
            <a:off x="2012181" y="3429000"/>
            <a:ext cx="5119638" cy="552855"/>
          </a:xfrm>
        </p:spPr>
        <p:txBody>
          <a:bodyPr>
            <a:noAutofit/>
          </a:bodyPr>
          <a:lstStyle>
            <a:lvl1pPr marL="0" indent="0" algn="ctr">
              <a:buNone/>
              <a:defRPr sz="2400" baseline="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smtClean="0"/>
              <a:t>Liste de tâche Contrôle d’autorité</a:t>
            </a:r>
            <a:endParaRPr lang="fr-FR" dirty="0"/>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4941" y="145774"/>
            <a:ext cx="2777548" cy="1140574"/>
          </a:xfrm>
          <a:prstGeom prst="rect">
            <a:avLst/>
          </a:prstGeom>
        </p:spPr>
      </p:pic>
    </p:spTree>
    <p:extLst>
      <p:ext uri="{BB962C8B-B14F-4D97-AF65-F5344CB8AC3E}">
        <p14:creationId xmlns:p14="http://schemas.microsoft.com/office/powerpoint/2010/main" val="2149597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27-11-18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20630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CCCA209-7173-467F-96AF-09C7201F093D}" type="datetimeFigureOut">
              <a:rPr lang="fr-BE" smtClean="0"/>
              <a:t>27-11-18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564021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FCCCA209-7173-467F-96AF-09C7201F093D}" type="datetimeFigureOut">
              <a:rPr lang="fr-BE" smtClean="0"/>
              <a:t>27-11-18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3718847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FCCCA209-7173-467F-96AF-09C7201F093D}" type="datetimeFigureOut">
              <a:rPr lang="fr-BE" smtClean="0"/>
              <a:t>27-11-18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06960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FCCCA209-7173-467F-96AF-09C7201F093D}" type="datetimeFigureOut">
              <a:rPr lang="fr-BE" smtClean="0"/>
              <a:t>27-11-18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7492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CCA209-7173-467F-96AF-09C7201F093D}" type="datetimeFigureOut">
              <a:rPr lang="fr-BE" smtClean="0"/>
              <a:t>27-11-18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4217322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CA209-7173-467F-96AF-09C7201F093D}" type="datetimeFigureOut">
              <a:rPr lang="fr-BE" smtClean="0"/>
              <a:t>27-11-18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2736129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CCCA209-7173-467F-96AF-09C7201F093D}" type="datetimeFigureOut">
              <a:rPr lang="fr-BE" smtClean="0"/>
              <a:t>27-11-18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1530748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27-11-18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3185839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FCCCA209-7173-467F-96AF-09C7201F093D}" type="datetimeFigureOut">
              <a:rPr lang="fr-BE" smtClean="0"/>
              <a:t>27-11-18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8351F7CF-8F40-4197-B09B-0121C7E6B6F8}" type="slidenum">
              <a:rPr lang="fr-BE" smtClean="0"/>
              <a:t>‹N°›</a:t>
            </a:fld>
            <a:endParaRPr lang="fr-BE"/>
          </a:p>
        </p:txBody>
      </p:sp>
    </p:spTree>
    <p:extLst>
      <p:ext uri="{BB962C8B-B14F-4D97-AF65-F5344CB8AC3E}">
        <p14:creationId xmlns:p14="http://schemas.microsoft.com/office/powerpoint/2010/main" val="381684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 FR 1">
    <p:spTree>
      <p:nvGrpSpPr>
        <p:cNvPr id="1" name=""/>
        <p:cNvGrpSpPr/>
        <p:nvPr/>
      </p:nvGrpSpPr>
      <p:grpSpPr>
        <a:xfrm>
          <a:off x="0" y="0"/>
          <a:ext cx="0" cy="0"/>
          <a:chOff x="0" y="0"/>
          <a:chExt cx="0" cy="0"/>
        </a:xfrm>
      </p:grpSpPr>
      <p:pic>
        <p:nvPicPr>
          <p:cNvPr id="3" name="Image 2" descr="chiffres_ppt_4-3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6873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 FR 2">
    <p:spTree>
      <p:nvGrpSpPr>
        <p:cNvPr id="1" name=""/>
        <p:cNvGrpSpPr/>
        <p:nvPr/>
      </p:nvGrpSpPr>
      <p:grpSpPr>
        <a:xfrm>
          <a:off x="0" y="0"/>
          <a:ext cx="0" cy="0"/>
          <a:chOff x="0" y="0"/>
          <a:chExt cx="0" cy="0"/>
        </a:xfrm>
      </p:grpSpPr>
      <p:pic>
        <p:nvPicPr>
          <p:cNvPr id="2" name="Image 1" descr="chiffres_ppt_4-3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8502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 FR 3">
    <p:spTree>
      <p:nvGrpSpPr>
        <p:cNvPr id="1" name=""/>
        <p:cNvGrpSpPr/>
        <p:nvPr/>
      </p:nvGrpSpPr>
      <p:grpSpPr>
        <a:xfrm>
          <a:off x="0" y="0"/>
          <a:ext cx="0" cy="0"/>
          <a:chOff x="0" y="0"/>
          <a:chExt cx="0" cy="0"/>
        </a:xfrm>
      </p:grpSpPr>
      <p:pic>
        <p:nvPicPr>
          <p:cNvPr id="2" name="Image 1" descr="chiffres_ppt_4-3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805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 EN 1">
    <p:spTree>
      <p:nvGrpSpPr>
        <p:cNvPr id="1" name=""/>
        <p:cNvGrpSpPr/>
        <p:nvPr/>
      </p:nvGrpSpPr>
      <p:grpSpPr>
        <a:xfrm>
          <a:off x="0" y="0"/>
          <a:ext cx="0" cy="0"/>
          <a:chOff x="0" y="0"/>
          <a:chExt cx="0" cy="0"/>
        </a:xfrm>
      </p:grpSpPr>
      <p:pic>
        <p:nvPicPr>
          <p:cNvPr id="2" name="Image 1" descr="chiffres_ppt_4-3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296392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 EN 2">
    <p:spTree>
      <p:nvGrpSpPr>
        <p:cNvPr id="1" name=""/>
        <p:cNvGrpSpPr/>
        <p:nvPr/>
      </p:nvGrpSpPr>
      <p:grpSpPr>
        <a:xfrm>
          <a:off x="0" y="0"/>
          <a:ext cx="0" cy="0"/>
          <a:chOff x="0" y="0"/>
          <a:chExt cx="0" cy="0"/>
        </a:xfrm>
      </p:grpSpPr>
      <p:pic>
        <p:nvPicPr>
          <p:cNvPr id="2" name="Image 1" descr="chiffres_ppt_4-3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413548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 EN 3">
    <p:spTree>
      <p:nvGrpSpPr>
        <p:cNvPr id="1" name=""/>
        <p:cNvGrpSpPr/>
        <p:nvPr/>
      </p:nvGrpSpPr>
      <p:grpSpPr>
        <a:xfrm>
          <a:off x="0" y="0"/>
          <a:ext cx="0" cy="0"/>
          <a:chOff x="0" y="0"/>
          <a:chExt cx="0" cy="0"/>
        </a:xfrm>
      </p:grpSpPr>
      <p:pic>
        <p:nvPicPr>
          <p:cNvPr id="2" name="Image 1" descr="chiffres_ppt_4-3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361550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77DE5B56-FAEA-4D27-92A8-8EF8A2EB2E84}" type="datetime1">
              <a:rPr lang="fr-FR" smtClean="0"/>
              <a:t>27/11/2018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3192540" y="4716148"/>
            <a:ext cx="5622328" cy="567349"/>
          </a:xfrm>
        </p:spPr>
        <p:txBody>
          <a:bodyPr>
            <a:normAutofit/>
          </a:bodyPr>
          <a:lstStyle>
            <a:lvl1pPr algn="r">
              <a:defRPr sz="3200" b="1">
                <a:solidFill>
                  <a:srgbClr val="5FA4B0"/>
                </a:solidFill>
              </a:defRPr>
            </a:lvl1pPr>
          </a:lstStyle>
          <a:p>
            <a:r>
              <a:rPr lang="fr-FR" dirty="0" smtClean="0"/>
              <a:t>Cliquez et modifiez le titre</a:t>
            </a:r>
            <a:endParaRPr lang="fr-FR" dirty="0"/>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grpSp>
        <p:nvGrpSpPr>
          <p:cNvPr id="2" name="Grouper 1"/>
          <p:cNvGrpSpPr/>
          <p:nvPr userDrawn="1"/>
        </p:nvGrpSpPr>
        <p:grpSpPr>
          <a:xfrm>
            <a:off x="-5102"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1458" y="69573"/>
            <a:ext cx="1208675" cy="496331"/>
          </a:xfrm>
          <a:prstGeom prst="rect">
            <a:avLst/>
          </a:prstGeom>
        </p:spPr>
      </p:pic>
    </p:spTree>
    <p:extLst>
      <p:ext uri="{BB962C8B-B14F-4D97-AF65-F5344CB8AC3E}">
        <p14:creationId xmlns:p14="http://schemas.microsoft.com/office/powerpoint/2010/main" val="145298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73101-CA9D-4167-AF5B-EAD997B37B80}" type="datetime1">
              <a:rPr lang="fr-FR" smtClean="0"/>
              <a:t>27/11/2018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66" r:id="rId4"/>
    <p:sldLayoutId id="2147483665" r:id="rId5"/>
    <p:sldLayoutId id="2147483667" r:id="rId6"/>
    <p:sldLayoutId id="2147483668" r:id="rId7"/>
    <p:sldLayoutId id="2147483669" r:id="rId8"/>
    <p:sldLayoutId id="2147483663" r:id="rId9"/>
    <p:sldLayoutId id="2147483651" r:id="rId10"/>
    <p:sldLayoutId id="2147483650" r:id="rId11"/>
    <p:sldLayoutId id="2147483655" r:id="rId12"/>
    <p:sldLayoutId id="2147483671" r:id="rId13"/>
    <p:sldLayoutId id="2147483670" r:id="rId14"/>
    <p:sldLayoutId id="2147483657" r:id="rId15"/>
    <p:sldLayoutId id="2147483661" r:id="rId16"/>
    <p:sldLayoutId id="2147483660" r:id="rId17"/>
    <p:sldLayoutId id="2147483662" r:id="rId18"/>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CA209-7173-467F-96AF-09C7201F093D}" type="datetimeFigureOut">
              <a:rPr lang="fr-BE" smtClean="0"/>
              <a:t>27-11-18</a:t>
            </a:fld>
            <a:endParaRPr lang="fr-BE"/>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1F7CF-8F40-4197-B09B-0121C7E6B6F8}" type="slidenum">
              <a:rPr lang="fr-BE" smtClean="0"/>
              <a:t>‹N°›</a:t>
            </a:fld>
            <a:endParaRPr lang="fr-BE"/>
          </a:p>
        </p:txBody>
      </p:sp>
    </p:spTree>
    <p:extLst>
      <p:ext uri="{BB962C8B-B14F-4D97-AF65-F5344CB8AC3E}">
        <p14:creationId xmlns:p14="http://schemas.microsoft.com/office/powerpoint/2010/main" val="1236801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www.loc.gov/aba/pcc/scs/documents/PN-RDA-Combined.docx"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doclib.ulg.ac.be/catalo/Wiki.jsp?page=Dedup"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doclib.uliege.be/catalo/Wiki.jsp?page=Catalogage%20des%20e-ressources" TargetMode="External"/><Relationship Id="rId2" Type="http://schemas.openxmlformats.org/officeDocument/2006/relationships/hyperlink" Target="http://doclib.uliege.be/catalo/" TargetMode="External"/><Relationship Id="rId1" Type="http://schemas.openxmlformats.org/officeDocument/2006/relationships/slideLayout" Target="../slideLayouts/slideLayout11.xml"/><Relationship Id="rId6" Type="http://schemas.openxmlformats.org/officeDocument/2006/relationships/hyperlink" Target="http://doclib.uliege.be/catalo/Wiki.jsp?page=E-BOOKS" TargetMode="External"/><Relationship Id="rId5" Type="http://schemas.openxmlformats.org/officeDocument/2006/relationships/hyperlink" Target="http://doclib.uliege.be/catalo/Wiki.jsp?page=E-JOURNAUX" TargetMode="External"/><Relationship Id="rId4" Type="http://schemas.openxmlformats.org/officeDocument/2006/relationships/hyperlink" Target="http://doclib.uliege.be/catalo/Wiki.jsp?page=P%C3%89RIODIQU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knowledge.exlibrisgroup.com/@api/deki/files/60631/AlmaCommunityCatalogCatalogingStandardsPolicies.pdf?revision=1" TargetMode="External"/><Relationship Id="rId2" Type="http://schemas.openxmlformats.org/officeDocument/2006/relationships/hyperlink" Target="https://knowledge.exlibrisgroup.com/" TargetMode="External"/><Relationship Id="rId1" Type="http://schemas.openxmlformats.org/officeDocument/2006/relationships/slideLayout" Target="../slideLayouts/slideLayout11.xml"/><Relationship Id="rId4" Type="http://schemas.openxmlformats.org/officeDocument/2006/relationships/hyperlink" Target="https://knowledge.exlibrisgroup.com/Alma/Content_Corner/Knowledge_Articles/Community_Zone_Monograph_Records_Enrich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doclib.uliege.be/catalo/" TargetMode="External"/><Relationship Id="rId2" Type="http://schemas.openxmlformats.org/officeDocument/2006/relationships/hyperlink" Target="https://lib.uliege.be/alma/" TargetMode="Externa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mtClean="0"/>
              <a:t>Alma – Resource Management</a:t>
            </a:r>
            <a:endParaRPr lang="fr-FR"/>
          </a:p>
        </p:txBody>
      </p:sp>
      <p:sp>
        <p:nvSpPr>
          <p:cNvPr id="3" name="Sous-titre 2"/>
          <p:cNvSpPr>
            <a:spLocks noGrp="1"/>
          </p:cNvSpPr>
          <p:nvPr>
            <p:ph type="subTitle" idx="1"/>
          </p:nvPr>
        </p:nvSpPr>
        <p:spPr/>
        <p:txBody>
          <a:bodyPr/>
          <a:lstStyle/>
          <a:p>
            <a:r>
              <a:rPr lang="fr-FR" smtClean="0"/>
              <a:t>Formation avancée – Cycle 5</a:t>
            </a:r>
            <a:endParaRPr lang="fr-FR"/>
          </a:p>
        </p:txBody>
      </p:sp>
    </p:spTree>
    <p:extLst>
      <p:ext uri="{BB962C8B-B14F-4D97-AF65-F5344CB8AC3E}">
        <p14:creationId xmlns:p14="http://schemas.microsoft.com/office/powerpoint/2010/main" val="62914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329706-12B3-8F4C-9CA9-063F8C6A2AC6}" type="slidenum">
              <a:rPr lang="fr-FR" smtClean="0"/>
              <a:t>10</a:t>
            </a:fld>
            <a:endParaRPr lang="fr-FR"/>
          </a:p>
        </p:txBody>
      </p:sp>
      <p:pic>
        <p:nvPicPr>
          <p:cNvPr id="5" name="Image 4"/>
          <p:cNvPicPr>
            <a:picLocks noChangeAspect="1"/>
          </p:cNvPicPr>
          <p:nvPr/>
        </p:nvPicPr>
        <p:blipFill>
          <a:blip r:embed="rId2"/>
          <a:stretch>
            <a:fillRect/>
          </a:stretch>
        </p:blipFill>
        <p:spPr>
          <a:xfrm>
            <a:off x="385762" y="914400"/>
            <a:ext cx="8372475" cy="5029200"/>
          </a:xfrm>
          <a:prstGeom prst="rect">
            <a:avLst/>
          </a:prstGeom>
        </p:spPr>
      </p:pic>
    </p:spTree>
    <p:extLst>
      <p:ext uri="{BB962C8B-B14F-4D97-AF65-F5344CB8AC3E}">
        <p14:creationId xmlns:p14="http://schemas.microsoft.com/office/powerpoint/2010/main" val="343515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Modification de notices e-ressources</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11</a:t>
            </a:fld>
            <a:endParaRPr lang="fr-FR"/>
          </a:p>
        </p:txBody>
      </p:sp>
    </p:spTree>
    <p:extLst>
      <p:ext uri="{BB962C8B-B14F-4D97-AF65-F5344CB8AC3E}">
        <p14:creationId xmlns:p14="http://schemas.microsoft.com/office/powerpoint/2010/main" val="300020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605930"/>
            <a:ext cx="8843962" cy="621546"/>
          </a:xfrm>
        </p:spPr>
        <p:txBody>
          <a:bodyPr/>
          <a:lstStyle/>
          <a:p>
            <a:r>
              <a:rPr lang="fr-BE" b="1"/>
              <a:t>Modification de notices e-Ressources de la CZ</a:t>
            </a:r>
            <a:endParaRPr lang="fr-BE"/>
          </a:p>
        </p:txBody>
      </p:sp>
      <p:sp>
        <p:nvSpPr>
          <p:cNvPr id="3" name="Espace réservé du contenu 2"/>
          <p:cNvSpPr>
            <a:spLocks noGrp="1"/>
          </p:cNvSpPr>
          <p:nvPr>
            <p:ph idx="1"/>
          </p:nvPr>
        </p:nvSpPr>
        <p:spPr>
          <a:xfrm>
            <a:off x="371475" y="1328737"/>
            <a:ext cx="8515350" cy="5392737"/>
          </a:xfrm>
        </p:spPr>
        <p:txBody>
          <a:bodyPr>
            <a:normAutofit fontScale="92500" lnSpcReduction="20000"/>
          </a:bodyPr>
          <a:lstStyle/>
          <a:p>
            <a:pPr marL="114300" indent="0">
              <a:buNone/>
            </a:pPr>
            <a:r>
              <a:rPr lang="fr-BE" sz="2600" b="1"/>
              <a:t>La modification des notices bibliographiques de la CZ par les institutions clientes d’Ex Libris est autorisée, sous certaines conditions et restrictions.</a:t>
            </a:r>
          </a:p>
          <a:p>
            <a:pPr marL="114300" indent="0">
              <a:buNone/>
            </a:pPr>
            <a:endParaRPr lang="fr-BE" sz="2600" b="1"/>
          </a:p>
          <a:p>
            <a:pPr marL="85725" lvl="3" indent="0">
              <a:buNone/>
            </a:pPr>
            <a:r>
              <a:rPr lang="fr-BE" sz="2600"/>
              <a:t>Toute modification à une notice bibliographique de la CZ est automatiquement répercutée dans les notices de toute institution qui utilise cette notice bibliographique de la CZ!</a:t>
            </a:r>
            <a:r>
              <a:rPr lang="fr-BE" sz="2200"/>
              <a:t/>
            </a:r>
            <a:br>
              <a:rPr lang="fr-BE" sz="2200"/>
            </a:br>
            <a:endParaRPr lang="fr-BE" sz="2600"/>
          </a:p>
          <a:p>
            <a:r>
              <a:rPr lang="fr-BE" sz="2600"/>
              <a:t>Les </a:t>
            </a:r>
            <a:r>
              <a:rPr lang="fr-BE" sz="2600">
                <a:solidFill>
                  <a:srgbClr val="FF0000"/>
                </a:solidFill>
              </a:rPr>
              <a:t>routines de normalisation utilisées lors de l’enregistrement de la notice sont celles de la CZ</a:t>
            </a:r>
          </a:p>
          <a:p>
            <a:r>
              <a:rPr lang="fr-BE" sz="2600">
                <a:solidFill>
                  <a:srgbClr val="FF0000"/>
                </a:solidFill>
              </a:rPr>
              <a:t>Ne pas ajouter de nouvelle notice </a:t>
            </a:r>
            <a:r>
              <a:rPr lang="fr-BE" sz="2600"/>
              <a:t>sauf par contribution à une collection de la </a:t>
            </a:r>
            <a:r>
              <a:rPr lang="fr-BE" sz="2600" smtClean="0"/>
              <a:t>CZ</a:t>
            </a:r>
            <a:endParaRPr lang="fr-BE" sz="2600"/>
          </a:p>
          <a:p>
            <a:r>
              <a:rPr lang="fr-BE" sz="2600" smtClean="0"/>
              <a:t>Une </a:t>
            </a:r>
            <a:r>
              <a:rPr lang="fr-BE" sz="2600"/>
              <a:t>notice </a:t>
            </a:r>
            <a:r>
              <a:rPr lang="fr-BE" sz="2600" smtClean="0"/>
              <a:t>CZ </a:t>
            </a:r>
            <a:r>
              <a:rPr lang="fr-BE" sz="2600"/>
              <a:t>est toujours susceptible d’être modifiée par la suite par des imports </a:t>
            </a:r>
            <a:r>
              <a:rPr lang="fr-BE" sz="2600" smtClean="0"/>
              <a:t>fournisseur </a:t>
            </a:r>
            <a:r>
              <a:rPr lang="fr-BE" sz="2600"/>
              <a:t>-&gt;  il y a donc des </a:t>
            </a:r>
            <a:r>
              <a:rPr lang="fr-BE" sz="2600">
                <a:solidFill>
                  <a:srgbClr val="FF0000"/>
                </a:solidFill>
              </a:rPr>
              <a:t>règles de fusion définies pour la CZ</a:t>
            </a:r>
            <a:r>
              <a:rPr lang="fr-BE" sz="2600"/>
              <a:t> </a:t>
            </a:r>
            <a:endParaRPr lang="fr-BE" sz="2600" smtClean="0"/>
          </a:p>
          <a:p>
            <a:pPr marL="0"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12</a:t>
            </a:fld>
            <a:endParaRPr lang="fr-FR"/>
          </a:p>
        </p:txBody>
      </p:sp>
    </p:spTree>
    <p:extLst>
      <p:ext uri="{BB962C8B-B14F-4D97-AF65-F5344CB8AC3E}">
        <p14:creationId xmlns:p14="http://schemas.microsoft.com/office/powerpoint/2010/main" val="2229440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405905"/>
            <a:ext cx="8843962" cy="621546"/>
          </a:xfrm>
        </p:spPr>
        <p:txBody>
          <a:bodyPr/>
          <a:lstStyle/>
          <a:p>
            <a:r>
              <a:rPr lang="fr-BE" b="1"/>
              <a:t>Modification de notices e-Ressources de la CZ</a:t>
            </a:r>
            <a:endParaRPr lang="fr-BE"/>
          </a:p>
        </p:txBody>
      </p:sp>
      <p:sp>
        <p:nvSpPr>
          <p:cNvPr id="3" name="Espace réservé du contenu 2"/>
          <p:cNvSpPr>
            <a:spLocks noGrp="1"/>
          </p:cNvSpPr>
          <p:nvPr>
            <p:ph idx="1"/>
          </p:nvPr>
        </p:nvSpPr>
        <p:spPr>
          <a:xfrm>
            <a:off x="257175" y="1027451"/>
            <a:ext cx="8736806" cy="5694023"/>
          </a:xfrm>
        </p:spPr>
        <p:txBody>
          <a:bodyPr>
            <a:normAutofit fontScale="62500" lnSpcReduction="20000"/>
          </a:bodyPr>
          <a:lstStyle/>
          <a:p>
            <a:r>
              <a:rPr lang="fr-BE"/>
              <a:t>Le champ </a:t>
            </a:r>
            <a:r>
              <a:rPr lang="fr-BE">
                <a:solidFill>
                  <a:srgbClr val="FF0000"/>
                </a:solidFill>
              </a:rPr>
              <a:t>ISSN (022) ne peut pas être édité </a:t>
            </a:r>
            <a:r>
              <a:rPr lang="fr-BE"/>
              <a:t>: pas d‘ajout ni de modification possible </a:t>
            </a:r>
            <a:br>
              <a:rPr lang="fr-BE"/>
            </a:br>
            <a:endParaRPr lang="fr-BE"/>
          </a:p>
          <a:p>
            <a:r>
              <a:rPr lang="fr-BE">
                <a:solidFill>
                  <a:srgbClr val="FF0000"/>
                </a:solidFill>
              </a:rPr>
              <a:t>Des ISBN (020) supplémentaires peuvent être ajoutés </a:t>
            </a:r>
            <a:r>
              <a:rPr lang="fr-BE"/>
              <a:t>(si possible utiliser le $q pour mentionner le fournisseur) </a:t>
            </a:r>
            <a:r>
              <a:rPr lang="fr-BE">
                <a:solidFill>
                  <a:srgbClr val="FF0000"/>
                </a:solidFill>
              </a:rPr>
              <a:t>MAIS on ne peut pas supprimer ni modifier un ISBN existant ! </a:t>
            </a:r>
          </a:p>
          <a:p>
            <a:pPr lvl="1"/>
            <a:r>
              <a:rPr lang="fr-BE"/>
              <a:t>Si une correction doit être faite (ISBN incorrect) -&gt; contacter Ex Libris</a:t>
            </a:r>
            <a:br>
              <a:rPr lang="fr-BE"/>
            </a:br>
            <a:endParaRPr lang="fr-BE"/>
          </a:p>
          <a:p>
            <a:r>
              <a:rPr lang="fr-BE"/>
              <a:t>Utilisez la zone 776 pour fournir les ISSN / ISBN de la version en ligne, dans la notice qui décrit la version imprimée, et inversément.</a:t>
            </a:r>
          </a:p>
          <a:p>
            <a:pPr marL="114300" indent="0">
              <a:buNone/>
            </a:pPr>
            <a:endParaRPr lang="fr-BE"/>
          </a:p>
          <a:p>
            <a:r>
              <a:rPr lang="fr-BE"/>
              <a:t>Le F3 n’est pas utilisable sur les notices de la CZ. Par contre les points d’accès sont bien liés aux notices d’autorité de la CZ et les formes non préférées sont reprises dans la publication des données.</a:t>
            </a:r>
          </a:p>
          <a:p>
            <a:endParaRPr lang="fr-BE"/>
          </a:p>
          <a:p>
            <a:r>
              <a:rPr lang="fr-BE"/>
              <a:t>Les champs locaux 9XX sont visibles et modifiables par les autres institutions. </a:t>
            </a:r>
            <a:r>
              <a:rPr lang="fr-BE">
                <a:solidFill>
                  <a:srgbClr val="FF0000"/>
                </a:solidFill>
              </a:rPr>
              <a:t>Ne pas créer de champs locaux ‘ULiège‘</a:t>
            </a:r>
          </a:p>
          <a:p>
            <a:pPr lvl="4"/>
            <a:r>
              <a:rPr lang="fr-BE" sz="3200">
                <a:solidFill>
                  <a:srgbClr val="FF0000"/>
                </a:solidFill>
              </a:rPr>
              <a:t>Si vous dupliquez une notice ‘print’, n’oubliez pas de supprimer nos zones 9XX (955, 996, 998 , 999…)</a:t>
            </a:r>
          </a:p>
          <a:p>
            <a:pPr marL="411480" lvl="1" indent="0">
              <a:buNone/>
            </a:pPr>
            <a:r>
              <a:rPr lang="fr-BE" b="1"/>
              <a:t>Le champ 906 des notices CZ contient l'information du type de ressource : </a:t>
            </a:r>
            <a:r>
              <a:rPr lang="fr-BE" b="1" u="sng"/>
              <a:t>ne le supprimez pas</a:t>
            </a:r>
            <a:r>
              <a:rPr lang="fr-BE" b="1"/>
              <a:t>! </a:t>
            </a:r>
          </a:p>
          <a:p>
            <a:pPr marL="0"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13</a:t>
            </a:fld>
            <a:endParaRPr lang="fr-FR"/>
          </a:p>
        </p:txBody>
      </p:sp>
    </p:spTree>
    <p:extLst>
      <p:ext uri="{BB962C8B-B14F-4D97-AF65-F5344CB8AC3E}">
        <p14:creationId xmlns:p14="http://schemas.microsoft.com/office/powerpoint/2010/main" val="532276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405905"/>
            <a:ext cx="8843962" cy="621546"/>
          </a:xfrm>
        </p:spPr>
        <p:txBody>
          <a:bodyPr/>
          <a:lstStyle/>
          <a:p>
            <a:r>
              <a:rPr lang="fr-BE" b="1"/>
              <a:t>Modification de notices e-Ressources de la CZ</a:t>
            </a:r>
            <a:endParaRPr lang="fr-BE"/>
          </a:p>
        </p:txBody>
      </p:sp>
      <p:sp>
        <p:nvSpPr>
          <p:cNvPr id="3" name="Espace réservé du contenu 2"/>
          <p:cNvSpPr>
            <a:spLocks noGrp="1"/>
          </p:cNvSpPr>
          <p:nvPr>
            <p:ph idx="1"/>
          </p:nvPr>
        </p:nvSpPr>
        <p:spPr>
          <a:xfrm>
            <a:off x="257175" y="1027451"/>
            <a:ext cx="8736806" cy="5694023"/>
          </a:xfrm>
        </p:spPr>
        <p:txBody>
          <a:bodyPr>
            <a:normAutofit/>
          </a:bodyPr>
          <a:lstStyle/>
          <a:p>
            <a:pPr lvl="0"/>
            <a:r>
              <a:rPr lang="fr-BE"/>
              <a:t>Faire uniquement des changements qui améliorent la qualité de la notice, au bénéfice de l’ensemble de la communauté des utilisateurs de la CZ, toujours en respectant les consignes</a:t>
            </a:r>
          </a:p>
          <a:p>
            <a:pPr marL="114300" lvl="0" indent="0">
              <a:buNone/>
            </a:pPr>
            <a:endParaRPr lang="fr-BE"/>
          </a:p>
          <a:p>
            <a:pPr marL="411480" lvl="1" indent="0">
              <a:buNone/>
            </a:pPr>
            <a:r>
              <a:rPr lang="fr-BE" b="1" i="1">
                <a:solidFill>
                  <a:srgbClr val="FF0000"/>
                </a:solidFill>
              </a:rPr>
              <a:t>Contribuer au catalogue CZ = </a:t>
            </a:r>
            <a:endParaRPr lang="fr-BE" b="1">
              <a:solidFill>
                <a:srgbClr val="FF0000"/>
              </a:solidFill>
            </a:endParaRPr>
          </a:p>
          <a:p>
            <a:pPr lvl="1"/>
            <a:r>
              <a:rPr lang="fr-BE" i="1"/>
              <a:t>Ajouter des éléments manquants (par ex. des sujets)</a:t>
            </a:r>
            <a:endParaRPr lang="fr-BE"/>
          </a:p>
          <a:p>
            <a:pPr lvl="1"/>
            <a:r>
              <a:rPr lang="fr-BE" i="1"/>
              <a:t>Remplacer une notice brève par une nouvelle notice</a:t>
            </a:r>
            <a:endParaRPr lang="fr-BE"/>
          </a:p>
          <a:p>
            <a:pPr lvl="1"/>
            <a:r>
              <a:rPr lang="fr-BE" i="1"/>
              <a:t>Corriger la notice (par ex. des corrections d’orthographe ou de transcriptions)</a:t>
            </a:r>
            <a:r>
              <a:rPr lang="fr-BE"/>
              <a:t> </a:t>
            </a:r>
          </a:p>
          <a:p>
            <a:pPr marL="0"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14</a:t>
            </a:fld>
            <a:endParaRPr lang="fr-FR"/>
          </a:p>
        </p:txBody>
      </p:sp>
    </p:spTree>
    <p:extLst>
      <p:ext uri="{BB962C8B-B14F-4D97-AF65-F5344CB8AC3E}">
        <p14:creationId xmlns:p14="http://schemas.microsoft.com/office/powerpoint/2010/main" val="299187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405905"/>
            <a:ext cx="8843962" cy="621546"/>
          </a:xfrm>
        </p:spPr>
        <p:txBody>
          <a:bodyPr/>
          <a:lstStyle/>
          <a:p>
            <a:r>
              <a:rPr lang="fr-BE" b="1"/>
              <a:t>Modification de notices e-Ressources de la CZ</a:t>
            </a:r>
            <a:endParaRPr lang="fr-BE"/>
          </a:p>
        </p:txBody>
      </p:sp>
      <p:sp>
        <p:nvSpPr>
          <p:cNvPr id="3" name="Espace réservé du contenu 2"/>
          <p:cNvSpPr>
            <a:spLocks noGrp="1"/>
          </p:cNvSpPr>
          <p:nvPr>
            <p:ph idx="1"/>
          </p:nvPr>
        </p:nvSpPr>
        <p:spPr>
          <a:xfrm>
            <a:off x="257175" y="1027451"/>
            <a:ext cx="8736806" cy="5694023"/>
          </a:xfrm>
        </p:spPr>
        <p:txBody>
          <a:bodyPr>
            <a:normAutofit fontScale="85000" lnSpcReduction="20000"/>
          </a:bodyPr>
          <a:lstStyle/>
          <a:p>
            <a:r>
              <a:rPr lang="fr-BE"/>
              <a:t>Les notices doivent être établies selon la </a:t>
            </a:r>
            <a:r>
              <a:rPr lang="fr-BE">
                <a:solidFill>
                  <a:srgbClr val="FF0000"/>
                </a:solidFill>
              </a:rPr>
              <a:t>norme de catalogage </a:t>
            </a:r>
            <a:r>
              <a:rPr lang="fr-BE" b="1" u="sng">
                <a:solidFill>
                  <a:srgbClr val="FF0000"/>
                </a:solidFill>
              </a:rPr>
              <a:t>RDA</a:t>
            </a:r>
            <a:r>
              <a:rPr lang="fr-BE"/>
              <a:t>. </a:t>
            </a:r>
            <a:br>
              <a:rPr lang="fr-BE"/>
            </a:br>
            <a:endParaRPr lang="fr-BE"/>
          </a:p>
          <a:p>
            <a:r>
              <a:rPr lang="fr-BE"/>
              <a:t>Une </a:t>
            </a:r>
            <a:r>
              <a:rPr lang="fr-BE">
                <a:solidFill>
                  <a:srgbClr val="FF0000"/>
                </a:solidFill>
              </a:rPr>
              <a:t>révision complète </a:t>
            </a:r>
            <a:r>
              <a:rPr lang="fr-BE"/>
              <a:t>d’une notice existante doit être faite selon RDA ; mais un </a:t>
            </a:r>
            <a:r>
              <a:rPr lang="fr-BE">
                <a:solidFill>
                  <a:srgbClr val="FF0000"/>
                </a:solidFill>
              </a:rPr>
              <a:t>simple ajout d’information </a:t>
            </a:r>
            <a:r>
              <a:rPr lang="fr-BE"/>
              <a:t>dans une notice peut être fait en suivant la règle de catalogage utilisée dans la notice.</a:t>
            </a:r>
            <a:br>
              <a:rPr lang="fr-BE"/>
            </a:br>
            <a:endParaRPr lang="fr-BE"/>
          </a:p>
          <a:p>
            <a:r>
              <a:rPr lang="fr-BE"/>
              <a:t>Les notices de la CZ sont ‘</a:t>
            </a:r>
            <a:r>
              <a:rPr lang="fr-BE">
                <a:solidFill>
                  <a:srgbClr val="FF0000"/>
                </a:solidFill>
              </a:rPr>
              <a:t>provider neutral</a:t>
            </a:r>
            <a:r>
              <a:rPr lang="fr-BE"/>
              <a:t>’, c’est-à-dire qu’une notice bibliographique unique incorpore plusieurs packages (on ne fait pas une notice par package !). Ce qui signifie aussi que toute modification doit respecter la grille de catalogage </a:t>
            </a:r>
            <a:r>
              <a:rPr lang="fr-BE" u="sng">
                <a:hlinkClick r:id="rId2"/>
              </a:rPr>
              <a:t>http://www.loc.gov/aba/pcc/scs/documents/PN-RDA-Combined.docx</a:t>
            </a:r>
            <a:endParaRPr lang="fr-BE"/>
          </a:p>
          <a:p>
            <a:pPr marL="0"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15</a:t>
            </a:fld>
            <a:endParaRPr lang="fr-FR"/>
          </a:p>
        </p:txBody>
      </p:sp>
    </p:spTree>
    <p:extLst>
      <p:ext uri="{BB962C8B-B14F-4D97-AF65-F5344CB8AC3E}">
        <p14:creationId xmlns:p14="http://schemas.microsoft.com/office/powerpoint/2010/main" val="387039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405905"/>
            <a:ext cx="8843962" cy="621546"/>
          </a:xfrm>
        </p:spPr>
        <p:txBody>
          <a:bodyPr/>
          <a:lstStyle/>
          <a:p>
            <a:r>
              <a:rPr lang="fr-BE" b="1"/>
              <a:t>Modification de notices e-Ressources de la CZ</a:t>
            </a:r>
            <a:endParaRPr lang="fr-BE"/>
          </a:p>
        </p:txBody>
      </p:sp>
      <p:sp>
        <p:nvSpPr>
          <p:cNvPr id="3" name="Espace réservé du contenu 2"/>
          <p:cNvSpPr>
            <a:spLocks noGrp="1"/>
          </p:cNvSpPr>
          <p:nvPr>
            <p:ph idx="1"/>
          </p:nvPr>
        </p:nvSpPr>
        <p:spPr>
          <a:xfrm>
            <a:off x="257175" y="1027451"/>
            <a:ext cx="8736806" cy="5694023"/>
          </a:xfrm>
        </p:spPr>
        <p:txBody>
          <a:bodyPr>
            <a:normAutofit/>
          </a:bodyPr>
          <a:lstStyle/>
          <a:p>
            <a:pPr marL="0" indent="0">
              <a:buNone/>
            </a:pPr>
            <a:r>
              <a:rPr lang="fr-BE" b="1">
                <a:effectLst>
                  <a:outerShdw blurRad="38100" dist="19050" dir="2700000" algn="tl">
                    <a:schemeClr val="dk1">
                      <a:alpha val="40000"/>
                    </a:schemeClr>
                  </a:outerShdw>
                </a:effectLst>
              </a:rPr>
              <a:t>Quelles notices convient-il de modifier </a:t>
            </a:r>
            <a:r>
              <a:rPr lang="fr-BE" b="1" smtClean="0">
                <a:effectLst>
                  <a:outerShdw blurRad="38100" dist="19050" dir="2700000" algn="tl">
                    <a:schemeClr val="dk1">
                      <a:alpha val="40000"/>
                    </a:schemeClr>
                  </a:outerShdw>
                </a:effectLst>
              </a:rPr>
              <a:t>?</a:t>
            </a:r>
          </a:p>
          <a:p>
            <a:pPr marL="114300" indent="0">
              <a:buNone/>
            </a:pPr>
            <a:r>
              <a:rPr lang="fr-BE">
                <a:effectLst>
                  <a:outerShdw blurRad="38100" dist="19050" dir="2700000" algn="tl">
                    <a:schemeClr val="dk1">
                      <a:alpha val="40000"/>
                    </a:schemeClr>
                  </a:outerShdw>
                </a:effectLst>
              </a:rPr>
              <a:t>Notices de la Community Zone</a:t>
            </a:r>
          </a:p>
          <a:p>
            <a:pPr lvl="1">
              <a:buFont typeface="Wingdings" panose="05000000000000000000" pitchFamily="2" charset="2"/>
              <a:buChar char="Ø"/>
            </a:pPr>
            <a:r>
              <a:rPr lang="fr-BE">
                <a:effectLst>
                  <a:outerShdw blurRad="38100" dist="19050" dir="2700000" algn="tl">
                    <a:schemeClr val="dk1">
                      <a:alpha val="40000"/>
                    </a:schemeClr>
                  </a:outerShdw>
                </a:effectLst>
              </a:rPr>
              <a:t>Des notices bibliographiques de portfolios « contribués » par ULiège Library dans les collections « Free »</a:t>
            </a:r>
          </a:p>
          <a:p>
            <a:pPr lvl="1">
              <a:buFont typeface="Wingdings" panose="05000000000000000000" pitchFamily="2" charset="2"/>
              <a:buChar char="Ø"/>
            </a:pPr>
            <a:r>
              <a:rPr lang="fr-BE">
                <a:effectLst>
                  <a:outerShdw blurRad="38100" dist="19050" dir="2700000" algn="tl">
                    <a:schemeClr val="dk1">
                      <a:alpha val="40000"/>
                    </a:schemeClr>
                  </a:outerShdw>
                </a:effectLst>
              </a:rPr>
              <a:t>Des notices bibliographiques de portfolios « contribués » par ULiège Library dans une autre collection </a:t>
            </a:r>
          </a:p>
          <a:p>
            <a:pPr lvl="2">
              <a:buFont typeface="Wingdings" panose="05000000000000000000" pitchFamily="2" charset="2"/>
              <a:buChar char="q"/>
            </a:pPr>
            <a:r>
              <a:rPr lang="fr-BE" sz="1800" b="1">
                <a:effectLst>
                  <a:outerShdw blurRad="38100" dist="19050" dir="2700000" algn="tl">
                    <a:schemeClr val="dk1">
                      <a:alpha val="40000"/>
                    </a:schemeClr>
                  </a:outerShdw>
                </a:effectLst>
              </a:rPr>
              <a:t>PoPuPs </a:t>
            </a:r>
          </a:p>
          <a:p>
            <a:pPr lvl="2">
              <a:buFont typeface="Wingdings" panose="05000000000000000000" pitchFamily="2" charset="2"/>
              <a:buChar char="q"/>
            </a:pPr>
            <a:r>
              <a:rPr lang="fr-BE" sz="1800" b="1">
                <a:effectLst>
                  <a:outerShdw blurRad="38100" dist="19050" dir="2700000" algn="tl">
                    <a:schemeClr val="dk1">
                      <a:alpha val="40000"/>
                    </a:schemeClr>
                  </a:outerShdw>
                </a:effectLst>
              </a:rPr>
              <a:t>…</a:t>
            </a:r>
          </a:p>
          <a:p>
            <a:pPr marL="0" indent="0">
              <a:buNone/>
            </a:pP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16</a:t>
            </a:fld>
            <a:endParaRPr lang="fr-FR"/>
          </a:p>
        </p:txBody>
      </p:sp>
    </p:spTree>
    <p:extLst>
      <p:ext uri="{BB962C8B-B14F-4D97-AF65-F5344CB8AC3E}">
        <p14:creationId xmlns:p14="http://schemas.microsoft.com/office/powerpoint/2010/main" val="1053914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405905"/>
            <a:ext cx="8843962" cy="621546"/>
          </a:xfrm>
        </p:spPr>
        <p:txBody>
          <a:bodyPr/>
          <a:lstStyle/>
          <a:p>
            <a:r>
              <a:rPr lang="fr-BE" b="1"/>
              <a:t>Modification de notices e-Ressources </a:t>
            </a:r>
            <a:r>
              <a:rPr lang="fr-BE" b="1" smtClean="0"/>
              <a:t>locales</a:t>
            </a:r>
            <a:endParaRPr lang="fr-BE"/>
          </a:p>
        </p:txBody>
      </p:sp>
      <p:sp>
        <p:nvSpPr>
          <p:cNvPr id="3" name="Espace réservé du contenu 2"/>
          <p:cNvSpPr>
            <a:spLocks noGrp="1"/>
          </p:cNvSpPr>
          <p:nvPr>
            <p:ph idx="1"/>
          </p:nvPr>
        </p:nvSpPr>
        <p:spPr>
          <a:xfrm>
            <a:off x="257175" y="1027451"/>
            <a:ext cx="8736806" cy="5694023"/>
          </a:xfrm>
        </p:spPr>
        <p:txBody>
          <a:bodyPr>
            <a:normAutofit lnSpcReduction="10000"/>
          </a:bodyPr>
          <a:lstStyle/>
          <a:p>
            <a:pPr marL="0" indent="0">
              <a:buNone/>
            </a:pPr>
            <a:r>
              <a:rPr lang="fr-BE" b="1">
                <a:effectLst>
                  <a:outerShdw blurRad="38100" dist="19050" dir="2700000" algn="tl">
                    <a:schemeClr val="dk1">
                      <a:alpha val="40000"/>
                    </a:schemeClr>
                  </a:outerShdw>
                </a:effectLst>
              </a:rPr>
              <a:t>Quelles notices convient-il de modifier </a:t>
            </a:r>
            <a:r>
              <a:rPr lang="fr-BE" b="1" smtClean="0">
                <a:effectLst>
                  <a:outerShdw blurRad="38100" dist="19050" dir="2700000" algn="tl">
                    <a:schemeClr val="dk1">
                      <a:alpha val="40000"/>
                    </a:schemeClr>
                  </a:outerShdw>
                </a:effectLst>
              </a:rPr>
              <a:t>?</a:t>
            </a:r>
          </a:p>
          <a:p>
            <a:pPr marL="114300" indent="0">
              <a:buNone/>
            </a:pPr>
            <a:r>
              <a:rPr lang="fr-BE">
                <a:effectLst>
                  <a:outerShdw blurRad="38100" dist="19050" dir="2700000" algn="tl">
                    <a:schemeClr val="dk1">
                      <a:alpha val="40000"/>
                    </a:schemeClr>
                  </a:outerShdw>
                </a:effectLst>
              </a:rPr>
              <a:t>Notices locales associées à une collection locale</a:t>
            </a:r>
          </a:p>
          <a:p>
            <a:pPr lvl="1">
              <a:buFont typeface="Wingdings" panose="05000000000000000000" pitchFamily="2" charset="2"/>
              <a:buChar char="§"/>
            </a:pPr>
            <a:r>
              <a:rPr lang="fr-BE" sz="2200">
                <a:effectLst>
                  <a:outerShdw blurRad="38100" dist="19050" dir="2700000" algn="tl">
                    <a:schemeClr val="dk1">
                      <a:alpha val="40000"/>
                    </a:schemeClr>
                  </a:outerShdw>
                </a:effectLst>
              </a:rPr>
              <a:t>Si la ressource est également présente sous format papier, le catalogueur doit faire en sorte </a:t>
            </a:r>
            <a:r>
              <a:rPr lang="fr-BE" sz="2200" smtClean="0">
                <a:effectLst>
                  <a:outerShdw blurRad="38100" dist="19050" dir="2700000" algn="tl">
                    <a:schemeClr val="dk1">
                      <a:alpha val="40000"/>
                    </a:schemeClr>
                  </a:outerShdw>
                </a:effectLst>
              </a:rPr>
              <a:t>que l</a:t>
            </a:r>
            <a:r>
              <a:rPr lang="fr-BE" sz="2200" smtClean="0"/>
              <a:t>a </a:t>
            </a:r>
            <a:r>
              <a:rPr lang="fr-BE" sz="2200"/>
              <a:t>ressource en ligne soit clairement identifiée comme telle</a:t>
            </a:r>
          </a:p>
          <a:p>
            <a:pPr lvl="2"/>
            <a:r>
              <a:rPr lang="fr-BE" sz="2200" strike="sngStrike"/>
              <a:t>Le dédoublonnement s’opère dans Primo</a:t>
            </a:r>
          </a:p>
          <a:p>
            <a:pPr marL="1051560" lvl="3" indent="0">
              <a:buNone/>
            </a:pPr>
            <a:r>
              <a:rPr lang="fr-BE" sz="2200" strike="sngStrike">
                <a:hlinkClick r:id="rId2"/>
              </a:rPr>
              <a:t>Primo &amp; Alma : processus de dédoublonnement dans Primo</a:t>
            </a:r>
            <a:r>
              <a:rPr lang="fr-BE" sz="2200" strike="sngStrike"/>
              <a:t> </a:t>
            </a:r>
          </a:p>
          <a:p>
            <a:pPr marL="777240" lvl="2" indent="0">
              <a:buNone/>
            </a:pPr>
            <a:r>
              <a:rPr lang="fr-BE" sz="2200" i="1" strike="sngStrike"/>
              <a:t>-&gt; le catalogueur est libre de modifier les 2 notices (version en ligne et version papier) pour permettre le dédoublonnement</a:t>
            </a:r>
          </a:p>
          <a:p>
            <a:pPr lvl="1">
              <a:buFont typeface="Wingdings" panose="05000000000000000000" pitchFamily="2" charset="2"/>
              <a:buChar char="§"/>
            </a:pPr>
            <a:r>
              <a:rPr lang="fr-BE" sz="2200" smtClean="0">
                <a:effectLst>
                  <a:outerShdw blurRad="38100" dist="19050" dir="2700000" algn="tl">
                    <a:schemeClr val="dk1">
                      <a:alpha val="40000"/>
                    </a:schemeClr>
                  </a:outerShdw>
                </a:effectLst>
              </a:rPr>
              <a:t>Les notices doivent être complètes, RDA</a:t>
            </a:r>
            <a:endParaRPr lang="fr-BE" sz="2200">
              <a:effectLst>
                <a:outerShdw blurRad="38100" dist="19050" dir="2700000" algn="tl">
                  <a:schemeClr val="dk1">
                    <a:alpha val="40000"/>
                  </a:schemeClr>
                </a:outerShdw>
              </a:effectLst>
            </a:endParaRPr>
          </a:p>
          <a:p>
            <a:pPr lvl="1">
              <a:buFont typeface="Symbol" panose="05050102010706020507" pitchFamily="18" charset="2"/>
              <a:buChar char="Þ"/>
            </a:pPr>
            <a:r>
              <a:rPr lang="fr-BE" sz="2200" b="1">
                <a:effectLst>
                  <a:outerShdw blurRad="38100" dist="19050" dir="2700000" algn="tl">
                    <a:schemeClr val="dk1">
                      <a:alpha val="40000"/>
                    </a:schemeClr>
                  </a:outerShdw>
                </a:effectLst>
              </a:rPr>
              <a:t>Archaeopress </a:t>
            </a:r>
            <a:r>
              <a:rPr lang="fr-BE" sz="2200">
                <a:effectLst>
                  <a:outerShdw blurRad="38100" dist="19050" dir="2700000" algn="tl">
                    <a:schemeClr val="dk1">
                      <a:alpha val="40000"/>
                    </a:schemeClr>
                  </a:outerShdw>
                </a:effectLst>
              </a:rPr>
              <a:t>(par ex. MMS ID </a:t>
            </a:r>
            <a:r>
              <a:rPr lang="fr-BE" sz="2200"/>
              <a:t>9919363989802321)</a:t>
            </a:r>
            <a:endParaRPr lang="fr-BE" sz="2200" b="1">
              <a:effectLst>
                <a:outerShdw blurRad="38100" dist="19050" dir="2700000" algn="tl">
                  <a:schemeClr val="dk1">
                    <a:alpha val="40000"/>
                  </a:schemeClr>
                </a:outerShdw>
              </a:effectLst>
            </a:endParaRPr>
          </a:p>
          <a:p>
            <a:pPr lvl="1">
              <a:buFont typeface="Symbol" panose="05050102010706020507" pitchFamily="18" charset="2"/>
              <a:buChar char="Þ"/>
            </a:pPr>
            <a:r>
              <a:rPr lang="fr-BE" sz="2200" b="1">
                <a:effectLst>
                  <a:outerShdw blurRad="38100" dist="19050" dir="2700000" algn="tl">
                    <a:schemeClr val="dk1">
                      <a:alpha val="40000"/>
                    </a:schemeClr>
                  </a:outerShdw>
                </a:effectLst>
              </a:rPr>
              <a:t>Belgica press</a:t>
            </a:r>
          </a:p>
          <a:p>
            <a:pPr lvl="1">
              <a:buFont typeface="Symbol" panose="05050102010706020507" pitchFamily="18" charset="2"/>
              <a:buChar char="Þ"/>
            </a:pPr>
            <a:r>
              <a:rPr lang="fr-BE" sz="2200" b="1" smtClean="0">
                <a:effectLst>
                  <a:outerShdw blurRad="38100" dist="19050" dir="2700000" algn="tl">
                    <a:schemeClr val="dk1">
                      <a:alpha val="40000"/>
                    </a:schemeClr>
                  </a:outerShdw>
                </a:effectLst>
              </a:rPr>
              <a:t>Strada</a:t>
            </a:r>
          </a:p>
          <a:p>
            <a:pPr marL="342900" lvl="1" indent="-342900">
              <a:buFont typeface="Wingdings" panose="05000000000000000000" pitchFamily="2" charset="2"/>
              <a:buChar char="Ø"/>
            </a:pPr>
            <a:r>
              <a:rPr lang="fr-BE" sz="2400" smtClean="0">
                <a:solidFill>
                  <a:srgbClr val="002060"/>
                </a:solidFill>
                <a:effectLst>
                  <a:outerShdw blurRad="38100" dist="38100" dir="2700000" algn="tl">
                    <a:srgbClr val="000000">
                      <a:alpha val="43137"/>
                    </a:srgbClr>
                  </a:outerShdw>
                </a:effectLst>
              </a:rPr>
              <a:t>Sauf </a:t>
            </a:r>
            <a:r>
              <a:rPr lang="fr-BE" sz="2400">
                <a:solidFill>
                  <a:srgbClr val="002060"/>
                </a:solidFill>
                <a:effectLst>
                  <a:outerShdw blurRad="38100" dist="38100" dir="2700000" algn="tl">
                    <a:srgbClr val="000000">
                      <a:alpha val="43137"/>
                    </a:srgbClr>
                  </a:outerShdw>
                </a:effectLst>
              </a:rPr>
              <a:t>pour les portfolios locaux ajoutés avant intégration dans la </a:t>
            </a:r>
            <a:r>
              <a:rPr lang="fr-BE" sz="2400" smtClean="0">
                <a:solidFill>
                  <a:srgbClr val="002060"/>
                </a:solidFill>
                <a:effectLst>
                  <a:outerShdw blurRad="38100" dist="38100" dir="2700000" algn="tl">
                    <a:srgbClr val="000000">
                      <a:alpha val="43137"/>
                    </a:srgbClr>
                  </a:outerShdw>
                </a:effectLst>
              </a:rPr>
              <a:t>CZ</a:t>
            </a:r>
            <a:endParaRPr lang="fr-BE" sz="2400">
              <a:solidFill>
                <a:srgbClr val="002060"/>
              </a:solidFill>
              <a:effectLst>
                <a:outerShdw blurRad="38100" dist="38100" dir="2700000" algn="tl">
                  <a:srgbClr val="000000">
                    <a:alpha val="43137"/>
                  </a:srgbClr>
                </a:outerShdw>
              </a:effectLst>
            </a:endParaRPr>
          </a:p>
          <a:p>
            <a:pPr marL="457200" lvl="1" indent="0">
              <a:buNone/>
            </a:pPr>
            <a:endParaRPr lang="fr-BE" sz="2200">
              <a:effectLst>
                <a:outerShdw blurRad="38100" dist="19050" dir="2700000" algn="tl">
                  <a:schemeClr val="dk1">
                    <a:alpha val="40000"/>
                  </a:schemeClr>
                </a:outerShdw>
              </a:effectLst>
            </a:endParaRP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17</a:t>
            </a:fld>
            <a:endParaRPr lang="fr-FR"/>
          </a:p>
        </p:txBody>
      </p:sp>
    </p:spTree>
    <p:extLst>
      <p:ext uri="{BB962C8B-B14F-4D97-AF65-F5344CB8AC3E}">
        <p14:creationId xmlns:p14="http://schemas.microsoft.com/office/powerpoint/2010/main" val="318256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Dédoublonnement? Frbrisation?</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18</a:t>
            </a:fld>
            <a:endParaRPr lang="fr-FR"/>
          </a:p>
        </p:txBody>
      </p:sp>
    </p:spTree>
    <p:extLst>
      <p:ext uri="{BB962C8B-B14F-4D97-AF65-F5344CB8AC3E}">
        <p14:creationId xmlns:p14="http://schemas.microsoft.com/office/powerpoint/2010/main" val="75674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smtClean="0"/>
              <a:t>Nouveau Primo</a:t>
            </a:r>
            <a:endParaRPr lang="fr-BE"/>
          </a:p>
        </p:txBody>
      </p:sp>
      <p:sp>
        <p:nvSpPr>
          <p:cNvPr id="6" name="Espace réservé du contenu 5"/>
          <p:cNvSpPr>
            <a:spLocks noGrp="1"/>
          </p:cNvSpPr>
          <p:nvPr>
            <p:ph idx="1"/>
          </p:nvPr>
        </p:nvSpPr>
        <p:spPr/>
        <p:txBody>
          <a:bodyPr>
            <a:normAutofit/>
          </a:bodyPr>
          <a:lstStyle/>
          <a:p>
            <a:pPr marL="0" indent="0">
              <a:buNone/>
            </a:pPr>
            <a:r>
              <a:rPr lang="fr-BE" sz="2800" smtClean="0">
                <a:effectLst>
                  <a:outerShdw blurRad="38100" dist="38100" dir="2700000" algn="tl">
                    <a:srgbClr val="000000">
                      <a:alpha val="43137"/>
                    </a:srgbClr>
                  </a:outerShdw>
                </a:effectLst>
              </a:rPr>
              <a:t>Septembre 2019</a:t>
            </a:r>
            <a:endParaRPr lang="fr-BE" sz="2800">
              <a:effectLst>
                <a:outerShdw blurRad="38100" dist="38100" dir="2700000" algn="tl">
                  <a:srgbClr val="000000">
                    <a:alpha val="43137"/>
                  </a:srgbClr>
                </a:outerShdw>
              </a:effectLst>
            </a:endParaRPr>
          </a:p>
        </p:txBody>
      </p:sp>
      <p:sp>
        <p:nvSpPr>
          <p:cNvPr id="2" name="Espace réservé du numéro de diapositive 1"/>
          <p:cNvSpPr>
            <a:spLocks noGrp="1"/>
          </p:cNvSpPr>
          <p:nvPr>
            <p:ph type="sldNum" sz="quarter" idx="12"/>
          </p:nvPr>
        </p:nvSpPr>
        <p:spPr/>
        <p:txBody>
          <a:bodyPr/>
          <a:lstStyle/>
          <a:p>
            <a:fld id="{19329706-12B3-8F4C-9CA9-063F8C6A2AC6}" type="slidenum">
              <a:rPr lang="fr-FR" smtClean="0"/>
              <a:t>19</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592" y="2663216"/>
            <a:ext cx="1782815" cy="1795734"/>
          </a:xfrm>
          <a:prstGeom prst="rect">
            <a:avLst/>
          </a:prstGeom>
        </p:spPr>
      </p:pic>
    </p:spTree>
    <p:extLst>
      <p:ext uri="{BB962C8B-B14F-4D97-AF65-F5344CB8AC3E}">
        <p14:creationId xmlns:p14="http://schemas.microsoft.com/office/powerpoint/2010/main" val="291440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Catalogage des e-ressources</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2</a:t>
            </a:fld>
            <a:endParaRPr lang="fr-FR"/>
          </a:p>
        </p:txBody>
      </p:sp>
      <p:sp>
        <p:nvSpPr>
          <p:cNvPr id="6" name="Espace réservé du pied de page 5"/>
          <p:cNvSpPr>
            <a:spLocks noGrp="1"/>
          </p:cNvSpPr>
          <p:nvPr>
            <p:ph type="ftr" sz="quarter" idx="11"/>
          </p:nvPr>
        </p:nvSpPr>
        <p:spPr/>
        <p:txBody>
          <a:bodyPr/>
          <a:lstStyle/>
          <a:p>
            <a:r>
              <a:rPr lang="fr-FR" smtClean="0"/>
              <a:t>Version de juillet 2018</a:t>
            </a:r>
            <a:endParaRPr lang="fr-FR"/>
          </a:p>
        </p:txBody>
      </p:sp>
    </p:spTree>
    <p:extLst>
      <p:ext uri="{BB962C8B-B14F-4D97-AF65-F5344CB8AC3E}">
        <p14:creationId xmlns:p14="http://schemas.microsoft.com/office/powerpoint/2010/main" val="86775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Rôle du gestionnaire e-ressources</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20</a:t>
            </a:fld>
            <a:endParaRPr lang="fr-FR"/>
          </a:p>
        </p:txBody>
      </p:sp>
    </p:spTree>
    <p:extLst>
      <p:ext uri="{BB962C8B-B14F-4D97-AF65-F5344CB8AC3E}">
        <p14:creationId xmlns:p14="http://schemas.microsoft.com/office/powerpoint/2010/main" val="2525772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a:xfrm>
            <a:off x="457200" y="671513"/>
            <a:ext cx="8458200" cy="5943599"/>
          </a:xfrm>
        </p:spPr>
        <p:txBody>
          <a:bodyPr>
            <a:normAutofit fontScale="85000" lnSpcReduction="20000"/>
          </a:bodyPr>
          <a:lstStyle/>
          <a:p>
            <a:pPr>
              <a:buFont typeface="Wingdings" panose="05000000000000000000" pitchFamily="2" charset="2"/>
              <a:buChar char="§"/>
            </a:pPr>
            <a:r>
              <a:rPr lang="fr-BE"/>
              <a:t>Le gestionnaire est responsable des données de l’inventaire liées aux ressources électroniques et, par conséquent, du suivi des tâches liées (ajouts et activation de portfolios, vérification des accès et des paramètres de linking…)</a:t>
            </a:r>
            <a:br>
              <a:rPr lang="fr-BE"/>
            </a:br>
            <a:endParaRPr lang="fr-BE"/>
          </a:p>
          <a:p>
            <a:pPr>
              <a:buFont typeface="Wingdings" panose="05000000000000000000" pitchFamily="2" charset="2"/>
              <a:buChar char="§"/>
            </a:pPr>
            <a:r>
              <a:rPr lang="fr-BE"/>
              <a:t>Dans ce cadre, il contribue aussi à l’aspect qualitatif des données bibliographiques du catalogue :</a:t>
            </a:r>
          </a:p>
          <a:p>
            <a:pPr lvl="1">
              <a:buFont typeface="Wingdings" panose="05000000000000000000" pitchFamily="2" charset="2"/>
              <a:buChar char="§"/>
            </a:pPr>
            <a:r>
              <a:rPr lang="fr-BE"/>
              <a:t>Via la communication Ex Libris liées aux demandes d’ajout/modification de portfolios</a:t>
            </a:r>
          </a:p>
          <a:p>
            <a:pPr lvl="2"/>
            <a:r>
              <a:rPr lang="fr-BE"/>
              <a:t>Correctement codés au niveau du type de ressource (One Time/Continous)</a:t>
            </a:r>
          </a:p>
          <a:p>
            <a:pPr lvl="2"/>
            <a:r>
              <a:rPr lang="fr-BE"/>
              <a:t>Informations </a:t>
            </a:r>
            <a:r>
              <a:rPr lang="fr-BE" u="sng"/>
              <a:t>bib correctes et vérifiées </a:t>
            </a:r>
            <a:r>
              <a:rPr lang="fr-BE"/>
              <a:t>(filiations, issn print et electronic, isbn print et électronique…) </a:t>
            </a:r>
          </a:p>
          <a:p>
            <a:pPr lvl="2"/>
            <a:r>
              <a:rPr lang="fr-BE"/>
              <a:t>Attention accordée au distinguo entre la date de publication de la ressource et le coverage (état de collectiion online disponible)</a:t>
            </a:r>
          </a:p>
          <a:p>
            <a:pPr lvl="1">
              <a:buFont typeface="Wingdings" panose="05000000000000000000" pitchFamily="2" charset="2"/>
              <a:buChar char="§"/>
            </a:pPr>
            <a:r>
              <a:rPr lang="fr-BE"/>
              <a:t>Via les demandes faites aux catalogueurs e-Ressources</a:t>
            </a:r>
          </a:p>
          <a:p>
            <a:endParaRPr lang="fr-BE" sz="4000" smtClean="0"/>
          </a:p>
        </p:txBody>
      </p:sp>
      <p:sp>
        <p:nvSpPr>
          <p:cNvPr id="2" name="Espace réservé du numéro de diapositive 1"/>
          <p:cNvSpPr>
            <a:spLocks noGrp="1"/>
          </p:cNvSpPr>
          <p:nvPr>
            <p:ph type="sldNum" sz="quarter" idx="12"/>
          </p:nvPr>
        </p:nvSpPr>
        <p:spPr/>
        <p:txBody>
          <a:bodyPr/>
          <a:lstStyle/>
          <a:p>
            <a:fld id="{19329706-12B3-8F4C-9CA9-063F8C6A2AC6}" type="slidenum">
              <a:rPr lang="fr-FR" smtClean="0"/>
              <a:t>21</a:t>
            </a:fld>
            <a:endParaRPr lang="fr-FR"/>
          </a:p>
        </p:txBody>
      </p:sp>
    </p:spTree>
    <p:extLst>
      <p:ext uri="{BB962C8B-B14F-4D97-AF65-F5344CB8AC3E}">
        <p14:creationId xmlns:p14="http://schemas.microsoft.com/office/powerpoint/2010/main" val="2988729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335" y="4716148"/>
            <a:ext cx="6895534" cy="567349"/>
          </a:xfrm>
        </p:spPr>
        <p:txBody>
          <a:bodyPr>
            <a:normAutofit fontScale="90000"/>
          </a:bodyPr>
          <a:lstStyle/>
          <a:p>
            <a:r>
              <a:rPr lang="fr-FR" smtClean="0"/>
              <a:t>Catalogueurs e-ressources</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22</a:t>
            </a:fld>
            <a:endParaRPr lang="fr-FR"/>
          </a:p>
        </p:txBody>
      </p:sp>
    </p:spTree>
    <p:extLst>
      <p:ext uri="{BB962C8B-B14F-4D97-AF65-F5344CB8AC3E}">
        <p14:creationId xmlns:p14="http://schemas.microsoft.com/office/powerpoint/2010/main" val="4237930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idx="1"/>
          </p:nvPr>
        </p:nvSpPr>
        <p:spPr/>
        <p:txBody>
          <a:bodyPr>
            <a:normAutofit fontScale="85000" lnSpcReduction="20000"/>
          </a:bodyPr>
          <a:lstStyle/>
          <a:p>
            <a:r>
              <a:rPr lang="fr-BE" b="1" u="sng"/>
              <a:t>Ressources monographiques </a:t>
            </a:r>
          </a:p>
          <a:p>
            <a:pPr lvl="1"/>
            <a:r>
              <a:rPr lang="fr-BE"/>
              <a:t>Alpha : Sandra Nisin</a:t>
            </a:r>
          </a:p>
          <a:p>
            <a:pPr lvl="1"/>
            <a:r>
              <a:rPr lang="fr-BE"/>
              <a:t>BSV : Clarisse Haar-Salle</a:t>
            </a:r>
          </a:p>
          <a:p>
            <a:pPr lvl="1"/>
            <a:r>
              <a:rPr lang="fr-BE"/>
              <a:t>BST : Sandra Rizzo</a:t>
            </a:r>
          </a:p>
          <a:p>
            <a:pPr lvl="1"/>
            <a:r>
              <a:rPr lang="fr-BE"/>
              <a:t>Graulich : Anne Laure Dewit</a:t>
            </a:r>
            <a:br>
              <a:rPr lang="fr-BE"/>
            </a:br>
            <a:r>
              <a:rPr lang="fr-BE"/>
              <a:t/>
            </a:r>
            <a:br>
              <a:rPr lang="fr-BE"/>
            </a:br>
            <a:endParaRPr lang="fr-BE"/>
          </a:p>
          <a:p>
            <a:r>
              <a:rPr lang="fr-BE" b="1" u="sng"/>
              <a:t>Ressources continues</a:t>
            </a:r>
          </a:p>
          <a:p>
            <a:pPr lvl="1"/>
            <a:r>
              <a:rPr lang="fr-BE"/>
              <a:t>Alpha : Jean-François Willem</a:t>
            </a:r>
          </a:p>
          <a:p>
            <a:pPr lvl="1"/>
            <a:r>
              <a:rPr lang="fr-BE"/>
              <a:t>BSV : Séverine Spronck</a:t>
            </a:r>
          </a:p>
          <a:p>
            <a:pPr lvl="1"/>
            <a:r>
              <a:rPr lang="fr-BE"/>
              <a:t>BST : Laurent Nizet</a:t>
            </a:r>
          </a:p>
          <a:p>
            <a:pPr lvl="1"/>
            <a:r>
              <a:rPr lang="fr-BE"/>
              <a:t>Graulich : David Marx </a:t>
            </a:r>
          </a:p>
          <a:p>
            <a:endParaRPr lang="fr-BE"/>
          </a:p>
        </p:txBody>
      </p:sp>
      <p:sp>
        <p:nvSpPr>
          <p:cNvPr id="2" name="Espace réservé du numéro de diapositive 1"/>
          <p:cNvSpPr>
            <a:spLocks noGrp="1"/>
          </p:cNvSpPr>
          <p:nvPr>
            <p:ph type="sldNum" sz="quarter" idx="12"/>
          </p:nvPr>
        </p:nvSpPr>
        <p:spPr/>
        <p:txBody>
          <a:bodyPr/>
          <a:lstStyle/>
          <a:p>
            <a:fld id="{19329706-12B3-8F4C-9CA9-063F8C6A2AC6}" type="slidenum">
              <a:rPr lang="fr-FR" smtClean="0"/>
              <a:t>23</a:t>
            </a:fld>
            <a:endParaRPr lang="fr-FR"/>
          </a:p>
        </p:txBody>
      </p:sp>
    </p:spTree>
    <p:extLst>
      <p:ext uri="{BB962C8B-B14F-4D97-AF65-F5344CB8AC3E}">
        <p14:creationId xmlns:p14="http://schemas.microsoft.com/office/powerpoint/2010/main" val="2520546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smtClean="0">
                <a:hlinkClick r:id="rId2"/>
              </a:rPr>
              <a:t>Wiki catalo</a:t>
            </a:r>
            <a:endParaRPr lang="fr-BE"/>
          </a:p>
        </p:txBody>
      </p:sp>
      <p:sp>
        <p:nvSpPr>
          <p:cNvPr id="3" name="Espace réservé du texte 2"/>
          <p:cNvSpPr>
            <a:spLocks noGrp="1"/>
          </p:cNvSpPr>
          <p:nvPr>
            <p:ph idx="1"/>
          </p:nvPr>
        </p:nvSpPr>
        <p:spPr/>
        <p:txBody>
          <a:bodyPr>
            <a:normAutofit fontScale="70000" lnSpcReduction="20000"/>
          </a:bodyPr>
          <a:lstStyle/>
          <a:p>
            <a:r>
              <a:rPr lang="fr-BE" smtClean="0"/>
              <a:t>Catalogage des e-ressources </a:t>
            </a:r>
          </a:p>
          <a:p>
            <a:pPr marL="0" indent="0">
              <a:buNone/>
            </a:pPr>
            <a:r>
              <a:rPr lang="fr-BE">
                <a:hlinkClick r:id="rId3"/>
              </a:rPr>
              <a:t>http://</a:t>
            </a:r>
            <a:r>
              <a:rPr lang="fr-BE" smtClean="0">
                <a:hlinkClick r:id="rId3"/>
              </a:rPr>
              <a:t>doclib.uliege.be/catalo/Wiki.jsp?page=Catalogage%20des%20e-ressources</a:t>
            </a:r>
            <a:endParaRPr lang="fr-BE" smtClean="0"/>
          </a:p>
          <a:p>
            <a:pPr marL="0" indent="0">
              <a:buNone/>
            </a:pPr>
            <a:endParaRPr lang="fr-BE"/>
          </a:p>
          <a:p>
            <a:r>
              <a:rPr lang="fr-BE" smtClean="0"/>
              <a:t>Périodiques</a:t>
            </a:r>
          </a:p>
          <a:p>
            <a:pPr marL="0" indent="0">
              <a:buNone/>
            </a:pPr>
            <a:r>
              <a:rPr lang="fr-BE">
                <a:hlinkClick r:id="rId4"/>
              </a:rPr>
              <a:t>http://</a:t>
            </a:r>
            <a:r>
              <a:rPr lang="fr-BE" smtClean="0">
                <a:hlinkClick r:id="rId4"/>
              </a:rPr>
              <a:t>doclib.uliege.be/catalo/Wiki.jsp?page=P%C3%89RIODIQUES</a:t>
            </a:r>
            <a:endParaRPr lang="fr-BE" smtClean="0"/>
          </a:p>
          <a:p>
            <a:pPr marL="0" indent="0">
              <a:buNone/>
            </a:pPr>
            <a:endParaRPr lang="fr-BE"/>
          </a:p>
          <a:p>
            <a:r>
              <a:rPr lang="fr-BE" smtClean="0"/>
              <a:t>E-Journaux</a:t>
            </a:r>
          </a:p>
          <a:p>
            <a:pPr marL="0" indent="0">
              <a:buNone/>
            </a:pPr>
            <a:r>
              <a:rPr lang="fr-BE">
                <a:hlinkClick r:id="rId5"/>
              </a:rPr>
              <a:t>http://</a:t>
            </a:r>
            <a:r>
              <a:rPr lang="fr-BE" smtClean="0">
                <a:hlinkClick r:id="rId5"/>
              </a:rPr>
              <a:t>doclib.uliege.be/catalo/Wiki.jsp?page=E-JOURNAUX</a:t>
            </a:r>
            <a:endParaRPr lang="fr-BE" smtClean="0"/>
          </a:p>
          <a:p>
            <a:pPr marL="0" indent="0">
              <a:buNone/>
            </a:pPr>
            <a:endParaRPr lang="fr-BE"/>
          </a:p>
          <a:p>
            <a:r>
              <a:rPr lang="fr-BE" smtClean="0"/>
              <a:t>E-Books</a:t>
            </a:r>
          </a:p>
          <a:p>
            <a:pPr marL="0" indent="0">
              <a:buNone/>
            </a:pPr>
            <a:r>
              <a:rPr lang="fr-BE">
                <a:hlinkClick r:id="rId6"/>
              </a:rPr>
              <a:t>http://</a:t>
            </a:r>
            <a:r>
              <a:rPr lang="fr-BE" smtClean="0">
                <a:hlinkClick r:id="rId6"/>
              </a:rPr>
              <a:t>doclib.uliege.be/catalo/Wiki.jsp?page=E-BOOKS</a:t>
            </a:r>
            <a:endParaRPr lang="fr-BE" smtClean="0"/>
          </a:p>
          <a:p>
            <a:endParaRPr lang="fr-BE"/>
          </a:p>
          <a:p>
            <a:pPr marL="0" indent="0">
              <a:buNone/>
            </a:pPr>
            <a:endParaRPr lang="fr-BE"/>
          </a:p>
        </p:txBody>
      </p:sp>
      <p:sp>
        <p:nvSpPr>
          <p:cNvPr id="2" name="Espace réservé du numéro de diapositive 1"/>
          <p:cNvSpPr>
            <a:spLocks noGrp="1"/>
          </p:cNvSpPr>
          <p:nvPr>
            <p:ph type="sldNum" sz="quarter" idx="12"/>
          </p:nvPr>
        </p:nvSpPr>
        <p:spPr/>
        <p:txBody>
          <a:bodyPr/>
          <a:lstStyle/>
          <a:p>
            <a:fld id="{19329706-12B3-8F4C-9CA9-063F8C6A2AC6}" type="slidenum">
              <a:rPr lang="fr-FR" smtClean="0"/>
              <a:t>24</a:t>
            </a:fld>
            <a:endParaRPr lang="fr-FR"/>
          </a:p>
        </p:txBody>
      </p:sp>
    </p:spTree>
    <p:extLst>
      <p:ext uri="{BB962C8B-B14F-4D97-AF65-F5344CB8AC3E}">
        <p14:creationId xmlns:p14="http://schemas.microsoft.com/office/powerpoint/2010/main" val="3577360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3101" y="526076"/>
            <a:ext cx="8229600" cy="621546"/>
          </a:xfrm>
        </p:spPr>
        <p:txBody>
          <a:bodyPr/>
          <a:lstStyle/>
          <a:p>
            <a:r>
              <a:rPr lang="fr-BE" smtClean="0">
                <a:hlinkClick r:id="rId2"/>
              </a:rPr>
              <a:t>Ex Libris Knowledge Center</a:t>
            </a:r>
            <a:endParaRPr lang="fr-BE"/>
          </a:p>
        </p:txBody>
      </p:sp>
      <p:sp>
        <p:nvSpPr>
          <p:cNvPr id="3" name="Espace réservé du contenu 2"/>
          <p:cNvSpPr>
            <a:spLocks noGrp="1"/>
          </p:cNvSpPr>
          <p:nvPr>
            <p:ph idx="1"/>
          </p:nvPr>
        </p:nvSpPr>
        <p:spPr>
          <a:xfrm>
            <a:off x="702860" y="1883391"/>
            <a:ext cx="8229600" cy="3410259"/>
          </a:xfrm>
        </p:spPr>
        <p:txBody>
          <a:bodyPr/>
          <a:lstStyle/>
          <a:p>
            <a:r>
              <a:rPr lang="fr-BE" smtClean="0">
                <a:hlinkClick r:id="rId3"/>
              </a:rPr>
              <a:t>Alma Community Catalo Cataloging Standards, Policies, Rights and Responsibilities</a:t>
            </a:r>
            <a:endParaRPr lang="fr-BE" smtClean="0"/>
          </a:p>
          <a:p>
            <a:endParaRPr lang="fr-BE" smtClean="0"/>
          </a:p>
          <a:p>
            <a:r>
              <a:rPr lang="fr-BE" smtClean="0">
                <a:hlinkClick r:id="rId4"/>
              </a:rPr>
              <a:t>Community zone monograph records enrichment</a:t>
            </a:r>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25</a:t>
            </a:fld>
            <a:endParaRPr lang="fr-FR"/>
          </a:p>
        </p:txBody>
      </p:sp>
    </p:spTree>
    <p:extLst>
      <p:ext uri="{BB962C8B-B14F-4D97-AF65-F5344CB8AC3E}">
        <p14:creationId xmlns:p14="http://schemas.microsoft.com/office/powerpoint/2010/main" val="3486421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5830432" y="5278847"/>
            <a:ext cx="2856368" cy="1004478"/>
          </a:xfrm>
        </p:spPr>
        <p:txBody>
          <a:bodyPr/>
          <a:lstStyle/>
          <a:p>
            <a:r>
              <a:rPr lang="fr-FR" smtClean="0"/>
              <a:t>TF Alma Resource Management</a:t>
            </a:r>
          </a:p>
          <a:p>
            <a:r>
              <a:rPr lang="fr-FR" sz="1800" smtClean="0"/>
              <a:t>alma-rm@lists.ulg.ac.be</a:t>
            </a:r>
            <a:endParaRPr lang="fr-FR" sz="180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369" y="1695825"/>
            <a:ext cx="1826537" cy="1826537"/>
          </a:xfrm>
          <a:prstGeom prst="rect">
            <a:avLst/>
          </a:prstGeom>
        </p:spPr>
      </p:pic>
      <p:sp>
        <p:nvSpPr>
          <p:cNvPr id="6" name="Espace réservé du numéro de diapositive 5"/>
          <p:cNvSpPr>
            <a:spLocks noGrp="1"/>
          </p:cNvSpPr>
          <p:nvPr>
            <p:ph type="sldNum" sz="quarter" idx="12"/>
          </p:nvPr>
        </p:nvSpPr>
        <p:spPr/>
        <p:txBody>
          <a:bodyPr/>
          <a:lstStyle/>
          <a:p>
            <a:fld id="{19329706-12B3-8F4C-9CA9-063F8C6A2AC6}" type="slidenum">
              <a:rPr lang="fr-FR" smtClean="0"/>
              <a:t>26</a:t>
            </a:fld>
            <a:endParaRPr lang="fr-FR"/>
          </a:p>
        </p:txBody>
      </p:sp>
    </p:spTree>
    <p:extLst>
      <p:ext uri="{BB962C8B-B14F-4D97-AF65-F5344CB8AC3E}">
        <p14:creationId xmlns:p14="http://schemas.microsoft.com/office/powerpoint/2010/main" val="1278323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9329706-12B3-8F4C-9CA9-063F8C6A2AC6}" type="slidenum">
              <a:rPr lang="fr-FR" smtClean="0"/>
              <a:t>27</a:t>
            </a:fld>
            <a:endParaRPr lang="fr-FR"/>
          </a:p>
        </p:txBody>
      </p:sp>
      <p:sp>
        <p:nvSpPr>
          <p:cNvPr id="5" name="Titre 4"/>
          <p:cNvSpPr>
            <a:spLocks noGrp="1"/>
          </p:cNvSpPr>
          <p:nvPr>
            <p:ph type="title"/>
          </p:nvPr>
        </p:nvSpPr>
        <p:spPr>
          <a:xfrm>
            <a:off x="1002902" y="1651001"/>
            <a:ext cx="7493796" cy="3327400"/>
          </a:xfrm>
        </p:spPr>
        <p:txBody>
          <a:bodyPr/>
          <a:lstStyle/>
          <a:p>
            <a:r>
              <a:rPr lang="fr-BE" sz="2000" smtClean="0"/>
              <a:t/>
            </a:r>
            <a:br>
              <a:rPr lang="fr-BE" sz="2000" smtClean="0"/>
            </a:br>
            <a:r>
              <a:rPr lang="fr-BE" sz="2000" smtClean="0"/>
              <a:t>Tous </a:t>
            </a:r>
            <a:r>
              <a:rPr lang="fr-BE" sz="2000"/>
              <a:t>les supports de formation et </a:t>
            </a:r>
            <a:r>
              <a:rPr lang="fr-BE" sz="2000" i="1" smtClean="0"/>
              <a:t>how </a:t>
            </a:r>
            <a:r>
              <a:rPr lang="fr-BE" sz="2000" i="1"/>
              <a:t>to </a:t>
            </a:r>
            <a:r>
              <a:rPr lang="fr-BE" sz="2000"/>
              <a:t>proposés par Liège Université Library pour le travail dans le système Alma se trouvent sur la boîte à outils </a:t>
            </a:r>
            <a:r>
              <a:rPr lang="fr-BE" sz="2000">
                <a:hlinkClick r:id="rId2"/>
              </a:rPr>
              <a:t>Alma@ULiège Library</a:t>
            </a:r>
            <a:r>
              <a:rPr lang="fr-BE" sz="2000"/>
              <a:t/>
            </a:r>
            <a:br>
              <a:rPr lang="fr-BE" sz="2000"/>
            </a:br>
            <a:r>
              <a:rPr lang="fr-BE" sz="2000"/>
              <a:t>https://lib.uliege.be/alma</a:t>
            </a:r>
            <a:r>
              <a:rPr lang="fr-BE" sz="2000" smtClean="0"/>
              <a:t>/</a:t>
            </a:r>
            <a:br>
              <a:rPr lang="fr-BE" sz="2000" smtClean="0"/>
            </a:br>
            <a:r>
              <a:rPr lang="fr-BE" sz="2000"/>
              <a:t/>
            </a:r>
            <a:br>
              <a:rPr lang="fr-BE" sz="2000"/>
            </a:br>
            <a:r>
              <a:rPr lang="fr-BE" sz="2000" smtClean="0"/>
              <a:t>Les supports de formation et </a:t>
            </a:r>
            <a:r>
              <a:rPr lang="fr-BE" sz="2000" i="1" smtClean="0"/>
              <a:t>how to </a:t>
            </a:r>
            <a:r>
              <a:rPr lang="fr-BE" sz="2000"/>
              <a:t>spécifiques à la gestion des ressources (inventaire, catalogage) sont également disponibles sur le </a:t>
            </a:r>
            <a:r>
              <a:rPr lang="fr-BE" sz="2000">
                <a:hlinkClick r:id="rId3"/>
              </a:rPr>
              <a:t>wiki Gestion des ressources &amp; Catalogage</a:t>
            </a:r>
            <a:r>
              <a:rPr lang="fr-BE" sz="2000"/>
              <a:t/>
            </a:r>
            <a:br>
              <a:rPr lang="fr-BE" sz="2000"/>
            </a:br>
            <a:r>
              <a:rPr lang="fr-BE" sz="2000"/>
              <a:t>http://doclib.uliege.be/catalo/</a:t>
            </a:r>
            <a:br>
              <a:rPr lang="fr-BE" sz="2000"/>
            </a:br>
            <a:r>
              <a:rPr lang="fr-BE"/>
              <a:t/>
            </a:r>
            <a:br>
              <a:rPr lang="fr-BE"/>
            </a:br>
            <a:endParaRPr lang="fr-BE"/>
          </a:p>
        </p:txBody>
      </p:sp>
    </p:spTree>
    <p:extLst>
      <p:ext uri="{BB962C8B-B14F-4D97-AF65-F5344CB8AC3E}">
        <p14:creationId xmlns:p14="http://schemas.microsoft.com/office/powerpoint/2010/main" val="3624881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35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Consignes de base</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3</a:t>
            </a:fld>
            <a:endParaRPr lang="fr-FR"/>
          </a:p>
        </p:txBody>
      </p:sp>
    </p:spTree>
    <p:extLst>
      <p:ext uri="{BB962C8B-B14F-4D97-AF65-F5344CB8AC3E}">
        <p14:creationId xmlns:p14="http://schemas.microsoft.com/office/powerpoint/2010/main" val="1840421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4</a:t>
            </a:fld>
            <a:endParaRPr lang="fr-FR"/>
          </a:p>
        </p:txBody>
      </p:sp>
      <p:sp>
        <p:nvSpPr>
          <p:cNvPr id="3" name="Espace réservé du texte 2"/>
          <p:cNvSpPr>
            <a:spLocks noGrp="1"/>
          </p:cNvSpPr>
          <p:nvPr>
            <p:ph type="body" sz="quarter" idx="13"/>
          </p:nvPr>
        </p:nvSpPr>
        <p:spPr>
          <a:xfrm>
            <a:off x="214314" y="585789"/>
            <a:ext cx="8715374" cy="5943598"/>
          </a:xfrm>
        </p:spPr>
        <p:txBody>
          <a:bodyPr>
            <a:normAutofit fontScale="85000" lnSpcReduction="20000"/>
          </a:bodyPr>
          <a:lstStyle/>
          <a:p>
            <a:pPr>
              <a:buFont typeface="Wingdings" panose="05000000000000000000" pitchFamily="2" charset="2"/>
              <a:buChar char="§"/>
            </a:pPr>
            <a:r>
              <a:rPr lang="fr-BE"/>
              <a:t>Des notices séparées E et P</a:t>
            </a:r>
          </a:p>
          <a:p>
            <a:pPr lvl="1"/>
            <a:r>
              <a:rPr lang="fr-BE"/>
              <a:t>1 e-book </a:t>
            </a:r>
            <a:br>
              <a:rPr lang="fr-BE"/>
            </a:br>
            <a:r>
              <a:rPr lang="fr-BE"/>
              <a:t>= 1 notice bibliographique </a:t>
            </a:r>
            <a:r>
              <a:rPr lang="fr-BE" b="1"/>
              <a:t>x</a:t>
            </a:r>
            <a:r>
              <a:rPr lang="fr-BE"/>
              <a:t> (= 1 inventaire électronique </a:t>
            </a:r>
            <a:r>
              <a:rPr lang="fr-BE" b="1"/>
              <a:t>x</a:t>
            </a:r>
            <a:r>
              <a:rPr lang="fr-BE"/>
              <a:t> &amp; 1 POL </a:t>
            </a:r>
            <a:r>
              <a:rPr lang="fr-BE" b="1"/>
              <a:t>x</a:t>
            </a:r>
            <a:r>
              <a:rPr lang="fr-BE"/>
              <a:t>)</a:t>
            </a:r>
          </a:p>
          <a:p>
            <a:pPr lvl="1"/>
            <a:r>
              <a:rPr lang="fr-BE"/>
              <a:t>1 livre sous format papier </a:t>
            </a:r>
            <a:br>
              <a:rPr lang="fr-BE"/>
            </a:br>
            <a:r>
              <a:rPr lang="fr-BE"/>
              <a:t>= 1 notice bibliographique </a:t>
            </a:r>
            <a:r>
              <a:rPr lang="fr-BE" b="1"/>
              <a:t>y</a:t>
            </a:r>
            <a:r>
              <a:rPr lang="fr-BE"/>
              <a:t> (= 1 inventaire ressource imprimée </a:t>
            </a:r>
            <a:r>
              <a:rPr lang="fr-BE" b="1"/>
              <a:t>y</a:t>
            </a:r>
            <a:r>
              <a:rPr lang="fr-BE"/>
              <a:t> &amp;1 POL </a:t>
            </a:r>
            <a:r>
              <a:rPr lang="fr-BE" b="1"/>
              <a:t>y</a:t>
            </a:r>
            <a:r>
              <a:rPr lang="fr-BE"/>
              <a:t>)</a:t>
            </a:r>
          </a:p>
          <a:p>
            <a:pPr lvl="1"/>
            <a:r>
              <a:rPr lang="fr-BE"/>
              <a:t>1 e-journal </a:t>
            </a:r>
            <a:br>
              <a:rPr lang="fr-BE"/>
            </a:br>
            <a:r>
              <a:rPr lang="fr-BE"/>
              <a:t>= 1 notice bibliographique </a:t>
            </a:r>
            <a:r>
              <a:rPr lang="fr-BE" b="1"/>
              <a:t>x</a:t>
            </a:r>
            <a:r>
              <a:rPr lang="fr-BE"/>
              <a:t> (= 1 inventaire électronique </a:t>
            </a:r>
            <a:r>
              <a:rPr lang="fr-BE" b="1"/>
              <a:t>x</a:t>
            </a:r>
            <a:r>
              <a:rPr lang="fr-BE"/>
              <a:t> &amp; 1 POL </a:t>
            </a:r>
            <a:r>
              <a:rPr lang="fr-BE" b="1"/>
              <a:t>x</a:t>
            </a:r>
            <a:r>
              <a:rPr lang="fr-BE"/>
              <a:t>)</a:t>
            </a:r>
          </a:p>
          <a:p>
            <a:pPr lvl="1"/>
            <a:r>
              <a:rPr lang="fr-BE"/>
              <a:t>1 périodique sous format papier </a:t>
            </a:r>
            <a:br>
              <a:rPr lang="fr-BE"/>
            </a:br>
            <a:r>
              <a:rPr lang="fr-BE"/>
              <a:t>= 1 notice bibliographique </a:t>
            </a:r>
            <a:r>
              <a:rPr lang="fr-BE" b="1"/>
              <a:t>y</a:t>
            </a:r>
            <a:r>
              <a:rPr lang="fr-BE"/>
              <a:t> (=1 inventaire ressource imprimée </a:t>
            </a:r>
            <a:r>
              <a:rPr lang="fr-BE" b="1"/>
              <a:t>y</a:t>
            </a:r>
            <a:r>
              <a:rPr lang="fr-BE"/>
              <a:t> &amp;1 POL </a:t>
            </a:r>
            <a:r>
              <a:rPr lang="fr-BE" b="1"/>
              <a:t>y</a:t>
            </a:r>
            <a:r>
              <a:rPr lang="fr-BE" smtClean="0"/>
              <a:t>)</a:t>
            </a:r>
          </a:p>
          <a:p>
            <a:pPr lvl="1"/>
            <a:endParaRPr lang="fr-BE"/>
          </a:p>
          <a:p>
            <a:pPr marL="114300" indent="0">
              <a:buNone/>
            </a:pPr>
            <a:r>
              <a:rPr lang="fr-BE" sz="1800" b="1"/>
              <a:t>RDA :</a:t>
            </a:r>
          </a:p>
          <a:p>
            <a:pPr marL="114300" indent="0">
              <a:buNone/>
            </a:pPr>
            <a:r>
              <a:rPr lang="fr-BE" sz="1800"/>
              <a:t>Une version électronique d’une ressource constitue une </a:t>
            </a:r>
            <a:r>
              <a:rPr lang="fr-BE" sz="1800" b="1" u="sng"/>
              <a:t>manifestation</a:t>
            </a:r>
            <a:r>
              <a:rPr lang="fr-BE" sz="1800"/>
              <a:t>. </a:t>
            </a:r>
            <a:br>
              <a:rPr lang="fr-BE" sz="1800"/>
            </a:br>
            <a:r>
              <a:rPr lang="fr-BE" sz="1800"/>
              <a:t>Les notices bibliographiques Marc21 décrivent les manifestations.</a:t>
            </a:r>
            <a:r>
              <a:rPr lang="fr-BE"/>
              <a:t/>
            </a:r>
            <a:br>
              <a:rPr lang="fr-BE"/>
            </a:br>
            <a:endParaRPr lang="fr-BE"/>
          </a:p>
          <a:p>
            <a:pPr marL="1325880" lvl="4" indent="0" algn="ctr">
              <a:buNone/>
            </a:pPr>
            <a:r>
              <a:rPr lang="fr-BE" sz="2100"/>
              <a:t>On crée des </a:t>
            </a:r>
            <a:r>
              <a:rPr lang="fr-BE" sz="2100" b="1" u="sng"/>
              <a:t>notices différentes pour les versions électronique et imprimée</a:t>
            </a:r>
            <a:r>
              <a:rPr lang="fr-BE" sz="2100"/>
              <a:t> </a:t>
            </a:r>
          </a:p>
          <a:p>
            <a:endParaRPr lang="fr-BE" sz="2100"/>
          </a:p>
        </p:txBody>
      </p:sp>
    </p:spTree>
    <p:extLst>
      <p:ext uri="{BB962C8B-B14F-4D97-AF65-F5344CB8AC3E}">
        <p14:creationId xmlns:p14="http://schemas.microsoft.com/office/powerpoint/2010/main" val="61912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19329706-12B3-8F4C-9CA9-063F8C6A2AC6}" type="slidenum">
              <a:rPr lang="fr-FR" smtClean="0"/>
              <a:t>5</a:t>
            </a:fld>
            <a:endParaRPr lang="fr-FR"/>
          </a:p>
        </p:txBody>
      </p:sp>
      <p:sp>
        <p:nvSpPr>
          <p:cNvPr id="3" name="Espace réservé du texte 2"/>
          <p:cNvSpPr>
            <a:spLocks noGrp="1"/>
          </p:cNvSpPr>
          <p:nvPr>
            <p:ph type="body" sz="quarter" idx="13"/>
          </p:nvPr>
        </p:nvSpPr>
        <p:spPr/>
        <p:txBody>
          <a:bodyPr>
            <a:normAutofit lnSpcReduction="10000"/>
          </a:bodyPr>
          <a:lstStyle/>
          <a:p>
            <a:pPr>
              <a:buFont typeface="Wingdings" panose="05000000000000000000" pitchFamily="2" charset="2"/>
              <a:buChar char="§"/>
            </a:pPr>
            <a:r>
              <a:rPr lang="fr-BE"/>
              <a:t>Selon les consignes ‘provider neutral’ sous RDA, </a:t>
            </a:r>
            <a:r>
              <a:rPr lang="fr-BE" b="1"/>
              <a:t>la description bibliographique est basée sur une manifestation d’un seul fournisseur, </a:t>
            </a:r>
            <a:r>
              <a:rPr lang="fr-BE"/>
              <a:t>choisie par le catalogueur.</a:t>
            </a:r>
            <a:br>
              <a:rPr lang="fr-BE"/>
            </a:br>
            <a:r>
              <a:rPr lang="fr-BE" sz="2400"/>
              <a:t/>
            </a:r>
            <a:br>
              <a:rPr lang="fr-BE" sz="2400"/>
            </a:br>
            <a:r>
              <a:rPr lang="fr-BE" sz="2400"/>
              <a:t>Cette manifestation est censée représenter toutes les manifestations en ligne proposées par différents fournisseurs d’accès.</a:t>
            </a:r>
            <a:r>
              <a:rPr lang="fr-BE"/>
              <a:t/>
            </a:r>
            <a:br>
              <a:rPr lang="fr-BE"/>
            </a:br>
            <a:r>
              <a:rPr lang="fr-BE"/>
              <a:t/>
            </a:r>
            <a:br>
              <a:rPr lang="fr-BE"/>
            </a:br>
            <a:endParaRPr lang="fr-BE"/>
          </a:p>
          <a:p>
            <a:pPr>
              <a:buFont typeface="Wingdings" panose="05000000000000000000" pitchFamily="2" charset="2"/>
              <a:buChar char="§"/>
            </a:pPr>
            <a:r>
              <a:rPr lang="fr-BE" smtClean="0"/>
              <a:t>La description </a:t>
            </a:r>
            <a:r>
              <a:rPr lang="fr-BE"/>
              <a:t>peut être basée sur la notice de la version imprimée</a:t>
            </a:r>
          </a:p>
          <a:p>
            <a:endParaRPr lang="fr-BE"/>
          </a:p>
        </p:txBody>
      </p:sp>
    </p:spTree>
    <p:extLst>
      <p:ext uri="{BB962C8B-B14F-4D97-AF65-F5344CB8AC3E}">
        <p14:creationId xmlns:p14="http://schemas.microsoft.com/office/powerpoint/2010/main" val="341680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Création de notices e-ressources</a:t>
            </a:r>
            <a:endParaRPr lang="fr-FR"/>
          </a:p>
        </p:txBody>
      </p:sp>
      <p:sp>
        <p:nvSpPr>
          <p:cNvPr id="5" name="Espace réservé du numéro de diapositive 4"/>
          <p:cNvSpPr>
            <a:spLocks noGrp="1"/>
          </p:cNvSpPr>
          <p:nvPr>
            <p:ph type="sldNum" sz="quarter" idx="12"/>
          </p:nvPr>
        </p:nvSpPr>
        <p:spPr/>
        <p:txBody>
          <a:bodyPr/>
          <a:lstStyle/>
          <a:p>
            <a:fld id="{19329706-12B3-8F4C-9CA9-063F8C6A2AC6}" type="slidenum">
              <a:rPr lang="fr-FR" smtClean="0"/>
              <a:t>6</a:t>
            </a:fld>
            <a:endParaRPr lang="fr-FR"/>
          </a:p>
        </p:txBody>
      </p:sp>
    </p:spTree>
    <p:extLst>
      <p:ext uri="{BB962C8B-B14F-4D97-AF65-F5344CB8AC3E}">
        <p14:creationId xmlns:p14="http://schemas.microsoft.com/office/powerpoint/2010/main" val="1700381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t>Quelles notices peut-on créer ?</a:t>
            </a:r>
          </a:p>
        </p:txBody>
      </p:sp>
      <p:sp>
        <p:nvSpPr>
          <p:cNvPr id="3" name="Espace réservé du texte 2"/>
          <p:cNvSpPr>
            <a:spLocks noGrp="1"/>
          </p:cNvSpPr>
          <p:nvPr>
            <p:ph idx="1"/>
          </p:nvPr>
        </p:nvSpPr>
        <p:spPr>
          <a:xfrm>
            <a:off x="285751" y="1600200"/>
            <a:ext cx="8601074" cy="4986338"/>
          </a:xfrm>
        </p:spPr>
        <p:txBody>
          <a:bodyPr>
            <a:normAutofit fontScale="92500" lnSpcReduction="20000"/>
          </a:bodyPr>
          <a:lstStyle/>
          <a:p>
            <a:pPr lvl="1">
              <a:buFont typeface="Wingdings" panose="05000000000000000000" pitchFamily="2" charset="2"/>
              <a:buChar char="§"/>
            </a:pPr>
            <a:r>
              <a:rPr lang="fr-BE" b="1"/>
              <a:t>Des notices pour des e-Ressources gérées localement</a:t>
            </a:r>
            <a:r>
              <a:rPr lang="fr-BE"/>
              <a:t/>
            </a:r>
            <a:br>
              <a:rPr lang="fr-BE"/>
            </a:br>
            <a:r>
              <a:rPr lang="fr-BE"/>
              <a:t/>
            </a:r>
            <a:br>
              <a:rPr lang="fr-BE"/>
            </a:br>
            <a:r>
              <a:rPr lang="fr-BE"/>
              <a:t>Ceci concerne des ressources électroniques locales, rattachées à une collection locale (ex. : les e-Books Jurisquare ou Strada).</a:t>
            </a:r>
            <a:br>
              <a:rPr lang="fr-BE"/>
            </a:br>
            <a:r>
              <a:rPr lang="fr-BE"/>
              <a:t>La gestion de ressources en local peut s’expliquer de diverses manières (historique SFX/délai d’ajout dans la CZ, audience restreinte…)</a:t>
            </a:r>
            <a:br>
              <a:rPr lang="fr-BE"/>
            </a:br>
            <a:endParaRPr lang="fr-BE"/>
          </a:p>
          <a:p>
            <a:pPr lvl="1">
              <a:buFont typeface="Wingdings" panose="05000000000000000000" pitchFamily="2" charset="2"/>
              <a:buChar char="§"/>
            </a:pPr>
            <a:r>
              <a:rPr lang="fr-BE" b="1"/>
              <a:t>Des notices pour des e-Ressources à faire ajouter dans la CZ</a:t>
            </a:r>
            <a:br>
              <a:rPr lang="fr-BE" b="1"/>
            </a:br>
            <a:r>
              <a:rPr lang="fr-BE" b="1"/>
              <a:t/>
            </a:r>
            <a:br>
              <a:rPr lang="fr-BE" b="1"/>
            </a:br>
            <a:r>
              <a:rPr lang="fr-BE"/>
              <a:t>Ceci concerne des ressources manquantes dans une collection activée à partir de la CZ (souscrite ou gratuite)</a:t>
            </a:r>
            <a:endParaRPr lang="fr-BE" dirty="0"/>
          </a:p>
        </p:txBody>
      </p:sp>
      <p:sp>
        <p:nvSpPr>
          <p:cNvPr id="2" name="Espace réservé du numéro de diapositive 1"/>
          <p:cNvSpPr>
            <a:spLocks noGrp="1"/>
          </p:cNvSpPr>
          <p:nvPr>
            <p:ph type="sldNum" sz="quarter" idx="12"/>
          </p:nvPr>
        </p:nvSpPr>
        <p:spPr/>
        <p:txBody>
          <a:bodyPr/>
          <a:lstStyle/>
          <a:p>
            <a:fld id="{19329706-12B3-8F4C-9CA9-063F8C6A2AC6}" type="slidenum">
              <a:rPr lang="fr-FR" smtClean="0"/>
              <a:t>7</a:t>
            </a:fld>
            <a:endParaRPr lang="fr-FR"/>
          </a:p>
        </p:txBody>
      </p:sp>
    </p:spTree>
    <p:extLst>
      <p:ext uri="{BB962C8B-B14F-4D97-AF65-F5344CB8AC3E}">
        <p14:creationId xmlns:p14="http://schemas.microsoft.com/office/powerpoint/2010/main" val="31601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a:t>Quelles notices peut-on créer ?</a:t>
            </a:r>
          </a:p>
        </p:txBody>
      </p:sp>
      <p:sp>
        <p:nvSpPr>
          <p:cNvPr id="3" name="Espace réservé du contenu 2"/>
          <p:cNvSpPr>
            <a:spLocks noGrp="1"/>
          </p:cNvSpPr>
          <p:nvPr>
            <p:ph idx="1"/>
          </p:nvPr>
        </p:nvSpPr>
        <p:spPr>
          <a:xfrm>
            <a:off x="314325" y="1600200"/>
            <a:ext cx="8558213" cy="4857750"/>
          </a:xfrm>
        </p:spPr>
        <p:txBody>
          <a:bodyPr>
            <a:normAutofit fontScale="77500" lnSpcReduction="20000"/>
          </a:bodyPr>
          <a:lstStyle/>
          <a:p>
            <a:pPr>
              <a:buFont typeface="Wingdings" panose="05000000000000000000" pitchFamily="2" charset="2"/>
              <a:buChar char="§"/>
            </a:pPr>
            <a:r>
              <a:rPr lang="fr-BE" b="1"/>
              <a:t>Création de notices pour des e-Ressources gérées localement</a:t>
            </a:r>
            <a:br>
              <a:rPr lang="fr-BE" b="1"/>
            </a:br>
            <a:endParaRPr lang="fr-BE" b="1"/>
          </a:p>
          <a:p>
            <a:pPr marL="297180" lvl="1" indent="0">
              <a:buNone/>
            </a:pPr>
            <a:r>
              <a:rPr lang="fr-BE"/>
              <a:t>(1) Le gestionnaire e-Ressource crée une notice minimale dans le Portfolio editor lors de la création du portfolio.</a:t>
            </a:r>
            <a:br>
              <a:rPr lang="fr-BE"/>
            </a:br>
            <a:r>
              <a:rPr lang="fr-BE"/>
              <a:t>(2) La notice bibliographique doit être complétée par le catalogueur</a:t>
            </a:r>
          </a:p>
          <a:p>
            <a:pPr marL="0" indent="0">
              <a:buNone/>
            </a:pPr>
            <a:r>
              <a:rPr lang="fr-BE" b="1"/>
              <a:t>OU</a:t>
            </a:r>
            <a:endParaRPr lang="fr-BE"/>
          </a:p>
          <a:p>
            <a:pPr marL="297180" lvl="1" indent="0">
              <a:buNone/>
            </a:pPr>
            <a:r>
              <a:rPr lang="fr-BE"/>
              <a:t>(1) La notice bibliographique complète est créée dans le Metadata editor</a:t>
            </a:r>
            <a:br>
              <a:rPr lang="fr-BE"/>
            </a:br>
            <a:r>
              <a:rPr lang="fr-BE"/>
              <a:t>(2) </a:t>
            </a:r>
          </a:p>
          <a:p>
            <a:pPr marL="297180" lvl="1" indent="0">
              <a:buNone/>
            </a:pPr>
            <a:r>
              <a:rPr lang="fr-BE"/>
              <a:t>a. Le catalogueur est également gestionnaire de l’inventaire électronique et peut créer le portfolio à partir du MD editor</a:t>
            </a:r>
            <a:br>
              <a:rPr lang="fr-BE"/>
            </a:br>
            <a:r>
              <a:rPr lang="fr-BE"/>
              <a:t>b. le catalogueur n’est pas gestionnaire de l’inventaire électronique : la création du portfolio est faite par le gestionnaire e-Ressource.</a:t>
            </a:r>
          </a:p>
          <a:p>
            <a:endParaRPr lang="fr-BE"/>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8</a:t>
            </a:fld>
            <a:endParaRPr lang="fr-FR"/>
          </a:p>
        </p:txBody>
      </p:sp>
    </p:spTree>
    <p:extLst>
      <p:ext uri="{BB962C8B-B14F-4D97-AF65-F5344CB8AC3E}">
        <p14:creationId xmlns:p14="http://schemas.microsoft.com/office/powerpoint/2010/main" val="325841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a:t>Quelles notices peut-on créer ?</a:t>
            </a:r>
          </a:p>
        </p:txBody>
      </p:sp>
      <p:sp>
        <p:nvSpPr>
          <p:cNvPr id="3" name="Espace réservé du contenu 2"/>
          <p:cNvSpPr>
            <a:spLocks noGrp="1"/>
          </p:cNvSpPr>
          <p:nvPr>
            <p:ph idx="1"/>
          </p:nvPr>
        </p:nvSpPr>
        <p:spPr>
          <a:xfrm>
            <a:off x="314325" y="1600200"/>
            <a:ext cx="8558213" cy="4857750"/>
          </a:xfrm>
        </p:spPr>
        <p:txBody>
          <a:bodyPr>
            <a:normAutofit fontScale="70000" lnSpcReduction="20000"/>
          </a:bodyPr>
          <a:lstStyle/>
          <a:p>
            <a:pPr>
              <a:buFont typeface="Wingdings" panose="05000000000000000000" pitchFamily="2" charset="2"/>
              <a:buChar char="§"/>
            </a:pPr>
            <a:r>
              <a:rPr lang="fr-BE" sz="3600" b="1"/>
              <a:t>Création de notices pour des e-Ressources à faire ajouter dans la CZ</a:t>
            </a:r>
            <a:br>
              <a:rPr lang="fr-BE" sz="3600" b="1"/>
            </a:br>
            <a:endParaRPr lang="fr-BE" sz="3600" b="1"/>
          </a:p>
          <a:p>
            <a:pPr marL="297180" lvl="1" indent="0">
              <a:buNone/>
            </a:pPr>
            <a:r>
              <a:rPr lang="fr-BE"/>
              <a:t>(1) Le gestionnaire e-Ressource crée une notice minimale dans le Portfolio editor lors de la création du portfolio</a:t>
            </a:r>
            <a:br>
              <a:rPr lang="fr-BE"/>
            </a:br>
            <a:endParaRPr lang="fr-BE"/>
          </a:p>
          <a:p>
            <a:pPr marL="297180" lvl="1" indent="0">
              <a:buNone/>
            </a:pPr>
            <a:r>
              <a:rPr lang="fr-BE"/>
              <a:t>(2) Le gestionnaire e-Ressource choisit alors l’action appropriée pour la communication à Ex Libris</a:t>
            </a:r>
          </a:p>
          <a:p>
            <a:pPr marL="582930" lvl="1"/>
            <a:r>
              <a:rPr lang="fr-BE"/>
              <a:t>Action </a:t>
            </a:r>
            <a:r>
              <a:rPr lang="fr-BE" i="1"/>
              <a:t>‘Contribute’</a:t>
            </a:r>
            <a:r>
              <a:rPr lang="fr-BE"/>
              <a:t> </a:t>
            </a:r>
          </a:p>
          <a:p>
            <a:pPr marL="662940" lvl="2" indent="0">
              <a:buNone/>
            </a:pPr>
            <a:r>
              <a:rPr lang="fr-BE"/>
              <a:t>-&gt; si le portfolio a été déposé dans une des collections concernées par cette fonctionnalité (</a:t>
            </a:r>
            <a:r>
              <a:rPr lang="fr-BE">
                <a:solidFill>
                  <a:srgbClr val="FF0000"/>
                </a:solidFill>
              </a:rPr>
              <a:t>Miscellaneous Free E-Books ; Miscellaneous Ejournals ; Free E-Journals</a:t>
            </a:r>
            <a:r>
              <a:rPr lang="fr-BE"/>
              <a:t> </a:t>
            </a:r>
            <a:r>
              <a:rPr lang="fr-BE">
                <a:solidFill>
                  <a:schemeClr val="bg1">
                    <a:lumMod val="50000"/>
                  </a:schemeClr>
                </a:solidFill>
              </a:rPr>
              <a:t> ; U.S. Government Document)</a:t>
            </a:r>
          </a:p>
          <a:p>
            <a:pPr marL="582930" lvl="1"/>
            <a:r>
              <a:rPr lang="fr-BE"/>
              <a:t>Action </a:t>
            </a:r>
            <a:r>
              <a:rPr lang="fr-BE" i="1"/>
              <a:t>‘Send to ExLibris’</a:t>
            </a:r>
            <a:r>
              <a:rPr lang="fr-BE"/>
              <a:t>  -&gt; pour toutes les </a:t>
            </a:r>
            <a:r>
              <a:rPr lang="fr-BE">
                <a:solidFill>
                  <a:srgbClr val="FF0000"/>
                </a:solidFill>
              </a:rPr>
              <a:t>autres collections </a:t>
            </a:r>
          </a:p>
          <a:p>
            <a:pPr marL="582930" lvl="1"/>
            <a:endParaRPr lang="fr-BE">
              <a:solidFill>
                <a:srgbClr val="FF0000"/>
              </a:solidFill>
            </a:endParaRPr>
          </a:p>
          <a:p>
            <a:pPr marL="297180" lvl="1" indent="0">
              <a:buNone/>
            </a:pPr>
            <a:r>
              <a:rPr lang="fr-BE"/>
              <a:t>(3) Une fois les portfolios activés dans la CZ, la notice bibliographique CZ peut/doit être complétée par le catalogueur dans le Metadata editor</a:t>
            </a:r>
          </a:p>
          <a:p>
            <a:pPr marL="297180" lvl="1" indent="0">
              <a:buNone/>
            </a:pPr>
            <a:r>
              <a:rPr lang="fr-BE"/>
              <a:t>-&gt; </a:t>
            </a:r>
            <a:r>
              <a:rPr lang="fr-BE" b="1"/>
              <a:t>en fonction de la qualité des données et de l’intérêt de l’opération</a:t>
            </a:r>
            <a:endParaRPr lang="fr-BE"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9</a:t>
            </a:fld>
            <a:endParaRPr lang="fr-FR"/>
          </a:p>
        </p:txBody>
      </p:sp>
    </p:spTree>
    <p:extLst>
      <p:ext uri="{BB962C8B-B14F-4D97-AF65-F5344CB8AC3E}">
        <p14:creationId xmlns:p14="http://schemas.microsoft.com/office/powerpoint/2010/main" val="19926952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512</Words>
  <Application>Microsoft Office PowerPoint</Application>
  <PresentationFormat>Affichage à l'écran (4:3)</PresentationFormat>
  <Paragraphs>163</Paragraphs>
  <Slides>28</Slides>
  <Notes>10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28</vt:i4>
      </vt:variant>
    </vt:vector>
  </HeadingPairs>
  <TitlesOfParts>
    <vt:vector size="36" baseType="lpstr">
      <vt:lpstr>Lucida Grande</vt:lpstr>
      <vt:lpstr>Arial</vt:lpstr>
      <vt:lpstr>Calibri</vt:lpstr>
      <vt:lpstr>Calibri Light</vt:lpstr>
      <vt:lpstr>Symbol</vt:lpstr>
      <vt:lpstr>Wingdings</vt:lpstr>
      <vt:lpstr>Thème Office</vt:lpstr>
      <vt:lpstr>Conception personnalisée</vt:lpstr>
      <vt:lpstr>Alma – Resource Management</vt:lpstr>
      <vt:lpstr>Catalogage des e-ressources</vt:lpstr>
      <vt:lpstr>Consignes de base</vt:lpstr>
      <vt:lpstr>Présentation PowerPoint</vt:lpstr>
      <vt:lpstr>Présentation PowerPoint</vt:lpstr>
      <vt:lpstr>Création de notices e-ressources</vt:lpstr>
      <vt:lpstr>Quelles notices peut-on créer ?</vt:lpstr>
      <vt:lpstr>Quelles notices peut-on créer ?</vt:lpstr>
      <vt:lpstr>Quelles notices peut-on créer ?</vt:lpstr>
      <vt:lpstr>Présentation PowerPoint</vt:lpstr>
      <vt:lpstr>Modification de notices e-ressources</vt:lpstr>
      <vt:lpstr>Modification de notices e-Ressources de la CZ</vt:lpstr>
      <vt:lpstr>Modification de notices e-Ressources de la CZ</vt:lpstr>
      <vt:lpstr>Modification de notices e-Ressources de la CZ</vt:lpstr>
      <vt:lpstr>Modification de notices e-Ressources de la CZ</vt:lpstr>
      <vt:lpstr>Modification de notices e-Ressources de la CZ</vt:lpstr>
      <vt:lpstr>Modification de notices e-Ressources locales</vt:lpstr>
      <vt:lpstr>Dédoublonnement? Frbrisation?</vt:lpstr>
      <vt:lpstr>Nouveau Primo</vt:lpstr>
      <vt:lpstr>Rôle du gestionnaire e-ressources</vt:lpstr>
      <vt:lpstr>Présentation PowerPoint</vt:lpstr>
      <vt:lpstr>Catalogueurs e-ressources</vt:lpstr>
      <vt:lpstr>Présentation PowerPoint</vt:lpstr>
      <vt:lpstr>Wiki catalo</vt:lpstr>
      <vt:lpstr>Ex Libris Knowledge Center</vt:lpstr>
      <vt:lpstr>Présentation PowerPoint</vt:lpstr>
      <vt:lpstr> Tous les supports de formation et how to proposés par Liège Université Library pour le travail dans le système Alma se trouvent sur la boîte à outils Alma@ULiège Library https://lib.uliege.be/alma/  Les supports de formation et how to spécifiques à la gestion des ressources (inventaire, catalogage) sont également disponibles sur le wiki Gestion des ressources &amp; Catalogage http://doclib.uliege.be/catalo/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Laurence Richelle</cp:lastModifiedBy>
  <cp:revision>106</cp:revision>
  <dcterms:created xsi:type="dcterms:W3CDTF">2018-04-18T15:28:21Z</dcterms:created>
  <dcterms:modified xsi:type="dcterms:W3CDTF">2018-11-27T13:33:50Z</dcterms:modified>
</cp:coreProperties>
</file>