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2"/>
  </p:notesMasterIdLst>
  <p:sldIdLst>
    <p:sldId id="256" r:id="rId2"/>
    <p:sldId id="258" r:id="rId3"/>
    <p:sldId id="267" r:id="rId4"/>
    <p:sldId id="277" r:id="rId5"/>
    <p:sldId id="278" r:id="rId6"/>
    <p:sldId id="335" r:id="rId7"/>
    <p:sldId id="336" r:id="rId8"/>
    <p:sldId id="337" r:id="rId9"/>
    <p:sldId id="338" r:id="rId10"/>
    <p:sldId id="339" r:id="rId11"/>
    <p:sldId id="340" r:id="rId12"/>
    <p:sldId id="286" r:id="rId13"/>
    <p:sldId id="287" r:id="rId14"/>
    <p:sldId id="292" r:id="rId15"/>
    <p:sldId id="289" r:id="rId16"/>
    <p:sldId id="290" r:id="rId17"/>
    <p:sldId id="291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30" r:id="rId34"/>
    <p:sldId id="331" r:id="rId35"/>
    <p:sldId id="332" r:id="rId36"/>
    <p:sldId id="333" r:id="rId37"/>
    <p:sldId id="334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7" r:id="rId47"/>
    <p:sldId id="318" r:id="rId48"/>
    <p:sldId id="319" r:id="rId49"/>
    <p:sldId id="320" r:id="rId50"/>
    <p:sldId id="321" r:id="rId51"/>
    <p:sldId id="322" r:id="rId52"/>
    <p:sldId id="323" r:id="rId53"/>
    <p:sldId id="324" r:id="rId54"/>
    <p:sldId id="325" r:id="rId55"/>
    <p:sldId id="326" r:id="rId56"/>
    <p:sldId id="327" r:id="rId57"/>
    <p:sldId id="328" r:id="rId58"/>
    <p:sldId id="329" r:id="rId59"/>
    <p:sldId id="274" r:id="rId60"/>
    <p:sldId id="275" r:id="rId6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">
          <p15:clr>
            <a:srgbClr val="A4A3A4"/>
          </p15:clr>
        </p15:guide>
        <p15:guide id="2" orient="horz" pos="536">
          <p15:clr>
            <a:srgbClr val="A4A3A4"/>
          </p15:clr>
        </p15:guide>
        <p15:guide id="3" orient="horz" pos="2154">
          <p15:clr>
            <a:srgbClr val="A4A3A4"/>
          </p15:clr>
        </p15:guide>
        <p15:guide id="4" pos="548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émy Lhoest" initials="RL" lastIdx="2" clrIdx="0">
    <p:extLst>
      <p:ext uri="{19B8F6BF-5375-455C-9EA6-DF929625EA0E}">
        <p15:presenceInfo xmlns:p15="http://schemas.microsoft.com/office/powerpoint/2012/main" userId="a40591063d5d84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3B0"/>
    <a:srgbClr val="E6E6E6"/>
    <a:srgbClr val="E8E2DE"/>
    <a:srgbClr val="4B8B8E"/>
    <a:srgbClr val="007182"/>
    <a:srgbClr val="007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89068" autoAdjust="0"/>
  </p:normalViewPr>
  <p:slideViewPr>
    <p:cSldViewPr snapToGrid="0" snapToObjects="1">
      <p:cViewPr varScale="1">
        <p:scale>
          <a:sx n="100" d="100"/>
          <a:sy n="100" d="100"/>
        </p:scale>
        <p:origin x="1998" y="84"/>
      </p:cViewPr>
      <p:guideLst>
        <p:guide orient="horz" pos="274"/>
        <p:guide orient="horz" pos="536"/>
        <p:guide orient="horz" pos="2154"/>
        <p:guide pos="548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CA9BF-06F4-1B4F-871E-08BFB1D3CC5F}" type="datetimeFigureOut">
              <a:rPr lang="fr-FR" smtClean="0"/>
              <a:t>13/09/2018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EEF71-3952-194F-85CC-3FDA4381B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87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266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474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585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079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438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584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249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73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61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58551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549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012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2416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56290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0597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62615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9874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8249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Montrer comment modifier</a:t>
            </a:r>
            <a:r>
              <a:rPr lang="fr-BE" baseline="0" dirty="0" smtClean="0"/>
              <a:t> le scope d’un </a:t>
            </a:r>
            <a:r>
              <a:rPr lang="fr-BE" i="1" baseline="0" dirty="0" err="1" smtClean="0"/>
              <a:t>dashboard</a:t>
            </a:r>
            <a:r>
              <a:rPr lang="fr-BE" i="1" baseline="0" dirty="0" smtClean="0"/>
              <a:t> prompt</a:t>
            </a:r>
            <a:endParaRPr lang="fr-BE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8133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Pour cette</a:t>
            </a:r>
            <a:r>
              <a:rPr lang="fr-BE" baseline="0" dirty="0" smtClean="0"/>
              <a:t> partie 1)supprimer la section avec les </a:t>
            </a:r>
            <a:r>
              <a:rPr lang="fr-BE" baseline="0" dirty="0" err="1" smtClean="0"/>
              <a:t>Fees</a:t>
            </a:r>
            <a:r>
              <a:rPr lang="fr-BE" baseline="0" dirty="0" smtClean="0"/>
              <a:t> et ajouter le FO-FF-</a:t>
            </a:r>
            <a:r>
              <a:rPr lang="fr-BE" baseline="0" dirty="0" err="1" smtClean="0"/>
              <a:t>Loan</a:t>
            </a:r>
            <a:r>
              <a:rPr lang="fr-BE" baseline="0" dirty="0" smtClean="0"/>
              <a:t> (vue graph1) (dans le rapport  ajouter le filtre </a:t>
            </a:r>
            <a:r>
              <a:rPr lang="fr-BE" i="1" baseline="0" dirty="0" err="1" smtClean="0"/>
              <a:t>is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prompted</a:t>
            </a:r>
            <a:r>
              <a:rPr lang="fr-BE" i="1" baseline="0" dirty="0" smtClean="0"/>
              <a:t> </a:t>
            </a:r>
            <a:r>
              <a:rPr lang="fr-BE" baseline="0" dirty="0" smtClean="0"/>
              <a:t>à </a:t>
            </a:r>
            <a:r>
              <a:rPr lang="fr-BE" i="1" baseline="0" dirty="0" err="1" smtClean="0"/>
              <a:t>Loan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Circ</a:t>
            </a:r>
            <a:r>
              <a:rPr lang="fr-BE" i="1" baseline="0" dirty="0" smtClean="0"/>
              <a:t> Desk</a:t>
            </a:r>
            <a:r>
              <a:rPr lang="fr-BE" baseline="0" dirty="0" smtClean="0"/>
              <a:t> puis tester : ne fonctionne pas)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6366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9527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07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9944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8459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3782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0561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rgbClr val="7B7859"/>
              </a:buClr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3847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6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4350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Pour cette section, supprimer la section de droite, modifier le graph de celui du gauche :</a:t>
            </a:r>
            <a:r>
              <a:rPr lang="fr-BE" baseline="0" dirty="0" smtClean="0"/>
              <a:t> exclure le </a:t>
            </a:r>
            <a:r>
              <a:rPr lang="fr-BE" baseline="0" dirty="0" err="1" smtClean="0"/>
              <a:t>paton</a:t>
            </a:r>
            <a:r>
              <a:rPr lang="fr-BE" baseline="0" dirty="0" smtClean="0"/>
              <a:t> group et mettre les bib en couleur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4270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032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072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930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Montrer</a:t>
            </a:r>
            <a:r>
              <a:rPr lang="fr-BE" baseline="0" dirty="0" smtClean="0"/>
              <a:t> Dashboard BST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4504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0665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37532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Monter qu’on peut faire pareil</a:t>
            </a:r>
            <a:r>
              <a:rPr lang="fr-BE" baseline="0" dirty="0" smtClean="0"/>
              <a:t> avec l’action Link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6546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Pour cette</a:t>
            </a:r>
            <a:r>
              <a:rPr lang="fr-BE" baseline="0" dirty="0" smtClean="0"/>
              <a:t> partie, faire en sorte d’avoir 3 action </a:t>
            </a:r>
            <a:r>
              <a:rPr lang="fr-BE" baseline="0" dirty="0" err="1" smtClean="0"/>
              <a:t>link</a:t>
            </a:r>
            <a:r>
              <a:rPr lang="fr-BE" baseline="0" dirty="0" smtClean="0"/>
              <a:t> </a:t>
            </a:r>
          </a:p>
          <a:p>
            <a:endParaRPr lang="fr-BE" baseline="0" dirty="0" smtClean="0"/>
          </a:p>
          <a:p>
            <a:r>
              <a:rPr lang="fr-BE" baseline="0" dirty="0" smtClean="0"/>
              <a:t>Faire des prévisualisations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12085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2277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7100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Pour cette</a:t>
            </a:r>
            <a:r>
              <a:rPr lang="fr-BE" baseline="0" dirty="0" smtClean="0"/>
              <a:t> partie, ajouter le rapport « FP-FF-Automates » dans la section de droite à la place du rapport existant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0638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51530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5833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370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38507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16306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41402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9271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655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 smtClean="0"/>
              <a:t>Le montrer</a:t>
            </a:r>
            <a:r>
              <a:rPr lang="fr-BE" baseline="0" dirty="0" smtClean="0"/>
              <a:t> dans son nouvel emplacement</a:t>
            </a:r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726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048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140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584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riangle rectangle 10"/>
          <p:cNvSpPr/>
          <p:nvPr userDrawn="1"/>
        </p:nvSpPr>
        <p:spPr>
          <a:xfrm rot="10800000" flipV="1">
            <a:off x="0" y="2258058"/>
            <a:ext cx="9144000" cy="4599941"/>
          </a:xfrm>
          <a:prstGeom prst="rtTriangle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645" y="4572579"/>
            <a:ext cx="7772400" cy="796567"/>
          </a:xfrm>
        </p:spPr>
        <p:txBody>
          <a:bodyPr>
            <a:normAutofit/>
          </a:bodyPr>
          <a:lstStyle>
            <a:lvl1pPr algn="r">
              <a:defRPr sz="3200" b="1" i="0">
                <a:solidFill>
                  <a:srgbClr val="5FA3B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19245" y="5496030"/>
            <a:ext cx="6400800" cy="550475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F1410E3-9082-4122-BD0F-717244A7CBE7}" type="datetime1">
              <a:rPr lang="fr-FR" smtClean="0"/>
              <a:pPr/>
              <a:t>13/09/2018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riangle rectangle 6"/>
          <p:cNvSpPr>
            <a:spLocks noChangeAspect="1"/>
          </p:cNvSpPr>
          <p:nvPr userDrawn="1"/>
        </p:nvSpPr>
        <p:spPr>
          <a:xfrm rot="10800000">
            <a:off x="3345882" y="0"/>
            <a:ext cx="5798118" cy="2909525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Triangle rectangle 9"/>
          <p:cNvSpPr/>
          <p:nvPr userDrawn="1"/>
        </p:nvSpPr>
        <p:spPr>
          <a:xfrm>
            <a:off x="0" y="4525194"/>
            <a:ext cx="4632534" cy="2332806"/>
          </a:xfrm>
          <a:prstGeom prst="rtTriangle">
            <a:avLst/>
          </a:prstGeom>
          <a:solidFill>
            <a:srgbClr val="00707F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941" y="145774"/>
            <a:ext cx="2777548" cy="114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76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840" y="2743200"/>
            <a:ext cx="3912217" cy="160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0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914541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5FA4B0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90BB4A46-2F4D-4FA2-ADD6-EE1C8641F306}" type="datetime1">
              <a:rPr lang="fr-FR" smtClean="0"/>
              <a:pPr/>
              <a:t>13/09/2018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825102" y="2653447"/>
            <a:ext cx="7493796" cy="56734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5FA3B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2012181" y="3429000"/>
            <a:ext cx="5119638" cy="55285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 smtClean="0"/>
              <a:t>Cliquez et modifier le texte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18" y="288015"/>
            <a:ext cx="2142067" cy="8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9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B6976F31-04EB-4FF6-A894-A4E78DEF918B}" type="datetime1">
              <a:rPr lang="fr-FR" smtClean="0"/>
              <a:pPr/>
              <a:t>13/09/2018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3192540" y="4716148"/>
            <a:ext cx="5622328" cy="567349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rgbClr val="5FA4B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3192540" y="5362098"/>
            <a:ext cx="5622328" cy="486486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 smtClean="0"/>
              <a:t>Cliquez et modifier le texte</a:t>
            </a:r>
            <a:endParaRPr lang="fr-FR" dirty="0"/>
          </a:p>
        </p:txBody>
      </p:sp>
      <p:grpSp>
        <p:nvGrpSpPr>
          <p:cNvPr id="2" name="Grouper 1"/>
          <p:cNvGrpSpPr/>
          <p:nvPr userDrawn="1"/>
        </p:nvGrpSpPr>
        <p:grpSpPr>
          <a:xfrm>
            <a:off x="-5102" y="-5100"/>
            <a:ext cx="9149101" cy="5719283"/>
            <a:chOff x="-5102" y="-5100"/>
            <a:chExt cx="9149101" cy="5719283"/>
          </a:xfrm>
        </p:grpSpPr>
        <p:sp>
          <p:nvSpPr>
            <p:cNvPr id="15" name="Triangle isocèle 17"/>
            <p:cNvSpPr/>
            <p:nvPr userDrawn="1"/>
          </p:nvSpPr>
          <p:spPr>
            <a:xfrm rot="5400000">
              <a:off x="916003" y="-926205"/>
              <a:ext cx="5719283" cy="7561493"/>
            </a:xfrm>
            <a:custGeom>
              <a:avLst/>
              <a:gdLst>
                <a:gd name="connsiteX0" fmla="*/ 0 w 7610342"/>
                <a:gd name="connsiteY0" fmla="*/ 7556390 h 7556390"/>
                <a:gd name="connsiteX1" fmla="*/ 3805171 w 7610342"/>
                <a:gd name="connsiteY1" fmla="*/ 0 h 7556390"/>
                <a:gd name="connsiteX2" fmla="*/ 7610342 w 7610342"/>
                <a:gd name="connsiteY2" fmla="*/ 7556390 h 7556390"/>
                <a:gd name="connsiteX3" fmla="*/ 0 w 7610342"/>
                <a:gd name="connsiteY3" fmla="*/ 7556390 h 7556390"/>
                <a:gd name="connsiteX0" fmla="*/ 0 w 7610342"/>
                <a:gd name="connsiteY0" fmla="*/ 7556390 h 7556390"/>
                <a:gd name="connsiteX1" fmla="*/ 1886071 w 7610342"/>
                <a:gd name="connsiteY1" fmla="*/ 3807111 h 7556390"/>
                <a:gd name="connsiteX2" fmla="*/ 3805171 w 7610342"/>
                <a:gd name="connsiteY2" fmla="*/ 0 h 7556390"/>
                <a:gd name="connsiteX3" fmla="*/ 7610342 w 7610342"/>
                <a:gd name="connsiteY3" fmla="*/ 7556390 h 7556390"/>
                <a:gd name="connsiteX4" fmla="*/ 0 w 7610342"/>
                <a:gd name="connsiteY4" fmla="*/ 7556390 h 7556390"/>
                <a:gd name="connsiteX0" fmla="*/ 0 w 7610342"/>
                <a:gd name="connsiteY0" fmla="*/ 7556390 h 7561493"/>
                <a:gd name="connsiteX1" fmla="*/ 1886071 w 7610342"/>
                <a:gd name="connsiteY1" fmla="*/ 3807111 h 7561493"/>
                <a:gd name="connsiteX2" fmla="*/ 3805171 w 7610342"/>
                <a:gd name="connsiteY2" fmla="*/ 0 h 7561493"/>
                <a:gd name="connsiteX3" fmla="*/ 7610342 w 7610342"/>
                <a:gd name="connsiteY3" fmla="*/ 7556390 h 7561493"/>
                <a:gd name="connsiteX4" fmla="*/ 1884539 w 7610342"/>
                <a:gd name="connsiteY4" fmla="*/ 7561493 h 7561493"/>
                <a:gd name="connsiteX5" fmla="*/ 0 w 7610342"/>
                <a:gd name="connsiteY5" fmla="*/ 7556390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0 w 5725803"/>
                <a:gd name="connsiteY4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5150642 w 5725803"/>
                <a:gd name="connsiteY4" fmla="*/ 7560475 h 7561493"/>
                <a:gd name="connsiteX5" fmla="*/ 0 w 5725803"/>
                <a:gd name="connsiteY5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150642 w 5725803"/>
                <a:gd name="connsiteY3" fmla="*/ 6425259 h 7561493"/>
                <a:gd name="connsiteX4" fmla="*/ 5725803 w 5725803"/>
                <a:gd name="connsiteY4" fmla="*/ 7556390 h 7561493"/>
                <a:gd name="connsiteX5" fmla="*/ 5150642 w 5725803"/>
                <a:gd name="connsiteY5" fmla="*/ 7560475 h 7561493"/>
                <a:gd name="connsiteX6" fmla="*/ 0 w 5725803"/>
                <a:gd name="connsiteY6" fmla="*/ 7561493 h 7561493"/>
                <a:gd name="connsiteX0" fmla="*/ 0 w 5150642"/>
                <a:gd name="connsiteY0" fmla="*/ 7561493 h 7561493"/>
                <a:gd name="connsiteX1" fmla="*/ 1532 w 5150642"/>
                <a:gd name="connsiteY1" fmla="*/ 3807111 h 7561493"/>
                <a:gd name="connsiteX2" fmla="*/ 1920632 w 5150642"/>
                <a:gd name="connsiteY2" fmla="*/ 0 h 7561493"/>
                <a:gd name="connsiteX3" fmla="*/ 5150642 w 5150642"/>
                <a:gd name="connsiteY3" fmla="*/ 6425259 h 7561493"/>
                <a:gd name="connsiteX4" fmla="*/ 5150642 w 5150642"/>
                <a:gd name="connsiteY4" fmla="*/ 7560475 h 7561493"/>
                <a:gd name="connsiteX5" fmla="*/ 0 w 5150642"/>
                <a:gd name="connsiteY5" fmla="*/ 7561493 h 7561493"/>
                <a:gd name="connsiteX0" fmla="*/ 0 w 5719283"/>
                <a:gd name="connsiteY0" fmla="*/ 7561493 h 7561493"/>
                <a:gd name="connsiteX1" fmla="*/ 1532 w 5719283"/>
                <a:gd name="connsiteY1" fmla="*/ 3807111 h 7561493"/>
                <a:gd name="connsiteX2" fmla="*/ 1920632 w 5719283"/>
                <a:gd name="connsiteY2" fmla="*/ 0 h 7561493"/>
                <a:gd name="connsiteX3" fmla="*/ 5719283 w 5719283"/>
                <a:gd name="connsiteY3" fmla="*/ 7553153 h 7561493"/>
                <a:gd name="connsiteX4" fmla="*/ 5150642 w 5719283"/>
                <a:gd name="connsiteY4" fmla="*/ 7560475 h 7561493"/>
                <a:gd name="connsiteX5" fmla="*/ 0 w 5719283"/>
                <a:gd name="connsiteY5" fmla="*/ 7561493 h 7561493"/>
                <a:gd name="connsiteX0" fmla="*/ 0 w 5719283"/>
                <a:gd name="connsiteY0" fmla="*/ 7561493 h 7561493"/>
                <a:gd name="connsiteX1" fmla="*/ 1532 w 5719283"/>
                <a:gd name="connsiteY1" fmla="*/ 3807111 h 7561493"/>
                <a:gd name="connsiteX2" fmla="*/ 1920632 w 5719283"/>
                <a:gd name="connsiteY2" fmla="*/ 0 h 7561493"/>
                <a:gd name="connsiteX3" fmla="*/ 5719283 w 5719283"/>
                <a:gd name="connsiteY3" fmla="*/ 7553153 h 7561493"/>
                <a:gd name="connsiteX4" fmla="*/ 0 w 5719283"/>
                <a:gd name="connsiteY4" fmla="*/ 7561493 h 756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9283" h="7561493">
                  <a:moveTo>
                    <a:pt x="0" y="7561493"/>
                  </a:moveTo>
                  <a:cubicBezTo>
                    <a:pt x="511" y="6310032"/>
                    <a:pt x="1021" y="5058572"/>
                    <a:pt x="1532" y="3807111"/>
                  </a:cubicBezTo>
                  <a:lnTo>
                    <a:pt x="1920632" y="0"/>
                  </a:lnTo>
                  <a:lnTo>
                    <a:pt x="5719283" y="7553153"/>
                  </a:lnTo>
                  <a:lnTo>
                    <a:pt x="0" y="7561493"/>
                  </a:lnTo>
                  <a:close/>
                </a:path>
              </a:pathLst>
            </a:custGeom>
            <a:solidFill>
              <a:srgbClr val="5FA4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6" name="Triangle isocèle 15"/>
            <p:cNvSpPr/>
            <p:nvPr userDrawn="1"/>
          </p:nvSpPr>
          <p:spPr>
            <a:xfrm rot="16200000" flipH="1">
              <a:off x="6187138" y="633785"/>
              <a:ext cx="2967379" cy="2946343"/>
            </a:xfrm>
            <a:prstGeom prst="triangle">
              <a:avLst/>
            </a:pr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240" y="146951"/>
            <a:ext cx="1159933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8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6580"/>
            <a:ext cx="8229600" cy="621546"/>
          </a:xfrm>
        </p:spPr>
        <p:txBody>
          <a:bodyPr>
            <a:noAutofit/>
          </a:bodyPr>
          <a:lstStyle>
            <a:lvl1pPr algn="l">
              <a:defRPr sz="3600" b="0" i="0" baseline="0">
                <a:solidFill>
                  <a:srgbClr val="5FA3B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04925"/>
            <a:ext cx="8229600" cy="4525963"/>
          </a:xfrm>
        </p:spPr>
        <p:txBody>
          <a:bodyPr/>
          <a:lstStyle>
            <a:lvl1pPr>
              <a:defRPr sz="2000" baseline="0">
                <a:latin typeface="Calibri" panose="020F0502020204030204" pitchFamily="34" charset="0"/>
                <a:ea typeface="Source Sans Pro" panose="020B0503030403020204" pitchFamily="34" charset="0"/>
              </a:defRPr>
            </a:lvl1pPr>
            <a:lvl2pPr>
              <a:defRPr sz="1800" baseline="0">
                <a:latin typeface="Calibri" panose="020F0502020204030204" pitchFamily="34" charset="0"/>
                <a:ea typeface="Source Sans Pro" panose="020B0503030403020204" pitchFamily="34" charset="0"/>
              </a:defRPr>
            </a:lvl2pPr>
            <a:lvl3pPr>
              <a:defRPr sz="1800">
                <a:latin typeface="Calibri" panose="020F0502020204030204" pitchFamily="34" charset="0"/>
                <a:ea typeface="Source Sans Pro" panose="020B0503030403020204" pitchFamily="34" charset="0"/>
              </a:defRPr>
            </a:lvl3pPr>
            <a:lvl4pPr>
              <a:defRPr sz="1800">
                <a:latin typeface="Calibri" panose="020F0502020204030204" pitchFamily="34" charset="0"/>
                <a:ea typeface="Source Sans Pro" panose="020B0503030403020204" pitchFamily="34" charset="0"/>
              </a:defRPr>
            </a:lvl4pPr>
            <a:lvl5pPr>
              <a:defRPr sz="1800">
                <a:latin typeface="Calibri" panose="020F050202020403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9839FE2-28E2-4E9B-8467-FDF9C652D8BA}" type="datetime1">
              <a:rPr lang="fr-FR" smtClean="0"/>
              <a:pPr/>
              <a:t>13/09/2018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574" y="92259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1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400"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000"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800"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800"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400"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000"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800"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800"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0ADF4229-93D4-4734-9A5C-5EB86EE6E957}" type="datetime1">
              <a:rPr lang="fr-FR" smtClean="0"/>
              <a:pPr/>
              <a:t>13/09/2018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796092"/>
            <a:ext cx="8229600" cy="621546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rgbClr val="5FA3B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pic>
        <p:nvPicPr>
          <p:cNvPr id="9" name="Image 8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574" y="73305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2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CD96A-35AB-4EB9-A2B8-9E0D3AC939F5}" type="datetime1">
              <a:rPr lang="fr-FR" smtClean="0"/>
              <a:t>13/09/2018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574" y="73305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88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EF22-AF47-448C-B679-0D0EFB4454E9}" type="datetime1">
              <a:rPr lang="fr-FR" smtClean="0"/>
              <a:t>13/09/2018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574" y="73305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8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914541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0DB4A4D3-6002-4AA6-9B8F-295A51886A92}" type="datetime1">
              <a:rPr lang="fr-FR" smtClean="0"/>
              <a:pPr/>
              <a:t>13/09/2018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825102" y="2861458"/>
            <a:ext cx="7493796" cy="567349"/>
          </a:xfrm>
        </p:spPr>
        <p:txBody>
          <a:bodyPr>
            <a:noAutofit/>
          </a:bodyPr>
          <a:lstStyle>
            <a:lvl1pPr>
              <a:defRPr sz="2400" b="0" i="0">
                <a:solidFill>
                  <a:srgbClr val="5FA3B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Merci de votre attention/</a:t>
            </a:r>
            <a:br>
              <a:rPr lang="fr-FR" dirty="0" smtClean="0"/>
            </a:br>
            <a:r>
              <a:rPr lang="fr-FR" dirty="0" smtClean="0"/>
              <a:t>Questions-suggestions/...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18" y="288015"/>
            <a:ext cx="2142067" cy="8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ture et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914541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994ABD94-56D0-4830-A76E-9A04082BA77D}" type="datetime1">
              <a:rPr lang="fr-FR" smtClean="0"/>
              <a:pPr/>
              <a:t>13/09/2018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825102" y="2861458"/>
            <a:ext cx="7493796" cy="567349"/>
          </a:xfrm>
        </p:spPr>
        <p:txBody>
          <a:bodyPr>
            <a:noAutofit/>
          </a:bodyPr>
          <a:lstStyle>
            <a:lvl1pPr>
              <a:defRPr sz="2400" b="0" i="0">
                <a:solidFill>
                  <a:srgbClr val="5FA3B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Merci de votre attention/</a:t>
            </a:r>
            <a:br>
              <a:rPr lang="fr-FR" dirty="0" smtClean="0"/>
            </a:br>
            <a:r>
              <a:rPr lang="fr-FR" dirty="0" smtClean="0"/>
              <a:t>Questions-suggestions/...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6553200" y="5278847"/>
            <a:ext cx="2133600" cy="1004478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fr-FR" sz="1800" dirty="0" smtClean="0">
                <a:solidFill>
                  <a:srgbClr val="5FA3B0"/>
                </a:solidFill>
              </a:rPr>
              <a:t>Contact</a:t>
            </a:r>
            <a:endParaRPr lang="fr-FR" sz="1800" dirty="0" smtClean="0"/>
          </a:p>
          <a:p>
            <a:pPr lvl="0"/>
            <a:r>
              <a:rPr lang="fr-FR" dirty="0" smtClean="0"/>
              <a:t>À compléter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18" y="288015"/>
            <a:ext cx="2142067" cy="8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4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0B6A5708-9219-4ABB-8FC8-5C182745FF08}" type="datetime1">
              <a:rPr lang="fr-FR" smtClean="0"/>
              <a:pPr/>
              <a:t>13/09/2018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9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3" r:id="rId3"/>
    <p:sldLayoutId id="2147483650" r:id="rId4"/>
    <p:sldLayoutId id="2147483652" r:id="rId5"/>
    <p:sldLayoutId id="2147483655" r:id="rId6"/>
    <p:sldLayoutId id="2147483657" r:id="rId7"/>
    <p:sldLayoutId id="2147483661" r:id="rId8"/>
    <p:sldLayoutId id="2147483660" r:id="rId9"/>
    <p:sldLayoutId id="2147483662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07F"/>
        </a:buClr>
        <a:buSzPct val="55000"/>
        <a:buFont typeface="Lucida Grande"/>
        <a:buChar char="▶"/>
        <a:defRPr sz="32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–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–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»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wmf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wmf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0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0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pn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38.png"/><Relationship Id="rId4" Type="http://schemas.openxmlformats.org/officeDocument/2006/relationships/image" Target="../media/image6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6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8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Alma - </a:t>
            </a:r>
            <a:r>
              <a:rPr lang="fr-FR" i="1" dirty="0" err="1" smtClean="0">
                <a:latin typeface="+mn-lt"/>
              </a:rPr>
              <a:t>Analytics</a:t>
            </a:r>
            <a:endParaRPr lang="fr-FR" i="1" dirty="0"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Module 4 – Les </a:t>
            </a:r>
            <a:r>
              <a:rPr lang="fr-FR" i="1" dirty="0" err="1" smtClean="0">
                <a:latin typeface="+mn-lt"/>
              </a:rPr>
              <a:t>Dashboards</a:t>
            </a:r>
            <a:endParaRPr lang="fr-FR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914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Alimenter une page du </a:t>
            </a:r>
            <a:r>
              <a:rPr lang="fr-BE" i="1" dirty="0" smtClean="0"/>
              <a:t>Dashboard</a:t>
            </a:r>
            <a:endParaRPr lang="fr-BE" i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304925"/>
            <a:ext cx="8229600" cy="5416550"/>
          </a:xfrm>
        </p:spPr>
        <p:txBody>
          <a:bodyPr/>
          <a:lstStyle/>
          <a:p>
            <a:r>
              <a:rPr lang="fr-BE" dirty="0"/>
              <a:t>Ajouter </a:t>
            </a:r>
            <a:r>
              <a:rPr lang="fr-BE" dirty="0" smtClean="0"/>
              <a:t>des rapports</a:t>
            </a:r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r>
              <a:rPr lang="fr-BE" dirty="0" smtClean="0"/>
              <a:t>Visualiser le résultat</a:t>
            </a:r>
            <a:endParaRPr lang="en-US" dirty="0"/>
          </a:p>
          <a:p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10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243" y="1782144"/>
            <a:ext cx="6153857" cy="41796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à coins arrondis 14"/>
          <p:cNvSpPr/>
          <p:nvPr/>
        </p:nvSpPr>
        <p:spPr>
          <a:xfrm>
            <a:off x="1943100" y="5270500"/>
            <a:ext cx="1993899" cy="469900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3909019" y="4203700"/>
            <a:ext cx="840781" cy="10953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64142">
            <a:off x="4467778" y="4480402"/>
            <a:ext cx="564042" cy="79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93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304925"/>
            <a:ext cx="8229600" cy="5254901"/>
          </a:xfrm>
        </p:spPr>
        <p:txBody>
          <a:bodyPr>
            <a:normAutofit fontScale="92500" lnSpcReduction="10000"/>
          </a:bodyPr>
          <a:lstStyle/>
          <a:p>
            <a:r>
              <a:rPr lang="fr-BE" dirty="0"/>
              <a:t>Ajouter une </a:t>
            </a:r>
            <a:r>
              <a:rPr lang="fr-BE" dirty="0" smtClean="0"/>
              <a:t>colonne</a:t>
            </a:r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r>
              <a:rPr lang="fr-BE" dirty="0" smtClean="0"/>
              <a:t>Visualiser le résultat</a:t>
            </a:r>
            <a:endParaRPr lang="en-US" dirty="0"/>
          </a:p>
          <a:p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11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85" y="1819189"/>
            <a:ext cx="6858957" cy="41249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à coins arrondis 9"/>
          <p:cNvSpPr/>
          <p:nvPr/>
        </p:nvSpPr>
        <p:spPr>
          <a:xfrm>
            <a:off x="927676" y="2384163"/>
            <a:ext cx="752475" cy="221791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1680152" y="2562667"/>
            <a:ext cx="2139661" cy="62734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16" idx="1"/>
          </p:cNvCxnSpPr>
          <p:nvPr/>
        </p:nvCxnSpPr>
        <p:spPr>
          <a:xfrm flipH="1" flipV="1">
            <a:off x="4247966" y="4176637"/>
            <a:ext cx="2305234" cy="43655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à coins arrondis 15"/>
          <p:cNvSpPr/>
          <p:nvPr/>
        </p:nvSpPr>
        <p:spPr>
          <a:xfrm>
            <a:off x="6553200" y="4357816"/>
            <a:ext cx="1124242" cy="510746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re 2"/>
          <p:cNvSpPr>
            <a:spLocks noGrp="1"/>
          </p:cNvSpPr>
          <p:nvPr>
            <p:ph type="title"/>
          </p:nvPr>
        </p:nvSpPr>
        <p:spPr>
          <a:xfrm>
            <a:off x="457200" y="436580"/>
            <a:ext cx="8229600" cy="621546"/>
          </a:xfrm>
        </p:spPr>
        <p:txBody>
          <a:bodyPr/>
          <a:lstStyle/>
          <a:p>
            <a:r>
              <a:rPr lang="fr-BE" dirty="0"/>
              <a:t>Alimenter une page du </a:t>
            </a:r>
            <a:r>
              <a:rPr lang="fr-BE" i="1" dirty="0" smtClean="0"/>
              <a:t>Dashboard</a:t>
            </a:r>
            <a:endParaRPr lang="fr-BE" i="1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1804">
            <a:off x="2172253" y="2790051"/>
            <a:ext cx="564042" cy="79991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8636">
            <a:off x="4763498" y="4319271"/>
            <a:ext cx="564042" cy="799914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2288957" y="321596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/>
              <a:t>1</a:t>
            </a:r>
            <a:endParaRPr lang="fr-BE" sz="1600" dirty="0"/>
          </a:p>
        </p:txBody>
      </p:sp>
      <p:sp>
        <p:nvSpPr>
          <p:cNvPr id="18" name="ZoneTexte 17"/>
          <p:cNvSpPr txBox="1"/>
          <p:nvPr/>
        </p:nvSpPr>
        <p:spPr>
          <a:xfrm>
            <a:off x="4889282" y="47304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74810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00" y="2107475"/>
            <a:ext cx="7987996" cy="35412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Visionner le contenu du </a:t>
            </a:r>
            <a:r>
              <a:rPr lang="fr-BE" i="1" dirty="0" smtClean="0"/>
              <a:t>Dashboard</a:t>
            </a:r>
            <a:endParaRPr lang="fr-BE" i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/>
              <a:t>1) La prévisualisation ouvre une nouvelle fenêtre du navigateur avec un aperçu du contenu de la page en </a:t>
            </a:r>
            <a:r>
              <a:rPr lang="fr-BE" dirty="0" smtClean="0"/>
              <a:t>cours</a:t>
            </a:r>
            <a:endParaRPr lang="en-US" dirty="0"/>
          </a:p>
          <a:p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12</a:t>
            </a:fld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6747537" y="2107475"/>
            <a:ext cx="621038" cy="221791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10099" y="5802268"/>
            <a:ext cx="56834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55000"/>
            </a:pPr>
            <a:r>
              <a:rPr lang="fr-BE" dirty="0"/>
              <a:t>Cette fonction ne permet pas de naviguer entre les pages et rend inactifs tous les éléments cliquables (liens, invites, rebonds, etc</a:t>
            </a:r>
            <a:r>
              <a:rPr lang="fr-BE" dirty="0" smtClean="0"/>
              <a:t>.)</a:t>
            </a:r>
            <a:endParaRPr lang="en-US" dirty="0" smtClean="0"/>
          </a:p>
        </p:txBody>
      </p:sp>
      <p:pic>
        <p:nvPicPr>
          <p:cNvPr id="9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890" y="2144809"/>
            <a:ext cx="648000" cy="1011587"/>
          </a:xfrm>
          <a:prstGeom prst="rect">
            <a:avLst/>
          </a:prstGeom>
        </p:spPr>
      </p:pic>
      <p:pic>
        <p:nvPicPr>
          <p:cNvPr id="12" name="Picture 3" descr="C:\Program Files\Microsoft Office\MEDIA\CAGCAT10\j0293236.w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8912" y="5918083"/>
            <a:ext cx="61118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140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620" y="1763470"/>
            <a:ext cx="4886430" cy="28907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17" y="2512812"/>
            <a:ext cx="2684359" cy="958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Visionner le contenu du </a:t>
            </a:r>
            <a:r>
              <a:rPr lang="fr-BE" i="1" dirty="0" smtClean="0"/>
              <a:t>Dashboard</a:t>
            </a:r>
            <a:endParaRPr lang="fr-BE" i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304925"/>
            <a:ext cx="8229600" cy="1095375"/>
          </a:xfrm>
        </p:spPr>
        <p:txBody>
          <a:bodyPr/>
          <a:lstStyle/>
          <a:p>
            <a:pPr marL="0" indent="0">
              <a:buNone/>
            </a:pPr>
            <a:r>
              <a:rPr lang="fr-BE" dirty="0"/>
              <a:t>2) Lancer le rapport dans la fenêtre en cours</a:t>
            </a:r>
            <a:endParaRPr lang="en-US" dirty="0"/>
          </a:p>
          <a:p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13</a:t>
            </a:fld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1828768" y="2551931"/>
            <a:ext cx="419101" cy="184526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èche droite 10"/>
          <p:cNvSpPr/>
          <p:nvPr/>
        </p:nvSpPr>
        <p:spPr>
          <a:xfrm>
            <a:off x="2693541" y="3145182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7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18" y="2622945"/>
            <a:ext cx="648000" cy="101158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5871" y="5178221"/>
            <a:ext cx="6268325" cy="14956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à coins arrondis 13"/>
          <p:cNvSpPr/>
          <p:nvPr/>
        </p:nvSpPr>
        <p:spPr>
          <a:xfrm>
            <a:off x="7081483" y="5525296"/>
            <a:ext cx="419101" cy="321842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à coins arrondis 14"/>
          <p:cNvSpPr/>
          <p:nvPr/>
        </p:nvSpPr>
        <p:spPr>
          <a:xfrm>
            <a:off x="5500333" y="5765117"/>
            <a:ext cx="1128713" cy="251090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033" y="5662268"/>
            <a:ext cx="648000" cy="1011587"/>
          </a:xfrm>
          <a:prstGeom prst="rect">
            <a:avLst/>
          </a:prstGeom>
        </p:spPr>
      </p:pic>
      <p:pic>
        <p:nvPicPr>
          <p:cNvPr id="19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782" y="5886975"/>
            <a:ext cx="648000" cy="1011587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5040330" y="63305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713742" y="61198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23" name="Espace réservé du contenu 4"/>
          <p:cNvSpPr txBox="1">
            <a:spLocks/>
          </p:cNvSpPr>
          <p:nvPr/>
        </p:nvSpPr>
        <p:spPr>
          <a:xfrm>
            <a:off x="457200" y="4776303"/>
            <a:ext cx="8229600" cy="1095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/>
              <a:t>Revenir au mode édition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77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Depuis l’interface d’édition du </a:t>
            </a:r>
            <a:r>
              <a:rPr lang="fr-BE" i="1" dirty="0"/>
              <a:t>Dashboard</a:t>
            </a:r>
            <a:r>
              <a:rPr lang="fr-BE" dirty="0"/>
              <a:t> </a:t>
            </a:r>
            <a:r>
              <a:rPr lang="fr-BE" dirty="0" smtClean="0"/>
              <a:t>:</a:t>
            </a:r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 smtClean="0"/>
          </a:p>
          <a:p>
            <a:r>
              <a:rPr lang="fr-BE" dirty="0" smtClean="0"/>
              <a:t>Depuis </a:t>
            </a:r>
            <a:r>
              <a:rPr lang="fr-BE" dirty="0"/>
              <a:t>l’interface d’édition du rapport :</a:t>
            </a:r>
            <a:endParaRPr lang="en-US" dirty="0"/>
          </a:p>
          <a:p>
            <a:endParaRPr lang="en-US" dirty="0"/>
          </a:p>
          <a:p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013" y="1761941"/>
            <a:ext cx="5029902" cy="25530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Naviguer entre </a:t>
            </a:r>
            <a:r>
              <a:rPr lang="fr-BE" i="1" dirty="0" smtClean="0"/>
              <a:t>Dashboard</a:t>
            </a:r>
            <a:r>
              <a:rPr lang="fr-BE" dirty="0" smtClean="0"/>
              <a:t> et rapports</a:t>
            </a:r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14</a:t>
            </a:fld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852161" y="2820982"/>
            <a:ext cx="250032" cy="217487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4907067" y="3848828"/>
            <a:ext cx="683418" cy="193674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" y="5068129"/>
            <a:ext cx="7604760" cy="10827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à coins arrondis 13"/>
          <p:cNvSpPr/>
          <p:nvPr/>
        </p:nvSpPr>
        <p:spPr>
          <a:xfrm>
            <a:off x="6959606" y="5301077"/>
            <a:ext cx="900899" cy="151133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20947">
            <a:off x="6108555" y="2569766"/>
            <a:ext cx="648000" cy="101158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6428036" y="29837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pic>
        <p:nvPicPr>
          <p:cNvPr id="17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34097">
            <a:off x="5058246" y="3872400"/>
            <a:ext cx="648000" cy="1011587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5234305" y="43133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2</a:t>
            </a:r>
            <a:endParaRPr lang="fr-BE" dirty="0"/>
          </a:p>
        </p:txBody>
      </p:sp>
      <p:pic>
        <p:nvPicPr>
          <p:cNvPr id="19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840" y="5298810"/>
            <a:ext cx="648000" cy="101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74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Ajouter une page du </a:t>
            </a:r>
            <a:r>
              <a:rPr lang="fr-BE" i="1" dirty="0" smtClean="0"/>
              <a:t>Dashboard</a:t>
            </a:r>
            <a:endParaRPr lang="fr-BE" i="1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457200" y="1304926"/>
            <a:ext cx="5629275" cy="511506"/>
          </a:xfrm>
        </p:spPr>
        <p:txBody>
          <a:bodyPr/>
          <a:lstStyle/>
          <a:p>
            <a:r>
              <a:rPr lang="fr-BE" dirty="0"/>
              <a:t>Depuis l’interface d’édition du </a:t>
            </a:r>
            <a:r>
              <a:rPr lang="fr-BE" i="1" dirty="0"/>
              <a:t>Dashboard</a:t>
            </a:r>
            <a:endParaRPr lang="en-US" i="1" dirty="0"/>
          </a:p>
          <a:p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86" y="1767125"/>
            <a:ext cx="3200847" cy="12193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à coins arrondis 7"/>
          <p:cNvSpPr/>
          <p:nvPr/>
        </p:nvSpPr>
        <p:spPr>
          <a:xfrm>
            <a:off x="1081087" y="1782485"/>
            <a:ext cx="271463" cy="278090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7901" y="3211374"/>
            <a:ext cx="4617980" cy="16501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601" y="5211569"/>
            <a:ext cx="8115300" cy="975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Espace réservé du contenu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84" y="1897048"/>
            <a:ext cx="648000" cy="1011587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4143375" y="3479451"/>
            <a:ext cx="4381500" cy="278090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space réservé du contenu 13"/>
          <p:cNvSpPr txBox="1">
            <a:spLocks/>
          </p:cNvSpPr>
          <p:nvPr/>
        </p:nvSpPr>
        <p:spPr>
          <a:xfrm>
            <a:off x="3958158" y="2711710"/>
            <a:ext cx="5629275" cy="511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/>
              <a:t>Donner un nom à la nouvelle page</a:t>
            </a:r>
          </a:p>
        </p:txBody>
      </p:sp>
      <p:sp>
        <p:nvSpPr>
          <p:cNvPr id="18" name="Espace réservé du contenu 13"/>
          <p:cNvSpPr txBox="1">
            <a:spLocks/>
          </p:cNvSpPr>
          <p:nvPr/>
        </p:nvSpPr>
        <p:spPr>
          <a:xfrm>
            <a:off x="433461" y="4731511"/>
            <a:ext cx="5629275" cy="511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/>
              <a:t>La nouvelle page apparaît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7905601" y="4561668"/>
            <a:ext cx="308124" cy="254403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Espace réservé du contenu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56423">
            <a:off x="7293437" y="3920441"/>
            <a:ext cx="648000" cy="101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99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Sélectionner une vue pour un </a:t>
            </a:r>
            <a:r>
              <a:rPr lang="fr-BE" dirty="0" smtClean="0"/>
              <a:t>rapport</a:t>
            </a:r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16</a:t>
            </a:fld>
            <a:endParaRPr lang="fr-FR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251520" y="654151"/>
            <a:ext cx="7992888" cy="186997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endParaRPr lang="fr-BE" sz="2000" dirty="0" smtClean="0">
              <a:solidFill>
                <a:srgbClr val="5FA3B0"/>
              </a:solidFill>
              <a:latin typeface="+mj-lt"/>
            </a:endParaRPr>
          </a:p>
          <a:p>
            <a:pPr marL="400050" lvl="1" indent="0">
              <a:buNone/>
            </a:pPr>
            <a:r>
              <a:rPr lang="fr-BE" sz="2000" dirty="0">
                <a:solidFill>
                  <a:srgbClr val="5FA3B0"/>
                </a:solidFill>
                <a:latin typeface="+mj-lt"/>
              </a:rPr>
              <a:t>	</a:t>
            </a:r>
            <a:r>
              <a:rPr lang="fr-BE" sz="2000" dirty="0" smtClean="0">
                <a:solidFill>
                  <a:srgbClr val="5FA3B0"/>
                </a:solidFill>
                <a:latin typeface="+mj-lt"/>
              </a:rPr>
              <a:t>		</a:t>
            </a:r>
          </a:p>
          <a:p>
            <a:pPr marL="400050" lvl="1" indent="0">
              <a:buNone/>
            </a:pPr>
            <a:r>
              <a:rPr lang="fr-BE" sz="2000" dirty="0">
                <a:solidFill>
                  <a:srgbClr val="5FA3B0"/>
                </a:solidFill>
                <a:latin typeface="+mj-lt"/>
              </a:rPr>
              <a:t>	</a:t>
            </a:r>
            <a:r>
              <a:rPr lang="fr-BE" sz="2000" dirty="0" smtClean="0">
                <a:solidFill>
                  <a:srgbClr val="5FA3B0"/>
                </a:solidFill>
                <a:latin typeface="+mj-lt"/>
              </a:rPr>
              <a:t>		</a:t>
            </a:r>
            <a:r>
              <a:rPr lang="fr-BE" sz="2000" dirty="0" smtClean="0">
                <a:latin typeface="+mj-lt"/>
              </a:rPr>
              <a:t>La </a:t>
            </a:r>
            <a:r>
              <a:rPr lang="fr-BE" sz="2000" i="1" dirty="0" err="1" smtClean="0">
                <a:latin typeface="+mj-lt"/>
              </a:rPr>
              <a:t>Coumpound</a:t>
            </a:r>
            <a:r>
              <a:rPr lang="fr-BE" sz="2000" i="1" dirty="0" smtClean="0">
                <a:latin typeface="+mj-lt"/>
              </a:rPr>
              <a:t> </a:t>
            </a:r>
            <a:r>
              <a:rPr lang="fr-BE" sz="2000" i="1" dirty="0" err="1" smtClean="0">
                <a:latin typeface="+mj-lt"/>
              </a:rPr>
              <a:t>Layout</a:t>
            </a:r>
            <a:r>
              <a:rPr lang="fr-BE" sz="2000" i="1" dirty="0" smtClean="0">
                <a:latin typeface="+mj-lt"/>
              </a:rPr>
              <a:t> </a:t>
            </a:r>
            <a:r>
              <a:rPr lang="fr-BE" sz="2000" dirty="0" smtClean="0">
                <a:latin typeface="+mj-lt"/>
              </a:rPr>
              <a:t>est la vue affichée par défaut pour 					chaque rapport.</a:t>
            </a:r>
          </a:p>
          <a:p>
            <a:pPr lvl="1" indent="-342900">
              <a:buFont typeface="Arial" panose="020B0604020202020204" pitchFamily="34" charset="0"/>
              <a:buChar char="•"/>
            </a:pPr>
            <a:endParaRPr lang="fr-BE" sz="2000" dirty="0" smtClean="0">
              <a:solidFill>
                <a:srgbClr val="5FA3B0"/>
              </a:solidFill>
              <a:latin typeface="+mj-lt"/>
            </a:endParaRPr>
          </a:p>
          <a:p>
            <a:pPr marL="400050" lvl="1" indent="0">
              <a:buNone/>
            </a:pPr>
            <a:r>
              <a:rPr lang="fr-BE" sz="2000" dirty="0" smtClean="0">
                <a:latin typeface="+mj-lt"/>
              </a:rPr>
              <a:t>Cette vue reprend l’ensemble des vues affichées dans l’onglet </a:t>
            </a:r>
            <a:r>
              <a:rPr lang="fr-BE" sz="2000" i="1" dirty="0" err="1" smtClean="0">
                <a:latin typeface="+mj-lt"/>
              </a:rPr>
              <a:t>Results</a:t>
            </a:r>
            <a:r>
              <a:rPr lang="fr-BE" sz="2000" dirty="0" smtClean="0">
                <a:latin typeface="+mj-lt"/>
              </a:rPr>
              <a:t> du rapport en mode édition.</a:t>
            </a:r>
          </a:p>
          <a:p>
            <a:pPr marL="400050" lvl="1" indent="0">
              <a:buNone/>
            </a:pPr>
            <a:endParaRPr lang="fr-BE" sz="2000" dirty="0">
              <a:solidFill>
                <a:srgbClr val="5FA3B0"/>
              </a:solidFill>
              <a:latin typeface="+mj-lt"/>
            </a:endParaRPr>
          </a:p>
        </p:txBody>
      </p:sp>
      <p:pic>
        <p:nvPicPr>
          <p:cNvPr id="10" name="Picture 3" descr="C:\Program Files\Microsoft Office\MEDIA\CAGCAT10\j0293236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555" y="1500238"/>
            <a:ext cx="61118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706" y="3370212"/>
            <a:ext cx="6142494" cy="25213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à coins arrondis 12"/>
          <p:cNvSpPr/>
          <p:nvPr/>
        </p:nvSpPr>
        <p:spPr>
          <a:xfrm>
            <a:off x="3443287" y="4234856"/>
            <a:ext cx="1128713" cy="251090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86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200" dirty="0" smtClean="0"/>
              <a:t>Pour </a:t>
            </a:r>
            <a:r>
              <a:rPr lang="fr-BE" sz="2200" dirty="0"/>
              <a:t>sélectionner les vues qui apparaitront dans le </a:t>
            </a:r>
            <a:r>
              <a:rPr lang="fr-BE" sz="2200" i="1" dirty="0"/>
              <a:t>Dashboard</a:t>
            </a:r>
            <a:r>
              <a:rPr lang="fr-BE" sz="2200" dirty="0"/>
              <a:t>, deux possibilités :</a:t>
            </a:r>
          </a:p>
          <a:p>
            <a:pPr marL="400050" lvl="1" indent="0">
              <a:buNone/>
            </a:pPr>
            <a:endParaRPr lang="fr-BE" sz="2000" dirty="0"/>
          </a:p>
          <a:p>
            <a:pPr marL="400050" lvl="1" indent="0">
              <a:buNone/>
            </a:pPr>
            <a:r>
              <a:rPr lang="fr-BE" sz="2000" dirty="0"/>
              <a:t>1) Éditer le rapport et supprimer les vues non souhaitées de la </a:t>
            </a:r>
            <a:r>
              <a:rPr lang="fr-BE" sz="2000" i="1" dirty="0" err="1"/>
              <a:t>Coumpound</a:t>
            </a:r>
            <a:r>
              <a:rPr lang="fr-BE" sz="2000" i="1" dirty="0"/>
              <a:t> </a:t>
            </a:r>
            <a:r>
              <a:rPr lang="fr-BE" sz="2000" i="1" dirty="0" err="1"/>
              <a:t>Layout</a:t>
            </a:r>
            <a:r>
              <a:rPr lang="fr-BE" sz="2000" dirty="0"/>
              <a:t> (vu dans la partie précédente)</a:t>
            </a:r>
          </a:p>
          <a:p>
            <a:pPr marL="400050" lvl="1" indent="0">
              <a:buNone/>
            </a:pPr>
            <a:endParaRPr lang="fr-BE" sz="2000" dirty="0"/>
          </a:p>
          <a:p>
            <a:pPr marL="400050" lvl="1" indent="0">
              <a:buNone/>
            </a:pPr>
            <a:r>
              <a:rPr lang="fr-BE" sz="2000" dirty="0"/>
              <a:t>2) Sélectionner une vue spécifique du rapport à afficher dans le </a:t>
            </a:r>
            <a:r>
              <a:rPr lang="fr-BE" sz="2000" i="1" dirty="0"/>
              <a:t>Dashboard</a:t>
            </a:r>
          </a:p>
          <a:p>
            <a:pPr lvl="1" indent="-342900">
              <a:buFont typeface="Arial" panose="020B0604020202020204" pitchFamily="34" charset="0"/>
              <a:buChar char="•"/>
            </a:pPr>
            <a:endParaRPr lang="fr-BE" sz="2000" dirty="0">
              <a:solidFill>
                <a:srgbClr val="5FA3B0"/>
              </a:solidFill>
            </a:endParaRPr>
          </a:p>
          <a:p>
            <a:pPr lvl="1" indent="-342900">
              <a:buFont typeface="Arial" panose="020B0604020202020204" pitchFamily="34" charset="0"/>
              <a:buChar char="•"/>
            </a:pPr>
            <a:endParaRPr lang="fr-BE" sz="2000" dirty="0">
              <a:solidFill>
                <a:srgbClr val="5FA3B0"/>
              </a:solidFill>
            </a:endParaRPr>
          </a:p>
          <a:p>
            <a:pPr lvl="1" indent="-342900">
              <a:buFont typeface="Arial" panose="020B0604020202020204" pitchFamily="34" charset="0"/>
              <a:buChar char="•"/>
            </a:pPr>
            <a:endParaRPr lang="fr-BE" sz="2000" dirty="0">
              <a:solidFill>
                <a:srgbClr val="5FA3B0"/>
              </a:solidFill>
            </a:endParaRPr>
          </a:p>
          <a:p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17</a:t>
            </a:fld>
            <a:endParaRPr lang="fr-FR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251520" y="654151"/>
            <a:ext cx="7992888" cy="62854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42900">
              <a:buFont typeface="Arial" panose="020B0604020202020204" pitchFamily="34" charset="0"/>
              <a:buChar char="•"/>
            </a:pPr>
            <a:endParaRPr lang="fr-BE" sz="2000" dirty="0">
              <a:solidFill>
                <a:srgbClr val="5FA3B0"/>
              </a:solidFill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887" y="4446007"/>
            <a:ext cx="6140153" cy="22754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4495800" y="4814888"/>
            <a:ext cx="257175" cy="185762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4717256" y="5369531"/>
            <a:ext cx="607219" cy="185762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5765006" y="5374130"/>
            <a:ext cx="1214438" cy="1133826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122" y="5342206"/>
            <a:ext cx="648000" cy="101158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276725" y="57798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</a:t>
            </a:r>
          </a:p>
        </p:txBody>
      </p:sp>
      <p:pic>
        <p:nvPicPr>
          <p:cNvPr id="13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39346">
            <a:off x="3805071" y="4518021"/>
            <a:ext cx="648000" cy="101158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3827385" y="48391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pic>
        <p:nvPicPr>
          <p:cNvPr id="16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56623">
            <a:off x="6670040" y="5772692"/>
            <a:ext cx="648000" cy="1011587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6956708" y="61972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3</a:t>
            </a:r>
            <a:endParaRPr lang="fr-BE" dirty="0"/>
          </a:p>
        </p:txBody>
      </p:sp>
      <p:sp>
        <p:nvSpPr>
          <p:cNvPr id="19" name="Titre 4"/>
          <p:cNvSpPr>
            <a:spLocks noGrp="1"/>
          </p:cNvSpPr>
          <p:nvPr>
            <p:ph type="title"/>
          </p:nvPr>
        </p:nvSpPr>
        <p:spPr>
          <a:xfrm>
            <a:off x="457200" y="436580"/>
            <a:ext cx="8229600" cy="621546"/>
          </a:xfrm>
        </p:spPr>
        <p:txBody>
          <a:bodyPr/>
          <a:lstStyle/>
          <a:p>
            <a:r>
              <a:rPr lang="fr-BE" dirty="0"/>
              <a:t>Sélectionner une vue pour un </a:t>
            </a:r>
            <a:r>
              <a:rPr lang="fr-BE" dirty="0" smtClean="0"/>
              <a:t>rapport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74383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Ajouter un </a:t>
            </a:r>
            <a:r>
              <a:rPr lang="fr-BE" i="1" dirty="0"/>
              <a:t>Dashboard </a:t>
            </a:r>
            <a:r>
              <a:rPr lang="fr-BE" i="1" dirty="0" smtClean="0"/>
              <a:t>Prompt</a:t>
            </a:r>
            <a:endParaRPr lang="fr-BE" i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18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568" y="2895439"/>
            <a:ext cx="5677692" cy="23148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à coins arrondis 11"/>
          <p:cNvSpPr/>
          <p:nvPr/>
        </p:nvSpPr>
        <p:spPr>
          <a:xfrm>
            <a:off x="4450556" y="3266178"/>
            <a:ext cx="607219" cy="231272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à coins arrondis 12"/>
          <p:cNvSpPr/>
          <p:nvPr/>
        </p:nvSpPr>
        <p:spPr>
          <a:xfrm>
            <a:off x="4510087" y="4237967"/>
            <a:ext cx="1116807" cy="231272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133">
            <a:off x="3887872" y="3254062"/>
            <a:ext cx="648000" cy="1011587"/>
          </a:xfrm>
          <a:prstGeom prst="rect">
            <a:avLst/>
          </a:prstGeom>
        </p:spPr>
      </p:pic>
      <p:pic>
        <p:nvPicPr>
          <p:cNvPr id="9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75523">
            <a:off x="5596906" y="4100826"/>
            <a:ext cx="648000" cy="1011587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3921533" y="36835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15" name="ZoneTexte 14"/>
          <p:cNvSpPr txBox="1"/>
          <p:nvPr/>
        </p:nvSpPr>
        <p:spPr>
          <a:xfrm>
            <a:off x="5876925" y="45291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1209675" y="1306769"/>
            <a:ext cx="70347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None/>
            </a:pPr>
            <a:r>
              <a:rPr lang="fr-BE" sz="2000" dirty="0"/>
              <a:t>Les </a:t>
            </a:r>
            <a:r>
              <a:rPr lang="fr-BE" sz="2000" i="1" dirty="0" err="1"/>
              <a:t>Dashboards</a:t>
            </a:r>
            <a:r>
              <a:rPr lang="fr-BE" sz="2000" i="1" dirty="0"/>
              <a:t> prompts </a:t>
            </a:r>
            <a:r>
              <a:rPr lang="fr-BE" sz="2000" dirty="0"/>
              <a:t>sont des </a:t>
            </a:r>
            <a:r>
              <a:rPr lang="fr-BE" sz="2000" dirty="0" smtClean="0"/>
              <a:t>invites </a:t>
            </a:r>
            <a:r>
              <a:rPr lang="fr-BE" sz="2000" dirty="0"/>
              <a:t>de </a:t>
            </a:r>
            <a:r>
              <a:rPr lang="fr-BE" sz="2000" i="1" dirty="0" smtClean="0"/>
              <a:t>Dashboard</a:t>
            </a:r>
            <a:r>
              <a:rPr lang="fr-BE" sz="2000" dirty="0" smtClean="0"/>
              <a:t> </a:t>
            </a:r>
            <a:r>
              <a:rPr lang="fr-BE" sz="2000" dirty="0"/>
              <a:t>qui peuvent s’appliquer à tous les rapports d’une page ou </a:t>
            </a:r>
            <a:r>
              <a:rPr lang="fr-BE" sz="2000" dirty="0" smtClean="0"/>
              <a:t>d’un </a:t>
            </a:r>
            <a:r>
              <a:rPr lang="fr-BE" sz="2000" i="1" dirty="0" smtClean="0"/>
              <a:t>Dashboard</a:t>
            </a:r>
            <a:r>
              <a:rPr lang="fr-BE" sz="2000" dirty="0" smtClean="0"/>
              <a:t> </a:t>
            </a:r>
            <a:r>
              <a:rPr lang="fr-BE" sz="2000" dirty="0"/>
              <a:t>entier.</a:t>
            </a:r>
          </a:p>
        </p:txBody>
      </p:sp>
      <p:pic>
        <p:nvPicPr>
          <p:cNvPr id="16" name="Picture 3" descr="C:\Program Files\Microsoft Office\MEDIA\CAGCAT10\j0293236.w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555" y="1500238"/>
            <a:ext cx="61118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893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Sélectionner un domaine</a:t>
            </a:r>
            <a:endParaRPr lang="en-US" dirty="0"/>
          </a:p>
          <a:p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19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77" y="1835754"/>
            <a:ext cx="4323165" cy="43610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à coins arrondis 7"/>
          <p:cNvSpPr/>
          <p:nvPr/>
        </p:nvSpPr>
        <p:spPr>
          <a:xfrm>
            <a:off x="4296601" y="5239906"/>
            <a:ext cx="764656" cy="231272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9089">
            <a:off x="3611317" y="4618334"/>
            <a:ext cx="648000" cy="1011587"/>
          </a:xfrm>
          <a:prstGeom prst="rect">
            <a:avLst/>
          </a:prstGeom>
        </p:spPr>
      </p:pic>
      <p:sp>
        <p:nvSpPr>
          <p:cNvPr id="10" name="Titre 4"/>
          <p:cNvSpPr>
            <a:spLocks noGrp="1"/>
          </p:cNvSpPr>
          <p:nvPr>
            <p:ph type="title"/>
          </p:nvPr>
        </p:nvSpPr>
        <p:spPr>
          <a:xfrm>
            <a:off x="457200" y="436580"/>
            <a:ext cx="8229600" cy="621546"/>
          </a:xfrm>
        </p:spPr>
        <p:txBody>
          <a:bodyPr/>
          <a:lstStyle/>
          <a:p>
            <a:r>
              <a:rPr lang="fr-BE" dirty="0"/>
              <a:t>Ajouter un </a:t>
            </a:r>
            <a:r>
              <a:rPr lang="fr-BE" i="1" dirty="0"/>
              <a:t>Dashboard </a:t>
            </a:r>
            <a:r>
              <a:rPr lang="fr-BE" i="1" dirty="0" smtClean="0"/>
              <a:t>Prompt</a:t>
            </a:r>
            <a:endParaRPr lang="fr-BE" i="1" dirty="0"/>
          </a:p>
        </p:txBody>
      </p:sp>
    </p:spTree>
    <p:extLst>
      <p:ext uri="{BB962C8B-B14F-4D97-AF65-F5344CB8AC3E}">
        <p14:creationId xmlns:p14="http://schemas.microsoft.com/office/powerpoint/2010/main" val="2913398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>
                <a:latin typeface="+mn-lt"/>
              </a:rPr>
              <a:t>Analytics</a:t>
            </a:r>
            <a:r>
              <a:rPr lang="fr-FR" dirty="0">
                <a:latin typeface="+mn-lt"/>
              </a:rPr>
              <a:t> </a:t>
            </a:r>
            <a:r>
              <a:rPr lang="fr-FR" dirty="0" smtClean="0">
                <a:latin typeface="+mn-lt"/>
              </a:rPr>
              <a:t>– Les </a:t>
            </a:r>
            <a:r>
              <a:rPr lang="fr-FR" i="1" dirty="0" err="1" smtClean="0">
                <a:latin typeface="+mn-lt"/>
              </a:rPr>
              <a:t>Dashboards</a:t>
            </a:r>
            <a:endParaRPr lang="fr-FR" i="1" dirty="0">
              <a:latin typeface="+mn-lt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1800" dirty="0">
                <a:latin typeface="+mn-lt"/>
              </a:rPr>
              <a:t>Mise à jour le </a:t>
            </a:r>
            <a:r>
              <a:rPr lang="fr-FR" sz="1800" dirty="0" smtClean="0">
                <a:latin typeface="+mn-lt"/>
              </a:rPr>
              <a:t>05/09/18</a:t>
            </a:r>
            <a:endParaRPr lang="fr-FR" sz="1800" dirty="0">
              <a:latin typeface="+mn-lt"/>
            </a:endParaRPr>
          </a:p>
          <a:p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775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88210" y="1294507"/>
            <a:ext cx="6638925" cy="688791"/>
          </a:xfrm>
        </p:spPr>
        <p:txBody>
          <a:bodyPr/>
          <a:lstStyle/>
          <a:p>
            <a:r>
              <a:rPr lang="fr-BE" dirty="0"/>
              <a:t>Ajouter une </a:t>
            </a:r>
            <a:r>
              <a:rPr lang="fr-BE" i="1" dirty="0" err="1"/>
              <a:t>Column</a:t>
            </a:r>
            <a:r>
              <a:rPr lang="fr-BE" i="1" dirty="0"/>
              <a:t> Prompt</a:t>
            </a:r>
          </a:p>
          <a:p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20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77" y="1928279"/>
            <a:ext cx="2519533" cy="15008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à coins arrondis 7"/>
          <p:cNvSpPr/>
          <p:nvPr/>
        </p:nvSpPr>
        <p:spPr>
          <a:xfrm>
            <a:off x="1655280" y="2036726"/>
            <a:ext cx="270690" cy="177341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Rectangle à coins arrondis 8"/>
          <p:cNvSpPr/>
          <p:nvPr/>
        </p:nvSpPr>
        <p:spPr>
          <a:xfrm>
            <a:off x="1703872" y="2214067"/>
            <a:ext cx="940594" cy="137576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6581" y="2830494"/>
            <a:ext cx="2135492" cy="22554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à coins arrondis 13"/>
          <p:cNvSpPr/>
          <p:nvPr/>
        </p:nvSpPr>
        <p:spPr>
          <a:xfrm>
            <a:off x="5794741" y="4946380"/>
            <a:ext cx="760644" cy="151997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11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84" y="2125396"/>
            <a:ext cx="648000" cy="1011587"/>
          </a:xfrm>
          <a:prstGeom prst="rect">
            <a:avLst/>
          </a:prstGeom>
        </p:spPr>
      </p:pic>
      <p:pic>
        <p:nvPicPr>
          <p:cNvPr id="12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66068">
            <a:off x="5152186" y="4440589"/>
            <a:ext cx="648000" cy="101158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777" y="5724986"/>
            <a:ext cx="4550839" cy="8427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Rectangle à coins arrondis 16"/>
          <p:cNvSpPr/>
          <p:nvPr/>
        </p:nvSpPr>
        <p:spPr>
          <a:xfrm>
            <a:off x="4477357" y="6018886"/>
            <a:ext cx="219075" cy="205702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20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9930">
            <a:off x="3763611" y="5782979"/>
            <a:ext cx="648000" cy="1011587"/>
          </a:xfrm>
          <a:prstGeom prst="rect">
            <a:avLst/>
          </a:prstGeom>
        </p:spPr>
      </p:pic>
      <p:sp>
        <p:nvSpPr>
          <p:cNvPr id="19" name="Titre 4"/>
          <p:cNvSpPr>
            <a:spLocks noGrp="1"/>
          </p:cNvSpPr>
          <p:nvPr>
            <p:ph type="title"/>
          </p:nvPr>
        </p:nvSpPr>
        <p:spPr>
          <a:xfrm>
            <a:off x="457200" y="436580"/>
            <a:ext cx="8229600" cy="621546"/>
          </a:xfrm>
        </p:spPr>
        <p:txBody>
          <a:bodyPr/>
          <a:lstStyle/>
          <a:p>
            <a:r>
              <a:rPr lang="fr-BE" dirty="0"/>
              <a:t>Ajouter un </a:t>
            </a:r>
            <a:r>
              <a:rPr lang="fr-BE" i="1" dirty="0"/>
              <a:t>Dashboard </a:t>
            </a:r>
            <a:r>
              <a:rPr lang="fr-BE" i="1" dirty="0" smtClean="0"/>
              <a:t>Prompt</a:t>
            </a:r>
            <a:endParaRPr lang="fr-BE" i="1" dirty="0"/>
          </a:p>
        </p:txBody>
      </p:sp>
      <p:sp>
        <p:nvSpPr>
          <p:cNvPr id="21" name="Espace réservé du contenu 4"/>
          <p:cNvSpPr txBox="1">
            <a:spLocks/>
          </p:cNvSpPr>
          <p:nvPr/>
        </p:nvSpPr>
        <p:spPr>
          <a:xfrm>
            <a:off x="5416581" y="2286793"/>
            <a:ext cx="6638925" cy="688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/>
              <a:t>Sélectionner une colonne</a:t>
            </a:r>
          </a:p>
        </p:txBody>
      </p:sp>
      <p:sp>
        <p:nvSpPr>
          <p:cNvPr id="22" name="Espace réservé du contenu 4"/>
          <p:cNvSpPr txBox="1">
            <a:spLocks/>
          </p:cNvSpPr>
          <p:nvPr/>
        </p:nvSpPr>
        <p:spPr>
          <a:xfrm>
            <a:off x="688211" y="5146232"/>
            <a:ext cx="6638925" cy="688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/>
              <a:t>Sauvegarder</a:t>
            </a:r>
          </a:p>
        </p:txBody>
      </p:sp>
    </p:spTree>
    <p:extLst>
      <p:ext uri="{BB962C8B-B14F-4D97-AF65-F5344CB8AC3E}">
        <p14:creationId xmlns:p14="http://schemas.microsoft.com/office/powerpoint/2010/main" val="2990954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Sélectionner un emplacement et lui donner un nom</a:t>
            </a:r>
            <a:endParaRPr lang="fr-BE" i="1" dirty="0"/>
          </a:p>
          <a:p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21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43" y="2123058"/>
            <a:ext cx="4205879" cy="31402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Rectangle à coins arrondis 20"/>
          <p:cNvSpPr/>
          <p:nvPr/>
        </p:nvSpPr>
        <p:spPr>
          <a:xfrm>
            <a:off x="2847975" y="3491617"/>
            <a:ext cx="868045" cy="182491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2" name="Rectangle à coins arrondis 21"/>
          <p:cNvSpPr/>
          <p:nvPr/>
        </p:nvSpPr>
        <p:spPr>
          <a:xfrm>
            <a:off x="4010025" y="4340868"/>
            <a:ext cx="1249045" cy="182491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11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0047">
            <a:off x="2423950" y="3469441"/>
            <a:ext cx="648000" cy="1011587"/>
          </a:xfrm>
          <a:prstGeom prst="rect">
            <a:avLst/>
          </a:prstGeom>
        </p:spPr>
      </p:pic>
      <p:sp>
        <p:nvSpPr>
          <p:cNvPr id="12" name="Titre 4"/>
          <p:cNvSpPr>
            <a:spLocks noGrp="1"/>
          </p:cNvSpPr>
          <p:nvPr>
            <p:ph type="title"/>
          </p:nvPr>
        </p:nvSpPr>
        <p:spPr>
          <a:xfrm>
            <a:off x="457200" y="436580"/>
            <a:ext cx="8229600" cy="621546"/>
          </a:xfrm>
        </p:spPr>
        <p:txBody>
          <a:bodyPr/>
          <a:lstStyle/>
          <a:p>
            <a:r>
              <a:rPr lang="fr-BE" dirty="0"/>
              <a:t>Ajouter un </a:t>
            </a:r>
            <a:r>
              <a:rPr lang="fr-BE" i="1" dirty="0"/>
              <a:t>Dashboard </a:t>
            </a:r>
            <a:r>
              <a:rPr lang="fr-BE" i="1" dirty="0" smtClean="0"/>
              <a:t>Prompt</a:t>
            </a:r>
            <a:endParaRPr lang="fr-BE" i="1" dirty="0"/>
          </a:p>
        </p:txBody>
      </p:sp>
    </p:spTree>
    <p:extLst>
      <p:ext uri="{BB962C8B-B14F-4D97-AF65-F5344CB8AC3E}">
        <p14:creationId xmlns:p14="http://schemas.microsoft.com/office/powerpoint/2010/main" val="4282301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Glisser / déposer le </a:t>
            </a:r>
            <a:r>
              <a:rPr lang="fr-BE" i="1" dirty="0"/>
              <a:t>Dashboard Prompt </a:t>
            </a:r>
            <a:r>
              <a:rPr lang="fr-BE" dirty="0"/>
              <a:t>sur la page du </a:t>
            </a:r>
            <a:r>
              <a:rPr lang="fr-BE" i="1" dirty="0"/>
              <a:t>Dashboard</a:t>
            </a:r>
          </a:p>
          <a:p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22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804" y="1975553"/>
            <a:ext cx="6154319" cy="418712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6" name="Connecteur droit avec flèche 15"/>
          <p:cNvCxnSpPr/>
          <p:nvPr/>
        </p:nvCxnSpPr>
        <p:spPr>
          <a:xfrm flipV="1">
            <a:off x="2722273" y="4243810"/>
            <a:ext cx="1069831" cy="160972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à coins arrondis 17"/>
          <p:cNvSpPr/>
          <p:nvPr/>
        </p:nvSpPr>
        <p:spPr>
          <a:xfrm>
            <a:off x="1921669" y="5853535"/>
            <a:ext cx="800604" cy="140494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re 4"/>
          <p:cNvSpPr>
            <a:spLocks noGrp="1"/>
          </p:cNvSpPr>
          <p:nvPr>
            <p:ph type="title"/>
          </p:nvPr>
        </p:nvSpPr>
        <p:spPr>
          <a:xfrm>
            <a:off x="457200" y="436580"/>
            <a:ext cx="8229600" cy="621546"/>
          </a:xfrm>
        </p:spPr>
        <p:txBody>
          <a:bodyPr/>
          <a:lstStyle/>
          <a:p>
            <a:r>
              <a:rPr lang="fr-BE" dirty="0"/>
              <a:t>Ajouter un </a:t>
            </a:r>
            <a:r>
              <a:rPr lang="fr-BE" i="1" dirty="0"/>
              <a:t>Dashboard </a:t>
            </a:r>
            <a:r>
              <a:rPr lang="fr-BE" i="1" dirty="0" smtClean="0"/>
              <a:t>Prompt</a:t>
            </a:r>
            <a:endParaRPr lang="fr-BE" i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31987">
            <a:off x="3510083" y="4648716"/>
            <a:ext cx="564042" cy="79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03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00" y="1786396"/>
            <a:ext cx="7739063" cy="38914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304925"/>
            <a:ext cx="8229600" cy="5416550"/>
          </a:xfrm>
        </p:spPr>
        <p:txBody>
          <a:bodyPr/>
          <a:lstStyle/>
          <a:p>
            <a:r>
              <a:rPr lang="fr-BE" dirty="0"/>
              <a:t>Ajouter une colonne et y placer le </a:t>
            </a:r>
            <a:r>
              <a:rPr lang="fr-BE" i="1" dirty="0"/>
              <a:t>Dashboard </a:t>
            </a:r>
            <a:r>
              <a:rPr lang="fr-BE" i="1" dirty="0" smtClean="0"/>
              <a:t>Prompt</a:t>
            </a:r>
          </a:p>
          <a:p>
            <a:endParaRPr lang="fr-BE" i="1" dirty="0"/>
          </a:p>
          <a:p>
            <a:endParaRPr lang="fr-BE" i="1" dirty="0" smtClean="0"/>
          </a:p>
          <a:p>
            <a:endParaRPr lang="fr-BE" i="1" dirty="0"/>
          </a:p>
          <a:p>
            <a:endParaRPr lang="fr-BE" i="1" dirty="0" smtClean="0"/>
          </a:p>
          <a:p>
            <a:endParaRPr lang="fr-BE" i="1" dirty="0"/>
          </a:p>
          <a:p>
            <a:endParaRPr lang="fr-BE" i="1" dirty="0" smtClean="0"/>
          </a:p>
          <a:p>
            <a:endParaRPr lang="fr-BE" i="1" dirty="0"/>
          </a:p>
          <a:p>
            <a:endParaRPr lang="fr-BE" i="1" dirty="0" smtClean="0"/>
          </a:p>
          <a:p>
            <a:endParaRPr lang="fr-BE" i="1" dirty="0"/>
          </a:p>
          <a:p>
            <a:endParaRPr lang="fr-BE" i="1" dirty="0" smtClean="0"/>
          </a:p>
          <a:p>
            <a:endParaRPr lang="fr-BE" i="1" dirty="0"/>
          </a:p>
          <a:p>
            <a:r>
              <a:rPr lang="fr-BE" i="1" dirty="0" smtClean="0"/>
              <a:t>Visualiser le résultat</a:t>
            </a:r>
            <a:endParaRPr lang="fr-BE" i="1" dirty="0"/>
          </a:p>
          <a:p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23</a:t>
            </a:fld>
            <a:endParaRPr lang="fr-FR"/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1368404" y="2305202"/>
            <a:ext cx="1411582" cy="12350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à coins arrondis 17"/>
          <p:cNvSpPr/>
          <p:nvPr/>
        </p:nvSpPr>
        <p:spPr>
          <a:xfrm>
            <a:off x="567800" y="2305202"/>
            <a:ext cx="800604" cy="194984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3699287" y="3680871"/>
            <a:ext cx="428070" cy="189125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re 4"/>
          <p:cNvSpPr>
            <a:spLocks noGrp="1"/>
          </p:cNvSpPr>
          <p:nvPr>
            <p:ph type="title"/>
          </p:nvPr>
        </p:nvSpPr>
        <p:spPr>
          <a:xfrm>
            <a:off x="457200" y="436580"/>
            <a:ext cx="8229600" cy="621546"/>
          </a:xfrm>
        </p:spPr>
        <p:txBody>
          <a:bodyPr/>
          <a:lstStyle/>
          <a:p>
            <a:r>
              <a:rPr lang="fr-BE" dirty="0"/>
              <a:t>Ajouter un </a:t>
            </a:r>
            <a:r>
              <a:rPr lang="fr-BE" i="1" dirty="0"/>
              <a:t>Dashboard </a:t>
            </a:r>
            <a:r>
              <a:rPr lang="fr-BE" i="1" dirty="0" smtClean="0"/>
              <a:t>Prompt</a:t>
            </a:r>
            <a:endParaRPr lang="fr-BE" i="1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70051">
            <a:off x="1852433" y="2304088"/>
            <a:ext cx="564042" cy="799914"/>
          </a:xfrm>
          <a:prstGeom prst="rect">
            <a:avLst/>
          </a:prstGeom>
        </p:spPr>
      </p:pic>
      <p:sp>
        <p:nvSpPr>
          <p:cNvPr id="38" name="Rectangle à coins arrondis 37"/>
          <p:cNvSpPr/>
          <p:nvPr/>
        </p:nvSpPr>
        <p:spPr>
          <a:xfrm>
            <a:off x="2913631" y="2747732"/>
            <a:ext cx="5001643" cy="952432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ZoneTexte 16"/>
          <p:cNvSpPr txBox="1"/>
          <p:nvPr/>
        </p:nvSpPr>
        <p:spPr>
          <a:xfrm>
            <a:off x="2048482" y="270697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smtClean="0"/>
              <a:t>1</a:t>
            </a:r>
            <a:endParaRPr lang="fr-BE" sz="1600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44898">
            <a:off x="4060833" y="3985211"/>
            <a:ext cx="564042" cy="799914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4391337" y="421589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11652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00" dirty="0"/>
              <a:t>Rendre un rapport réactif au </a:t>
            </a:r>
            <a:r>
              <a:rPr lang="fr-BE" sz="3200" i="1" dirty="0"/>
              <a:t>Dashboard </a:t>
            </a:r>
            <a:r>
              <a:rPr lang="fr-BE" sz="3200" i="1" dirty="0" smtClean="0"/>
              <a:t>Prompt</a:t>
            </a:r>
            <a:endParaRPr lang="fr-BE" i="1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B7859"/>
              </a:buClr>
            </a:pPr>
            <a:r>
              <a:rPr lang="fr-BE" dirty="0"/>
              <a:t>Dans l’onglet </a:t>
            </a:r>
            <a:r>
              <a:rPr lang="fr-BE" i="1" dirty="0" err="1"/>
              <a:t>Criteria</a:t>
            </a:r>
            <a:r>
              <a:rPr lang="fr-BE" dirty="0"/>
              <a:t> du rapport, ajouter un filtre </a:t>
            </a:r>
            <a:r>
              <a:rPr lang="fr-BE" i="1" dirty="0" smtClean="0"/>
              <a:t>Is </a:t>
            </a:r>
            <a:r>
              <a:rPr lang="fr-BE" i="1" dirty="0" err="1" smtClean="0"/>
              <a:t>prompted</a:t>
            </a:r>
            <a:r>
              <a:rPr lang="fr-BE" dirty="0"/>
              <a:t>  à la colonne sur laquelle porte le </a:t>
            </a:r>
            <a:r>
              <a:rPr lang="fr-BE" i="1" dirty="0"/>
              <a:t>Dashboard prompt</a:t>
            </a:r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fr-BE" i="1" dirty="0"/>
          </a:p>
          <a:p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24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496" y="1981965"/>
            <a:ext cx="3286060" cy="47395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5710085" y="6347767"/>
            <a:ext cx="2363638" cy="314325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73" y="2579529"/>
            <a:ext cx="4236775" cy="24735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Flèche droite 8"/>
          <p:cNvSpPr/>
          <p:nvPr/>
        </p:nvSpPr>
        <p:spPr>
          <a:xfrm>
            <a:off x="4446333" y="3528293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à coins arrondis 9"/>
          <p:cNvSpPr/>
          <p:nvPr/>
        </p:nvSpPr>
        <p:spPr>
          <a:xfrm>
            <a:off x="3190875" y="4610100"/>
            <a:ext cx="1285876" cy="241300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0047">
            <a:off x="2782378" y="4652431"/>
            <a:ext cx="648000" cy="1011587"/>
          </a:xfrm>
          <a:prstGeom prst="rect">
            <a:avLst/>
          </a:prstGeom>
        </p:spPr>
      </p:pic>
      <p:pic>
        <p:nvPicPr>
          <p:cNvPr id="12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03431">
            <a:off x="7278976" y="5551294"/>
            <a:ext cx="648000" cy="101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50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483" y="2466213"/>
            <a:ext cx="5197233" cy="40252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B7859"/>
              </a:buClr>
            </a:pPr>
            <a:r>
              <a:rPr lang="fr-BE" dirty="0"/>
              <a:t>Il sera peut-être nécessaire d’adapter les différentes vues du rapport</a:t>
            </a:r>
          </a:p>
          <a:p>
            <a:pPr>
              <a:buClr>
                <a:srgbClr val="7B7859"/>
              </a:buClr>
            </a:pPr>
            <a:r>
              <a:rPr lang="fr-BE" dirty="0"/>
              <a:t>Dans cet exemple, dans la vue Graphique : la </a:t>
            </a:r>
            <a:r>
              <a:rPr lang="fr-BE" i="1" dirty="0"/>
              <a:t>Library Name </a:t>
            </a:r>
            <a:r>
              <a:rPr lang="fr-BE" dirty="0"/>
              <a:t>doit passer de </a:t>
            </a:r>
            <a:r>
              <a:rPr lang="fr-BE" i="1" dirty="0"/>
              <a:t>Graph prompts </a:t>
            </a:r>
            <a:r>
              <a:rPr lang="fr-BE" dirty="0"/>
              <a:t>à </a:t>
            </a:r>
            <a:r>
              <a:rPr lang="fr-BE" i="1" dirty="0"/>
              <a:t>Sections</a:t>
            </a:r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fr-BE" i="1" dirty="0"/>
          </a:p>
          <a:p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25</a:t>
            </a:fld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2960691" y="5337176"/>
            <a:ext cx="912809" cy="271348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2489088" y="5608524"/>
            <a:ext cx="916724" cy="28121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à coins arrondis 13"/>
          <p:cNvSpPr/>
          <p:nvPr/>
        </p:nvSpPr>
        <p:spPr>
          <a:xfrm>
            <a:off x="2151308" y="2774256"/>
            <a:ext cx="3025533" cy="33019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re 2"/>
          <p:cNvSpPr>
            <a:spLocks noGrp="1"/>
          </p:cNvSpPr>
          <p:nvPr>
            <p:ph type="title"/>
          </p:nvPr>
        </p:nvSpPr>
        <p:spPr>
          <a:xfrm>
            <a:off x="457200" y="436580"/>
            <a:ext cx="8229600" cy="621546"/>
          </a:xfrm>
        </p:spPr>
        <p:txBody>
          <a:bodyPr/>
          <a:lstStyle/>
          <a:p>
            <a:r>
              <a:rPr lang="fr-BE" sz="3200" dirty="0"/>
              <a:t>Rendre un rapport réactif au </a:t>
            </a:r>
            <a:r>
              <a:rPr lang="fr-BE" sz="3200" i="1" dirty="0"/>
              <a:t>Dashboard </a:t>
            </a:r>
            <a:r>
              <a:rPr lang="fr-BE" sz="3200" i="1" dirty="0" smtClean="0"/>
              <a:t>Prompt</a:t>
            </a:r>
            <a:endParaRPr lang="fr-BE" i="1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44504">
            <a:off x="3000248" y="5654886"/>
            <a:ext cx="564042" cy="79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17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99" y="2071890"/>
            <a:ext cx="7603053" cy="43130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B7859"/>
              </a:buClr>
            </a:pPr>
            <a:r>
              <a:rPr lang="fr-BE" dirty="0"/>
              <a:t>Penser à sauvegarder puis retourner sur le </a:t>
            </a:r>
            <a:r>
              <a:rPr lang="fr-BE" i="1" dirty="0"/>
              <a:t>Dashboard Test </a:t>
            </a:r>
            <a:r>
              <a:rPr lang="fr-BE" dirty="0"/>
              <a:t>pour </a:t>
            </a:r>
            <a:endParaRPr lang="fr-BE" dirty="0" smtClean="0"/>
          </a:p>
          <a:p>
            <a:pPr marL="0" indent="0">
              <a:buClr>
                <a:srgbClr val="7B7859"/>
              </a:buClr>
              <a:buNone/>
            </a:pPr>
            <a:r>
              <a:rPr lang="fr-BE" dirty="0" smtClean="0"/>
              <a:t>visualiser </a:t>
            </a:r>
            <a:r>
              <a:rPr lang="fr-BE" dirty="0"/>
              <a:t>le résultat</a:t>
            </a:r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fr-BE" i="1" dirty="0"/>
          </a:p>
          <a:p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26</a:t>
            </a:fld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6667500" y="2116811"/>
            <a:ext cx="1159364" cy="188670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à coins arrondis 11"/>
          <p:cNvSpPr/>
          <p:nvPr/>
        </p:nvSpPr>
        <p:spPr>
          <a:xfrm>
            <a:off x="7489030" y="2413556"/>
            <a:ext cx="445295" cy="188670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à coins arrondis 14"/>
          <p:cNvSpPr/>
          <p:nvPr/>
        </p:nvSpPr>
        <p:spPr>
          <a:xfrm>
            <a:off x="7826864" y="2115813"/>
            <a:ext cx="178899" cy="188670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021" y="2438611"/>
            <a:ext cx="648000" cy="1011587"/>
          </a:xfrm>
          <a:prstGeom prst="rect">
            <a:avLst/>
          </a:prstGeom>
        </p:spPr>
      </p:pic>
      <p:pic>
        <p:nvPicPr>
          <p:cNvPr id="11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44052" y="1235466"/>
            <a:ext cx="648000" cy="1011587"/>
          </a:xfrm>
          <a:prstGeom prst="rect">
            <a:avLst/>
          </a:prstGeom>
        </p:spPr>
      </p:pic>
      <p:pic>
        <p:nvPicPr>
          <p:cNvPr id="14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5260">
            <a:off x="5943769" y="1712048"/>
            <a:ext cx="648000" cy="101158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7096339" y="28671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17" name="ZoneTexte 16"/>
          <p:cNvSpPr txBox="1"/>
          <p:nvPr/>
        </p:nvSpPr>
        <p:spPr>
          <a:xfrm>
            <a:off x="8109502" y="14482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958930" y="20541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3</a:t>
            </a:r>
          </a:p>
        </p:txBody>
      </p:sp>
      <p:sp>
        <p:nvSpPr>
          <p:cNvPr id="18" name="Titre 2"/>
          <p:cNvSpPr>
            <a:spLocks noGrp="1"/>
          </p:cNvSpPr>
          <p:nvPr>
            <p:ph type="title"/>
          </p:nvPr>
        </p:nvSpPr>
        <p:spPr>
          <a:xfrm>
            <a:off x="457200" y="436580"/>
            <a:ext cx="8229600" cy="621546"/>
          </a:xfrm>
        </p:spPr>
        <p:txBody>
          <a:bodyPr/>
          <a:lstStyle/>
          <a:p>
            <a:r>
              <a:rPr lang="fr-BE" sz="3200" dirty="0"/>
              <a:t>Rendre un rapport réactif au </a:t>
            </a:r>
            <a:r>
              <a:rPr lang="fr-BE" sz="3200" i="1" dirty="0"/>
              <a:t>Dashboard </a:t>
            </a:r>
            <a:r>
              <a:rPr lang="fr-BE" sz="3200" i="1" dirty="0" smtClean="0"/>
              <a:t>Prompt</a:t>
            </a:r>
            <a:endParaRPr lang="fr-BE" i="1" dirty="0"/>
          </a:p>
        </p:txBody>
      </p:sp>
    </p:spTree>
    <p:extLst>
      <p:ext uri="{BB962C8B-B14F-4D97-AF65-F5344CB8AC3E}">
        <p14:creationId xmlns:p14="http://schemas.microsoft.com/office/powerpoint/2010/main" val="249416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92" y="1813188"/>
            <a:ext cx="8244408" cy="44733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B7859"/>
              </a:buClr>
            </a:pPr>
            <a:r>
              <a:rPr lang="fr-BE" dirty="0"/>
              <a:t>La valeur du </a:t>
            </a:r>
            <a:r>
              <a:rPr lang="fr-BE" i="1" dirty="0" smtClean="0"/>
              <a:t>Dashboard </a:t>
            </a:r>
            <a:r>
              <a:rPr lang="fr-BE" i="1" dirty="0"/>
              <a:t>Promp</a:t>
            </a:r>
            <a:r>
              <a:rPr lang="fr-BE" dirty="0"/>
              <a:t>t se répercute dans le rapport</a:t>
            </a:r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fr-BE" i="1" dirty="0"/>
          </a:p>
          <a:p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27</a:t>
            </a:fld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6962774" y="2160373"/>
            <a:ext cx="1509713" cy="188670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2000251" y="2349043"/>
            <a:ext cx="4962523" cy="9590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re 2"/>
          <p:cNvSpPr>
            <a:spLocks noGrp="1"/>
          </p:cNvSpPr>
          <p:nvPr>
            <p:ph type="title"/>
          </p:nvPr>
        </p:nvSpPr>
        <p:spPr>
          <a:xfrm>
            <a:off x="457200" y="436580"/>
            <a:ext cx="8229600" cy="621546"/>
          </a:xfrm>
        </p:spPr>
        <p:txBody>
          <a:bodyPr/>
          <a:lstStyle/>
          <a:p>
            <a:r>
              <a:rPr lang="fr-BE" sz="3200" dirty="0"/>
              <a:t>Rendre un rapport réactif au </a:t>
            </a:r>
            <a:r>
              <a:rPr lang="fr-BE" sz="3200" i="1" dirty="0"/>
              <a:t>Dashboard </a:t>
            </a:r>
            <a:r>
              <a:rPr lang="fr-BE" sz="3200" i="1" dirty="0" smtClean="0"/>
              <a:t>Prompt</a:t>
            </a:r>
            <a:endParaRPr lang="fr-BE" i="1" dirty="0"/>
          </a:p>
        </p:txBody>
      </p:sp>
    </p:spTree>
    <p:extLst>
      <p:ext uri="{BB962C8B-B14F-4D97-AF65-F5344CB8AC3E}">
        <p14:creationId xmlns:p14="http://schemas.microsoft.com/office/powerpoint/2010/main" val="1376598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62" y="2151958"/>
            <a:ext cx="7052469" cy="28224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00" dirty="0"/>
              <a:t>Utiliser des </a:t>
            </a:r>
            <a:r>
              <a:rPr lang="fr-BE" sz="3200" i="1" dirty="0" smtClean="0"/>
              <a:t>Groups</a:t>
            </a:r>
            <a:r>
              <a:rPr lang="fr-BE" sz="3200" dirty="0" smtClean="0"/>
              <a:t> dans </a:t>
            </a:r>
            <a:r>
              <a:rPr lang="fr-BE" sz="3200" dirty="0"/>
              <a:t>un </a:t>
            </a:r>
            <a:r>
              <a:rPr lang="fr-BE" sz="3200" i="1" dirty="0"/>
              <a:t>Dashboard </a:t>
            </a:r>
            <a:r>
              <a:rPr lang="fr-BE" sz="3200" i="1" dirty="0" smtClean="0"/>
              <a:t>Prompt</a:t>
            </a:r>
            <a:endParaRPr lang="fr-BE" i="1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B7859"/>
              </a:buClr>
            </a:pPr>
            <a:r>
              <a:rPr lang="fr-BE" dirty="0"/>
              <a:t>Commencer par éditer les différents rapports du </a:t>
            </a:r>
            <a:r>
              <a:rPr lang="fr-BE" i="1" dirty="0"/>
              <a:t>Dashboard</a:t>
            </a:r>
            <a:r>
              <a:rPr lang="fr-BE" dirty="0"/>
              <a:t> pour y ajouter le/les </a:t>
            </a:r>
            <a:r>
              <a:rPr lang="fr-BE" i="1" dirty="0"/>
              <a:t>group(s)</a:t>
            </a:r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fr-BE" i="1" dirty="0"/>
          </a:p>
          <a:p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28</a:t>
            </a:fld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1673225" y="3394137"/>
            <a:ext cx="809626" cy="93344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à coins arrondis 13"/>
          <p:cNvSpPr/>
          <p:nvPr/>
        </p:nvSpPr>
        <p:spPr>
          <a:xfrm>
            <a:off x="1853406" y="2617005"/>
            <a:ext cx="252413" cy="186190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eur droit avec flèche 7"/>
          <p:cNvCxnSpPr>
            <a:stCxn id="10" idx="0"/>
          </p:cNvCxnSpPr>
          <p:nvPr/>
        </p:nvCxnSpPr>
        <p:spPr>
          <a:xfrm flipH="1" flipV="1">
            <a:off x="2000252" y="2803195"/>
            <a:ext cx="77786" cy="59094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C:\Program Files\Microsoft Office\MEDIA\CAGCAT10\j0293236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438" y="5565393"/>
            <a:ext cx="61118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61963" y="5534183"/>
            <a:ext cx="5907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B7859"/>
              </a:buClr>
            </a:pPr>
            <a:r>
              <a:rPr lang="fr-BE" dirty="0"/>
              <a:t>Il sera toujours possible de les supprimer/éditer par la suite via le menu </a:t>
            </a:r>
            <a:r>
              <a:rPr lang="fr-BE" i="1" dirty="0" err="1"/>
              <a:t>Selection</a:t>
            </a:r>
            <a:r>
              <a:rPr lang="fr-BE" i="1" dirty="0"/>
              <a:t> </a:t>
            </a:r>
            <a:r>
              <a:rPr lang="fr-BE" i="1" dirty="0" err="1"/>
              <a:t>Steps</a:t>
            </a:r>
            <a:endParaRPr lang="fr-BE" i="1" dirty="0"/>
          </a:p>
        </p:txBody>
      </p:sp>
      <p:pic>
        <p:nvPicPr>
          <p:cNvPr id="11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61144">
            <a:off x="2079042" y="2489125"/>
            <a:ext cx="648000" cy="1011587"/>
          </a:xfrm>
          <a:prstGeom prst="rect">
            <a:avLst/>
          </a:prstGeom>
        </p:spPr>
      </p:pic>
      <p:pic>
        <p:nvPicPr>
          <p:cNvPr id="12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4924">
            <a:off x="1046149" y="3599024"/>
            <a:ext cx="648000" cy="101158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068463" y="39892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16" name="ZoneTexte 15"/>
          <p:cNvSpPr txBox="1"/>
          <p:nvPr/>
        </p:nvSpPr>
        <p:spPr>
          <a:xfrm>
            <a:off x="2361470" y="29296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2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29087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08" y="1826569"/>
            <a:ext cx="8244408" cy="8229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Puis</a:t>
            </a:r>
            <a:r>
              <a:rPr lang="en-US" dirty="0"/>
              <a:t> </a:t>
            </a:r>
            <a:r>
              <a:rPr lang="en-US" dirty="0" err="1"/>
              <a:t>éditer</a:t>
            </a:r>
            <a:r>
              <a:rPr lang="en-US" dirty="0"/>
              <a:t> le </a:t>
            </a:r>
            <a:r>
              <a:rPr lang="en-US" i="1" dirty="0"/>
              <a:t>Dashboard </a:t>
            </a:r>
            <a:r>
              <a:rPr lang="en-US" i="1" dirty="0" smtClean="0"/>
              <a:t>Prompt </a:t>
            </a:r>
            <a:r>
              <a:rPr lang="en-US" dirty="0"/>
              <a:t>pour y </a:t>
            </a:r>
            <a:r>
              <a:rPr lang="en-US" dirty="0" err="1"/>
              <a:t>ajouter</a:t>
            </a:r>
            <a:r>
              <a:rPr lang="en-US" dirty="0"/>
              <a:t> le </a:t>
            </a:r>
            <a:r>
              <a:rPr lang="en-US" i="1" dirty="0"/>
              <a:t>group</a:t>
            </a:r>
          </a:p>
          <a:p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29</a:t>
            </a:fld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 flipH="1">
            <a:off x="8315612" y="1887326"/>
            <a:ext cx="177801" cy="228601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à coins arrondis 13"/>
          <p:cNvSpPr/>
          <p:nvPr/>
        </p:nvSpPr>
        <p:spPr>
          <a:xfrm>
            <a:off x="452208" y="2431829"/>
            <a:ext cx="8199958" cy="186190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25" y="2965388"/>
            <a:ext cx="3064242" cy="36757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à coins arrondis 10"/>
          <p:cNvSpPr/>
          <p:nvPr/>
        </p:nvSpPr>
        <p:spPr>
          <a:xfrm flipH="1">
            <a:off x="2996852" y="4389604"/>
            <a:ext cx="502924" cy="148454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à coins arrondis 11"/>
          <p:cNvSpPr/>
          <p:nvPr/>
        </p:nvSpPr>
        <p:spPr>
          <a:xfrm flipH="1">
            <a:off x="3671949" y="4515199"/>
            <a:ext cx="1854748" cy="148454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4924">
            <a:off x="2348317" y="4157860"/>
            <a:ext cx="648000" cy="1011587"/>
          </a:xfrm>
          <a:prstGeom prst="rect">
            <a:avLst/>
          </a:prstGeom>
        </p:spPr>
      </p:pic>
      <p:pic>
        <p:nvPicPr>
          <p:cNvPr id="16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53703">
            <a:off x="5219961" y="4459541"/>
            <a:ext cx="648000" cy="1011587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2365866" y="45380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18" name="ZoneTexte 17"/>
          <p:cNvSpPr txBox="1"/>
          <p:nvPr/>
        </p:nvSpPr>
        <p:spPr>
          <a:xfrm>
            <a:off x="5490979" y="49073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2</a:t>
            </a:r>
            <a:endParaRPr lang="fr-BE" dirty="0"/>
          </a:p>
        </p:txBody>
      </p:sp>
      <p:sp>
        <p:nvSpPr>
          <p:cNvPr id="19" name="Flèche droite 18"/>
          <p:cNvSpPr/>
          <p:nvPr/>
        </p:nvSpPr>
        <p:spPr>
          <a:xfrm rot="5400000">
            <a:off x="3885490" y="2612024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0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34108">
            <a:off x="8080511" y="987282"/>
            <a:ext cx="648000" cy="1011587"/>
          </a:xfrm>
          <a:prstGeom prst="rect">
            <a:avLst/>
          </a:prstGeom>
        </p:spPr>
      </p:pic>
      <p:sp>
        <p:nvSpPr>
          <p:cNvPr id="21" name="Titre 3"/>
          <p:cNvSpPr>
            <a:spLocks noGrp="1"/>
          </p:cNvSpPr>
          <p:nvPr>
            <p:ph type="title"/>
          </p:nvPr>
        </p:nvSpPr>
        <p:spPr>
          <a:xfrm>
            <a:off x="457200" y="436580"/>
            <a:ext cx="8229600" cy="621546"/>
          </a:xfrm>
        </p:spPr>
        <p:txBody>
          <a:bodyPr/>
          <a:lstStyle/>
          <a:p>
            <a:r>
              <a:rPr lang="fr-BE" sz="3200" dirty="0"/>
              <a:t>Utiliser des </a:t>
            </a:r>
            <a:r>
              <a:rPr lang="fr-BE" sz="3200" i="1" dirty="0" smtClean="0"/>
              <a:t>Groups</a:t>
            </a:r>
            <a:r>
              <a:rPr lang="fr-BE" sz="3200" dirty="0" smtClean="0"/>
              <a:t> dans </a:t>
            </a:r>
            <a:r>
              <a:rPr lang="fr-BE" sz="3200" dirty="0"/>
              <a:t>un </a:t>
            </a:r>
            <a:r>
              <a:rPr lang="fr-BE" sz="3200" i="1" dirty="0"/>
              <a:t>Dashboard </a:t>
            </a:r>
            <a:r>
              <a:rPr lang="fr-BE" sz="3200" i="1" dirty="0" smtClean="0"/>
              <a:t>Prompt</a:t>
            </a:r>
            <a:endParaRPr lang="fr-BE" i="1" dirty="0"/>
          </a:p>
        </p:txBody>
      </p:sp>
    </p:spTree>
    <p:extLst>
      <p:ext uri="{BB962C8B-B14F-4D97-AF65-F5344CB8AC3E}">
        <p14:creationId xmlns:p14="http://schemas.microsoft.com/office/powerpoint/2010/main" val="553627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7870" y="4716148"/>
            <a:ext cx="6186998" cy="567349"/>
          </a:xfrm>
        </p:spPr>
        <p:txBody>
          <a:bodyPr>
            <a:normAutofit fontScale="90000"/>
          </a:bodyPr>
          <a:lstStyle/>
          <a:p>
            <a:r>
              <a:rPr lang="fr-BE" dirty="0" smtClean="0">
                <a:latin typeface="+mn-lt"/>
              </a:rPr>
              <a:t>Création d’un </a:t>
            </a:r>
            <a:r>
              <a:rPr lang="fr-BE" i="1" dirty="0" smtClean="0">
                <a:latin typeface="+mn-lt"/>
              </a:rPr>
              <a:t>Dashboard</a:t>
            </a:r>
            <a:r>
              <a:rPr lang="fr-BE" dirty="0" smtClean="0">
                <a:latin typeface="+mn-lt"/>
              </a:rPr>
              <a:t> : les éléments de base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042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30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419" y="1328305"/>
            <a:ext cx="4286848" cy="7430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à coins arrondis 14"/>
          <p:cNvSpPr/>
          <p:nvPr/>
        </p:nvSpPr>
        <p:spPr>
          <a:xfrm flipH="1">
            <a:off x="6121703" y="1563563"/>
            <a:ext cx="177801" cy="228601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944" y="2700985"/>
            <a:ext cx="7156663" cy="36097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Rectangle à coins arrondis 16"/>
          <p:cNvSpPr/>
          <p:nvPr/>
        </p:nvSpPr>
        <p:spPr>
          <a:xfrm flipH="1">
            <a:off x="2337418" y="5042015"/>
            <a:ext cx="617229" cy="790891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à coins arrondis 17"/>
          <p:cNvSpPr/>
          <p:nvPr/>
        </p:nvSpPr>
        <p:spPr>
          <a:xfrm flipH="1">
            <a:off x="4809155" y="3143229"/>
            <a:ext cx="376723" cy="204088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2954647" y="3347317"/>
            <a:ext cx="1888332" cy="173787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4924">
            <a:off x="5463031" y="1565566"/>
            <a:ext cx="648000" cy="1011587"/>
          </a:xfrm>
          <a:prstGeom prst="rect">
            <a:avLst/>
          </a:prstGeom>
        </p:spPr>
      </p:pic>
      <p:pic>
        <p:nvPicPr>
          <p:cNvPr id="20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53703">
            <a:off x="2907217" y="5121492"/>
            <a:ext cx="648000" cy="1011587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3178235" y="55693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1</a:t>
            </a:r>
          </a:p>
        </p:txBody>
      </p:sp>
      <p:sp>
        <p:nvSpPr>
          <p:cNvPr id="22" name="Titre 3"/>
          <p:cNvSpPr>
            <a:spLocks noGrp="1"/>
          </p:cNvSpPr>
          <p:nvPr>
            <p:ph type="title"/>
          </p:nvPr>
        </p:nvSpPr>
        <p:spPr>
          <a:xfrm>
            <a:off x="457200" y="436580"/>
            <a:ext cx="8229600" cy="621546"/>
          </a:xfrm>
        </p:spPr>
        <p:txBody>
          <a:bodyPr/>
          <a:lstStyle/>
          <a:p>
            <a:r>
              <a:rPr lang="fr-BE" sz="3200" dirty="0"/>
              <a:t>Utiliser des </a:t>
            </a:r>
            <a:r>
              <a:rPr lang="fr-BE" sz="3200" i="1" dirty="0" smtClean="0"/>
              <a:t>Groups</a:t>
            </a:r>
            <a:r>
              <a:rPr lang="fr-BE" sz="3200" dirty="0" smtClean="0"/>
              <a:t> dans </a:t>
            </a:r>
            <a:r>
              <a:rPr lang="fr-BE" sz="3200" dirty="0"/>
              <a:t>un </a:t>
            </a:r>
            <a:r>
              <a:rPr lang="fr-BE" sz="3200" i="1" dirty="0"/>
              <a:t>Dashboard </a:t>
            </a:r>
            <a:r>
              <a:rPr lang="fr-BE" sz="3200" i="1" dirty="0" smtClean="0"/>
              <a:t>Prompt</a:t>
            </a:r>
            <a:endParaRPr lang="fr-BE" i="1" dirty="0"/>
          </a:p>
        </p:txBody>
      </p:sp>
      <p:sp>
        <p:nvSpPr>
          <p:cNvPr id="16" name="Flèche droite 15"/>
          <p:cNvSpPr/>
          <p:nvPr/>
        </p:nvSpPr>
        <p:spPr>
          <a:xfrm rot="5400000">
            <a:off x="3976785" y="2251984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Rectangle à coins arrondis 24"/>
          <p:cNvSpPr/>
          <p:nvPr/>
        </p:nvSpPr>
        <p:spPr>
          <a:xfrm flipH="1">
            <a:off x="4432432" y="3941012"/>
            <a:ext cx="376723" cy="204088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18400">
            <a:off x="4682185" y="3782305"/>
            <a:ext cx="648000" cy="1011587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4972872" y="42317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764624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B7859"/>
              </a:buClr>
            </a:pPr>
            <a:r>
              <a:rPr lang="en-US" dirty="0" err="1"/>
              <a:t>Procéder</a:t>
            </a:r>
            <a:r>
              <a:rPr lang="en-US" dirty="0"/>
              <a:t> de la </a:t>
            </a:r>
            <a:r>
              <a:rPr lang="en-US" dirty="0" err="1"/>
              <a:t>même</a:t>
            </a:r>
            <a:r>
              <a:rPr lang="en-US" dirty="0"/>
              <a:t> </a:t>
            </a:r>
            <a:r>
              <a:rPr lang="en-US" dirty="0" err="1"/>
              <a:t>façon</a:t>
            </a:r>
            <a:r>
              <a:rPr lang="en-US" dirty="0"/>
              <a:t> pour </a:t>
            </a:r>
            <a:r>
              <a:rPr lang="en-US" dirty="0" err="1"/>
              <a:t>ajouter</a:t>
            </a:r>
            <a:r>
              <a:rPr lang="en-US" dirty="0"/>
              <a:t> le </a:t>
            </a:r>
            <a:r>
              <a:rPr lang="en-US" i="1" dirty="0"/>
              <a:t>group</a:t>
            </a:r>
            <a:r>
              <a:rPr lang="en-US" dirty="0"/>
              <a:t> </a:t>
            </a:r>
            <a:r>
              <a:rPr lang="en-US" dirty="0" err="1"/>
              <a:t>comme</a:t>
            </a:r>
            <a:r>
              <a:rPr lang="en-US" dirty="0"/>
              <a:t> </a:t>
            </a:r>
            <a:r>
              <a:rPr lang="en-US" dirty="0" err="1"/>
              <a:t>valeur</a:t>
            </a:r>
            <a:r>
              <a:rPr lang="en-US" dirty="0"/>
              <a:t> par </a:t>
            </a:r>
            <a:r>
              <a:rPr lang="en-US" dirty="0" err="1"/>
              <a:t>défaut</a:t>
            </a:r>
            <a:endParaRPr lang="en-US" dirty="0"/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rgbClr val="7B7859"/>
              </a:buClr>
            </a:pPr>
            <a:endParaRPr lang="en-US" dirty="0"/>
          </a:p>
          <a:p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31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615" y="2386618"/>
            <a:ext cx="4191585" cy="31055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à coins arrondis 13"/>
          <p:cNvSpPr/>
          <p:nvPr/>
        </p:nvSpPr>
        <p:spPr>
          <a:xfrm flipH="1">
            <a:off x="2452064" y="4519063"/>
            <a:ext cx="3819822" cy="896217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76" y="4576056"/>
            <a:ext cx="648000" cy="1011587"/>
          </a:xfrm>
          <a:prstGeom prst="rect">
            <a:avLst/>
          </a:prstGeom>
        </p:spPr>
      </p:pic>
      <p:sp>
        <p:nvSpPr>
          <p:cNvPr id="10" name="Titre 3"/>
          <p:cNvSpPr>
            <a:spLocks noGrp="1"/>
          </p:cNvSpPr>
          <p:nvPr>
            <p:ph type="title"/>
          </p:nvPr>
        </p:nvSpPr>
        <p:spPr>
          <a:xfrm>
            <a:off x="457200" y="436580"/>
            <a:ext cx="8229600" cy="621546"/>
          </a:xfrm>
        </p:spPr>
        <p:txBody>
          <a:bodyPr/>
          <a:lstStyle/>
          <a:p>
            <a:r>
              <a:rPr lang="fr-BE" sz="3200" dirty="0"/>
              <a:t>Utiliser des </a:t>
            </a:r>
            <a:r>
              <a:rPr lang="fr-BE" sz="3200" i="1" dirty="0" smtClean="0"/>
              <a:t>Groups</a:t>
            </a:r>
            <a:r>
              <a:rPr lang="fr-BE" sz="3200" dirty="0" smtClean="0"/>
              <a:t> dans </a:t>
            </a:r>
            <a:r>
              <a:rPr lang="fr-BE" sz="3200" dirty="0"/>
              <a:t>un </a:t>
            </a:r>
            <a:r>
              <a:rPr lang="fr-BE" sz="3200" i="1" dirty="0"/>
              <a:t>Dashboard </a:t>
            </a:r>
            <a:r>
              <a:rPr lang="fr-BE" sz="3200" i="1" dirty="0" smtClean="0"/>
              <a:t>Prompt</a:t>
            </a:r>
            <a:endParaRPr lang="fr-BE" i="1" dirty="0"/>
          </a:p>
        </p:txBody>
      </p:sp>
    </p:spTree>
    <p:extLst>
      <p:ext uri="{BB962C8B-B14F-4D97-AF65-F5344CB8AC3E}">
        <p14:creationId xmlns:p14="http://schemas.microsoft.com/office/powerpoint/2010/main" val="3008989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B7859"/>
              </a:buClr>
            </a:pPr>
            <a:r>
              <a:rPr lang="fr-BE" dirty="0"/>
              <a:t>Le </a:t>
            </a:r>
            <a:r>
              <a:rPr lang="fr-BE" i="1" dirty="0"/>
              <a:t>group</a:t>
            </a:r>
            <a:r>
              <a:rPr lang="fr-BE" dirty="0"/>
              <a:t> est devenu la valeur par défaut</a:t>
            </a:r>
            <a:endParaRPr lang="en-US" dirty="0"/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rgbClr val="7B7859"/>
              </a:buClr>
            </a:pPr>
            <a:endParaRPr lang="en-US" dirty="0"/>
          </a:p>
          <a:p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32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90285"/>
            <a:ext cx="8432800" cy="41930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à coins arrondis 8"/>
          <p:cNvSpPr/>
          <p:nvPr/>
        </p:nvSpPr>
        <p:spPr>
          <a:xfrm flipH="1">
            <a:off x="6855028" y="1890286"/>
            <a:ext cx="1580245" cy="233790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2368550" y="2124076"/>
            <a:ext cx="4486478" cy="9828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à coins arrondis 10"/>
          <p:cNvSpPr/>
          <p:nvPr/>
        </p:nvSpPr>
        <p:spPr>
          <a:xfrm flipH="1">
            <a:off x="432454" y="3006298"/>
            <a:ext cx="1936095" cy="233790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re 3"/>
          <p:cNvSpPr>
            <a:spLocks noGrp="1"/>
          </p:cNvSpPr>
          <p:nvPr>
            <p:ph type="title"/>
          </p:nvPr>
        </p:nvSpPr>
        <p:spPr>
          <a:xfrm>
            <a:off x="457200" y="436580"/>
            <a:ext cx="8229600" cy="621546"/>
          </a:xfrm>
        </p:spPr>
        <p:txBody>
          <a:bodyPr/>
          <a:lstStyle/>
          <a:p>
            <a:r>
              <a:rPr lang="fr-BE" sz="3200" dirty="0"/>
              <a:t>Utiliser des </a:t>
            </a:r>
            <a:r>
              <a:rPr lang="fr-BE" sz="3200" i="1" dirty="0" smtClean="0"/>
              <a:t>Groups</a:t>
            </a:r>
            <a:r>
              <a:rPr lang="fr-BE" sz="3200" dirty="0" smtClean="0"/>
              <a:t> dans </a:t>
            </a:r>
            <a:r>
              <a:rPr lang="fr-BE" sz="3200" dirty="0"/>
              <a:t>un </a:t>
            </a:r>
            <a:r>
              <a:rPr lang="fr-BE" sz="3200" i="1" dirty="0"/>
              <a:t>Dashboard </a:t>
            </a:r>
            <a:r>
              <a:rPr lang="fr-BE" sz="3200" i="1" dirty="0" smtClean="0"/>
              <a:t>Prompt</a:t>
            </a:r>
            <a:endParaRPr lang="fr-BE" i="1" dirty="0"/>
          </a:p>
        </p:txBody>
      </p:sp>
      <p:sp>
        <p:nvSpPr>
          <p:cNvPr id="13" name="Rectangle à coins arrondis 12"/>
          <p:cNvSpPr/>
          <p:nvPr/>
        </p:nvSpPr>
        <p:spPr>
          <a:xfrm flipH="1">
            <a:off x="432453" y="5843897"/>
            <a:ext cx="1936095" cy="233790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necteur droit avec flèche 13"/>
          <p:cNvCxnSpPr>
            <a:endCxn id="13" idx="1"/>
          </p:cNvCxnSpPr>
          <p:nvPr/>
        </p:nvCxnSpPr>
        <p:spPr>
          <a:xfrm flipH="1">
            <a:off x="2368548" y="2135324"/>
            <a:ext cx="4511226" cy="382546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3059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00" dirty="0"/>
              <a:t>Utiliser un </a:t>
            </a:r>
            <a:r>
              <a:rPr lang="fr-BE" sz="3200" i="1" dirty="0"/>
              <a:t>Dashboard</a:t>
            </a:r>
            <a:r>
              <a:rPr lang="fr-BE" sz="3200" dirty="0"/>
              <a:t> prompt sur des champs </a:t>
            </a:r>
            <a:r>
              <a:rPr lang="fr-BE" sz="3200" dirty="0" smtClean="0"/>
              <a:t>différents</a:t>
            </a:r>
            <a:endParaRPr lang="fr-BE" sz="32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B7859"/>
              </a:buClr>
            </a:pPr>
            <a:endParaRPr lang="fr-BE" dirty="0" smtClean="0"/>
          </a:p>
          <a:p>
            <a:pPr>
              <a:buClr>
                <a:srgbClr val="7B7859"/>
              </a:buClr>
            </a:pPr>
            <a:r>
              <a:rPr lang="fr-BE" dirty="0" smtClean="0"/>
              <a:t>Exemple : pour </a:t>
            </a:r>
            <a:r>
              <a:rPr lang="fr-BE" dirty="0"/>
              <a:t>des rapports </a:t>
            </a:r>
            <a:r>
              <a:rPr lang="fr-BE" dirty="0" smtClean="0"/>
              <a:t>statistiques portant </a:t>
            </a:r>
            <a:r>
              <a:rPr lang="fr-BE" dirty="0"/>
              <a:t>sur les prêts et sur le fonds affichés dans un même </a:t>
            </a:r>
            <a:r>
              <a:rPr lang="fr-BE" i="1" dirty="0"/>
              <a:t>Dashboard</a:t>
            </a:r>
            <a:r>
              <a:rPr lang="fr-BE" dirty="0"/>
              <a:t>, on souhaite qu’une </a:t>
            </a:r>
            <a:r>
              <a:rPr lang="fr-BE" dirty="0" smtClean="0"/>
              <a:t>seule invite </a:t>
            </a:r>
            <a:r>
              <a:rPr lang="fr-BE" dirty="0"/>
              <a:t>“bibliothèque” filtre à la fois le </a:t>
            </a:r>
            <a:r>
              <a:rPr lang="fr-BE" i="1" dirty="0" smtClean="0"/>
              <a:t>Circulation Desk </a:t>
            </a:r>
            <a:r>
              <a:rPr lang="fr-BE" dirty="0"/>
              <a:t>et la </a:t>
            </a:r>
            <a:r>
              <a:rPr lang="fr-BE" i="1" dirty="0" err="1" smtClean="0"/>
              <a:t>Owning</a:t>
            </a:r>
            <a:r>
              <a:rPr lang="fr-BE" i="1" dirty="0" smtClean="0"/>
              <a:t> Library</a:t>
            </a:r>
            <a:r>
              <a:rPr lang="fr-BE" dirty="0"/>
              <a:t>.</a:t>
            </a:r>
          </a:p>
          <a:p>
            <a:pPr>
              <a:buClr>
                <a:srgbClr val="7B7859"/>
              </a:buClr>
            </a:pPr>
            <a:endParaRPr lang="fr-BE" dirty="0"/>
          </a:p>
          <a:p>
            <a:pPr>
              <a:buClr>
                <a:srgbClr val="7B7859"/>
              </a:buClr>
            </a:pPr>
            <a:endParaRPr lang="fr-BE" dirty="0"/>
          </a:p>
          <a:p>
            <a:pPr>
              <a:buClr>
                <a:srgbClr val="7B7859"/>
              </a:buClr>
            </a:pPr>
            <a:endParaRPr lang="fr-BE" i="1" dirty="0"/>
          </a:p>
          <a:p>
            <a:pPr>
              <a:buClr>
                <a:srgbClr val="7B7859"/>
              </a:buClr>
            </a:pPr>
            <a:r>
              <a:rPr lang="fr-BE" dirty="0"/>
              <a:t>Or dans un rapport on ne peut appliquer </a:t>
            </a:r>
            <a:r>
              <a:rPr lang="fr-BE" i="1" dirty="0" err="1" smtClean="0"/>
              <a:t>is</a:t>
            </a:r>
            <a:r>
              <a:rPr lang="fr-BE" i="1" dirty="0" smtClean="0"/>
              <a:t> </a:t>
            </a:r>
            <a:r>
              <a:rPr lang="fr-BE" i="1" dirty="0" err="1" smtClean="0"/>
              <a:t>prompted</a:t>
            </a:r>
            <a:r>
              <a:rPr lang="fr-BE" dirty="0" smtClean="0"/>
              <a:t> </a:t>
            </a:r>
            <a:r>
              <a:rPr lang="fr-BE" dirty="0"/>
              <a:t>sur un filtre que si le </a:t>
            </a:r>
            <a:r>
              <a:rPr lang="fr-BE" i="1" dirty="0"/>
              <a:t>prompt</a:t>
            </a:r>
            <a:r>
              <a:rPr lang="fr-BE" dirty="0"/>
              <a:t> correspond au champ du filtre. On ne peut pas appliquer </a:t>
            </a:r>
            <a:r>
              <a:rPr lang="fr-BE" dirty="0" smtClean="0"/>
              <a:t>un même </a:t>
            </a:r>
            <a:r>
              <a:rPr lang="fr-BE" i="1" dirty="0"/>
              <a:t>prompt</a:t>
            </a:r>
            <a:r>
              <a:rPr lang="fr-BE" dirty="0"/>
              <a:t> </a:t>
            </a:r>
            <a:r>
              <a:rPr lang="fr-BE" dirty="0" smtClean="0"/>
              <a:t>sur </a:t>
            </a:r>
            <a:r>
              <a:rPr lang="fr-BE" dirty="0"/>
              <a:t>deux colonnes </a:t>
            </a:r>
            <a:r>
              <a:rPr lang="fr-BE" dirty="0" smtClean="0"/>
              <a:t>différentes</a:t>
            </a:r>
            <a:r>
              <a:rPr lang="fr-BE" i="1" dirty="0" smtClean="0"/>
              <a:t>.</a:t>
            </a:r>
            <a:endParaRPr lang="fr-BE" dirty="0"/>
          </a:p>
          <a:p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33</a:t>
            </a:fld>
            <a:endParaRPr lang="fr-FR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251520" y="654151"/>
            <a:ext cx="7992888" cy="62854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1" indent="0">
              <a:buClr>
                <a:schemeClr val="accent1"/>
              </a:buClr>
              <a:buNone/>
            </a:pPr>
            <a:endParaRPr lang="fr-BE" sz="2000" dirty="0" smtClean="0">
              <a:solidFill>
                <a:srgbClr val="5FA3B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07660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1365064"/>
            <a:ext cx="8896021" cy="34464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592" y="4913751"/>
            <a:ext cx="7430814" cy="18403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34</a:t>
            </a:fld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 flipH="1">
            <a:off x="3976800" y="1382026"/>
            <a:ext cx="1445231" cy="227297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4025462" y="1613514"/>
            <a:ext cx="409904" cy="11822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à coins arrondis 11"/>
          <p:cNvSpPr/>
          <p:nvPr/>
        </p:nvSpPr>
        <p:spPr>
          <a:xfrm flipH="1">
            <a:off x="3279167" y="2779028"/>
            <a:ext cx="1445231" cy="1719400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5021348" y="1654520"/>
            <a:ext cx="2398955" cy="11822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à coins arrondis 16"/>
          <p:cNvSpPr/>
          <p:nvPr/>
        </p:nvSpPr>
        <p:spPr>
          <a:xfrm flipH="1">
            <a:off x="7395265" y="2752078"/>
            <a:ext cx="1643631" cy="1969552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1778795" y="4498428"/>
            <a:ext cx="2198006" cy="6200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à coins arrondis 23"/>
          <p:cNvSpPr/>
          <p:nvPr/>
        </p:nvSpPr>
        <p:spPr>
          <a:xfrm flipH="1">
            <a:off x="885824" y="4969460"/>
            <a:ext cx="892970" cy="371627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1332310" y="5322914"/>
            <a:ext cx="218274" cy="12007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0561" y="1135631"/>
            <a:ext cx="2810267" cy="61921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1" name="Connecteur droit avec flèche 30"/>
          <p:cNvCxnSpPr>
            <a:endCxn id="34" idx="0"/>
          </p:cNvCxnSpPr>
          <p:nvPr/>
        </p:nvCxnSpPr>
        <p:spPr>
          <a:xfrm flipH="1">
            <a:off x="7770595" y="4695126"/>
            <a:ext cx="446485" cy="25616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à coins arrondis 33"/>
          <p:cNvSpPr/>
          <p:nvPr/>
        </p:nvSpPr>
        <p:spPr>
          <a:xfrm flipH="1">
            <a:off x="7324110" y="4951287"/>
            <a:ext cx="892970" cy="371627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Connecteur droit avec flèche 35"/>
          <p:cNvCxnSpPr/>
          <p:nvPr/>
        </p:nvCxnSpPr>
        <p:spPr>
          <a:xfrm flipH="1">
            <a:off x="1550585" y="5164995"/>
            <a:ext cx="5773525" cy="1313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01" y="2846492"/>
            <a:ext cx="1364842" cy="140118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460" y="2971163"/>
            <a:ext cx="1335540" cy="1371102"/>
          </a:xfrm>
          <a:prstGeom prst="rect">
            <a:avLst/>
          </a:prstGeom>
        </p:spPr>
      </p:pic>
      <p:sp>
        <p:nvSpPr>
          <p:cNvPr id="32" name="Rectangle à coins arrondis 31"/>
          <p:cNvSpPr/>
          <p:nvPr/>
        </p:nvSpPr>
        <p:spPr>
          <a:xfrm flipH="1">
            <a:off x="885823" y="6516907"/>
            <a:ext cx="1403351" cy="206387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re 2"/>
          <p:cNvSpPr>
            <a:spLocks noGrp="1"/>
          </p:cNvSpPr>
          <p:nvPr>
            <p:ph type="title"/>
          </p:nvPr>
        </p:nvSpPr>
        <p:spPr>
          <a:xfrm>
            <a:off x="457200" y="436580"/>
            <a:ext cx="8229600" cy="621546"/>
          </a:xfrm>
        </p:spPr>
        <p:txBody>
          <a:bodyPr/>
          <a:lstStyle/>
          <a:p>
            <a:r>
              <a:rPr lang="fr-BE" sz="3200" dirty="0"/>
              <a:t>Utiliser un </a:t>
            </a:r>
            <a:r>
              <a:rPr lang="fr-BE" sz="3200" i="1" dirty="0"/>
              <a:t>Dashboard</a:t>
            </a:r>
            <a:r>
              <a:rPr lang="fr-BE" sz="3200" dirty="0"/>
              <a:t> prompt sur des champs </a:t>
            </a:r>
            <a:r>
              <a:rPr lang="fr-BE" sz="3200" dirty="0" smtClean="0"/>
              <a:t>différents</a:t>
            </a: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41527983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304925"/>
            <a:ext cx="8229600" cy="5219700"/>
          </a:xfrm>
        </p:spPr>
        <p:txBody>
          <a:bodyPr/>
          <a:lstStyle/>
          <a:p>
            <a:pPr>
              <a:buClr>
                <a:srgbClr val="7B7859"/>
              </a:buClr>
            </a:pPr>
            <a:r>
              <a:rPr lang="fr-BE" dirty="0"/>
              <a:t>Solution : créer un rapport intermédiaire qui affiche uniquement la liste des valeurs interrogée par le </a:t>
            </a:r>
            <a:r>
              <a:rPr lang="fr-BE" i="1" dirty="0"/>
              <a:t>Dashboard </a:t>
            </a:r>
            <a:r>
              <a:rPr lang="fr-BE" i="1" dirty="0" smtClean="0"/>
              <a:t>prompt</a:t>
            </a:r>
          </a:p>
          <a:p>
            <a:pPr>
              <a:buClr>
                <a:srgbClr val="7B7859"/>
              </a:buClr>
            </a:pPr>
            <a:endParaRPr lang="fr-BE" dirty="0" smtClean="0"/>
          </a:p>
          <a:p>
            <a:pPr>
              <a:buClr>
                <a:srgbClr val="7B7859"/>
              </a:buClr>
            </a:pPr>
            <a:endParaRPr lang="fr-BE" dirty="0"/>
          </a:p>
          <a:p>
            <a:pPr>
              <a:buClr>
                <a:srgbClr val="7B7859"/>
              </a:buClr>
            </a:pPr>
            <a:endParaRPr lang="fr-BE" dirty="0" smtClean="0"/>
          </a:p>
          <a:p>
            <a:pPr>
              <a:buClr>
                <a:srgbClr val="7B7859"/>
              </a:buClr>
            </a:pPr>
            <a:endParaRPr lang="fr-BE" dirty="0"/>
          </a:p>
          <a:p>
            <a:pPr>
              <a:buClr>
                <a:srgbClr val="7B7859"/>
              </a:buClr>
            </a:pPr>
            <a:endParaRPr lang="fr-BE" dirty="0" smtClean="0"/>
          </a:p>
          <a:p>
            <a:pPr>
              <a:buClr>
                <a:srgbClr val="7B7859"/>
              </a:buClr>
            </a:pPr>
            <a:endParaRPr lang="fr-BE" dirty="0"/>
          </a:p>
          <a:p>
            <a:pPr>
              <a:buClr>
                <a:srgbClr val="7B7859"/>
              </a:buClr>
            </a:pPr>
            <a:endParaRPr lang="fr-BE" dirty="0" smtClean="0"/>
          </a:p>
          <a:p>
            <a:pPr>
              <a:buClr>
                <a:srgbClr val="7B7859"/>
              </a:buClr>
            </a:pPr>
            <a:endParaRPr lang="fr-BE" dirty="0" smtClean="0"/>
          </a:p>
          <a:p>
            <a:pPr>
              <a:buClr>
                <a:srgbClr val="7B7859"/>
              </a:buClr>
            </a:pPr>
            <a:endParaRPr lang="fr-BE" dirty="0"/>
          </a:p>
          <a:p>
            <a:pPr>
              <a:buClr>
                <a:srgbClr val="7B7859"/>
              </a:buClr>
            </a:pPr>
            <a:endParaRPr lang="fr-BE" dirty="0" smtClean="0"/>
          </a:p>
          <a:p>
            <a:pPr>
              <a:buClr>
                <a:srgbClr val="7B7859"/>
              </a:buClr>
            </a:pPr>
            <a:r>
              <a:rPr lang="fr-BE" dirty="0" smtClean="0"/>
              <a:t>Ajouter </a:t>
            </a:r>
            <a:r>
              <a:rPr lang="fr-BE" dirty="0"/>
              <a:t>ce rapport au </a:t>
            </a:r>
            <a:r>
              <a:rPr lang="fr-BE" i="1" dirty="0"/>
              <a:t>Dashboard</a:t>
            </a:r>
            <a:r>
              <a:rPr lang="fr-BE" dirty="0"/>
              <a:t>, dans la page en cours ou dans une page cachée.</a:t>
            </a:r>
          </a:p>
          <a:p>
            <a:pPr>
              <a:buClr>
                <a:srgbClr val="7B7859"/>
              </a:buClr>
            </a:pPr>
            <a:endParaRPr lang="fr-BE" dirty="0"/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fr-BE" dirty="0"/>
          </a:p>
          <a:p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35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993" y="2068417"/>
            <a:ext cx="1669283" cy="35103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085" y="2432740"/>
            <a:ext cx="5106113" cy="24673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Flèche droite 7"/>
          <p:cNvSpPr/>
          <p:nvPr/>
        </p:nvSpPr>
        <p:spPr>
          <a:xfrm>
            <a:off x="2648141" y="3522383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Titre 2"/>
          <p:cNvSpPr>
            <a:spLocks noGrp="1"/>
          </p:cNvSpPr>
          <p:nvPr>
            <p:ph type="title"/>
          </p:nvPr>
        </p:nvSpPr>
        <p:spPr>
          <a:xfrm>
            <a:off x="457200" y="436580"/>
            <a:ext cx="8229600" cy="621546"/>
          </a:xfrm>
        </p:spPr>
        <p:txBody>
          <a:bodyPr/>
          <a:lstStyle/>
          <a:p>
            <a:r>
              <a:rPr lang="fr-BE" sz="3200" dirty="0"/>
              <a:t>Utiliser un </a:t>
            </a:r>
            <a:r>
              <a:rPr lang="fr-BE" sz="3200" i="1" dirty="0"/>
              <a:t>Dashboard</a:t>
            </a:r>
            <a:r>
              <a:rPr lang="fr-BE" sz="3200" dirty="0"/>
              <a:t> prompt sur des champs </a:t>
            </a:r>
            <a:r>
              <a:rPr lang="fr-BE" sz="3200" dirty="0" smtClean="0"/>
              <a:t>différents</a:t>
            </a: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35958080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B7859"/>
              </a:buClr>
            </a:pPr>
            <a:r>
              <a:rPr lang="fr-BE" dirty="0"/>
              <a:t>Puis remplacer </a:t>
            </a:r>
            <a:r>
              <a:rPr lang="fr-BE" i="1" dirty="0"/>
              <a:t>Is </a:t>
            </a:r>
            <a:r>
              <a:rPr lang="fr-BE" i="1" dirty="0" err="1" smtClean="0"/>
              <a:t>Prompted</a:t>
            </a:r>
            <a:r>
              <a:rPr lang="fr-BE" i="1" dirty="0" smtClean="0"/>
              <a:t> </a:t>
            </a:r>
            <a:r>
              <a:rPr lang="fr-BE" dirty="0"/>
              <a:t>par </a:t>
            </a:r>
            <a:r>
              <a:rPr lang="fr-BE" i="1" dirty="0" err="1" smtClean="0"/>
              <a:t>based</a:t>
            </a:r>
            <a:r>
              <a:rPr lang="fr-BE" i="1" dirty="0" smtClean="0"/>
              <a:t> </a:t>
            </a:r>
            <a:r>
              <a:rPr lang="fr-BE" i="1" dirty="0"/>
              <a:t>on </a:t>
            </a:r>
            <a:r>
              <a:rPr lang="fr-BE" i="1" dirty="0" err="1"/>
              <a:t>another</a:t>
            </a:r>
            <a:r>
              <a:rPr lang="fr-BE" i="1" dirty="0"/>
              <a:t> </a:t>
            </a:r>
            <a:r>
              <a:rPr lang="fr-BE" i="1" dirty="0" err="1"/>
              <a:t>analysis</a:t>
            </a:r>
            <a:r>
              <a:rPr lang="fr-BE" i="1" dirty="0"/>
              <a:t> </a:t>
            </a:r>
            <a:r>
              <a:rPr lang="fr-BE" dirty="0"/>
              <a:t>dans les résultats de l’autre rapport et choisir comme </a:t>
            </a:r>
            <a:r>
              <a:rPr lang="fr-BE" i="1" dirty="0" err="1" smtClean="0"/>
              <a:t>analysis</a:t>
            </a:r>
            <a:r>
              <a:rPr lang="fr-BE" dirty="0" smtClean="0"/>
              <a:t> </a:t>
            </a:r>
            <a:r>
              <a:rPr lang="fr-BE" dirty="0"/>
              <a:t>le rapport intermédiaire</a:t>
            </a:r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fr-BE" dirty="0"/>
          </a:p>
          <a:p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36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181" y="2566775"/>
            <a:ext cx="4029637" cy="30388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re 2"/>
          <p:cNvSpPr>
            <a:spLocks noGrp="1"/>
          </p:cNvSpPr>
          <p:nvPr>
            <p:ph type="title"/>
          </p:nvPr>
        </p:nvSpPr>
        <p:spPr>
          <a:xfrm>
            <a:off x="457200" y="436580"/>
            <a:ext cx="8229600" cy="621546"/>
          </a:xfrm>
        </p:spPr>
        <p:txBody>
          <a:bodyPr/>
          <a:lstStyle/>
          <a:p>
            <a:r>
              <a:rPr lang="fr-BE" sz="3200" dirty="0"/>
              <a:t>Utiliser un </a:t>
            </a:r>
            <a:r>
              <a:rPr lang="fr-BE" sz="3200" i="1" dirty="0"/>
              <a:t>Dashboard</a:t>
            </a:r>
            <a:r>
              <a:rPr lang="fr-BE" sz="3200" dirty="0"/>
              <a:t> prompt sur des champs </a:t>
            </a:r>
            <a:r>
              <a:rPr lang="fr-BE" sz="3200" dirty="0" smtClean="0"/>
              <a:t>différents</a:t>
            </a: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32589417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37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3" y="1828800"/>
            <a:ext cx="8840275" cy="33142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à coins arrondis 7"/>
          <p:cNvSpPr/>
          <p:nvPr/>
        </p:nvSpPr>
        <p:spPr>
          <a:xfrm flipH="1">
            <a:off x="3787613" y="1899303"/>
            <a:ext cx="1445231" cy="227297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3836275" y="2130791"/>
            <a:ext cx="409904" cy="11822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à coins arrondis 10"/>
          <p:cNvSpPr/>
          <p:nvPr/>
        </p:nvSpPr>
        <p:spPr>
          <a:xfrm flipH="1">
            <a:off x="3089980" y="3296305"/>
            <a:ext cx="1445231" cy="1719400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4832161" y="2171797"/>
            <a:ext cx="3195732" cy="107224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à coins arrondis 12"/>
          <p:cNvSpPr/>
          <p:nvPr/>
        </p:nvSpPr>
        <p:spPr>
          <a:xfrm flipH="1">
            <a:off x="7743824" y="3269355"/>
            <a:ext cx="1105884" cy="1746350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961" y="3296305"/>
            <a:ext cx="1364842" cy="140118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269355"/>
            <a:ext cx="1364842" cy="1401183"/>
          </a:xfrm>
          <a:prstGeom prst="rect">
            <a:avLst/>
          </a:prstGeom>
        </p:spPr>
      </p:pic>
      <p:sp>
        <p:nvSpPr>
          <p:cNvPr id="15" name="Titre 2"/>
          <p:cNvSpPr>
            <a:spLocks noGrp="1"/>
          </p:cNvSpPr>
          <p:nvPr>
            <p:ph type="title"/>
          </p:nvPr>
        </p:nvSpPr>
        <p:spPr>
          <a:xfrm>
            <a:off x="457200" y="436580"/>
            <a:ext cx="8229600" cy="621546"/>
          </a:xfrm>
        </p:spPr>
        <p:txBody>
          <a:bodyPr/>
          <a:lstStyle/>
          <a:p>
            <a:r>
              <a:rPr lang="fr-BE" sz="3200" dirty="0"/>
              <a:t>Utiliser un </a:t>
            </a:r>
            <a:r>
              <a:rPr lang="fr-BE" sz="3200" i="1" dirty="0"/>
              <a:t>Dashboard</a:t>
            </a:r>
            <a:r>
              <a:rPr lang="fr-BE" sz="3200" dirty="0"/>
              <a:t> prompt sur des champs </a:t>
            </a:r>
            <a:r>
              <a:rPr lang="fr-BE" sz="3200" dirty="0" smtClean="0"/>
              <a:t>différents</a:t>
            </a: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27952705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060638"/>
            <a:ext cx="8458205" cy="32605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Ajouter un </a:t>
            </a:r>
            <a:r>
              <a:rPr lang="fr-BE" i="1" dirty="0"/>
              <a:t>action </a:t>
            </a:r>
            <a:r>
              <a:rPr lang="fr-BE" i="1" dirty="0" smtClean="0"/>
              <a:t>Link</a:t>
            </a:r>
            <a:endParaRPr lang="fr-BE" i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38</a:t>
            </a:fld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 flipH="1">
            <a:off x="325245" y="3503328"/>
            <a:ext cx="650180" cy="149225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à coins arrondis 11"/>
          <p:cNvSpPr/>
          <p:nvPr/>
        </p:nvSpPr>
        <p:spPr>
          <a:xfrm flipH="1">
            <a:off x="325245" y="3936716"/>
            <a:ext cx="650180" cy="149225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975425" y="3652553"/>
            <a:ext cx="1419225" cy="12477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966792" y="4085941"/>
            <a:ext cx="4180583" cy="157638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168400" y="1346756"/>
            <a:ext cx="7251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B7859"/>
              </a:buClr>
            </a:pPr>
            <a:r>
              <a:rPr lang="fr-BE" dirty="0" smtClean="0"/>
              <a:t>Un </a:t>
            </a:r>
            <a:r>
              <a:rPr lang="fr-BE" i="1" dirty="0" smtClean="0"/>
              <a:t>Action Link </a:t>
            </a:r>
            <a:r>
              <a:rPr lang="fr-BE" dirty="0" smtClean="0"/>
              <a:t>est un lien cliquable qui permet de renvoyer vers un rapport à ouvrir dans le </a:t>
            </a:r>
            <a:r>
              <a:rPr lang="fr-BE" i="1" dirty="0" smtClean="0"/>
              <a:t>Dashboard</a:t>
            </a:r>
            <a:r>
              <a:rPr lang="fr-BE" dirty="0" smtClean="0"/>
              <a:t> ou dans une autre fenêtre du navigateur.</a:t>
            </a:r>
            <a:endParaRPr lang="en-US" dirty="0" smtClean="0"/>
          </a:p>
        </p:txBody>
      </p:sp>
      <p:pic>
        <p:nvPicPr>
          <p:cNvPr id="11" name="Picture 3" descr="C:\Program Files\Microsoft Office\MEDIA\CAGCAT10\j0293236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201" y="1444496"/>
            <a:ext cx="61118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Espace réservé du contenu 3"/>
          <p:cNvSpPr>
            <a:spLocks noGrp="1"/>
          </p:cNvSpPr>
          <p:nvPr>
            <p:ph idx="1"/>
          </p:nvPr>
        </p:nvSpPr>
        <p:spPr>
          <a:xfrm>
            <a:off x="457200" y="2325049"/>
            <a:ext cx="5524500" cy="1041261"/>
          </a:xfrm>
        </p:spPr>
        <p:txBody>
          <a:bodyPr>
            <a:normAutofit/>
          </a:bodyPr>
          <a:lstStyle/>
          <a:p>
            <a:pPr>
              <a:buClr>
                <a:srgbClr val="7B7859"/>
              </a:buClr>
            </a:pPr>
            <a:r>
              <a:rPr lang="en-US" dirty="0" err="1"/>
              <a:t>Depuis</a:t>
            </a:r>
            <a:r>
              <a:rPr lang="en-US" dirty="0"/>
              <a:t> le menu Edition </a:t>
            </a:r>
            <a:r>
              <a:rPr lang="fr-BE" dirty="0"/>
              <a:t>du </a:t>
            </a:r>
            <a:r>
              <a:rPr lang="fr-BE" i="1" dirty="0" smtClean="0"/>
              <a:t>Dashboard</a:t>
            </a:r>
            <a:endParaRPr lang="fr-BE" dirty="0"/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fr-BE" dirty="0"/>
          </a:p>
          <a:p>
            <a:endParaRPr lang="fr-BE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8414">
            <a:off x="3014783" y="4990407"/>
            <a:ext cx="564042" cy="79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46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57" y="1885710"/>
            <a:ext cx="8192643" cy="11431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39</a:t>
            </a:fld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 flipH="1">
            <a:off x="8244034" y="2057437"/>
            <a:ext cx="195783" cy="149225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9509" y="3766503"/>
            <a:ext cx="4486901" cy="22577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Rectangle à coins arrondis 16"/>
          <p:cNvSpPr/>
          <p:nvPr/>
        </p:nvSpPr>
        <p:spPr>
          <a:xfrm flipH="1">
            <a:off x="5705235" y="4568734"/>
            <a:ext cx="214552" cy="253028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èche droite 10"/>
          <p:cNvSpPr/>
          <p:nvPr/>
        </p:nvSpPr>
        <p:spPr>
          <a:xfrm rot="5400000">
            <a:off x="4158804" y="3081806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2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817" y="2057437"/>
            <a:ext cx="648000" cy="1011587"/>
          </a:xfrm>
          <a:prstGeom prst="rect">
            <a:avLst/>
          </a:prstGeom>
        </p:spPr>
      </p:pic>
      <p:pic>
        <p:nvPicPr>
          <p:cNvPr id="15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787" y="4672916"/>
            <a:ext cx="648000" cy="1011587"/>
          </a:xfrm>
          <a:prstGeom prst="rect">
            <a:avLst/>
          </a:prstGeom>
        </p:spPr>
      </p:pic>
      <p:sp>
        <p:nvSpPr>
          <p:cNvPr id="13" name="Titre 2"/>
          <p:cNvSpPr>
            <a:spLocks noGrp="1"/>
          </p:cNvSpPr>
          <p:nvPr>
            <p:ph type="title"/>
          </p:nvPr>
        </p:nvSpPr>
        <p:spPr>
          <a:xfrm>
            <a:off x="457200" y="436580"/>
            <a:ext cx="8229600" cy="621546"/>
          </a:xfrm>
        </p:spPr>
        <p:txBody>
          <a:bodyPr/>
          <a:lstStyle/>
          <a:p>
            <a:r>
              <a:rPr lang="fr-BE" dirty="0"/>
              <a:t>Ajouter un </a:t>
            </a:r>
            <a:r>
              <a:rPr lang="fr-BE" i="1" dirty="0"/>
              <a:t>action </a:t>
            </a:r>
            <a:r>
              <a:rPr lang="fr-BE" i="1" dirty="0" smtClean="0"/>
              <a:t>Link</a:t>
            </a:r>
            <a:endParaRPr lang="fr-BE" i="1" dirty="0"/>
          </a:p>
        </p:txBody>
      </p:sp>
    </p:spTree>
    <p:extLst>
      <p:ext uri="{BB962C8B-B14F-4D97-AF65-F5344CB8AC3E}">
        <p14:creationId xmlns:p14="http://schemas.microsoft.com/office/powerpoint/2010/main" val="656651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+mj-lt"/>
              </a:rPr>
              <a:t>Qu'est-ce qu’un </a:t>
            </a:r>
            <a:r>
              <a:rPr lang="fr-BE" i="1" dirty="0">
                <a:latin typeface="+mj-lt"/>
              </a:rPr>
              <a:t>Dashboard</a:t>
            </a:r>
            <a:r>
              <a:rPr lang="fr-BE" dirty="0">
                <a:latin typeface="+mj-lt"/>
              </a:rPr>
              <a:t> </a:t>
            </a:r>
            <a:r>
              <a:rPr lang="fr-BE" dirty="0" smtClean="0">
                <a:latin typeface="+mj-lt"/>
              </a:rPr>
              <a:t>?</a:t>
            </a:r>
            <a:endParaRPr lang="fr-BE" dirty="0">
              <a:latin typeface="+mj-lt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114300" indent="0">
              <a:buNone/>
            </a:pPr>
            <a:endParaRPr lang="fr-BE" sz="4800" dirty="0" smtClean="0">
              <a:latin typeface="+mj-lt"/>
            </a:endParaRPr>
          </a:p>
          <a:p>
            <a:pPr marL="114300" indent="0">
              <a:buNone/>
            </a:pPr>
            <a:r>
              <a:rPr lang="fr-BE" sz="5100" dirty="0" smtClean="0">
                <a:latin typeface="+mj-lt"/>
              </a:rPr>
              <a:t>Un </a:t>
            </a:r>
            <a:r>
              <a:rPr lang="fr-BE" sz="5100" i="1" dirty="0">
                <a:latin typeface="+mj-lt"/>
              </a:rPr>
              <a:t>Dashboard</a:t>
            </a:r>
            <a:r>
              <a:rPr lang="fr-BE" sz="5100" dirty="0">
                <a:latin typeface="+mj-lt"/>
              </a:rPr>
              <a:t> </a:t>
            </a:r>
            <a:r>
              <a:rPr lang="fr-BE" sz="5100" dirty="0" smtClean="0">
                <a:latin typeface="+mj-lt"/>
              </a:rPr>
              <a:t>est </a:t>
            </a:r>
            <a:r>
              <a:rPr lang="fr-BE" sz="5100" dirty="0">
                <a:latin typeface="+mj-lt"/>
              </a:rPr>
              <a:t>un tableau de bord fournissant des vues personnalisées </a:t>
            </a:r>
            <a:r>
              <a:rPr lang="fr-BE" sz="5100" dirty="0" smtClean="0">
                <a:latin typeface="+mj-lt"/>
              </a:rPr>
              <a:t>contenant des </a:t>
            </a:r>
            <a:r>
              <a:rPr lang="fr-BE" sz="5100" dirty="0">
                <a:latin typeface="+mj-lt"/>
              </a:rPr>
              <a:t>informations internes et potentiellement externes. </a:t>
            </a:r>
          </a:p>
          <a:p>
            <a:pPr marL="114300" indent="0">
              <a:buNone/>
            </a:pPr>
            <a:endParaRPr lang="fr-BE" sz="5100" dirty="0">
              <a:latin typeface="+mj-lt"/>
            </a:endParaRPr>
          </a:p>
          <a:p>
            <a:pPr marL="114300" indent="0">
              <a:buNone/>
            </a:pPr>
            <a:r>
              <a:rPr lang="fr-BE" sz="5100" dirty="0">
                <a:latin typeface="+mj-lt"/>
              </a:rPr>
              <a:t>Chaque page est structurée en </a:t>
            </a:r>
            <a:r>
              <a:rPr lang="fr-BE" sz="5100" dirty="0" smtClean="0">
                <a:latin typeface="+mj-lt"/>
              </a:rPr>
              <a:t>colonnes </a:t>
            </a:r>
            <a:r>
              <a:rPr lang="fr-BE" sz="5100" dirty="0">
                <a:latin typeface="+mj-lt"/>
              </a:rPr>
              <a:t>et </a:t>
            </a:r>
            <a:r>
              <a:rPr lang="fr-BE" sz="5100" dirty="0" smtClean="0">
                <a:latin typeface="+mj-lt"/>
              </a:rPr>
              <a:t>sections </a:t>
            </a:r>
            <a:r>
              <a:rPr lang="fr-BE" sz="5100" dirty="0">
                <a:latin typeface="+mj-lt"/>
              </a:rPr>
              <a:t>qui peuvent accueillir des rapports statistiques, des invite, des liens, etc.</a:t>
            </a:r>
          </a:p>
          <a:p>
            <a:pPr marL="114300" indent="0">
              <a:buNone/>
            </a:pPr>
            <a:r>
              <a:rPr lang="fr-BE" sz="5100" dirty="0">
                <a:latin typeface="+mj-lt"/>
              </a:rPr>
              <a:t> </a:t>
            </a:r>
          </a:p>
          <a:p>
            <a:pPr marL="114300" indent="0">
              <a:buNone/>
            </a:pPr>
            <a:r>
              <a:rPr lang="fr-BE" sz="5100" dirty="0">
                <a:latin typeface="+mj-lt"/>
              </a:rPr>
              <a:t>Les utilisateurs peuvent consulter et analyser les résultats, les imprimer au format PDF ou HTML, les enregistrer au format PDF ou les exporter vers une feuille de calcul.</a:t>
            </a:r>
          </a:p>
          <a:p>
            <a:pPr marL="114300" indent="0">
              <a:buNone/>
            </a:pPr>
            <a:r>
              <a:rPr lang="fr-BE" sz="5100" dirty="0">
                <a:latin typeface="+mj-lt"/>
              </a:rPr>
              <a:t> </a:t>
            </a:r>
          </a:p>
          <a:p>
            <a:endParaRPr lang="fr-BE" sz="4800" dirty="0">
              <a:latin typeface="+mj-lt"/>
            </a:endParaRPr>
          </a:p>
          <a:p>
            <a:endParaRPr lang="fr-BE" dirty="0">
              <a:latin typeface="+mj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>
                <a:latin typeface="+mj-lt"/>
              </a:rPr>
              <a:t>4</a:t>
            </a:fld>
            <a:endParaRPr lang="fr-FR">
              <a:latin typeface="+mj-lt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51520" y="2579285"/>
            <a:ext cx="7992888" cy="30243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52100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40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888" y="1282698"/>
            <a:ext cx="4391226" cy="31288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2837" y="4734671"/>
            <a:ext cx="3414393" cy="17357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à coins arrondis 14"/>
          <p:cNvSpPr/>
          <p:nvPr/>
        </p:nvSpPr>
        <p:spPr>
          <a:xfrm flipH="1">
            <a:off x="3347267" y="5620434"/>
            <a:ext cx="1115619" cy="176213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à coins arrondis 15"/>
          <p:cNvSpPr/>
          <p:nvPr/>
        </p:nvSpPr>
        <p:spPr>
          <a:xfrm flipH="1">
            <a:off x="6167743" y="4098930"/>
            <a:ext cx="352665" cy="253028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à coins arrondis 17"/>
          <p:cNvSpPr/>
          <p:nvPr/>
        </p:nvSpPr>
        <p:spPr>
          <a:xfrm flipH="1">
            <a:off x="5427294" y="6196698"/>
            <a:ext cx="261973" cy="195262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51997" y="2458296"/>
            <a:ext cx="648000" cy="1011587"/>
          </a:xfrm>
          <a:prstGeom prst="rect">
            <a:avLst/>
          </a:prstGeom>
        </p:spPr>
      </p:pic>
      <p:pic>
        <p:nvPicPr>
          <p:cNvPr id="14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51593">
            <a:off x="6213704" y="4250707"/>
            <a:ext cx="648000" cy="1011587"/>
          </a:xfrm>
          <a:prstGeom prst="rect">
            <a:avLst/>
          </a:prstGeom>
        </p:spPr>
      </p:pic>
      <p:pic>
        <p:nvPicPr>
          <p:cNvPr id="17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837" y="5620434"/>
            <a:ext cx="648000" cy="1011587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6759097" y="29187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20" name="ZoneTexte 19"/>
          <p:cNvSpPr txBox="1"/>
          <p:nvPr/>
        </p:nvSpPr>
        <p:spPr>
          <a:xfrm>
            <a:off x="6457411" y="47346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</a:t>
            </a:r>
          </a:p>
        </p:txBody>
      </p:sp>
      <p:sp>
        <p:nvSpPr>
          <p:cNvPr id="22" name="Flèche droite 21"/>
          <p:cNvSpPr/>
          <p:nvPr/>
        </p:nvSpPr>
        <p:spPr>
          <a:xfrm rot="5400000">
            <a:off x="4284009" y="4401788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Titre 2"/>
          <p:cNvSpPr>
            <a:spLocks noGrp="1"/>
          </p:cNvSpPr>
          <p:nvPr>
            <p:ph type="title"/>
          </p:nvPr>
        </p:nvSpPr>
        <p:spPr>
          <a:xfrm>
            <a:off x="457200" y="436580"/>
            <a:ext cx="8229600" cy="621546"/>
          </a:xfrm>
        </p:spPr>
        <p:txBody>
          <a:bodyPr/>
          <a:lstStyle/>
          <a:p>
            <a:r>
              <a:rPr lang="fr-BE" dirty="0"/>
              <a:t>Ajouter un </a:t>
            </a:r>
            <a:r>
              <a:rPr lang="fr-BE" i="1" dirty="0"/>
              <a:t>action </a:t>
            </a:r>
            <a:r>
              <a:rPr lang="fr-BE" i="1" dirty="0" smtClean="0"/>
              <a:t>Link</a:t>
            </a:r>
            <a:endParaRPr lang="fr-BE" i="1" dirty="0"/>
          </a:p>
        </p:txBody>
      </p:sp>
      <p:sp>
        <p:nvSpPr>
          <p:cNvPr id="23" name="Rectangle à coins arrondis 22"/>
          <p:cNvSpPr/>
          <p:nvPr/>
        </p:nvSpPr>
        <p:spPr>
          <a:xfrm flipH="1">
            <a:off x="4086237" y="2621168"/>
            <a:ext cx="2672859" cy="13600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043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7" y="2025531"/>
            <a:ext cx="8782050" cy="36542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Visualiser le résultat</a:t>
            </a:r>
            <a:endParaRPr lang="en-US" dirty="0"/>
          </a:p>
          <a:p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41</a:t>
            </a:fld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 flipH="1">
            <a:off x="251519" y="3245433"/>
            <a:ext cx="2548830" cy="383592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re 2"/>
          <p:cNvSpPr>
            <a:spLocks noGrp="1"/>
          </p:cNvSpPr>
          <p:nvPr>
            <p:ph type="title"/>
          </p:nvPr>
        </p:nvSpPr>
        <p:spPr>
          <a:xfrm>
            <a:off x="457200" y="436580"/>
            <a:ext cx="8229600" cy="621546"/>
          </a:xfrm>
        </p:spPr>
        <p:txBody>
          <a:bodyPr/>
          <a:lstStyle/>
          <a:p>
            <a:r>
              <a:rPr lang="fr-BE" dirty="0"/>
              <a:t>Ajouter un </a:t>
            </a:r>
            <a:r>
              <a:rPr lang="fr-BE" i="1" dirty="0"/>
              <a:t>action </a:t>
            </a:r>
            <a:r>
              <a:rPr lang="fr-BE" i="1" dirty="0" smtClean="0"/>
              <a:t>Link</a:t>
            </a:r>
            <a:endParaRPr lang="fr-BE" i="1" dirty="0"/>
          </a:p>
        </p:txBody>
      </p:sp>
    </p:spTree>
    <p:extLst>
      <p:ext uri="{BB962C8B-B14F-4D97-AF65-F5344CB8AC3E}">
        <p14:creationId xmlns:p14="http://schemas.microsoft.com/office/powerpoint/2010/main" val="37361955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443" y="4716148"/>
            <a:ext cx="6236425" cy="567349"/>
          </a:xfrm>
        </p:spPr>
        <p:txBody>
          <a:bodyPr>
            <a:normAutofit fontScale="90000"/>
          </a:bodyPr>
          <a:lstStyle/>
          <a:p>
            <a:r>
              <a:rPr lang="fr-BE" dirty="0" smtClean="0">
                <a:latin typeface="+mn-lt"/>
              </a:rPr>
              <a:t>Création d’un </a:t>
            </a:r>
            <a:r>
              <a:rPr lang="fr-BE" i="1" dirty="0" smtClean="0">
                <a:latin typeface="+mn-lt"/>
              </a:rPr>
              <a:t>Dashboard</a:t>
            </a:r>
            <a:r>
              <a:rPr lang="fr-BE" dirty="0" smtClean="0">
                <a:latin typeface="+mn-lt"/>
              </a:rPr>
              <a:t> : optimisation et mise en page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977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Afficher plusieurs vues d’un même </a:t>
            </a:r>
            <a:r>
              <a:rPr lang="fr-BE" dirty="0" smtClean="0"/>
              <a:t>rapport</a:t>
            </a:r>
            <a:endParaRPr lang="fr-BE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7B7859"/>
              </a:buClr>
            </a:pPr>
            <a:r>
              <a:rPr lang="fr-BE" dirty="0"/>
              <a:t>Pour afficher plusieurs vues d’un même rapport  :</a:t>
            </a:r>
          </a:p>
          <a:p>
            <a:pPr marL="457200" lvl="1" indent="0">
              <a:buClr>
                <a:srgbClr val="7B7859"/>
              </a:buClr>
              <a:buNone/>
            </a:pPr>
            <a:endParaRPr lang="fr-BE" dirty="0" smtClean="0"/>
          </a:p>
          <a:p>
            <a:pPr marL="457200" lvl="1" indent="0">
              <a:buClr>
                <a:srgbClr val="7B7859"/>
              </a:buClr>
              <a:buNone/>
            </a:pPr>
            <a:r>
              <a:rPr lang="fr-BE" sz="2000" dirty="0" smtClean="0"/>
              <a:t>1</a:t>
            </a:r>
            <a:r>
              <a:rPr lang="fr-BE" sz="2000" dirty="0"/>
              <a:t>) Intégrer plusieurs fois le rapport au </a:t>
            </a:r>
            <a:r>
              <a:rPr lang="fr-BE" sz="2000" i="1" dirty="0"/>
              <a:t>Dashboard</a:t>
            </a:r>
            <a:r>
              <a:rPr lang="fr-BE" sz="2000" dirty="0"/>
              <a:t> et sélectionner une vue spécifique pour chaque occurrence</a:t>
            </a:r>
          </a:p>
          <a:p>
            <a:pPr lvl="1">
              <a:buClr>
                <a:srgbClr val="7B7859"/>
              </a:buClr>
            </a:pPr>
            <a:endParaRPr lang="fr-BE" sz="2000" dirty="0"/>
          </a:p>
          <a:p>
            <a:pPr lvl="1">
              <a:buClr>
                <a:srgbClr val="7B7859"/>
              </a:buClr>
            </a:pPr>
            <a:endParaRPr lang="fr-BE" sz="2000" dirty="0"/>
          </a:p>
          <a:p>
            <a:pPr lvl="1">
              <a:buClr>
                <a:srgbClr val="7B7859"/>
              </a:buClr>
            </a:pPr>
            <a:endParaRPr lang="fr-BE" sz="2000" dirty="0"/>
          </a:p>
          <a:p>
            <a:pPr lvl="1">
              <a:buClr>
                <a:srgbClr val="7B7859"/>
              </a:buClr>
            </a:pPr>
            <a:endParaRPr lang="fr-BE" sz="2500" dirty="0"/>
          </a:p>
          <a:p>
            <a:pPr lvl="1">
              <a:buClr>
                <a:srgbClr val="7B7859"/>
              </a:buClr>
            </a:pPr>
            <a:endParaRPr lang="fr-BE" sz="2000" dirty="0"/>
          </a:p>
          <a:p>
            <a:pPr lvl="1">
              <a:buClr>
                <a:srgbClr val="7B7859"/>
              </a:buClr>
            </a:pPr>
            <a:endParaRPr lang="fr-BE" sz="2000" dirty="0"/>
          </a:p>
          <a:p>
            <a:pPr lvl="1">
              <a:buClr>
                <a:srgbClr val="7B7859"/>
              </a:buClr>
            </a:pPr>
            <a:endParaRPr lang="fr-BE" sz="2000" dirty="0"/>
          </a:p>
          <a:p>
            <a:pPr marL="457200" lvl="1" indent="0">
              <a:buClr>
                <a:srgbClr val="7B7859"/>
              </a:buClr>
              <a:buNone/>
            </a:pPr>
            <a:r>
              <a:rPr lang="fr-BE" sz="2000" dirty="0" smtClean="0"/>
              <a:t>2</a:t>
            </a:r>
            <a:r>
              <a:rPr lang="fr-BE" sz="2000" dirty="0"/>
              <a:t>) Utiliser la </a:t>
            </a:r>
            <a:r>
              <a:rPr lang="fr-BE" sz="2000" i="1" dirty="0" err="1"/>
              <a:t>View</a:t>
            </a:r>
            <a:r>
              <a:rPr lang="fr-BE" sz="2000" i="1" dirty="0"/>
              <a:t> </a:t>
            </a:r>
            <a:r>
              <a:rPr lang="fr-BE" sz="2000" i="1" dirty="0" err="1" smtClean="0"/>
              <a:t>Selector</a:t>
            </a:r>
            <a:endParaRPr lang="fr-BE" sz="2000" i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43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488" y="2705632"/>
            <a:ext cx="5670217" cy="263464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Connecteur droit avec flèche 9"/>
          <p:cNvCxnSpPr>
            <a:stCxn id="15" idx="1"/>
          </p:cNvCxnSpPr>
          <p:nvPr/>
        </p:nvCxnSpPr>
        <p:spPr>
          <a:xfrm flipV="1">
            <a:off x="4440667" y="3830555"/>
            <a:ext cx="992796" cy="99711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4435905" y="4748120"/>
            <a:ext cx="1002320" cy="8572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4"/>
          <p:cNvSpPr/>
          <p:nvPr/>
        </p:nvSpPr>
        <p:spPr>
          <a:xfrm flipH="1">
            <a:off x="3536667" y="4763031"/>
            <a:ext cx="904000" cy="129275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à coins arrondis 16"/>
          <p:cNvSpPr/>
          <p:nvPr/>
        </p:nvSpPr>
        <p:spPr>
          <a:xfrm flipH="1">
            <a:off x="6290169" y="3767713"/>
            <a:ext cx="482679" cy="125684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à coins arrondis 18"/>
          <p:cNvSpPr/>
          <p:nvPr/>
        </p:nvSpPr>
        <p:spPr>
          <a:xfrm flipH="1">
            <a:off x="6239447" y="4705995"/>
            <a:ext cx="634845" cy="127852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1631220" y="5833285"/>
            <a:ext cx="6807930" cy="81596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just">
              <a:buNone/>
            </a:pPr>
            <a:r>
              <a:rPr lang="fr-BE" sz="1800" dirty="0" smtClean="0">
                <a:latin typeface="+mj-lt"/>
              </a:rPr>
              <a:t>La </a:t>
            </a:r>
            <a:r>
              <a:rPr lang="fr-BE" sz="1800" i="1" dirty="0" err="1">
                <a:latin typeface="+mj-lt"/>
              </a:rPr>
              <a:t>V</a:t>
            </a:r>
            <a:r>
              <a:rPr lang="fr-BE" sz="1800" i="1" dirty="0" err="1" smtClean="0">
                <a:latin typeface="+mj-lt"/>
              </a:rPr>
              <a:t>iew</a:t>
            </a:r>
            <a:r>
              <a:rPr lang="fr-BE" sz="1800" i="1" dirty="0" smtClean="0">
                <a:latin typeface="+mj-lt"/>
              </a:rPr>
              <a:t> </a:t>
            </a:r>
            <a:r>
              <a:rPr lang="fr-BE" sz="1800" i="1" dirty="0" err="1" smtClean="0">
                <a:latin typeface="+mj-lt"/>
              </a:rPr>
              <a:t>Selector</a:t>
            </a:r>
            <a:r>
              <a:rPr lang="fr-BE" sz="1800" i="1" dirty="0" smtClean="0">
                <a:latin typeface="+mj-lt"/>
              </a:rPr>
              <a:t> </a:t>
            </a:r>
            <a:r>
              <a:rPr lang="fr-BE" sz="1800" dirty="0" smtClean="0">
                <a:latin typeface="+mj-lt"/>
              </a:rPr>
              <a:t>est une vue du rapport qui permettra à l’utilisateur de basculer entre les vues de son choix </a:t>
            </a:r>
            <a:r>
              <a:rPr lang="fr-BE" sz="1800" dirty="0"/>
              <a:t>via un menu </a:t>
            </a:r>
            <a:r>
              <a:rPr lang="fr-BE" sz="1800" dirty="0" smtClean="0"/>
              <a:t>déroulant </a:t>
            </a:r>
            <a:r>
              <a:rPr lang="fr-BE" sz="1800" dirty="0" smtClean="0">
                <a:latin typeface="+mj-lt"/>
              </a:rPr>
              <a:t>(l’équivalent d’une « invite de vue »)</a:t>
            </a:r>
            <a:endParaRPr lang="fr-BE" sz="2000" dirty="0" smtClean="0">
              <a:latin typeface="+mj-lt"/>
            </a:endParaRPr>
          </a:p>
        </p:txBody>
      </p:sp>
      <p:pic>
        <p:nvPicPr>
          <p:cNvPr id="26" name="Picture 3" descr="C:\Program Files\Microsoft Office\MEDIA\CAGCAT10\j0293236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6346" y="5905500"/>
            <a:ext cx="547444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14234" y="4035242"/>
            <a:ext cx="564042" cy="79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010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Afficher plusieurs vues d’un même </a:t>
            </a:r>
            <a:r>
              <a:rPr lang="fr-BE" dirty="0" smtClean="0"/>
              <a:t>rapport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Depuis</a:t>
            </a:r>
            <a:r>
              <a:rPr lang="en-US" dirty="0"/>
              <a:t> le menu </a:t>
            </a:r>
            <a:r>
              <a:rPr lang="en-US" dirty="0" err="1" smtClean="0"/>
              <a:t>d’édition</a:t>
            </a:r>
            <a:r>
              <a:rPr lang="en-US" dirty="0" smtClean="0"/>
              <a:t> </a:t>
            </a:r>
            <a:r>
              <a:rPr lang="en-US" dirty="0"/>
              <a:t>du rapport</a:t>
            </a:r>
          </a:p>
          <a:p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44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999" y="1791979"/>
            <a:ext cx="3069821" cy="49117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à coins arrondis 15"/>
          <p:cNvSpPr/>
          <p:nvPr/>
        </p:nvSpPr>
        <p:spPr>
          <a:xfrm flipH="1">
            <a:off x="3009899" y="1727341"/>
            <a:ext cx="431800" cy="37450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à coins arrondis 17"/>
          <p:cNvSpPr/>
          <p:nvPr/>
        </p:nvSpPr>
        <p:spPr>
          <a:xfrm flipH="1">
            <a:off x="3048198" y="4800600"/>
            <a:ext cx="1879400" cy="304800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à coins arrondis 19"/>
          <p:cNvSpPr/>
          <p:nvPr/>
        </p:nvSpPr>
        <p:spPr>
          <a:xfrm flipH="1">
            <a:off x="4927598" y="5018776"/>
            <a:ext cx="1060451" cy="304800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862" y="1748608"/>
            <a:ext cx="648000" cy="1011587"/>
          </a:xfrm>
          <a:prstGeom prst="rect">
            <a:avLst/>
          </a:prstGeom>
        </p:spPr>
      </p:pic>
      <p:pic>
        <p:nvPicPr>
          <p:cNvPr id="10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799" y="4817782"/>
            <a:ext cx="648000" cy="1011587"/>
          </a:xfrm>
          <a:prstGeom prst="rect">
            <a:avLst/>
          </a:prstGeom>
        </p:spPr>
      </p:pic>
      <p:pic>
        <p:nvPicPr>
          <p:cNvPr id="11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96456">
            <a:off x="5935206" y="4889192"/>
            <a:ext cx="648000" cy="101158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644505" y="21836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2644505" y="5280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226669" y="53093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3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026863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Afficher plusieurs vues d’un même </a:t>
            </a:r>
            <a:r>
              <a:rPr lang="fr-BE" dirty="0" smtClean="0"/>
              <a:t>rapport</a:t>
            </a:r>
            <a:endParaRPr lang="fr-BE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La nouvelle vue s’ajoute sous les autres vues dans le </a:t>
            </a:r>
            <a:r>
              <a:rPr lang="fr-BE" i="1" dirty="0" err="1"/>
              <a:t>Coumpound</a:t>
            </a:r>
            <a:r>
              <a:rPr lang="fr-BE" i="1" dirty="0"/>
              <a:t> </a:t>
            </a:r>
            <a:r>
              <a:rPr lang="fr-BE" i="1" dirty="0" err="1"/>
              <a:t>Layout</a:t>
            </a:r>
            <a:endParaRPr lang="fr-BE" i="1" dirty="0"/>
          </a:p>
          <a:p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45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36" y="1865350"/>
            <a:ext cx="8440328" cy="6573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à coins arrondis 9"/>
          <p:cNvSpPr/>
          <p:nvPr/>
        </p:nvSpPr>
        <p:spPr>
          <a:xfrm flipH="1">
            <a:off x="8267699" y="1867768"/>
            <a:ext cx="295899" cy="281707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5111" y="2704743"/>
            <a:ext cx="7558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7B7859"/>
              </a:buClr>
              <a:buSzPct val="55000"/>
              <a:buFont typeface="Source Sans Pro" panose="020B0503030403020204" pitchFamily="34" charset="0"/>
              <a:buChar char="▶"/>
            </a:pPr>
            <a:r>
              <a:rPr lang="en-US" dirty="0" smtClean="0"/>
              <a:t>Ce menu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composé</a:t>
            </a:r>
            <a:r>
              <a:rPr lang="en-US" dirty="0" smtClean="0"/>
              <a:t> de 4 parties : </a:t>
            </a:r>
          </a:p>
        </p:txBody>
      </p:sp>
      <p:pic>
        <p:nvPicPr>
          <p:cNvPr id="16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846" y="1984063"/>
            <a:ext cx="648000" cy="1011587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168348" y="3448604"/>
            <a:ext cx="3623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B7859"/>
              </a:buClr>
            </a:pPr>
            <a:r>
              <a:rPr lang="en-US" dirty="0" smtClean="0"/>
              <a:t>1) </a:t>
            </a:r>
            <a:r>
              <a:rPr lang="en-US" i="1" dirty="0" smtClean="0"/>
              <a:t>Caption</a:t>
            </a:r>
            <a:r>
              <a:rPr lang="en-US" dirty="0" smtClean="0"/>
              <a:t> </a:t>
            </a:r>
            <a:r>
              <a:rPr lang="en-US" dirty="0" err="1"/>
              <a:t>permet</a:t>
            </a:r>
            <a:r>
              <a:rPr lang="en-US" dirty="0"/>
              <a:t> </a:t>
            </a:r>
            <a:r>
              <a:rPr lang="en-US" dirty="0" err="1"/>
              <a:t>d’ajouter</a:t>
            </a:r>
            <a:r>
              <a:rPr lang="en-US" dirty="0"/>
              <a:t> </a:t>
            </a:r>
            <a:r>
              <a:rPr lang="en-US" dirty="0" smtClean="0"/>
              <a:t>du </a:t>
            </a:r>
            <a:r>
              <a:rPr lang="en-US" dirty="0" err="1" smtClean="0"/>
              <a:t>texte</a:t>
            </a:r>
            <a:r>
              <a:rPr lang="en-US" dirty="0" smtClean="0"/>
              <a:t>, </a:t>
            </a:r>
            <a:r>
              <a:rPr lang="en-US" dirty="0" err="1" smtClean="0"/>
              <a:t>ici</a:t>
            </a:r>
            <a:r>
              <a:rPr lang="en-US" dirty="0" smtClean="0"/>
              <a:t>  : </a:t>
            </a:r>
            <a:r>
              <a:rPr lang="en-US" dirty="0"/>
              <a:t>“</a:t>
            </a:r>
            <a:r>
              <a:rPr lang="en-US" dirty="0" err="1"/>
              <a:t>Sélectionnez</a:t>
            </a:r>
            <a:r>
              <a:rPr lang="en-US" dirty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/>
              <a:t>vue</a:t>
            </a:r>
            <a:r>
              <a:rPr lang="en-US" dirty="0" smtClean="0"/>
              <a:t>”</a:t>
            </a:r>
          </a:p>
          <a:p>
            <a:pPr>
              <a:buClr>
                <a:srgbClr val="7B7859"/>
              </a:buClr>
            </a:pPr>
            <a:r>
              <a:rPr lang="en-US" dirty="0" smtClean="0"/>
              <a:t>2) </a:t>
            </a:r>
            <a:r>
              <a:rPr lang="en-US" i="1" dirty="0" smtClean="0"/>
              <a:t>Caption position </a:t>
            </a:r>
            <a:r>
              <a:rPr lang="en-US" dirty="0" err="1" smtClean="0"/>
              <a:t>permet</a:t>
            </a:r>
            <a:r>
              <a:rPr lang="en-US" dirty="0" smtClean="0"/>
              <a:t> de positioner le </a:t>
            </a:r>
            <a:r>
              <a:rPr lang="en-US" dirty="0" err="1" smtClean="0"/>
              <a:t>texte</a:t>
            </a:r>
            <a:r>
              <a:rPr lang="en-US" dirty="0" smtClean="0"/>
              <a:t> </a:t>
            </a:r>
          </a:p>
          <a:p>
            <a:pPr>
              <a:buClr>
                <a:srgbClr val="7B7859"/>
              </a:buClr>
            </a:pPr>
            <a:r>
              <a:rPr lang="en-US" dirty="0" smtClean="0"/>
              <a:t>3) </a:t>
            </a:r>
            <a:r>
              <a:rPr lang="en-US" i="1" dirty="0" smtClean="0"/>
              <a:t>Views Included </a:t>
            </a:r>
            <a:r>
              <a:rPr lang="en-US" dirty="0" err="1" smtClean="0"/>
              <a:t>permet</a:t>
            </a:r>
            <a:r>
              <a:rPr lang="en-US" dirty="0" smtClean="0"/>
              <a:t> de </a:t>
            </a:r>
            <a:r>
              <a:rPr lang="en-US" dirty="0" err="1" smtClean="0"/>
              <a:t>sélectionner</a:t>
            </a:r>
            <a:r>
              <a:rPr lang="en-US" dirty="0" smtClean="0"/>
              <a:t> les </a:t>
            </a:r>
            <a:r>
              <a:rPr lang="en-US" dirty="0" err="1" smtClean="0"/>
              <a:t>vues</a:t>
            </a:r>
            <a:r>
              <a:rPr lang="en-US" dirty="0" smtClean="0"/>
              <a:t> </a:t>
            </a:r>
            <a:r>
              <a:rPr lang="en-US" dirty="0" err="1" smtClean="0"/>
              <a:t>disponibles</a:t>
            </a:r>
            <a:r>
              <a:rPr lang="en-US" dirty="0" smtClean="0"/>
              <a:t> via le menu </a:t>
            </a:r>
            <a:r>
              <a:rPr lang="en-US" dirty="0" err="1" smtClean="0"/>
              <a:t>déroulant</a:t>
            </a:r>
            <a:r>
              <a:rPr lang="en-US" dirty="0" smtClean="0"/>
              <a:t> (la première sera la </a:t>
            </a:r>
            <a:r>
              <a:rPr lang="en-US" dirty="0" err="1" smtClean="0"/>
              <a:t>vue</a:t>
            </a:r>
            <a:r>
              <a:rPr lang="en-US" dirty="0" smtClean="0"/>
              <a:t> par </a:t>
            </a:r>
            <a:r>
              <a:rPr lang="en-US" dirty="0" err="1" smtClean="0"/>
              <a:t>défaut</a:t>
            </a:r>
            <a:r>
              <a:rPr lang="en-US" dirty="0" smtClean="0"/>
              <a:t>)</a:t>
            </a:r>
          </a:p>
          <a:p>
            <a:pPr>
              <a:buClr>
                <a:srgbClr val="7B7859"/>
              </a:buClr>
            </a:pPr>
            <a:r>
              <a:rPr lang="en-US" dirty="0" smtClean="0"/>
              <a:t>4) </a:t>
            </a:r>
            <a:r>
              <a:rPr lang="en-US" dirty="0" err="1" smtClean="0"/>
              <a:t>Aperçu</a:t>
            </a:r>
            <a:r>
              <a:rPr lang="en-US" dirty="0" smtClean="0"/>
              <a:t> de </a:t>
            </a:r>
            <a:r>
              <a:rPr lang="en-US" dirty="0" err="1" smtClean="0"/>
              <a:t>votre</a:t>
            </a:r>
            <a:r>
              <a:rPr lang="en-US" dirty="0" smtClean="0"/>
              <a:t> </a:t>
            </a:r>
            <a:r>
              <a:rPr lang="en-US" i="1" dirty="0" smtClean="0"/>
              <a:t>View Selector</a:t>
            </a:r>
            <a:endParaRPr lang="en-US" i="1" dirty="0"/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813" y="3496341"/>
            <a:ext cx="4400641" cy="28674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Rectangle à coins arrondis 34"/>
          <p:cNvSpPr/>
          <p:nvPr/>
        </p:nvSpPr>
        <p:spPr>
          <a:xfrm flipH="1">
            <a:off x="410814" y="3496340"/>
            <a:ext cx="2167623" cy="214797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à coins arrondis 35"/>
          <p:cNvSpPr/>
          <p:nvPr/>
        </p:nvSpPr>
        <p:spPr>
          <a:xfrm flipH="1">
            <a:off x="410816" y="3770134"/>
            <a:ext cx="1173863" cy="279578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à coins arrondis 36"/>
          <p:cNvSpPr/>
          <p:nvPr/>
        </p:nvSpPr>
        <p:spPr>
          <a:xfrm flipH="1">
            <a:off x="410813" y="4108708"/>
            <a:ext cx="2824426" cy="823866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à coins arrondis 37"/>
          <p:cNvSpPr/>
          <p:nvPr/>
        </p:nvSpPr>
        <p:spPr>
          <a:xfrm flipH="1">
            <a:off x="410812" y="5005702"/>
            <a:ext cx="4356450" cy="1323662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ZoneTexte 38"/>
          <p:cNvSpPr txBox="1"/>
          <p:nvPr/>
        </p:nvSpPr>
        <p:spPr>
          <a:xfrm>
            <a:off x="0" y="3400802"/>
            <a:ext cx="24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0" y="3711138"/>
            <a:ext cx="24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2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0" y="4386791"/>
            <a:ext cx="24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3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0" y="5296440"/>
            <a:ext cx="24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4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406604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Afficher plusieurs vues d’un même </a:t>
            </a:r>
            <a:r>
              <a:rPr lang="fr-BE" dirty="0" smtClean="0"/>
              <a:t>rapport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B7859"/>
              </a:buClr>
            </a:pPr>
            <a:r>
              <a:rPr lang="fr-BE" dirty="0"/>
              <a:t>Ensuite éditer le Dashboard, sélectionner la vue </a:t>
            </a:r>
            <a:r>
              <a:rPr lang="fr-BE" i="1" dirty="0" err="1"/>
              <a:t>View</a:t>
            </a:r>
            <a:r>
              <a:rPr lang="fr-BE" i="1" dirty="0"/>
              <a:t> </a:t>
            </a:r>
            <a:r>
              <a:rPr lang="fr-BE" i="1" dirty="0" err="1"/>
              <a:t>Selector</a:t>
            </a:r>
            <a:r>
              <a:rPr lang="fr-BE" i="1" dirty="0"/>
              <a:t> </a:t>
            </a:r>
            <a:r>
              <a:rPr lang="fr-BE" dirty="0"/>
              <a:t>pour ce rapport et visualiser le résultat</a:t>
            </a:r>
          </a:p>
          <a:p>
            <a:pPr>
              <a:buClr>
                <a:srgbClr val="7B7859"/>
              </a:buClr>
            </a:pPr>
            <a:endParaRPr lang="fr-BE" dirty="0"/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fr-BE" i="1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46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90" y="2218205"/>
            <a:ext cx="7813964" cy="37171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150854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Utiliser des </a:t>
            </a:r>
            <a:r>
              <a:rPr lang="fr-BE" i="1" dirty="0"/>
              <a:t>variables </a:t>
            </a:r>
            <a:r>
              <a:rPr lang="fr-BE" i="1" dirty="0" smtClean="0"/>
              <a:t>prompt</a:t>
            </a:r>
            <a:endParaRPr lang="fr-BE" i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Clr>
                <a:srgbClr val="7B7859"/>
              </a:buClr>
              <a:buFont typeface="Source Sans Pro" panose="020B0503030403020204" pitchFamily="34" charset="0"/>
              <a:buChar char="▶"/>
            </a:pPr>
            <a:endParaRPr lang="fr-BE" dirty="0" smtClean="0"/>
          </a:p>
          <a:p>
            <a:pPr marL="285750" indent="-285750">
              <a:buClr>
                <a:srgbClr val="7B7859"/>
              </a:buClr>
              <a:buFont typeface="Source Sans Pro" panose="020B0503030403020204" pitchFamily="34" charset="0"/>
              <a:buChar char="▶"/>
            </a:pPr>
            <a:endParaRPr lang="fr-BE" dirty="0"/>
          </a:p>
          <a:p>
            <a:pPr marL="285750" indent="-285750">
              <a:buClr>
                <a:srgbClr val="7B7859"/>
              </a:buClr>
              <a:buFont typeface="Source Sans Pro" panose="020B0503030403020204" pitchFamily="34" charset="0"/>
              <a:buChar char="▶"/>
            </a:pPr>
            <a:endParaRPr lang="fr-BE" dirty="0" smtClean="0"/>
          </a:p>
          <a:p>
            <a:pPr>
              <a:buClr>
                <a:srgbClr val="7B7859"/>
              </a:buClr>
            </a:pPr>
            <a:r>
              <a:rPr lang="fr-BE" dirty="0" smtClean="0"/>
              <a:t>Définir </a:t>
            </a:r>
            <a:r>
              <a:rPr lang="fr-BE" dirty="0"/>
              <a:t>la variable en éditant le </a:t>
            </a:r>
            <a:r>
              <a:rPr lang="fr-BE" i="1" dirty="0"/>
              <a:t>Dashboard prompt</a:t>
            </a:r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fr-BE" dirty="0"/>
          </a:p>
          <a:p>
            <a:pPr>
              <a:buClr>
                <a:srgbClr val="7B7859"/>
              </a:buClr>
            </a:pPr>
            <a:endParaRPr lang="fr-BE" dirty="0"/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fr-BE" i="1" dirty="0"/>
          </a:p>
          <a:p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47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168400" y="1283472"/>
            <a:ext cx="7251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B7859"/>
              </a:buClr>
            </a:pPr>
            <a:r>
              <a:rPr lang="fr-BE" dirty="0" smtClean="0"/>
              <a:t>Une </a:t>
            </a:r>
            <a:r>
              <a:rPr lang="fr-BE" i="1" dirty="0" smtClean="0"/>
              <a:t>variable prompt </a:t>
            </a:r>
            <a:r>
              <a:rPr lang="fr-BE" dirty="0" smtClean="0"/>
              <a:t>est une variable définie au niveau de l’invite de </a:t>
            </a:r>
            <a:r>
              <a:rPr lang="fr-BE" i="1" dirty="0" smtClean="0"/>
              <a:t>Dashboard</a:t>
            </a:r>
            <a:r>
              <a:rPr lang="fr-BE" dirty="0" smtClean="0"/>
              <a:t> qui va permettre </a:t>
            </a:r>
            <a:r>
              <a:rPr lang="fr-BE" dirty="0"/>
              <a:t>de rendre dynamiques </a:t>
            </a:r>
            <a:r>
              <a:rPr lang="fr-BE" dirty="0" smtClean="0"/>
              <a:t>les titres des rapports, les </a:t>
            </a:r>
            <a:r>
              <a:rPr lang="fr-BE" i="1" dirty="0" smtClean="0"/>
              <a:t>actions </a:t>
            </a:r>
            <a:r>
              <a:rPr lang="fr-BE" i="1" dirty="0" err="1" smtClean="0"/>
              <a:t>link</a:t>
            </a:r>
            <a:r>
              <a:rPr lang="fr-BE" i="1" dirty="0" smtClean="0"/>
              <a:t> </a:t>
            </a:r>
            <a:r>
              <a:rPr lang="fr-BE" dirty="0" smtClean="0"/>
              <a:t>et les titres des graphiques. </a:t>
            </a:r>
            <a:endParaRPr lang="en-US" dirty="0" smtClean="0"/>
          </a:p>
        </p:txBody>
      </p:sp>
      <p:pic>
        <p:nvPicPr>
          <p:cNvPr id="7" name="Picture 3" descr="C:\Program Files\Microsoft Office\MEDIA\CAGCAT10\j0293236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201" y="1381212"/>
            <a:ext cx="61118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786" y="4330394"/>
            <a:ext cx="4496427" cy="21910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à coins arrondis 9"/>
          <p:cNvSpPr/>
          <p:nvPr/>
        </p:nvSpPr>
        <p:spPr>
          <a:xfrm flipH="1">
            <a:off x="2690647" y="5487366"/>
            <a:ext cx="2743796" cy="258727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05" y="2961984"/>
            <a:ext cx="8244408" cy="8229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à coins arrondis 11"/>
          <p:cNvSpPr/>
          <p:nvPr/>
        </p:nvSpPr>
        <p:spPr>
          <a:xfrm flipH="1">
            <a:off x="8417924" y="3045348"/>
            <a:ext cx="177801" cy="228601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Espace réservé du contenu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34108">
            <a:off x="8182823" y="2145304"/>
            <a:ext cx="648000" cy="1011587"/>
          </a:xfrm>
          <a:prstGeom prst="rect">
            <a:avLst/>
          </a:prstGeom>
        </p:spPr>
      </p:pic>
      <p:sp>
        <p:nvSpPr>
          <p:cNvPr id="15" name="Flèche droite 14"/>
          <p:cNvSpPr/>
          <p:nvPr/>
        </p:nvSpPr>
        <p:spPr>
          <a:xfrm rot="5400000">
            <a:off x="4176153" y="3870928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6" name="Espace réservé du contenu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91933">
            <a:off x="5241962" y="5240300"/>
            <a:ext cx="648000" cy="101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075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Utiliser des </a:t>
            </a:r>
            <a:r>
              <a:rPr lang="fr-BE" i="1" dirty="0"/>
              <a:t>variables </a:t>
            </a:r>
            <a:r>
              <a:rPr lang="fr-BE" i="1" dirty="0" smtClean="0"/>
              <a:t>prompt</a:t>
            </a:r>
            <a:endParaRPr lang="fr-BE" i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B7859"/>
              </a:buClr>
            </a:pPr>
            <a:r>
              <a:rPr lang="fr-BE" dirty="0"/>
              <a:t>Ensuite éditer le rapport pour intégrer la variable au titre</a:t>
            </a:r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fr-BE" dirty="0"/>
          </a:p>
          <a:p>
            <a:pPr>
              <a:buClr>
                <a:srgbClr val="7B7859"/>
              </a:buClr>
            </a:pPr>
            <a:endParaRPr lang="fr-BE" dirty="0"/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fr-BE" i="1" dirty="0"/>
          </a:p>
          <a:p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48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99" y="1969956"/>
            <a:ext cx="7311887" cy="37096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à coins arrondis 10"/>
          <p:cNvSpPr/>
          <p:nvPr/>
        </p:nvSpPr>
        <p:spPr>
          <a:xfrm flipH="1">
            <a:off x="7486199" y="1969956"/>
            <a:ext cx="205740" cy="260816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6472739" y="2230772"/>
            <a:ext cx="1013460" cy="29572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4"/>
          <p:cNvSpPr/>
          <p:nvPr/>
        </p:nvSpPr>
        <p:spPr>
          <a:xfrm flipH="1">
            <a:off x="5428799" y="2518881"/>
            <a:ext cx="1043940" cy="260816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à coins arrondis 15"/>
          <p:cNvSpPr/>
          <p:nvPr/>
        </p:nvSpPr>
        <p:spPr>
          <a:xfrm flipH="1">
            <a:off x="5046653" y="3118712"/>
            <a:ext cx="2118527" cy="16906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29816">
            <a:off x="6974740" y="1257962"/>
            <a:ext cx="648000" cy="1011587"/>
          </a:xfrm>
          <a:prstGeom prst="rect">
            <a:avLst/>
          </a:prstGeom>
        </p:spPr>
      </p:pic>
      <p:pic>
        <p:nvPicPr>
          <p:cNvPr id="14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605">
            <a:off x="4809386" y="3244089"/>
            <a:ext cx="648000" cy="1011587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7077834" y="14521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18" name="ZoneTexte 17"/>
          <p:cNvSpPr txBox="1"/>
          <p:nvPr/>
        </p:nvSpPr>
        <p:spPr>
          <a:xfrm>
            <a:off x="4857894" y="3648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</a:t>
            </a:r>
          </a:p>
        </p:txBody>
      </p:sp>
      <p:sp>
        <p:nvSpPr>
          <p:cNvPr id="20" name="Rectangle à coins arrondis 19"/>
          <p:cNvSpPr/>
          <p:nvPr/>
        </p:nvSpPr>
        <p:spPr>
          <a:xfrm flipH="1">
            <a:off x="5331617" y="3308476"/>
            <a:ext cx="152402" cy="126801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85169" y="2293134"/>
            <a:ext cx="648000" cy="1011587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6856714" y="24769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3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248314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Utiliser des </a:t>
            </a:r>
            <a:r>
              <a:rPr lang="fr-BE" i="1" dirty="0"/>
              <a:t>variables </a:t>
            </a:r>
            <a:r>
              <a:rPr lang="fr-BE" i="1" dirty="0" smtClean="0"/>
              <a:t>prompt</a:t>
            </a:r>
            <a:endParaRPr lang="fr-BE" i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Visualiser le résultat</a:t>
            </a:r>
            <a:endParaRPr lang="en-US" dirty="0"/>
          </a:p>
          <a:p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49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036971"/>
            <a:ext cx="8529569" cy="29251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Rectangle à coins arrondis 18"/>
          <p:cNvSpPr/>
          <p:nvPr/>
        </p:nvSpPr>
        <p:spPr>
          <a:xfrm flipH="1">
            <a:off x="6938010" y="2225736"/>
            <a:ext cx="1678940" cy="260816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3606800" y="2486552"/>
            <a:ext cx="3331210" cy="175842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84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+mj-lt"/>
              </a:rPr>
              <a:t>Avantages et </a:t>
            </a:r>
            <a:r>
              <a:rPr lang="fr-BE" dirty="0" smtClean="0">
                <a:latin typeface="+mj-lt"/>
              </a:rPr>
              <a:t>inconvénients</a:t>
            </a:r>
            <a:endParaRPr lang="fr-BE" dirty="0">
              <a:latin typeface="+mj-lt"/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fr-BE" sz="2400" dirty="0">
                <a:latin typeface="+mj-lt"/>
              </a:rPr>
              <a:t>Les </a:t>
            </a:r>
            <a:r>
              <a:rPr lang="fr-BE" sz="2400" i="1" dirty="0" err="1" smtClean="0">
                <a:latin typeface="+mj-lt"/>
              </a:rPr>
              <a:t>Dashboards</a:t>
            </a:r>
            <a:r>
              <a:rPr lang="fr-BE" sz="2400" dirty="0" smtClean="0">
                <a:latin typeface="+mj-lt"/>
              </a:rPr>
              <a:t> </a:t>
            </a:r>
            <a:r>
              <a:rPr lang="fr-BE" sz="2400" dirty="0">
                <a:latin typeface="+mj-lt"/>
              </a:rPr>
              <a:t>rassemblent plusieurs rapports en un même lieu </a:t>
            </a:r>
            <a:r>
              <a:rPr lang="fr-BE" sz="2400" dirty="0" smtClean="0">
                <a:latin typeface="+mj-lt"/>
              </a:rPr>
              <a:t>:</a:t>
            </a:r>
          </a:p>
          <a:p>
            <a:pPr marL="114300" indent="0">
              <a:buNone/>
            </a:pPr>
            <a:endParaRPr lang="fr-BE" sz="2400" dirty="0" smtClean="0">
              <a:latin typeface="+mj-lt"/>
            </a:endParaRPr>
          </a:p>
          <a:p>
            <a:pPr marL="114300" indent="0">
              <a:buNone/>
            </a:pPr>
            <a:r>
              <a:rPr lang="fr-BE" sz="2400" dirty="0" smtClean="0">
                <a:latin typeface="+mj-lt"/>
              </a:rPr>
              <a:t>Les +</a:t>
            </a:r>
            <a:endParaRPr lang="fr-BE" sz="2400" dirty="0">
              <a:latin typeface="+mj-lt"/>
            </a:endParaRP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fr-BE" sz="2400" dirty="0" smtClean="0">
                <a:latin typeface="+mj-lt"/>
              </a:rPr>
              <a:t>Structuré </a:t>
            </a:r>
            <a:r>
              <a:rPr lang="fr-BE" sz="2400" dirty="0">
                <a:latin typeface="+mj-lt"/>
              </a:rPr>
              <a:t>: en multipliant les </a:t>
            </a:r>
            <a:r>
              <a:rPr lang="fr-BE" sz="2400" i="1" dirty="0" err="1" smtClean="0">
                <a:latin typeface="+mj-lt"/>
              </a:rPr>
              <a:t>Dashboards</a:t>
            </a:r>
            <a:r>
              <a:rPr lang="fr-BE" sz="2400" dirty="0">
                <a:latin typeface="+mj-lt"/>
              </a:rPr>
              <a:t>, les pages, les sections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fr-BE" sz="2400" dirty="0" smtClean="0">
                <a:latin typeface="+mj-lt"/>
              </a:rPr>
              <a:t>Flexible : grâce </a:t>
            </a:r>
            <a:r>
              <a:rPr lang="fr-BE" sz="2400" dirty="0">
                <a:latin typeface="+mj-lt"/>
              </a:rPr>
              <a:t>aux </a:t>
            </a:r>
            <a:r>
              <a:rPr lang="fr-BE" sz="2400" dirty="0" smtClean="0">
                <a:latin typeface="+mj-lt"/>
              </a:rPr>
              <a:t>invites </a:t>
            </a:r>
            <a:r>
              <a:rPr lang="fr-BE" sz="2400" dirty="0">
                <a:latin typeface="+mj-lt"/>
              </a:rPr>
              <a:t>qui filtrent tous les rapports s</a:t>
            </a:r>
            <a:r>
              <a:rPr lang="fr-BE" sz="2400" dirty="0" smtClean="0">
                <a:latin typeface="+mj-lt"/>
              </a:rPr>
              <a:t>imultanément </a:t>
            </a:r>
            <a:r>
              <a:rPr lang="fr-BE" sz="2400" dirty="0">
                <a:latin typeface="+mj-lt"/>
              </a:rPr>
              <a:t>et à la possibilité de sélectionner une vue spécifique par rapport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fr-BE" sz="2400" dirty="0">
                <a:latin typeface="+mj-lt"/>
              </a:rPr>
              <a:t>E</a:t>
            </a:r>
            <a:r>
              <a:rPr lang="fr-BE" sz="2400" dirty="0" smtClean="0">
                <a:latin typeface="+mj-lt"/>
              </a:rPr>
              <a:t>volutif </a:t>
            </a:r>
            <a:r>
              <a:rPr lang="fr-BE" sz="2400" dirty="0">
                <a:latin typeface="+mj-lt"/>
              </a:rPr>
              <a:t>: 1 seul rapport « source » pour plusieurs </a:t>
            </a:r>
            <a:r>
              <a:rPr lang="fr-BE" sz="2400" i="1" dirty="0" err="1" smtClean="0">
                <a:latin typeface="+mj-lt"/>
              </a:rPr>
              <a:t>Dashboards</a:t>
            </a:r>
            <a:r>
              <a:rPr lang="fr-BE" sz="2400" dirty="0" smtClean="0">
                <a:latin typeface="+mj-lt"/>
              </a:rPr>
              <a:t> </a:t>
            </a:r>
            <a:r>
              <a:rPr lang="fr-BE" sz="2400" dirty="0">
                <a:latin typeface="+mj-lt"/>
              </a:rPr>
              <a:t>différents en fonction des </a:t>
            </a:r>
            <a:r>
              <a:rPr lang="fr-BE" sz="2400" dirty="0" smtClean="0">
                <a:latin typeface="+mj-lt"/>
              </a:rPr>
              <a:t>invites</a:t>
            </a:r>
          </a:p>
          <a:p>
            <a:pPr marL="114300" indent="0">
              <a:buNone/>
            </a:pPr>
            <a:r>
              <a:rPr lang="fr-BE" sz="2400" dirty="0">
                <a:latin typeface="+mj-lt"/>
              </a:rPr>
              <a:t>Les -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fr-BE" sz="2400" dirty="0" smtClean="0">
                <a:latin typeface="+mj-lt"/>
              </a:rPr>
              <a:t>Gestion laborieuse</a:t>
            </a:r>
          </a:p>
          <a:p>
            <a:pPr marL="114300" indent="0">
              <a:buNone/>
            </a:pPr>
            <a:endParaRPr lang="fr-BE" sz="2000" dirty="0" smtClean="0">
              <a:latin typeface="+mj-lt"/>
            </a:endParaRPr>
          </a:p>
          <a:p>
            <a:endParaRPr lang="fr-BE" sz="2000" dirty="0">
              <a:latin typeface="+mj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>
                <a:latin typeface="+mj-lt"/>
              </a:rPr>
              <a:t>5</a:t>
            </a:fld>
            <a:endParaRPr lang="fr-FR">
              <a:latin typeface="+mj-lt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24256" y="4358587"/>
            <a:ext cx="82898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600" b="0" i="0">
                <a:solidFill>
                  <a:srgbClr val="5FA3B0"/>
                </a:solidFill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endParaRPr lang="fr-BE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15501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039" y="2462087"/>
            <a:ext cx="7128227" cy="12354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Modifier la mise en page d’une </a:t>
            </a:r>
            <a:r>
              <a:rPr lang="fr-BE" dirty="0" smtClean="0"/>
              <a:t>section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304925"/>
            <a:ext cx="8229600" cy="1363761"/>
          </a:xfrm>
        </p:spPr>
        <p:txBody>
          <a:bodyPr/>
          <a:lstStyle/>
          <a:p>
            <a:pPr>
              <a:buClr>
                <a:srgbClr val="7B7859"/>
              </a:buClr>
            </a:pPr>
            <a:r>
              <a:rPr lang="fr-BE" dirty="0"/>
              <a:t>Plusieurs éléments (</a:t>
            </a:r>
            <a:r>
              <a:rPr lang="fr-BE" i="1" dirty="0"/>
              <a:t>report, action </a:t>
            </a:r>
            <a:r>
              <a:rPr lang="fr-BE" i="1" dirty="0" err="1"/>
              <a:t>link</a:t>
            </a:r>
            <a:r>
              <a:rPr lang="fr-BE" dirty="0"/>
              <a:t>…) peuvent être glissés dans une section</a:t>
            </a:r>
          </a:p>
          <a:p>
            <a:pPr>
              <a:buClr>
                <a:srgbClr val="7B7859"/>
              </a:buClr>
            </a:pPr>
            <a:r>
              <a:rPr lang="fr-BE" dirty="0"/>
              <a:t>Pour aligner ces éléments horizontalement (1) ou verticalement (2)</a:t>
            </a:r>
          </a:p>
          <a:p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50</a:t>
            </a:fld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 flipH="1">
            <a:off x="7624285" y="2478881"/>
            <a:ext cx="297657" cy="188645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039" y="3780850"/>
            <a:ext cx="7128227" cy="2940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à coins arrondis 13"/>
          <p:cNvSpPr/>
          <p:nvPr/>
        </p:nvSpPr>
        <p:spPr>
          <a:xfrm flipH="1">
            <a:off x="7618793" y="3809291"/>
            <a:ext cx="297657" cy="188645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928" y="2515373"/>
            <a:ext cx="648000" cy="1011587"/>
          </a:xfrm>
          <a:prstGeom prst="rect">
            <a:avLst/>
          </a:prstGeom>
        </p:spPr>
      </p:pic>
      <p:pic>
        <p:nvPicPr>
          <p:cNvPr id="12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22" y="3852970"/>
            <a:ext cx="648000" cy="101158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7259156" y="2971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17" name="ZoneTexte 16"/>
          <p:cNvSpPr txBox="1"/>
          <p:nvPr/>
        </p:nvSpPr>
        <p:spPr>
          <a:xfrm>
            <a:off x="7183941" y="43160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305600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Modifier la mise en page d’une </a:t>
            </a:r>
            <a:r>
              <a:rPr lang="fr-BE" dirty="0" smtClean="0"/>
              <a:t>section</a:t>
            </a:r>
            <a:endParaRPr lang="fr-BE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B7859"/>
              </a:buClr>
            </a:pPr>
            <a:r>
              <a:rPr lang="fr-BE" dirty="0"/>
              <a:t>Pour définir une hauteur ou une largeur fixe (ou les deux) </a:t>
            </a:r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fr-BE" dirty="0"/>
          </a:p>
          <a:p>
            <a:pPr>
              <a:buClr>
                <a:srgbClr val="7B7859"/>
              </a:buClr>
            </a:pPr>
            <a:endParaRPr lang="fr-BE" dirty="0"/>
          </a:p>
          <a:p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51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012" y="2232066"/>
            <a:ext cx="6107149" cy="10584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à coins arrondis 11"/>
          <p:cNvSpPr/>
          <p:nvPr/>
        </p:nvSpPr>
        <p:spPr>
          <a:xfrm flipH="1">
            <a:off x="7017540" y="2240327"/>
            <a:ext cx="161926" cy="188645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8903" y="2428972"/>
            <a:ext cx="1175865" cy="14188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à coins arrondis 14"/>
          <p:cNvSpPr/>
          <p:nvPr/>
        </p:nvSpPr>
        <p:spPr>
          <a:xfrm flipH="1">
            <a:off x="7002681" y="2781244"/>
            <a:ext cx="1139780" cy="173065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2486" y="3552904"/>
            <a:ext cx="3123379" cy="10080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Flèche droite 15"/>
          <p:cNvSpPr/>
          <p:nvPr/>
        </p:nvSpPr>
        <p:spPr>
          <a:xfrm rot="8165641">
            <a:off x="6460154" y="3134254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7594" y="4712794"/>
            <a:ext cx="6437515" cy="17062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Flèche droite 19"/>
          <p:cNvSpPr/>
          <p:nvPr/>
        </p:nvSpPr>
        <p:spPr>
          <a:xfrm rot="5400000">
            <a:off x="4260639" y="4626385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4" name="Espace réservé du contenu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24082">
            <a:off x="6289992" y="1643680"/>
            <a:ext cx="648000" cy="1011587"/>
          </a:xfrm>
          <a:prstGeom prst="rect">
            <a:avLst/>
          </a:prstGeom>
        </p:spPr>
      </p:pic>
      <p:pic>
        <p:nvPicPr>
          <p:cNvPr id="18" name="Espace réservé du contenu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29615">
            <a:off x="7718563" y="2758095"/>
            <a:ext cx="648000" cy="1011587"/>
          </a:xfrm>
          <a:prstGeom prst="rect">
            <a:avLst/>
          </a:prstGeom>
        </p:spPr>
      </p:pic>
      <p:pic>
        <p:nvPicPr>
          <p:cNvPr id="19" name="Espace réservé du contenu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87886">
            <a:off x="4513127" y="2862539"/>
            <a:ext cx="648000" cy="1011587"/>
          </a:xfrm>
          <a:prstGeom prst="rect">
            <a:avLst/>
          </a:prstGeom>
        </p:spPr>
      </p:pic>
      <p:sp>
        <p:nvSpPr>
          <p:cNvPr id="21" name="Rectangle à coins arrondis 20"/>
          <p:cNvSpPr/>
          <p:nvPr/>
        </p:nvSpPr>
        <p:spPr>
          <a:xfrm flipH="1">
            <a:off x="3981033" y="3915137"/>
            <a:ext cx="1139780" cy="173065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à coins arrondis 21"/>
          <p:cNvSpPr/>
          <p:nvPr/>
        </p:nvSpPr>
        <p:spPr>
          <a:xfrm flipH="1">
            <a:off x="4765053" y="3723019"/>
            <a:ext cx="673895" cy="173065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ZoneTexte 22"/>
          <p:cNvSpPr txBox="1"/>
          <p:nvPr/>
        </p:nvSpPr>
        <p:spPr>
          <a:xfrm>
            <a:off x="6312306" y="18849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24" name="ZoneTexte 23"/>
          <p:cNvSpPr txBox="1"/>
          <p:nvPr/>
        </p:nvSpPr>
        <p:spPr>
          <a:xfrm>
            <a:off x="7942722" y="32188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</a:t>
            </a:r>
          </a:p>
        </p:txBody>
      </p:sp>
      <p:sp>
        <p:nvSpPr>
          <p:cNvPr id="26" name="Rectangle à coins arrondis 25"/>
          <p:cNvSpPr/>
          <p:nvPr/>
        </p:nvSpPr>
        <p:spPr>
          <a:xfrm flipH="1">
            <a:off x="1357593" y="4729310"/>
            <a:ext cx="2260540" cy="912712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559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Modifier la mise en page d’une </a:t>
            </a:r>
            <a:r>
              <a:rPr lang="fr-BE" dirty="0" smtClean="0"/>
              <a:t>section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B7859"/>
              </a:buClr>
            </a:pPr>
            <a:r>
              <a:rPr lang="fr-BE" dirty="0"/>
              <a:t>Pour définir l’alignement de la section au sein de la colonne</a:t>
            </a:r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fr-BE" dirty="0"/>
          </a:p>
          <a:p>
            <a:pPr>
              <a:buClr>
                <a:srgbClr val="7B7859"/>
              </a:buClr>
            </a:pPr>
            <a:endParaRPr lang="fr-BE" dirty="0"/>
          </a:p>
          <a:p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52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953" y="1983211"/>
            <a:ext cx="6958616" cy="14009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Rectangle à coins arrondis 18"/>
          <p:cNvSpPr/>
          <p:nvPr/>
        </p:nvSpPr>
        <p:spPr>
          <a:xfrm flipH="1">
            <a:off x="6946386" y="2334397"/>
            <a:ext cx="1139780" cy="173065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69" y="3503927"/>
            <a:ext cx="3017401" cy="10127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Rectangle à coins arrondis 20"/>
          <p:cNvSpPr/>
          <p:nvPr/>
        </p:nvSpPr>
        <p:spPr>
          <a:xfrm flipH="1">
            <a:off x="706556" y="4075897"/>
            <a:ext cx="1562561" cy="173065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8362" y="3640606"/>
            <a:ext cx="4509915" cy="23384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Flèche droite 22"/>
          <p:cNvSpPr/>
          <p:nvPr/>
        </p:nvSpPr>
        <p:spPr>
          <a:xfrm rot="8165641">
            <a:off x="2823557" y="3300008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Flèche droite 23"/>
          <p:cNvSpPr/>
          <p:nvPr/>
        </p:nvSpPr>
        <p:spPr>
          <a:xfrm rot="2309252">
            <a:off x="3327265" y="4490637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2" name="Espace réservé du contenu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81292">
            <a:off x="7873817" y="2232479"/>
            <a:ext cx="648000" cy="1011587"/>
          </a:xfrm>
          <a:prstGeom prst="rect">
            <a:avLst/>
          </a:prstGeom>
        </p:spPr>
      </p:pic>
      <p:pic>
        <p:nvPicPr>
          <p:cNvPr id="14" name="Espace réservé du contenu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62268">
            <a:off x="1438856" y="3213060"/>
            <a:ext cx="648000" cy="1011587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 flipH="1">
            <a:off x="4593829" y="4330766"/>
            <a:ext cx="2784432" cy="1155634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346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Modifier la mise en page d’une </a:t>
            </a:r>
            <a:r>
              <a:rPr lang="fr-BE" dirty="0" smtClean="0"/>
              <a:t>section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B7859"/>
              </a:buClr>
            </a:pPr>
            <a:r>
              <a:rPr lang="fr-BE" dirty="0"/>
              <a:t>Certains rapports présents dans les </a:t>
            </a:r>
            <a:r>
              <a:rPr lang="fr-BE" i="1" dirty="0" err="1" smtClean="0"/>
              <a:t>Dashboards</a:t>
            </a:r>
            <a:r>
              <a:rPr lang="fr-BE" dirty="0" smtClean="0"/>
              <a:t> </a:t>
            </a:r>
            <a:r>
              <a:rPr lang="fr-BE" dirty="0"/>
              <a:t>sont susceptibles de ne pas toujours donner des résultats (ex : « liste des livres rentrés aux automates et faisant l’objet d’une </a:t>
            </a:r>
            <a:r>
              <a:rPr lang="fr-BE" i="1" dirty="0" err="1"/>
              <a:t>request</a:t>
            </a:r>
            <a:r>
              <a:rPr lang="fr-BE" dirty="0"/>
              <a:t> »)</a:t>
            </a:r>
          </a:p>
          <a:p>
            <a:pPr>
              <a:buClr>
                <a:srgbClr val="7B7859"/>
              </a:buClr>
            </a:pPr>
            <a:r>
              <a:rPr lang="fr-BE" dirty="0"/>
              <a:t>Le résultat est alors inesthétique et peut-être interprété comme un « </a:t>
            </a:r>
            <a:r>
              <a:rPr lang="fr-BE" i="1" dirty="0"/>
              <a:t>bug</a:t>
            </a:r>
            <a:r>
              <a:rPr lang="fr-BE" dirty="0"/>
              <a:t> » par les utilisateurs</a:t>
            </a:r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fr-BE" dirty="0"/>
          </a:p>
          <a:p>
            <a:pPr>
              <a:buClr>
                <a:srgbClr val="7B7859"/>
              </a:buClr>
            </a:pPr>
            <a:endParaRPr lang="fr-BE" dirty="0"/>
          </a:p>
          <a:p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53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71" y="2958287"/>
            <a:ext cx="7994306" cy="34679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à coins arrondis 13"/>
          <p:cNvSpPr/>
          <p:nvPr/>
        </p:nvSpPr>
        <p:spPr>
          <a:xfrm flipH="1">
            <a:off x="5150733" y="4213185"/>
            <a:ext cx="3148313" cy="2143165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496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Modifier la mise en page d’une </a:t>
            </a:r>
            <a:r>
              <a:rPr lang="fr-BE" dirty="0" smtClean="0"/>
              <a:t>section</a:t>
            </a:r>
            <a:endParaRPr lang="fr-BE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1276349"/>
            <a:ext cx="8229600" cy="4525963"/>
          </a:xfrm>
        </p:spPr>
        <p:txBody>
          <a:bodyPr/>
          <a:lstStyle/>
          <a:p>
            <a:pPr marL="285750" indent="-285750">
              <a:buClr>
                <a:srgbClr val="7B7859"/>
              </a:buClr>
              <a:buFont typeface="Source Sans Pro" panose="020B0503030403020204" pitchFamily="34" charset="0"/>
              <a:buChar char="▶"/>
            </a:pPr>
            <a:r>
              <a:rPr lang="fr-BE" dirty="0"/>
              <a:t>Deux possibilités :</a:t>
            </a:r>
          </a:p>
          <a:p>
            <a:pPr marL="0" indent="0">
              <a:buClr>
                <a:srgbClr val="7B7859"/>
              </a:buClr>
              <a:buNone/>
            </a:pPr>
            <a:r>
              <a:rPr lang="fr-BE" dirty="0"/>
              <a:t>1) Editer la section pour qu’elle ne s’affiche que lorsqu’elle contient </a:t>
            </a:r>
            <a:r>
              <a:rPr lang="fr-BE" dirty="0" smtClean="0"/>
              <a:t>des </a:t>
            </a:r>
            <a:r>
              <a:rPr lang="fr-BE" dirty="0"/>
              <a:t>résultat</a:t>
            </a:r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fr-BE" dirty="0"/>
          </a:p>
          <a:p>
            <a:pPr>
              <a:buClr>
                <a:srgbClr val="7B7859"/>
              </a:buClr>
            </a:pPr>
            <a:endParaRPr lang="fr-BE" dirty="0"/>
          </a:p>
          <a:p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54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71" y="2374075"/>
            <a:ext cx="4134427" cy="12574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942" y="2478813"/>
            <a:ext cx="4115374" cy="11812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à coins arrondis 9"/>
          <p:cNvSpPr/>
          <p:nvPr/>
        </p:nvSpPr>
        <p:spPr>
          <a:xfrm flipH="1">
            <a:off x="2572702" y="2641038"/>
            <a:ext cx="786272" cy="20950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à coins arrondis 10"/>
          <p:cNvSpPr/>
          <p:nvPr/>
        </p:nvSpPr>
        <p:spPr>
          <a:xfrm flipH="1">
            <a:off x="7921139" y="2872244"/>
            <a:ext cx="222249" cy="229220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9754" y="3896657"/>
            <a:ext cx="5020376" cy="10478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7439" y="5124573"/>
            <a:ext cx="4405006" cy="14148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Flèche droite 14"/>
          <p:cNvSpPr/>
          <p:nvPr/>
        </p:nvSpPr>
        <p:spPr>
          <a:xfrm>
            <a:off x="4183117" y="3219538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Flèche droite 15"/>
          <p:cNvSpPr/>
          <p:nvPr/>
        </p:nvSpPr>
        <p:spPr>
          <a:xfrm rot="7623096">
            <a:off x="5377458" y="3590176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Flèche droite 16"/>
          <p:cNvSpPr/>
          <p:nvPr/>
        </p:nvSpPr>
        <p:spPr>
          <a:xfrm rot="5400000">
            <a:off x="5991317" y="4992076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Rectangle à coins arrondis 17"/>
          <p:cNvSpPr/>
          <p:nvPr/>
        </p:nvSpPr>
        <p:spPr>
          <a:xfrm flipH="1">
            <a:off x="5975612" y="4448235"/>
            <a:ext cx="786272" cy="282805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à coins arrondis 18"/>
          <p:cNvSpPr/>
          <p:nvPr/>
        </p:nvSpPr>
        <p:spPr>
          <a:xfrm flipH="1">
            <a:off x="3057152" y="5896035"/>
            <a:ext cx="2745564" cy="282805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Espace réservé du contenu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47960">
            <a:off x="3034974" y="1816017"/>
            <a:ext cx="648000" cy="1011587"/>
          </a:xfrm>
          <a:prstGeom prst="rect">
            <a:avLst/>
          </a:prstGeom>
        </p:spPr>
      </p:pic>
      <p:pic>
        <p:nvPicPr>
          <p:cNvPr id="21" name="Espace réservé du contenu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12900">
            <a:off x="7322214" y="2135244"/>
            <a:ext cx="648000" cy="1011587"/>
          </a:xfrm>
          <a:prstGeom prst="rect">
            <a:avLst/>
          </a:prstGeom>
        </p:spPr>
      </p:pic>
      <p:pic>
        <p:nvPicPr>
          <p:cNvPr id="22" name="Espace réservé du contenu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40979">
            <a:off x="6695140" y="4162806"/>
            <a:ext cx="648000" cy="1011587"/>
          </a:xfrm>
          <a:prstGeom prst="rect">
            <a:avLst/>
          </a:prstGeom>
        </p:spPr>
      </p:pic>
      <p:sp>
        <p:nvSpPr>
          <p:cNvPr id="24" name="Rectangle à coins arrondis 23"/>
          <p:cNvSpPr/>
          <p:nvPr/>
        </p:nvSpPr>
        <p:spPr>
          <a:xfrm flipH="1">
            <a:off x="6167438" y="6305011"/>
            <a:ext cx="287230" cy="20950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Espace réservé du contenu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31307">
            <a:off x="6124226" y="5474770"/>
            <a:ext cx="648000" cy="101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670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Modifier la mise en page d’une </a:t>
            </a:r>
            <a:r>
              <a:rPr lang="fr-BE" dirty="0" smtClean="0"/>
              <a:t>section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7B7859"/>
              </a:buClr>
              <a:buNone/>
            </a:pPr>
            <a:r>
              <a:rPr lang="fr-BE" dirty="0"/>
              <a:t>2) Editer la rapport pour modifier le </a:t>
            </a:r>
            <a:r>
              <a:rPr lang="fr-BE" dirty="0" smtClean="0"/>
              <a:t>message qui apparait </a:t>
            </a:r>
            <a:r>
              <a:rPr lang="fr-BE" dirty="0"/>
              <a:t>quand il n’y a pas de résultat</a:t>
            </a:r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fr-BE" dirty="0"/>
          </a:p>
          <a:p>
            <a:pPr>
              <a:buClr>
                <a:srgbClr val="7B7859"/>
              </a:buClr>
            </a:pPr>
            <a:endParaRPr lang="fr-BE" dirty="0"/>
          </a:p>
          <a:p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55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01" y="2284337"/>
            <a:ext cx="3305636" cy="10860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164" y="3646347"/>
            <a:ext cx="4734586" cy="20195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Rectangle à coins arrondis 19"/>
          <p:cNvSpPr/>
          <p:nvPr/>
        </p:nvSpPr>
        <p:spPr>
          <a:xfrm flipH="1">
            <a:off x="3090594" y="2280269"/>
            <a:ext cx="259167" cy="237507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èche droite 20"/>
          <p:cNvSpPr/>
          <p:nvPr/>
        </p:nvSpPr>
        <p:spPr>
          <a:xfrm rot="2813159">
            <a:off x="2740963" y="3686079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Rectangle à coins arrondis 21"/>
          <p:cNvSpPr/>
          <p:nvPr/>
        </p:nvSpPr>
        <p:spPr>
          <a:xfrm flipH="1">
            <a:off x="4830493" y="4045569"/>
            <a:ext cx="1398198" cy="237507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à coins arrondis 22"/>
          <p:cNvSpPr/>
          <p:nvPr/>
        </p:nvSpPr>
        <p:spPr>
          <a:xfrm flipH="1">
            <a:off x="5256736" y="4559878"/>
            <a:ext cx="2572155" cy="432798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51728">
            <a:off x="3235461" y="2254100"/>
            <a:ext cx="648000" cy="1011587"/>
          </a:xfrm>
          <a:prstGeom prst="rect">
            <a:avLst/>
          </a:prstGeom>
        </p:spPr>
      </p:pic>
      <p:pic>
        <p:nvPicPr>
          <p:cNvPr id="12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63750">
            <a:off x="6113663" y="3225801"/>
            <a:ext cx="648000" cy="101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430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442" y="4752003"/>
            <a:ext cx="4013563" cy="16962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Modifier la mise en page d’une </a:t>
            </a:r>
            <a:r>
              <a:rPr lang="fr-BE" dirty="0" smtClean="0"/>
              <a:t>section</a:t>
            </a:r>
            <a:endParaRPr lang="fr-BE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B7859"/>
              </a:buClr>
            </a:pPr>
            <a:r>
              <a:rPr lang="fr-BE" dirty="0"/>
              <a:t>Pour ajouter un titre à une section</a:t>
            </a:r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fr-BE" dirty="0"/>
          </a:p>
          <a:p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56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299" y="2102138"/>
            <a:ext cx="4124901" cy="19814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à coins arrondis 13"/>
          <p:cNvSpPr/>
          <p:nvPr/>
        </p:nvSpPr>
        <p:spPr>
          <a:xfrm flipH="1">
            <a:off x="4557424" y="3785598"/>
            <a:ext cx="1445231" cy="227297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eur droit avec flèche 14"/>
          <p:cNvCxnSpPr/>
          <p:nvPr/>
        </p:nvCxnSpPr>
        <p:spPr>
          <a:xfrm flipH="1" flipV="1">
            <a:off x="3139440" y="2350221"/>
            <a:ext cx="1417984" cy="143537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78" y="4737971"/>
            <a:ext cx="3531162" cy="16962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Rectangle à coins arrondis 23"/>
          <p:cNvSpPr/>
          <p:nvPr/>
        </p:nvSpPr>
        <p:spPr>
          <a:xfrm flipH="1">
            <a:off x="2369337" y="5462043"/>
            <a:ext cx="626269" cy="227297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à coins arrondis 24"/>
          <p:cNvSpPr/>
          <p:nvPr/>
        </p:nvSpPr>
        <p:spPr>
          <a:xfrm flipH="1">
            <a:off x="6176843" y="5804213"/>
            <a:ext cx="1362188" cy="227297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èche droite 26"/>
          <p:cNvSpPr/>
          <p:nvPr/>
        </p:nvSpPr>
        <p:spPr>
          <a:xfrm>
            <a:off x="3873528" y="5545324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9216" y="2166530"/>
            <a:ext cx="647790" cy="228632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5450" y="4816098"/>
            <a:ext cx="647790" cy="228632"/>
          </a:xfrm>
          <a:prstGeom prst="rect">
            <a:avLst/>
          </a:prstGeom>
        </p:spPr>
      </p:pic>
      <p:pic>
        <p:nvPicPr>
          <p:cNvPr id="37" name="Espace réservé du contenu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69990">
            <a:off x="5762737" y="1288059"/>
            <a:ext cx="648000" cy="1011587"/>
          </a:xfrm>
          <a:prstGeom prst="rect">
            <a:avLst/>
          </a:prstGeom>
        </p:spPr>
      </p:pic>
      <p:sp>
        <p:nvSpPr>
          <p:cNvPr id="38" name="Rectangle à coins arrondis 37"/>
          <p:cNvSpPr/>
          <p:nvPr/>
        </p:nvSpPr>
        <p:spPr>
          <a:xfrm flipH="1">
            <a:off x="5855493" y="2166530"/>
            <a:ext cx="200026" cy="197632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Espace réservé du contenu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6592">
            <a:off x="5953928" y="3575739"/>
            <a:ext cx="648000" cy="1011587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6026000" y="14927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41" name="ZoneTexte 40"/>
          <p:cNvSpPr txBox="1"/>
          <p:nvPr/>
        </p:nvSpPr>
        <p:spPr>
          <a:xfrm>
            <a:off x="6264482" y="39818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</a:t>
            </a:r>
          </a:p>
        </p:txBody>
      </p:sp>
      <p:sp>
        <p:nvSpPr>
          <p:cNvPr id="42" name="Flèche droite 41"/>
          <p:cNvSpPr/>
          <p:nvPr/>
        </p:nvSpPr>
        <p:spPr>
          <a:xfrm rot="5400000">
            <a:off x="2422369" y="4187682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3" name="Espace réservé du contenu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5510">
            <a:off x="1728722" y="5412068"/>
            <a:ext cx="648000" cy="101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84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728" y="4557070"/>
            <a:ext cx="1539680" cy="19448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286" y="4864743"/>
            <a:ext cx="1539874" cy="17278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91" y="5005971"/>
            <a:ext cx="4020111" cy="13622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Modifier la mise en page d’une </a:t>
            </a:r>
            <a:r>
              <a:rPr lang="fr-BE" dirty="0" smtClean="0"/>
              <a:t>section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Des </a:t>
            </a:r>
            <a:r>
              <a:rPr lang="fr-BE" i="1" dirty="0"/>
              <a:t>Report Links </a:t>
            </a:r>
            <a:r>
              <a:rPr lang="fr-BE" dirty="0"/>
              <a:t>sont disponibles sous chaque rapport</a:t>
            </a:r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pPr>
              <a:buClr>
                <a:srgbClr val="7B7859"/>
              </a:buClr>
            </a:pPr>
            <a:r>
              <a:rPr lang="fr-BE" dirty="0"/>
              <a:t>Il est possible de choisir ses </a:t>
            </a:r>
            <a:r>
              <a:rPr lang="fr-BE" i="1" dirty="0"/>
              <a:t>Report </a:t>
            </a:r>
            <a:r>
              <a:rPr lang="fr-BE" i="1" dirty="0" smtClean="0"/>
              <a:t>Links </a:t>
            </a:r>
            <a:r>
              <a:rPr lang="fr-BE" dirty="0"/>
              <a:t>au niveau du </a:t>
            </a:r>
            <a:r>
              <a:rPr lang="fr-BE" i="1" dirty="0"/>
              <a:t>Dashboard</a:t>
            </a:r>
            <a:r>
              <a:rPr lang="fr-BE" dirty="0"/>
              <a:t> (1), d’une page du </a:t>
            </a:r>
            <a:r>
              <a:rPr lang="fr-BE" i="1" dirty="0"/>
              <a:t>Dashboard</a:t>
            </a:r>
            <a:r>
              <a:rPr lang="fr-BE" dirty="0"/>
              <a:t> (2) ou d’un rapport spécifique (3</a:t>
            </a:r>
            <a:r>
              <a:rPr lang="fr-BE" dirty="0" smtClean="0"/>
              <a:t>)</a:t>
            </a:r>
          </a:p>
          <a:p>
            <a:pPr marL="0" indent="0">
              <a:buClr>
                <a:srgbClr val="7B7859"/>
              </a:buClr>
              <a:buNone/>
            </a:pPr>
            <a:endParaRPr lang="fr-BE" dirty="0" smtClean="0"/>
          </a:p>
          <a:p>
            <a:pPr marL="0" indent="0">
              <a:buClr>
                <a:srgbClr val="7B7859"/>
              </a:buClr>
              <a:buNone/>
            </a:pPr>
            <a:r>
              <a:rPr lang="fr-BE" dirty="0" smtClean="0"/>
              <a:t>1</a:t>
            </a:r>
            <a:r>
              <a:rPr lang="fr-BE" dirty="0"/>
              <a:t>) </a:t>
            </a:r>
            <a:r>
              <a:rPr lang="fr-BE" dirty="0" smtClean="0"/>
              <a:t>Editer </a:t>
            </a:r>
            <a:r>
              <a:rPr lang="fr-BE" dirty="0"/>
              <a:t>les </a:t>
            </a:r>
            <a:r>
              <a:rPr lang="fr-BE" dirty="0" smtClean="0"/>
              <a:t>R</a:t>
            </a:r>
            <a:r>
              <a:rPr lang="fr-BE" i="1" dirty="0" smtClean="0"/>
              <a:t>eport Links </a:t>
            </a:r>
            <a:r>
              <a:rPr lang="fr-BE" dirty="0"/>
              <a:t>au niveau du </a:t>
            </a:r>
            <a:r>
              <a:rPr lang="fr-BE" i="1" dirty="0"/>
              <a:t>Dashboard</a:t>
            </a:r>
          </a:p>
          <a:p>
            <a:pPr marL="285750" indent="-285750">
              <a:buClr>
                <a:srgbClr val="7B7859"/>
              </a:buClr>
              <a:buFont typeface="Source Sans Pro" panose="020B0503030403020204" pitchFamily="34" charset="0"/>
              <a:buChar char="▶"/>
            </a:pPr>
            <a:endParaRPr lang="fr-BE" dirty="0"/>
          </a:p>
          <a:p>
            <a:pPr marL="285750" indent="-285750">
              <a:buClr>
                <a:srgbClr val="7B7859"/>
              </a:buClr>
              <a:buFont typeface="Source Sans Pro" panose="020B0503030403020204" pitchFamily="34" charset="0"/>
              <a:buChar char="▶"/>
            </a:pPr>
            <a:endParaRPr lang="fr-BE" dirty="0"/>
          </a:p>
          <a:p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57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5691" y="1750292"/>
            <a:ext cx="5968250" cy="13524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Rectangle à coins arrondis 18"/>
          <p:cNvSpPr/>
          <p:nvPr/>
        </p:nvSpPr>
        <p:spPr>
          <a:xfrm flipH="1">
            <a:off x="3846806" y="2669406"/>
            <a:ext cx="1445231" cy="227297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èche droite 22"/>
          <p:cNvSpPr/>
          <p:nvPr/>
        </p:nvSpPr>
        <p:spPr>
          <a:xfrm>
            <a:off x="4263353" y="5887722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Rectangle à coins arrondis 27"/>
          <p:cNvSpPr/>
          <p:nvPr/>
        </p:nvSpPr>
        <p:spPr>
          <a:xfrm flipH="1">
            <a:off x="1784830" y="5501366"/>
            <a:ext cx="1445231" cy="227297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à coins arrondis 28"/>
          <p:cNvSpPr/>
          <p:nvPr/>
        </p:nvSpPr>
        <p:spPr>
          <a:xfrm flipH="1">
            <a:off x="3708606" y="5331503"/>
            <a:ext cx="228601" cy="206471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à coins arrondis 31"/>
          <p:cNvSpPr/>
          <p:nvPr/>
        </p:nvSpPr>
        <p:spPr>
          <a:xfrm flipH="1">
            <a:off x="4780578" y="6413085"/>
            <a:ext cx="1114078" cy="157163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èche droite 32"/>
          <p:cNvSpPr/>
          <p:nvPr/>
        </p:nvSpPr>
        <p:spPr>
          <a:xfrm>
            <a:off x="6109701" y="5887722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7" name="Espace réservé du contenu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69990">
            <a:off x="3650212" y="4464351"/>
            <a:ext cx="648000" cy="1011587"/>
          </a:xfrm>
          <a:prstGeom prst="rect">
            <a:avLst/>
          </a:prstGeom>
        </p:spPr>
      </p:pic>
      <p:pic>
        <p:nvPicPr>
          <p:cNvPr id="18" name="Espace réservé du contenu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8551">
            <a:off x="1127429" y="5442428"/>
            <a:ext cx="648000" cy="1011587"/>
          </a:xfrm>
          <a:prstGeom prst="rect">
            <a:avLst/>
          </a:prstGeom>
        </p:spPr>
      </p:pic>
      <p:pic>
        <p:nvPicPr>
          <p:cNvPr id="21" name="Espace réservé du contenu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69990">
            <a:off x="5150226" y="5551941"/>
            <a:ext cx="648000" cy="1011587"/>
          </a:xfrm>
          <a:prstGeom prst="rect">
            <a:avLst/>
          </a:prstGeom>
        </p:spPr>
      </p:pic>
      <p:pic>
        <p:nvPicPr>
          <p:cNvPr id="22" name="Espace réservé du contenu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54837">
            <a:off x="6164944" y="4580123"/>
            <a:ext cx="648000" cy="10115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99013" y="463663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/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49743" y="584707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/>
              <a:t>2</a:t>
            </a:r>
            <a:endParaRPr lang="fr-BE" dirty="0"/>
          </a:p>
        </p:txBody>
      </p:sp>
      <p:sp>
        <p:nvSpPr>
          <p:cNvPr id="25" name="Rectangle à coins arrondis 24"/>
          <p:cNvSpPr/>
          <p:nvPr/>
        </p:nvSpPr>
        <p:spPr>
          <a:xfrm flipH="1">
            <a:off x="6869165" y="5116562"/>
            <a:ext cx="309509" cy="206471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363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Modifier la mise en page d’une </a:t>
            </a:r>
            <a:r>
              <a:rPr lang="fr-BE" dirty="0" smtClean="0"/>
              <a:t>section</a:t>
            </a:r>
            <a:endParaRPr lang="fr-BE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/>
              <a:t>2) Editer les </a:t>
            </a:r>
            <a:r>
              <a:rPr lang="fr-BE" i="1" dirty="0" smtClean="0"/>
              <a:t>Report Links </a:t>
            </a:r>
            <a:r>
              <a:rPr lang="fr-BE" dirty="0"/>
              <a:t>au niveau d’une page du </a:t>
            </a:r>
            <a:r>
              <a:rPr lang="fr-BE" i="1" dirty="0"/>
              <a:t>Dashboard</a:t>
            </a:r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pPr marL="0" indent="0">
              <a:buNone/>
            </a:pPr>
            <a:r>
              <a:rPr lang="fr-BE" dirty="0" smtClean="0"/>
              <a:t>3</a:t>
            </a:r>
            <a:r>
              <a:rPr lang="fr-BE" dirty="0"/>
              <a:t>) Editer les </a:t>
            </a:r>
            <a:r>
              <a:rPr lang="fr-BE" i="1" dirty="0" smtClean="0"/>
              <a:t>Report Links </a:t>
            </a:r>
            <a:r>
              <a:rPr lang="fr-BE" dirty="0"/>
              <a:t>au niveau du rapport</a:t>
            </a:r>
          </a:p>
          <a:p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58</a:t>
            </a:fld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20" y="2228403"/>
            <a:ext cx="5477639" cy="14384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781" y="2085364"/>
            <a:ext cx="2353219" cy="17233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Flèche droite 20"/>
          <p:cNvSpPr/>
          <p:nvPr/>
        </p:nvSpPr>
        <p:spPr>
          <a:xfrm>
            <a:off x="5705670" y="3391547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Rectangle à coins arrondis 21"/>
          <p:cNvSpPr/>
          <p:nvPr/>
        </p:nvSpPr>
        <p:spPr>
          <a:xfrm flipH="1">
            <a:off x="1710208" y="3233268"/>
            <a:ext cx="1445231" cy="227297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8329" y="4900206"/>
            <a:ext cx="2619741" cy="15813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7826" y="4624736"/>
            <a:ext cx="2295845" cy="19433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Rectangle à coins arrondis 24"/>
          <p:cNvSpPr/>
          <p:nvPr/>
        </p:nvSpPr>
        <p:spPr>
          <a:xfrm flipH="1">
            <a:off x="3569493" y="5514975"/>
            <a:ext cx="871538" cy="175916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à coins arrondis 25"/>
          <p:cNvSpPr/>
          <p:nvPr/>
        </p:nvSpPr>
        <p:spPr>
          <a:xfrm flipH="1">
            <a:off x="3473449" y="5119633"/>
            <a:ext cx="190500" cy="175916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èche droite 26"/>
          <p:cNvSpPr/>
          <p:nvPr/>
        </p:nvSpPr>
        <p:spPr>
          <a:xfrm>
            <a:off x="4622909" y="5546875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9" name="Espace réservé du contenu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69990">
            <a:off x="3656242" y="1743534"/>
            <a:ext cx="648000" cy="1011587"/>
          </a:xfrm>
          <a:prstGeom prst="rect">
            <a:avLst/>
          </a:prstGeom>
        </p:spPr>
      </p:pic>
      <p:pic>
        <p:nvPicPr>
          <p:cNvPr id="20" name="Espace réservé du contenu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8551">
            <a:off x="1090311" y="3114157"/>
            <a:ext cx="648000" cy="1011587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112625" y="351880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/>
              <a:t>2</a:t>
            </a:r>
            <a:endParaRPr lang="fr-BE" dirty="0"/>
          </a:p>
        </p:txBody>
      </p:sp>
      <p:pic>
        <p:nvPicPr>
          <p:cNvPr id="29" name="Espace réservé du contenu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91552">
            <a:off x="7367840" y="1678400"/>
            <a:ext cx="648000" cy="1011587"/>
          </a:xfrm>
          <a:prstGeom prst="rect">
            <a:avLst/>
          </a:prstGeom>
        </p:spPr>
      </p:pic>
      <p:pic>
        <p:nvPicPr>
          <p:cNvPr id="30" name="Espace réservé du contenu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69990">
            <a:off x="3397892" y="4238487"/>
            <a:ext cx="648000" cy="1011587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646693" y="441077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/>
              <a:t>1</a:t>
            </a:r>
          </a:p>
        </p:txBody>
      </p:sp>
      <p:pic>
        <p:nvPicPr>
          <p:cNvPr id="32" name="Espace réservé du contenu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8551">
            <a:off x="2956716" y="5391048"/>
            <a:ext cx="648000" cy="1011587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2979030" y="579569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/>
              <a:t>2</a:t>
            </a:r>
            <a:endParaRPr lang="fr-BE" dirty="0"/>
          </a:p>
        </p:txBody>
      </p:sp>
      <p:sp>
        <p:nvSpPr>
          <p:cNvPr id="24" name="Rectangle à coins arrondis 23"/>
          <p:cNvSpPr/>
          <p:nvPr/>
        </p:nvSpPr>
        <p:spPr>
          <a:xfrm flipH="1">
            <a:off x="3725274" y="2614128"/>
            <a:ext cx="228601" cy="206471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905043" y="191582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/>
              <a:t>1</a:t>
            </a:r>
          </a:p>
        </p:txBody>
      </p:sp>
      <p:sp>
        <p:nvSpPr>
          <p:cNvPr id="35" name="Rectangle à coins arrondis 34"/>
          <p:cNvSpPr/>
          <p:nvPr/>
        </p:nvSpPr>
        <p:spPr>
          <a:xfrm flipH="1">
            <a:off x="7391398" y="2599226"/>
            <a:ext cx="393701" cy="206471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à coins arrondis 36"/>
          <p:cNvSpPr/>
          <p:nvPr/>
        </p:nvSpPr>
        <p:spPr>
          <a:xfrm flipH="1">
            <a:off x="6616057" y="5255952"/>
            <a:ext cx="393701" cy="206471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Espace réservé du contenu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91552">
            <a:off x="6554588" y="4342155"/>
            <a:ext cx="648000" cy="101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378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 b="1" dirty="0" smtClean="0">
                <a:latin typeface="+mn-lt"/>
              </a:rPr>
              <a:t>Merci de votre attention !</a:t>
            </a:r>
            <a:endParaRPr lang="fr-FR" sz="2200" b="1" dirty="0">
              <a:latin typeface="+mn-lt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5624423" y="5580772"/>
            <a:ext cx="3062377" cy="1004478"/>
          </a:xfrm>
        </p:spPr>
        <p:txBody>
          <a:bodyPr>
            <a:normAutofit/>
          </a:bodyPr>
          <a:lstStyle/>
          <a:p>
            <a:endParaRPr lang="fr-FR" dirty="0" smtClean="0">
              <a:latin typeface="+mn-lt"/>
            </a:endParaRPr>
          </a:p>
          <a:p>
            <a:r>
              <a:rPr lang="fr-FR" dirty="0" smtClean="0">
                <a:latin typeface="+mn-lt"/>
              </a:rPr>
              <a:t>alma-analytics@lists.ulg.ac.be 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83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Créer un nouveau </a:t>
            </a:r>
            <a:r>
              <a:rPr lang="fr-BE" i="1" dirty="0"/>
              <a:t>Dashboard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6</a:t>
            </a:fld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154" y="2307761"/>
            <a:ext cx="5677692" cy="23148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Rectangle à coins arrondis 16"/>
          <p:cNvSpPr/>
          <p:nvPr/>
        </p:nvSpPr>
        <p:spPr>
          <a:xfrm>
            <a:off x="4572000" y="2634917"/>
            <a:ext cx="720080" cy="32113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à coins arrondis 17"/>
          <p:cNvSpPr/>
          <p:nvPr/>
        </p:nvSpPr>
        <p:spPr>
          <a:xfrm>
            <a:off x="4595888" y="3283212"/>
            <a:ext cx="963247" cy="213171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705" y="2484796"/>
            <a:ext cx="648000" cy="1011587"/>
          </a:xfrm>
          <a:prstGeom prst="rect">
            <a:avLst/>
          </a:prstGeom>
        </p:spPr>
      </p:pic>
      <p:pic>
        <p:nvPicPr>
          <p:cNvPr id="10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86292">
            <a:off x="5501295" y="3106579"/>
            <a:ext cx="648000" cy="101158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231454" y="29138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12" name="ZoneTexte 11"/>
          <p:cNvSpPr txBox="1"/>
          <p:nvPr/>
        </p:nvSpPr>
        <p:spPr>
          <a:xfrm>
            <a:off x="5824951" y="35225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759659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35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733" y="2368213"/>
            <a:ext cx="4534533" cy="24101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Créer un nouveau </a:t>
            </a:r>
            <a:r>
              <a:rPr lang="fr-BE" i="1" dirty="0"/>
              <a:t>Dashboard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304926"/>
            <a:ext cx="8229600" cy="1125944"/>
          </a:xfrm>
        </p:spPr>
        <p:txBody>
          <a:bodyPr/>
          <a:lstStyle/>
          <a:p>
            <a:r>
              <a:rPr lang="fr-BE" sz="2000" dirty="0"/>
              <a:t>Donner un nom et une description (facultative) au </a:t>
            </a:r>
            <a:r>
              <a:rPr lang="fr-BE" sz="2000" i="1" dirty="0"/>
              <a:t>Dashboard</a:t>
            </a:r>
          </a:p>
          <a:p>
            <a:r>
              <a:rPr lang="fr-BE" sz="2000" dirty="0"/>
              <a:t>Sélectionner l’emplacement du </a:t>
            </a:r>
            <a:r>
              <a:rPr lang="fr-BE" sz="2000" i="1" dirty="0"/>
              <a:t>Dashboard</a:t>
            </a:r>
          </a:p>
          <a:p>
            <a:pPr marL="8001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>
                <a:srgbClr val="7B7859"/>
              </a:buClr>
            </a:pPr>
            <a:endParaRPr lang="en-US" dirty="0"/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7</a:t>
            </a:fld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2470150" y="2921794"/>
            <a:ext cx="4083050" cy="780256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5807857" y="4356100"/>
            <a:ext cx="370693" cy="336550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2470150" y="3755093"/>
            <a:ext cx="4083050" cy="235743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74" y="4481761"/>
            <a:ext cx="648000" cy="101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6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Renommer une page du </a:t>
            </a:r>
            <a:r>
              <a:rPr lang="fr-BE" i="1" dirty="0" smtClean="0"/>
              <a:t>Dashboard</a:t>
            </a:r>
            <a:endParaRPr lang="fr-BE" i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Source Sans Pro" panose="020B0503030403020204" pitchFamily="34" charset="0"/>
              <a:buChar char="▶"/>
            </a:pPr>
            <a:r>
              <a:rPr lang="fr-BE" dirty="0"/>
              <a:t>Tout nouveau </a:t>
            </a:r>
            <a:r>
              <a:rPr lang="fr-BE" i="1" dirty="0"/>
              <a:t>Dashboard</a:t>
            </a:r>
            <a:r>
              <a:rPr lang="fr-BE" dirty="0"/>
              <a:t> contient une seule page intitulée page 1</a:t>
            </a:r>
          </a:p>
          <a:p>
            <a:endParaRPr lang="fr-BE" dirty="0"/>
          </a:p>
          <a:p>
            <a:pPr marL="8001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Clr>
                <a:srgbClr val="7B7859"/>
              </a:buClr>
              <a:buNone/>
            </a:pPr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8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518" y="2690125"/>
            <a:ext cx="6144482" cy="27626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à coins arrondis 13"/>
          <p:cNvSpPr/>
          <p:nvPr/>
        </p:nvSpPr>
        <p:spPr>
          <a:xfrm>
            <a:off x="5374799" y="3401489"/>
            <a:ext cx="311150" cy="235743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à coins arrondis 14"/>
          <p:cNvSpPr/>
          <p:nvPr/>
        </p:nvSpPr>
        <p:spPr>
          <a:xfrm>
            <a:off x="3587273" y="3603569"/>
            <a:ext cx="1184751" cy="235743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24529">
            <a:off x="5703338" y="3311473"/>
            <a:ext cx="648000" cy="1011587"/>
          </a:xfrm>
          <a:prstGeom prst="rect">
            <a:avLst/>
          </a:prstGeom>
        </p:spPr>
      </p:pic>
      <p:pic>
        <p:nvPicPr>
          <p:cNvPr id="16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948" y="3675337"/>
            <a:ext cx="648000" cy="101158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012706" y="37214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13" name="ZoneTexte 12"/>
          <p:cNvSpPr txBox="1"/>
          <p:nvPr/>
        </p:nvSpPr>
        <p:spPr>
          <a:xfrm>
            <a:off x="3196172" y="41174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10113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9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39" y="1989815"/>
            <a:ext cx="5547360" cy="33807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0387" y="3128037"/>
            <a:ext cx="3279455" cy="106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à coins arrondis 9"/>
          <p:cNvSpPr/>
          <p:nvPr/>
        </p:nvSpPr>
        <p:spPr>
          <a:xfrm>
            <a:off x="571570" y="3317579"/>
            <a:ext cx="475283" cy="235743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4143344" y="2611103"/>
            <a:ext cx="330099" cy="235743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èche droite 15"/>
          <p:cNvSpPr/>
          <p:nvPr/>
        </p:nvSpPr>
        <p:spPr>
          <a:xfrm>
            <a:off x="5310639" y="3570063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18" name="Groupe 17"/>
          <p:cNvGrpSpPr/>
          <p:nvPr/>
        </p:nvGrpSpPr>
        <p:grpSpPr>
          <a:xfrm>
            <a:off x="2290430" y="5892581"/>
            <a:ext cx="5681793" cy="707886"/>
            <a:chOff x="5408916" y="6030303"/>
            <a:chExt cx="5681793" cy="707886"/>
          </a:xfrm>
        </p:grpSpPr>
        <p:pic>
          <p:nvPicPr>
            <p:cNvPr id="19" name="Picture 3" descr="C:\Program Files\Microsoft Office\MEDIA\CAGCAT10\j0293236.wmf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8916" y="6151712"/>
              <a:ext cx="611187" cy="45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6020103" y="6030303"/>
              <a:ext cx="507060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BE" sz="2000" dirty="0"/>
                <a:t>C’est aussi ici qu’il est possible de « cacher » une page (cocher </a:t>
              </a:r>
              <a:r>
                <a:rPr lang="fr-BE" sz="2000" i="1" dirty="0" err="1" smtClean="0"/>
                <a:t>Hide</a:t>
              </a:r>
              <a:r>
                <a:rPr lang="fr-BE" sz="2000" i="1" dirty="0" smtClean="0"/>
                <a:t> Page</a:t>
              </a:r>
              <a:r>
                <a:rPr lang="fr-BE" sz="2000" dirty="0" smtClean="0"/>
                <a:t>)</a:t>
              </a:r>
              <a:endParaRPr lang="en-US" sz="2000" dirty="0"/>
            </a:p>
          </p:txBody>
        </p:sp>
      </p:grpSp>
      <p:pic>
        <p:nvPicPr>
          <p:cNvPr id="14" name="Espace réservé du contenu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53" y="3435450"/>
            <a:ext cx="648000" cy="1011587"/>
          </a:xfrm>
          <a:prstGeom prst="rect">
            <a:avLst/>
          </a:prstGeom>
        </p:spPr>
      </p:pic>
      <p:pic>
        <p:nvPicPr>
          <p:cNvPr id="15" name="Espace réservé du contenu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09886">
            <a:off x="4312694" y="1662939"/>
            <a:ext cx="648000" cy="101158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69495" y="38911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21" name="ZoneTexte 20"/>
          <p:cNvSpPr txBox="1"/>
          <p:nvPr/>
        </p:nvSpPr>
        <p:spPr>
          <a:xfrm>
            <a:off x="4555720" y="18360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</a:t>
            </a:r>
          </a:p>
        </p:txBody>
      </p:sp>
      <p:pic>
        <p:nvPicPr>
          <p:cNvPr id="22" name="Espace réservé du contenu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100" y="3951264"/>
            <a:ext cx="648000" cy="1011587"/>
          </a:xfrm>
          <a:prstGeom prst="rect">
            <a:avLst/>
          </a:prstGeom>
        </p:spPr>
      </p:pic>
      <p:sp>
        <p:nvSpPr>
          <p:cNvPr id="24" name="Titre 2"/>
          <p:cNvSpPr>
            <a:spLocks noGrp="1"/>
          </p:cNvSpPr>
          <p:nvPr>
            <p:ph type="title"/>
          </p:nvPr>
        </p:nvSpPr>
        <p:spPr>
          <a:xfrm>
            <a:off x="457200" y="436580"/>
            <a:ext cx="8229600" cy="621546"/>
          </a:xfrm>
        </p:spPr>
        <p:txBody>
          <a:bodyPr/>
          <a:lstStyle/>
          <a:p>
            <a:r>
              <a:rPr lang="fr-BE" dirty="0"/>
              <a:t>Renommer une page du </a:t>
            </a:r>
            <a:r>
              <a:rPr lang="fr-BE" i="1" dirty="0" smtClean="0"/>
              <a:t>Dashboard</a:t>
            </a:r>
            <a:endParaRPr lang="fr-BE" i="1" dirty="0"/>
          </a:p>
        </p:txBody>
      </p:sp>
    </p:spTree>
    <p:extLst>
      <p:ext uri="{BB962C8B-B14F-4D97-AF65-F5344CB8AC3E}">
        <p14:creationId xmlns:p14="http://schemas.microsoft.com/office/powerpoint/2010/main" val="26542058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2120</TotalTime>
  <Words>1660</Words>
  <Application>Microsoft Office PowerPoint</Application>
  <PresentationFormat>Affichage à l'écran (4:3)</PresentationFormat>
  <Paragraphs>463</Paragraphs>
  <Slides>60</Slides>
  <Notes>53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60</vt:i4>
      </vt:variant>
    </vt:vector>
  </HeadingPairs>
  <TitlesOfParts>
    <vt:vector size="65" baseType="lpstr">
      <vt:lpstr>Arial</vt:lpstr>
      <vt:lpstr>Calibri</vt:lpstr>
      <vt:lpstr>Lucida Grande</vt:lpstr>
      <vt:lpstr>Source Sans Pro</vt:lpstr>
      <vt:lpstr>Thème Office</vt:lpstr>
      <vt:lpstr>Alma - Analytics</vt:lpstr>
      <vt:lpstr>Analytics – Les Dashboards</vt:lpstr>
      <vt:lpstr>Création d’un Dashboard : les éléments de base</vt:lpstr>
      <vt:lpstr>Qu'est-ce qu’un Dashboard ?</vt:lpstr>
      <vt:lpstr>Avantages et inconvénients</vt:lpstr>
      <vt:lpstr>Créer un nouveau Dashboard </vt:lpstr>
      <vt:lpstr>Créer un nouveau Dashboard </vt:lpstr>
      <vt:lpstr>Renommer une page du Dashboard</vt:lpstr>
      <vt:lpstr>Renommer une page du Dashboard</vt:lpstr>
      <vt:lpstr>Alimenter une page du Dashboard</vt:lpstr>
      <vt:lpstr>Alimenter une page du Dashboard</vt:lpstr>
      <vt:lpstr>Visionner le contenu du Dashboard</vt:lpstr>
      <vt:lpstr>Visionner le contenu du Dashboard</vt:lpstr>
      <vt:lpstr>Naviguer entre Dashboard et rapports</vt:lpstr>
      <vt:lpstr>Ajouter une page du Dashboard</vt:lpstr>
      <vt:lpstr>Sélectionner une vue pour un rapport</vt:lpstr>
      <vt:lpstr>Sélectionner une vue pour un rapport</vt:lpstr>
      <vt:lpstr>Ajouter un Dashboard Prompt</vt:lpstr>
      <vt:lpstr>Ajouter un Dashboard Prompt</vt:lpstr>
      <vt:lpstr>Ajouter un Dashboard Prompt</vt:lpstr>
      <vt:lpstr>Ajouter un Dashboard Prompt</vt:lpstr>
      <vt:lpstr>Ajouter un Dashboard Prompt</vt:lpstr>
      <vt:lpstr>Ajouter un Dashboard Prompt</vt:lpstr>
      <vt:lpstr>Rendre un rapport réactif au Dashboard Prompt</vt:lpstr>
      <vt:lpstr>Rendre un rapport réactif au Dashboard Prompt</vt:lpstr>
      <vt:lpstr>Rendre un rapport réactif au Dashboard Prompt</vt:lpstr>
      <vt:lpstr>Rendre un rapport réactif au Dashboard Prompt</vt:lpstr>
      <vt:lpstr>Utiliser des Groups dans un Dashboard Prompt</vt:lpstr>
      <vt:lpstr>Utiliser des Groups dans un Dashboard Prompt</vt:lpstr>
      <vt:lpstr>Utiliser des Groups dans un Dashboard Prompt</vt:lpstr>
      <vt:lpstr>Utiliser des Groups dans un Dashboard Prompt</vt:lpstr>
      <vt:lpstr>Utiliser des Groups dans un Dashboard Prompt</vt:lpstr>
      <vt:lpstr>Utiliser un Dashboard prompt sur des champs différents</vt:lpstr>
      <vt:lpstr>Utiliser un Dashboard prompt sur des champs différents</vt:lpstr>
      <vt:lpstr>Utiliser un Dashboard prompt sur des champs différents</vt:lpstr>
      <vt:lpstr>Utiliser un Dashboard prompt sur des champs différents</vt:lpstr>
      <vt:lpstr>Utiliser un Dashboard prompt sur des champs différents</vt:lpstr>
      <vt:lpstr>Ajouter un action Link</vt:lpstr>
      <vt:lpstr>Ajouter un action Link</vt:lpstr>
      <vt:lpstr>Ajouter un action Link</vt:lpstr>
      <vt:lpstr>Ajouter un action Link</vt:lpstr>
      <vt:lpstr>Création d’un Dashboard : optimisation et mise en page</vt:lpstr>
      <vt:lpstr>Afficher plusieurs vues d’un même rapport</vt:lpstr>
      <vt:lpstr>Afficher plusieurs vues d’un même rapport</vt:lpstr>
      <vt:lpstr>Afficher plusieurs vues d’un même rapport</vt:lpstr>
      <vt:lpstr>Afficher plusieurs vues d’un même rapport</vt:lpstr>
      <vt:lpstr>Utiliser des variables prompt</vt:lpstr>
      <vt:lpstr>Utiliser des variables prompt</vt:lpstr>
      <vt:lpstr>Utiliser des variables prompt</vt:lpstr>
      <vt:lpstr>Modifier la mise en page d’une section</vt:lpstr>
      <vt:lpstr>Modifier la mise en page d’une section</vt:lpstr>
      <vt:lpstr>Modifier la mise en page d’une section</vt:lpstr>
      <vt:lpstr>Modifier la mise en page d’une section</vt:lpstr>
      <vt:lpstr>Modifier la mise en page d’une section</vt:lpstr>
      <vt:lpstr>Modifier la mise en page d’une section</vt:lpstr>
      <vt:lpstr>Modifier la mise en page d’une section</vt:lpstr>
      <vt:lpstr>Modifier la mise en page d’une section</vt:lpstr>
      <vt:lpstr>Modifier la mise en page d’une section</vt:lpstr>
      <vt:lpstr>Merci de votre attention !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Minon</dc:creator>
  <cp:lastModifiedBy>Fabienne Prosmans</cp:lastModifiedBy>
  <cp:revision>268</cp:revision>
  <dcterms:created xsi:type="dcterms:W3CDTF">2018-04-18T15:28:21Z</dcterms:created>
  <dcterms:modified xsi:type="dcterms:W3CDTF">2018-09-13T14:23:52Z</dcterms:modified>
</cp:coreProperties>
</file>