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4" r:id="rId2"/>
  </p:sldMasterIdLst>
  <p:notesMasterIdLst>
    <p:notesMasterId r:id="rId124"/>
  </p:notesMasterIdLst>
  <p:sldIdLst>
    <p:sldId id="290" r:id="rId3"/>
    <p:sldId id="291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409" r:id="rId44"/>
    <p:sldId id="410" r:id="rId45"/>
    <p:sldId id="411" r:id="rId46"/>
    <p:sldId id="412" r:id="rId47"/>
    <p:sldId id="413" r:id="rId48"/>
    <p:sldId id="414" r:id="rId49"/>
    <p:sldId id="415" r:id="rId50"/>
    <p:sldId id="416" r:id="rId51"/>
    <p:sldId id="417" r:id="rId52"/>
    <p:sldId id="418" r:id="rId53"/>
    <p:sldId id="419" r:id="rId54"/>
    <p:sldId id="420" r:id="rId55"/>
    <p:sldId id="421" r:id="rId56"/>
    <p:sldId id="422" r:id="rId57"/>
    <p:sldId id="423" r:id="rId58"/>
    <p:sldId id="424" r:id="rId59"/>
    <p:sldId id="425" r:id="rId60"/>
    <p:sldId id="426" r:id="rId61"/>
    <p:sldId id="427" r:id="rId62"/>
    <p:sldId id="428" r:id="rId63"/>
    <p:sldId id="429" r:id="rId64"/>
    <p:sldId id="430" r:id="rId65"/>
    <p:sldId id="267" r:id="rId66"/>
    <p:sldId id="278" r:id="rId67"/>
    <p:sldId id="279" r:id="rId68"/>
    <p:sldId id="293" r:id="rId69"/>
    <p:sldId id="294" r:id="rId70"/>
    <p:sldId id="281" r:id="rId71"/>
    <p:sldId id="307" r:id="rId72"/>
    <p:sldId id="283" r:id="rId73"/>
    <p:sldId id="295" r:id="rId74"/>
    <p:sldId id="296" r:id="rId75"/>
    <p:sldId id="297" r:id="rId76"/>
    <p:sldId id="298" r:id="rId77"/>
    <p:sldId id="299" r:id="rId78"/>
    <p:sldId id="300" r:id="rId79"/>
    <p:sldId id="301" r:id="rId80"/>
    <p:sldId id="302" r:id="rId81"/>
    <p:sldId id="303" r:id="rId82"/>
    <p:sldId id="304" r:id="rId83"/>
    <p:sldId id="305" r:id="rId84"/>
    <p:sldId id="309" r:id="rId85"/>
    <p:sldId id="310" r:id="rId86"/>
    <p:sldId id="311" r:id="rId87"/>
    <p:sldId id="306" r:id="rId88"/>
    <p:sldId id="308" r:id="rId89"/>
    <p:sldId id="312" r:id="rId90"/>
    <p:sldId id="313" r:id="rId91"/>
    <p:sldId id="404" r:id="rId92"/>
    <p:sldId id="405" r:id="rId93"/>
    <p:sldId id="406" r:id="rId94"/>
    <p:sldId id="407" r:id="rId95"/>
    <p:sldId id="408" r:id="rId96"/>
    <p:sldId id="314" r:id="rId97"/>
    <p:sldId id="315" r:id="rId98"/>
    <p:sldId id="316" r:id="rId99"/>
    <p:sldId id="317" r:id="rId100"/>
    <p:sldId id="318" r:id="rId101"/>
    <p:sldId id="319" r:id="rId102"/>
    <p:sldId id="320" r:id="rId103"/>
    <p:sldId id="321" r:id="rId104"/>
    <p:sldId id="322" r:id="rId105"/>
    <p:sldId id="323" r:id="rId106"/>
    <p:sldId id="324" r:id="rId107"/>
    <p:sldId id="325" r:id="rId108"/>
    <p:sldId id="326" r:id="rId109"/>
    <p:sldId id="327" r:id="rId110"/>
    <p:sldId id="328" r:id="rId111"/>
    <p:sldId id="329" r:id="rId112"/>
    <p:sldId id="330" r:id="rId113"/>
    <p:sldId id="331" r:id="rId114"/>
    <p:sldId id="332" r:id="rId115"/>
    <p:sldId id="333" r:id="rId116"/>
    <p:sldId id="334" r:id="rId117"/>
    <p:sldId id="335" r:id="rId118"/>
    <p:sldId id="336" r:id="rId119"/>
    <p:sldId id="337" r:id="rId120"/>
    <p:sldId id="338" r:id="rId121"/>
    <p:sldId id="339" r:id="rId122"/>
    <p:sldId id="340" r:id="rId1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orient="horz" pos="536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5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émy Lhoest" initials="RL" lastIdx="2" clrIdx="0">
    <p:extLst>
      <p:ext uri="{19B8F6BF-5375-455C-9EA6-DF929625EA0E}">
        <p15:presenceInfo xmlns:p15="http://schemas.microsoft.com/office/powerpoint/2012/main" userId="a40591063d5d84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82"/>
    <a:srgbClr val="4B8B8E"/>
    <a:srgbClr val="E6E6E6"/>
    <a:srgbClr val="E8E2DE"/>
    <a:srgbClr val="5FA3B0"/>
    <a:srgbClr val="007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80667" autoAdjust="0"/>
  </p:normalViewPr>
  <p:slideViewPr>
    <p:cSldViewPr snapToGrid="0" snapToObjects="1">
      <p:cViewPr>
        <p:scale>
          <a:sx n="100" d="100"/>
          <a:sy n="100" d="100"/>
        </p:scale>
        <p:origin x="1158" y="-780"/>
      </p:cViewPr>
      <p:guideLst>
        <p:guide orient="horz" pos="278"/>
        <p:guide orient="horz" pos="536"/>
        <p:guide orient="horz" pos="2160"/>
        <p:guide pos="548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17/09/2018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73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245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651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289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76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65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05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511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026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64690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80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02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994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377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019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Montrer sélection des filtres via les jumelles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076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195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82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246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Pour cette partie : dupliquer le graphique existant et le convertir</a:t>
            </a:r>
            <a:r>
              <a:rPr lang="fr-BE" baseline="0" dirty="0" smtClean="0"/>
              <a:t> en graphique « Pie » (à éditer pour le simplifier)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518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84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975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85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9193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Ne</a:t>
            </a:r>
            <a:r>
              <a:rPr lang="fr-BE" baseline="0" dirty="0" smtClean="0"/>
              <a:t> pas sauvegarder le </a:t>
            </a:r>
            <a:r>
              <a:rPr lang="fr-BE" baseline="0" smtClean="0"/>
              <a:t>groupe ici (c’est déjà fait)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89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869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829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Montrer aussi le </a:t>
            </a:r>
            <a:r>
              <a:rPr lang="fr-BE" i="1" dirty="0" err="1" smtClean="0"/>
              <a:t>Loan</a:t>
            </a:r>
            <a:r>
              <a:rPr lang="fr-BE" i="1" baseline="0" dirty="0" smtClean="0"/>
              <a:t> Date</a:t>
            </a:r>
            <a:r>
              <a:rPr lang="fr-BE" baseline="0" dirty="0" smtClean="0"/>
              <a:t>, </a:t>
            </a:r>
            <a:r>
              <a:rPr lang="fr-BE" i="1" baseline="0" dirty="0" err="1" smtClean="0"/>
              <a:t>Loan</a:t>
            </a:r>
            <a:r>
              <a:rPr lang="fr-BE" i="1" baseline="0" dirty="0" smtClean="0"/>
              <a:t> Date </a:t>
            </a:r>
            <a:r>
              <a:rPr lang="fr-BE" i="1" baseline="0" dirty="0" err="1" smtClean="0"/>
              <a:t>Filter</a:t>
            </a:r>
            <a:endParaRPr lang="fr-BE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90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715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93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279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94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561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95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6269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102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6440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104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2259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A l’ajout d’une table</a:t>
            </a:r>
            <a:r>
              <a:rPr lang="fr-BE" baseline="0" dirty="0" smtClean="0"/>
              <a:t> pivot, le </a:t>
            </a:r>
            <a:r>
              <a:rPr lang="fr-BE" i="1" baseline="0" dirty="0" err="1" smtClean="0"/>
              <a:t>coumpound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layout</a:t>
            </a:r>
            <a:r>
              <a:rPr lang="fr-BE" i="1" baseline="0" dirty="0" smtClean="0"/>
              <a:t> </a:t>
            </a:r>
            <a:r>
              <a:rPr lang="fr-BE" baseline="0" dirty="0" smtClean="0"/>
              <a:t>affiche un message d’erreur : « trop de lignes » &gt; ajouter un filtre </a:t>
            </a:r>
            <a:r>
              <a:rPr lang="fr-BE" i="1" baseline="0" dirty="0" err="1" smtClean="0"/>
              <a:t>plaform</a:t>
            </a:r>
            <a:r>
              <a:rPr lang="fr-BE" baseline="0" dirty="0" smtClean="0"/>
              <a:t> = CAIRN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105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6264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106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5944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108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2628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109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21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 lien “Design Analytics” </a:t>
            </a:r>
            <a:r>
              <a:rPr lang="en-US" dirty="0" err="1" smtClean="0"/>
              <a:t>n’est</a:t>
            </a:r>
            <a:r>
              <a:rPr lang="en-US" dirty="0" smtClean="0"/>
              <a:t> accessible </a:t>
            </a:r>
            <a:r>
              <a:rPr lang="en-US" dirty="0" err="1" smtClean="0"/>
              <a:t>qu’aux</a:t>
            </a:r>
            <a:r>
              <a:rPr lang="en-US" dirty="0" smtClean="0"/>
              <a:t> </a:t>
            </a:r>
            <a:r>
              <a:rPr lang="en-US" dirty="0" err="1" smtClean="0"/>
              <a:t>opérateurs</a:t>
            </a:r>
            <a:r>
              <a:rPr lang="en-US" dirty="0" smtClean="0"/>
              <a:t> </a:t>
            </a:r>
            <a:r>
              <a:rPr lang="en-US" dirty="0" err="1" smtClean="0"/>
              <a:t>possédant</a:t>
            </a:r>
            <a:r>
              <a:rPr lang="en-US" dirty="0" smtClean="0"/>
              <a:t> le </a:t>
            </a:r>
            <a:r>
              <a:rPr lang="en-US" dirty="0" err="1" smtClean="0"/>
              <a:t>rôle</a:t>
            </a:r>
            <a:r>
              <a:rPr lang="en-US" dirty="0" smtClean="0"/>
              <a:t> “Design Analytics”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01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793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1263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3061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7070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5563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6455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9453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4296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3560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97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fr-BE" dirty="0" smtClean="0"/>
              <a:t>Pour nous, seul</a:t>
            </a:r>
            <a:r>
              <a:rPr lang="fr-BE" baseline="0" dirty="0" smtClean="0"/>
              <a:t> le premier onglet « </a:t>
            </a:r>
            <a:r>
              <a:rPr lang="fr-BE" baseline="0" dirty="0" err="1" smtClean="0"/>
              <a:t>Preferences</a:t>
            </a:r>
            <a:r>
              <a:rPr lang="fr-BE" baseline="0" dirty="0" smtClean="0"/>
              <a:t> » est important. Il permet de paramétrer la page d’accueil, la langue, la localisation et la zone horaire.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6029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39224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352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i="0" dirty="0" smtClean="0"/>
              <a:t>Zone de recherche</a:t>
            </a:r>
            <a:r>
              <a:rPr lang="fr-BE" i="1" dirty="0" smtClean="0"/>
              <a:t> </a:t>
            </a:r>
            <a:r>
              <a:rPr lang="fr-BE" dirty="0" smtClean="0"/>
              <a:t>: permet de rechercher des synthèses statistiques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dirty="0" smtClean="0"/>
              <a:t>Menu de navigation : permet d’ouvrir différentes pages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b="0" dirty="0" smtClean="0"/>
              <a:t>Zone de page</a:t>
            </a:r>
            <a:r>
              <a:rPr lang="fr-BE" b="0" baseline="0" dirty="0" smtClean="0"/>
              <a:t> :</a:t>
            </a:r>
            <a:r>
              <a:rPr lang="fr-BE" dirty="0" smtClean="0"/>
              <a:t> comprend généralement des sous-menus contextuels dans la zone</a:t>
            </a:r>
            <a:r>
              <a:rPr lang="fr-BE" baseline="0" dirty="0" smtClean="0"/>
              <a:t> de gauche, et du contenu dans la zone principale de droite.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078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935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89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EEF71-3952-194F-85CC-3FDA4381B35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25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9245" y="5496030"/>
            <a:ext cx="6400800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+mn-lt"/>
                <a:ea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EB6FFD0A-936F-4769-9165-B8DBD0915871}" type="datetime1">
              <a:rPr lang="fr-FR" smtClean="0"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0" y="2743200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19245" y="5496030"/>
            <a:ext cx="6400800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A6A1CD3-43A3-49A3-9AE3-554A291278D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9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7AF2E71-142B-4C1C-A1AC-17E87047B67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25102" y="2653447"/>
            <a:ext cx="7493796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50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08335E8-C933-4C90-924D-7E7A88F1EB6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40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0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96092"/>
            <a:ext cx="82296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40909E4-F416-4095-99C3-5C5A0D5073A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82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00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defRPr sz="200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17034CF-10AB-4565-B324-CC7B0594B7B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796092"/>
            <a:ext cx="82296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2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3D20-1AC8-4F15-A8DC-17DBAD24E9F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80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62DF-44E4-479C-B750-3AC835EFA4B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05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CC21AA8-F44D-4520-8B43-4A302A156F8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9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FF6FACAD-6877-4AA0-9890-E4932A6C213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5278847"/>
            <a:ext cx="2133600" cy="10044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sz="1800" dirty="0" smtClean="0">
                <a:solidFill>
                  <a:srgbClr val="5FA3B0"/>
                </a:solidFill>
              </a:rPr>
              <a:t>Contact</a:t>
            </a:r>
            <a:endParaRPr lang="fr-FR" sz="1800" dirty="0" smtClean="0"/>
          </a:p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0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F065767-72ED-484F-97B9-3F36DBB73F66}" type="datetime1">
              <a:rPr lang="fr-FR" smtClean="0"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25102" y="2653447"/>
            <a:ext cx="7493796" cy="56734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5FA3B0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n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0" y="2743200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6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A5D0DBE2-35C9-4E98-9191-E9538FF896A8}" type="datetime1">
              <a:rPr lang="fr-FR" smtClean="0"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rgbClr val="5FA4B0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latin typeface="+mn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40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5781"/>
            <a:ext cx="8229600" cy="4525963"/>
          </a:xfrm>
        </p:spPr>
        <p:txBody>
          <a:bodyPr>
            <a:normAutofit/>
          </a:bodyPr>
          <a:lstStyle>
            <a:lvl1pPr>
              <a:defRPr sz="2000">
                <a:latin typeface="+mn-lt"/>
                <a:ea typeface="Source Sans Pro" panose="020B0503030403020204" pitchFamily="34" charset="0"/>
              </a:defRPr>
            </a:lvl1pPr>
            <a:lvl2pPr>
              <a:defRPr sz="2000">
                <a:latin typeface="+mn-lt"/>
                <a:ea typeface="Source Sans Pro" panose="020B0503030403020204" pitchFamily="34" charset="0"/>
              </a:defRPr>
            </a:lvl2pPr>
            <a:lvl3pPr>
              <a:defRPr sz="2000">
                <a:latin typeface="+mn-lt"/>
                <a:ea typeface="Source Sans Pro" panose="020B0503030403020204" pitchFamily="34" charset="0"/>
              </a:defRPr>
            </a:lvl3pPr>
            <a:lvl4pPr>
              <a:defRPr sz="2000">
                <a:latin typeface="+mn-lt"/>
                <a:ea typeface="Source Sans Pro" panose="020B0503030403020204" pitchFamily="34" charset="0"/>
              </a:defRPr>
            </a:lvl4pPr>
            <a:lvl5pPr>
              <a:defRPr sz="2000">
                <a:latin typeface="+mn-lt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FB6C856D-9738-40BE-8A79-CB0F7A71D2CD}" type="datetime1">
              <a:rPr lang="fr-FR" smtClean="0"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  <a:ea typeface="Source Sans Pro" panose="020B0503030403020204" pitchFamily="34" charset="0"/>
              </a:defRPr>
            </a:lvl1pPr>
            <a:lvl2pPr>
              <a:defRPr sz="2400">
                <a:latin typeface="+mn-lt"/>
                <a:ea typeface="Source Sans Pro" panose="020B0503030403020204" pitchFamily="34" charset="0"/>
              </a:defRPr>
            </a:lvl2pPr>
            <a:lvl3pPr>
              <a:defRPr sz="2000">
                <a:latin typeface="+mn-lt"/>
                <a:ea typeface="Source Sans Pro" panose="020B0503030403020204" pitchFamily="34" charset="0"/>
              </a:defRPr>
            </a:lvl3pPr>
            <a:lvl4pPr>
              <a:defRPr sz="1800">
                <a:latin typeface="+mn-lt"/>
                <a:ea typeface="Source Sans Pro" panose="020B0503030403020204" pitchFamily="34" charset="0"/>
              </a:defRPr>
            </a:lvl4pPr>
            <a:lvl5pPr>
              <a:defRPr sz="1800">
                <a:latin typeface="+mn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  <a:ea typeface="Source Sans Pro" panose="020B0503030403020204" pitchFamily="34" charset="0"/>
              </a:defRPr>
            </a:lvl1pPr>
            <a:lvl2pPr>
              <a:defRPr sz="2400">
                <a:latin typeface="+mn-lt"/>
                <a:ea typeface="Source Sans Pro" panose="020B0503030403020204" pitchFamily="34" charset="0"/>
              </a:defRPr>
            </a:lvl2pPr>
            <a:lvl3pPr>
              <a:defRPr sz="2000">
                <a:latin typeface="+mn-lt"/>
                <a:ea typeface="Source Sans Pro" panose="020B0503030403020204" pitchFamily="34" charset="0"/>
              </a:defRPr>
            </a:lvl3pPr>
            <a:lvl4pPr>
              <a:defRPr sz="1800">
                <a:latin typeface="+mn-lt"/>
                <a:ea typeface="Source Sans Pro" panose="020B0503030403020204" pitchFamily="34" charset="0"/>
              </a:defRPr>
            </a:lvl4pPr>
            <a:lvl5pPr>
              <a:defRPr sz="1800">
                <a:latin typeface="+mn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127A9E4-DD71-4981-8CFC-6351E3CA1FE5}" type="datetime1">
              <a:rPr lang="fr-FR" smtClean="0"/>
              <a:t>17/09/2018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796092"/>
            <a:ext cx="8229600" cy="621546"/>
          </a:xfrm>
        </p:spPr>
        <p:txBody>
          <a:bodyPr>
            <a:noAutofit/>
          </a:bodyPr>
          <a:lstStyle>
            <a:lvl1pPr algn="l">
              <a:defRPr sz="36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A9F5-3660-44F2-B4A0-D9E3005BFEE7}" type="datetime1">
              <a:rPr lang="fr-FR" smtClean="0"/>
              <a:t>17/09/2018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1595-CC91-4314-BBD4-27C49ADAE5EF}" type="datetime1">
              <a:rPr lang="fr-FR" smtClean="0"/>
              <a:t>17/09/2018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82C3081A-4361-4C47-B9D1-AE510A49CBEB}" type="datetime1">
              <a:rPr lang="fr-FR" smtClean="0"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B4BF6C7-DF2F-467C-817A-8260726D18B5}" type="datetime1">
              <a:rPr lang="fr-FR" smtClean="0"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400" b="0" i="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553200" y="5278847"/>
            <a:ext cx="2133600" cy="1004478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000000"/>
                </a:solidFill>
                <a:latin typeface="+mn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sz="1800" dirty="0" smtClean="0">
                <a:solidFill>
                  <a:srgbClr val="5FA3B0"/>
                </a:solidFill>
              </a:rPr>
              <a:t>Contact</a:t>
            </a:r>
            <a:endParaRPr lang="fr-FR" sz="1800" dirty="0" smtClean="0"/>
          </a:p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7ED0EF7E-F2FA-4D03-AA7B-B37BCD11E617}" type="datetime1">
              <a:rPr lang="fr-FR" smtClean="0"/>
              <a:t>17/09/2018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3" r:id="rId3"/>
    <p:sldLayoutId id="2147483650" r:id="rId4"/>
    <p:sldLayoutId id="2147483652" r:id="rId5"/>
    <p:sldLayoutId id="2147483655" r:id="rId6"/>
    <p:sldLayoutId id="2147483657" r:id="rId7"/>
    <p:sldLayoutId id="2147483661" r:id="rId8"/>
    <p:sldLayoutId id="2147483660" r:id="rId9"/>
    <p:sldLayoutId id="2147483662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731BBEB2-311B-4F0F-80FA-3C6E22BE13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17/09/2018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7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4.png"/><Relationship Id="rId4" Type="http://schemas.openxmlformats.org/officeDocument/2006/relationships/image" Target="../media/image7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9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4.png"/><Relationship Id="rId4" Type="http://schemas.openxmlformats.org/officeDocument/2006/relationships/image" Target="../media/image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8.png"/><Relationship Id="rId4" Type="http://schemas.openxmlformats.org/officeDocument/2006/relationships/image" Target="../media/image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2.png"/><Relationship Id="rId4" Type="http://schemas.openxmlformats.org/officeDocument/2006/relationships/image" Target="../media/image7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5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6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5.jp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89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101.jpg"/><Relationship Id="rId4" Type="http://schemas.openxmlformats.org/officeDocument/2006/relationships/image" Target="../media/image100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9.jp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1.jpg"/><Relationship Id="rId4" Type="http://schemas.openxmlformats.org/officeDocument/2006/relationships/image" Target="../media/image1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jpg"/><Relationship Id="rId5" Type="http://schemas.openxmlformats.org/officeDocument/2006/relationships/image" Target="../media/image7.png"/><Relationship Id="rId4" Type="http://schemas.openxmlformats.org/officeDocument/2006/relationships/image" Target="../media/image114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20.jpg"/><Relationship Id="rId4" Type="http://schemas.openxmlformats.org/officeDocument/2006/relationships/image" Target="../media/image119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ib.uliege.be/alma/utiliser-une-date-dynamique-dans-un-filtre/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2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12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2.png"/><Relationship Id="rId5" Type="http://schemas.openxmlformats.org/officeDocument/2006/relationships/image" Target="../media/image7.png"/><Relationship Id="rId4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3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2.png"/><Relationship Id="rId4" Type="http://schemas.openxmlformats.org/officeDocument/2006/relationships/image" Target="../media/image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45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16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3.w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6.png"/><Relationship Id="rId5" Type="http://schemas.openxmlformats.org/officeDocument/2006/relationships/image" Target="../media/image7.png"/><Relationship Id="rId4" Type="http://schemas.openxmlformats.org/officeDocument/2006/relationships/image" Target="../media/image16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7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7.png"/><Relationship Id="rId4" Type="http://schemas.openxmlformats.org/officeDocument/2006/relationships/image" Target="../media/image17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18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3.wmf"/><Relationship Id="rId4" Type="http://schemas.openxmlformats.org/officeDocument/2006/relationships/hyperlink" Target="https://wp.me/p7rJUv-pl" TargetMode="Externa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163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+mn-lt"/>
              </a:rPr>
              <a:t>Alma - </a:t>
            </a:r>
            <a:r>
              <a:rPr lang="fr-FR" dirty="0" err="1" smtClean="0">
                <a:latin typeface="+mn-lt"/>
              </a:rPr>
              <a:t>Analytics</a:t>
            </a:r>
            <a:endParaRPr lang="fr-FR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Module 2 – Les rapports</a:t>
            </a:r>
          </a:p>
        </p:txBody>
      </p:sp>
    </p:spTree>
    <p:extLst>
      <p:ext uri="{BB962C8B-B14F-4D97-AF65-F5344CB8AC3E}">
        <p14:creationId xmlns:p14="http://schemas.microsoft.com/office/powerpoint/2010/main" val="10539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BIEEE : page </a:t>
            </a:r>
            <a:r>
              <a:rPr lang="en-US" i="1" dirty="0"/>
              <a:t>Catalog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Organisation</a:t>
            </a:r>
            <a:r>
              <a:rPr lang="en-US" sz="2200" dirty="0" smtClean="0"/>
              <a:t> des dossiers sous </a:t>
            </a:r>
            <a:r>
              <a:rPr lang="en-US" sz="2200" i="1" dirty="0" smtClean="0"/>
              <a:t>University of Liege</a:t>
            </a:r>
            <a:r>
              <a:rPr lang="en-US" sz="2200" dirty="0" smtClean="0"/>
              <a:t> </a:t>
            </a:r>
            <a:r>
              <a:rPr lang="en-US" sz="2200" dirty="0" err="1" smtClean="0"/>
              <a:t>en</a:t>
            </a:r>
            <a:r>
              <a:rPr lang="en-US" sz="2200" dirty="0" smtClean="0"/>
              <a:t> </a:t>
            </a:r>
            <a:r>
              <a:rPr lang="en-US" sz="2200" dirty="0" err="1" smtClean="0"/>
              <a:t>fonction</a:t>
            </a:r>
            <a:r>
              <a:rPr lang="en-US" sz="2200" dirty="0" smtClean="0"/>
              <a:t> des Task Forces et </a:t>
            </a:r>
            <a:r>
              <a:rPr lang="en-US" sz="2200" dirty="0" err="1" smtClean="0"/>
              <a:t>en</a:t>
            </a:r>
            <a:r>
              <a:rPr lang="en-US" sz="2200" dirty="0" smtClean="0"/>
              <a:t> </a:t>
            </a:r>
            <a:r>
              <a:rPr lang="en-US" sz="2200" dirty="0" err="1" smtClean="0"/>
              <a:t>correspondance</a:t>
            </a:r>
            <a:r>
              <a:rPr lang="en-US" sz="2200" dirty="0" smtClean="0"/>
              <a:t> avec les </a:t>
            </a:r>
            <a:r>
              <a:rPr lang="en-US" sz="2200" dirty="0" err="1" smtClean="0"/>
              <a:t>domaines</a:t>
            </a:r>
            <a:r>
              <a:rPr lang="en-US" sz="2200" dirty="0" smtClean="0"/>
              <a:t> </a:t>
            </a:r>
            <a:r>
              <a:rPr lang="en-US" sz="2200" dirty="0" err="1" smtClean="0"/>
              <a:t>d’Analytics</a:t>
            </a:r>
            <a:endParaRPr lang="en-US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595562"/>
            <a:ext cx="2275862" cy="40624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94" y="2436416"/>
            <a:ext cx="1828598" cy="231219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74" y="4708038"/>
            <a:ext cx="1802812" cy="20389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25569" y="2426891"/>
            <a:ext cx="1828598" cy="42956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2133600" y="2695575"/>
            <a:ext cx="3427281" cy="306705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2133600" y="4829175"/>
            <a:ext cx="3427281" cy="93345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2609850" y="2933700"/>
            <a:ext cx="2951031" cy="21621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276475" y="3551239"/>
            <a:ext cx="3319718" cy="284360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2609850" y="3352800"/>
            <a:ext cx="2986343" cy="190500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2609850" y="3771900"/>
            <a:ext cx="2976818" cy="1485900"/>
          </a:xfrm>
          <a:prstGeom prst="line">
            <a:avLst/>
          </a:prstGeom>
          <a:ln w="127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2343150" y="3981450"/>
            <a:ext cx="3243518" cy="1458912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2524125" y="4232827"/>
            <a:ext cx="3062543" cy="135200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2524125" y="4391026"/>
            <a:ext cx="3072068" cy="1205309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2609850" y="4610100"/>
            <a:ext cx="2986343" cy="13851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2276475" y="5254074"/>
            <a:ext cx="3310193" cy="1174111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2514599" y="5467350"/>
            <a:ext cx="3072069" cy="484189"/>
          </a:xfrm>
          <a:prstGeom prst="line">
            <a:avLst/>
          </a:prstGeom>
          <a:ln w="12700">
            <a:solidFill>
              <a:srgbClr val="4B8B8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2524125" y="5596335"/>
            <a:ext cx="3088330" cy="30202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2276475" y="6394847"/>
            <a:ext cx="3319718" cy="333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2514599" y="5943600"/>
            <a:ext cx="3081594" cy="192088"/>
          </a:xfrm>
          <a:prstGeom prst="line">
            <a:avLst/>
          </a:prstGeom>
          <a:ln w="12700">
            <a:solidFill>
              <a:srgbClr val="00718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2514599" y="5596335"/>
            <a:ext cx="3097856" cy="983854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4 : </a:t>
            </a:r>
            <a:r>
              <a:rPr lang="fr-BE" i="1" dirty="0"/>
              <a:t>E-Ressources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Ajouter deux nouvelles colonnes : </a:t>
            </a:r>
          </a:p>
          <a:p>
            <a:pPr marL="800100" lvl="1"/>
            <a:r>
              <a:rPr lang="fr-BE" sz="1800" dirty="0"/>
              <a:t>Dans l’onglet </a:t>
            </a:r>
            <a:r>
              <a:rPr lang="fr-BE" sz="1800" i="1" dirty="0" err="1"/>
              <a:t>Title</a:t>
            </a:r>
            <a:r>
              <a:rPr lang="fr-BE" sz="1800" i="1" dirty="0"/>
              <a:t> Identifier</a:t>
            </a:r>
            <a:endParaRPr lang="en-US" sz="1800" i="1" dirty="0"/>
          </a:p>
          <a:p>
            <a:pPr marL="800100" lvl="1"/>
            <a:endParaRPr lang="fr-BE" sz="16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100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14" y="2192905"/>
            <a:ext cx="6401693" cy="113363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2" name="Connecteur droit avec flèche 31"/>
          <p:cNvCxnSpPr>
            <a:endCxn id="42" idx="1"/>
          </p:cNvCxnSpPr>
          <p:nvPr/>
        </p:nvCxnSpPr>
        <p:spPr>
          <a:xfrm flipV="1">
            <a:off x="2737733" y="2512385"/>
            <a:ext cx="3184304" cy="3263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à coins arrondis 40"/>
          <p:cNvSpPr/>
          <p:nvPr/>
        </p:nvSpPr>
        <p:spPr>
          <a:xfrm>
            <a:off x="1179523" y="2824412"/>
            <a:ext cx="1558210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à coins arrondis 41"/>
          <p:cNvSpPr/>
          <p:nvPr/>
        </p:nvSpPr>
        <p:spPr>
          <a:xfrm>
            <a:off x="5922037" y="2304825"/>
            <a:ext cx="1057261" cy="41511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space réservé du contenu 2"/>
          <p:cNvSpPr txBox="1">
            <a:spLocks/>
          </p:cNvSpPr>
          <p:nvPr/>
        </p:nvSpPr>
        <p:spPr>
          <a:xfrm>
            <a:off x="533400" y="3721779"/>
            <a:ext cx="8229600" cy="710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/>
            <a:r>
              <a:rPr lang="fr-BE" sz="1800" dirty="0" smtClean="0"/>
              <a:t>Dans l’onglet </a:t>
            </a:r>
            <a:r>
              <a:rPr lang="fr-BE" sz="1800" i="1" dirty="0" smtClean="0"/>
              <a:t>Usage Date </a:t>
            </a:r>
            <a:endParaRPr lang="en-US" sz="18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14" y="4256124"/>
            <a:ext cx="7344800" cy="197195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6" name="Connecteur droit avec flèche 45"/>
          <p:cNvCxnSpPr>
            <a:stCxn id="54" idx="3"/>
            <a:endCxn id="55" idx="1"/>
          </p:cNvCxnSpPr>
          <p:nvPr/>
        </p:nvCxnSpPr>
        <p:spPr>
          <a:xfrm flipV="1">
            <a:off x="2765280" y="4737034"/>
            <a:ext cx="4190115" cy="12252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à coins arrondis 53"/>
          <p:cNvSpPr/>
          <p:nvPr/>
        </p:nvSpPr>
        <p:spPr>
          <a:xfrm>
            <a:off x="1207070" y="5864278"/>
            <a:ext cx="1558210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à coins arrondis 54"/>
          <p:cNvSpPr/>
          <p:nvPr/>
        </p:nvSpPr>
        <p:spPr>
          <a:xfrm>
            <a:off x="6955395" y="4529474"/>
            <a:ext cx="1199560" cy="41511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8552">
            <a:off x="4394412" y="2640792"/>
            <a:ext cx="507576" cy="71983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04756">
            <a:off x="5232626" y="5214769"/>
            <a:ext cx="507576" cy="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4 : </a:t>
            </a:r>
            <a:r>
              <a:rPr lang="fr-BE" i="1" dirty="0"/>
              <a:t>E-Ressources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/>
              <a:t>Ajouter un filtre à la colonne </a:t>
            </a:r>
            <a:r>
              <a:rPr lang="fr-BE" sz="2000" i="1" dirty="0"/>
              <a:t>Platform</a:t>
            </a:r>
            <a:r>
              <a:rPr lang="fr-BE" sz="2000" dirty="0"/>
              <a:t> : </a:t>
            </a:r>
            <a:r>
              <a:rPr lang="fr-BE" sz="2000" i="1" dirty="0" err="1"/>
              <a:t>is</a:t>
            </a:r>
            <a:r>
              <a:rPr lang="fr-BE" sz="2000" i="1" dirty="0"/>
              <a:t> </a:t>
            </a:r>
            <a:r>
              <a:rPr lang="fr-BE" sz="2000" i="1" dirty="0" err="1"/>
              <a:t>prompted</a:t>
            </a:r>
            <a:endParaRPr lang="fr-BE" sz="20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101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95" y="1889494"/>
            <a:ext cx="2505425" cy="21148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Rectangle à coins arrondis 28"/>
          <p:cNvSpPr/>
          <p:nvPr/>
        </p:nvSpPr>
        <p:spPr>
          <a:xfrm>
            <a:off x="1942957" y="3159005"/>
            <a:ext cx="913067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8557" y="3009863"/>
            <a:ext cx="648000" cy="1011587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3096632" y="3442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44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18" y="2343487"/>
            <a:ext cx="648000" cy="1011587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1601916" y="27921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56" name="Flèche droite 55"/>
          <p:cNvSpPr/>
          <p:nvPr/>
        </p:nvSpPr>
        <p:spPr>
          <a:xfrm>
            <a:off x="3810232" y="2648111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716" y="1889495"/>
            <a:ext cx="2982596" cy="39319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8" name="Rectangle à coins arrondis 57"/>
          <p:cNvSpPr/>
          <p:nvPr/>
        </p:nvSpPr>
        <p:spPr>
          <a:xfrm>
            <a:off x="1914974" y="2313671"/>
            <a:ext cx="201957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à coins arrondis 58"/>
          <p:cNvSpPr/>
          <p:nvPr/>
        </p:nvSpPr>
        <p:spPr>
          <a:xfrm>
            <a:off x="5359940" y="5356368"/>
            <a:ext cx="1741251" cy="24129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533400" y="6038789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 dirty="0" smtClean="0"/>
              <a:t>Sauvegarder et retourner au rapport précédent</a:t>
            </a:r>
          </a:p>
        </p:txBody>
      </p:sp>
      <p:pic>
        <p:nvPicPr>
          <p:cNvPr id="57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9158">
            <a:off x="4770329" y="4850574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4 : </a:t>
            </a:r>
            <a:r>
              <a:rPr lang="fr-BE" i="1" dirty="0"/>
              <a:t>E-Ressources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Ajouter une interaction à la colonne </a:t>
            </a:r>
            <a:r>
              <a:rPr lang="fr-BE" sz="2000" i="1" dirty="0" smtClean="0"/>
              <a:t>Platform</a:t>
            </a:r>
            <a:r>
              <a:rPr lang="fr-BE" sz="2000" dirty="0" smtClean="0"/>
              <a:t> et désigner le rapport précédent comme cible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102</a:t>
            </a:fld>
            <a:endParaRPr lang="fr-FR"/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66675" y="2392866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buFont typeface="Wingdings" panose="05000000000000000000" pitchFamily="2" charset="2"/>
              <a:buChar char="Ø"/>
            </a:pPr>
            <a:endParaRPr lang="fr-BE" sz="2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3155604"/>
            <a:ext cx="2305050" cy="2009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1238091" y="3417973"/>
            <a:ext cx="279626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1285716" y="4036355"/>
            <a:ext cx="1223210" cy="21214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78861" y="3856889"/>
            <a:ext cx="648000" cy="101158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776936" y="42894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0" y="3339909"/>
            <a:ext cx="648000" cy="101158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41758" y="37885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475" y="2543716"/>
            <a:ext cx="4800600" cy="3562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Flèche droite 12"/>
          <p:cNvSpPr/>
          <p:nvPr/>
        </p:nvSpPr>
        <p:spPr>
          <a:xfrm>
            <a:off x="2715055" y="3675225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3354">
            <a:off x="7348331" y="3456058"/>
            <a:ext cx="648000" cy="1011587"/>
          </a:xfrm>
          <a:prstGeom prst="rect">
            <a:avLst/>
          </a:prstGeom>
        </p:spPr>
      </p:pic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46534">
            <a:off x="6657699" y="2945899"/>
            <a:ext cx="648000" cy="1011587"/>
          </a:xfrm>
          <a:prstGeom prst="rect">
            <a:avLst/>
          </a:prstGeom>
        </p:spPr>
      </p:pic>
      <p:pic>
        <p:nvPicPr>
          <p:cNvPr id="2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9886">
            <a:off x="6287367" y="4213542"/>
            <a:ext cx="648000" cy="1011587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>
          <a:xfrm>
            <a:off x="6686550" y="2879178"/>
            <a:ext cx="854152" cy="28448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à coins arrondis 23"/>
          <p:cNvSpPr/>
          <p:nvPr/>
        </p:nvSpPr>
        <p:spPr>
          <a:xfrm>
            <a:off x="4686300" y="4090711"/>
            <a:ext cx="2029207" cy="28448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à coins arrondis 24"/>
          <p:cNvSpPr/>
          <p:nvPr/>
        </p:nvSpPr>
        <p:spPr>
          <a:xfrm>
            <a:off x="7453313" y="4359669"/>
            <a:ext cx="219018" cy="24752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/>
          <p:cNvSpPr txBox="1"/>
          <p:nvPr/>
        </p:nvSpPr>
        <p:spPr>
          <a:xfrm>
            <a:off x="6822901" y="34396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32" name="ZoneTexte 31"/>
          <p:cNvSpPr txBox="1"/>
          <p:nvPr/>
        </p:nvSpPr>
        <p:spPr>
          <a:xfrm>
            <a:off x="6425993" y="47093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603866" y="3643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3</a:t>
            </a:r>
          </a:p>
        </p:txBody>
      </p:sp>
      <p:pic>
        <p:nvPicPr>
          <p:cNvPr id="26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3354">
            <a:off x="3659958" y="4734381"/>
            <a:ext cx="648000" cy="1011587"/>
          </a:xfrm>
          <a:prstGeom prst="rect">
            <a:avLst/>
          </a:prstGeom>
        </p:spPr>
      </p:pic>
      <p:sp>
        <p:nvSpPr>
          <p:cNvPr id="27" name="Rectangle à coins arrondis 26"/>
          <p:cNvSpPr/>
          <p:nvPr/>
        </p:nvSpPr>
        <p:spPr>
          <a:xfrm>
            <a:off x="3606054" y="5567743"/>
            <a:ext cx="219018" cy="24752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3915493" y="49213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185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4 : </a:t>
            </a:r>
            <a:r>
              <a:rPr lang="fr-BE" i="1" dirty="0"/>
              <a:t>E-Ressources</a:t>
            </a:r>
            <a:endParaRPr lang="en-US" i="1" dirty="0"/>
          </a:p>
        </p:txBody>
      </p:sp>
      <p:sp>
        <p:nvSpPr>
          <p:cNvPr id="4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Ajouter une interaction à la colonne </a:t>
            </a:r>
            <a:r>
              <a:rPr lang="fr-BE" sz="2000" i="1" dirty="0" smtClean="0"/>
              <a:t>Platform</a:t>
            </a:r>
            <a:r>
              <a:rPr lang="fr-BE" sz="2000" dirty="0" smtClean="0"/>
              <a:t> et désigner le rapport précédent comme cible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103</a:t>
            </a:fld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75" y="2162514"/>
            <a:ext cx="4029075" cy="14130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14" y="2657375"/>
            <a:ext cx="648000" cy="1011587"/>
          </a:xfrm>
          <a:prstGeom prst="rect">
            <a:avLst/>
          </a:prstGeom>
        </p:spPr>
      </p:pic>
      <p:sp>
        <p:nvSpPr>
          <p:cNvPr id="35" name="Rectangle à coins arrondis 34"/>
          <p:cNvSpPr/>
          <p:nvPr/>
        </p:nvSpPr>
        <p:spPr>
          <a:xfrm>
            <a:off x="3396786" y="2628399"/>
            <a:ext cx="219018" cy="24752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146" y="2197159"/>
            <a:ext cx="3787908" cy="1378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Flèche droite 27"/>
          <p:cNvSpPr/>
          <p:nvPr/>
        </p:nvSpPr>
        <p:spPr>
          <a:xfrm>
            <a:off x="4343086" y="2712215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6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99345">
            <a:off x="7564116" y="2127831"/>
            <a:ext cx="648000" cy="1011587"/>
          </a:xfrm>
          <a:prstGeom prst="rect">
            <a:avLst/>
          </a:prstGeom>
        </p:spPr>
      </p:pic>
      <p:sp>
        <p:nvSpPr>
          <p:cNvPr id="37" name="Rectangle à coins arrondis 36"/>
          <p:cNvSpPr/>
          <p:nvPr/>
        </p:nvSpPr>
        <p:spPr>
          <a:xfrm>
            <a:off x="7879857" y="2959897"/>
            <a:ext cx="652073" cy="23561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à coins arrondis 38"/>
          <p:cNvSpPr/>
          <p:nvPr/>
        </p:nvSpPr>
        <p:spPr>
          <a:xfrm>
            <a:off x="7961629" y="3270900"/>
            <a:ext cx="381001" cy="23561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ZoneTexte 40"/>
          <p:cNvSpPr txBox="1"/>
          <p:nvPr/>
        </p:nvSpPr>
        <p:spPr>
          <a:xfrm>
            <a:off x="7699029" y="22731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072" y="3679463"/>
            <a:ext cx="3932584" cy="3001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Flèche droite 28"/>
          <p:cNvSpPr/>
          <p:nvPr/>
        </p:nvSpPr>
        <p:spPr>
          <a:xfrm rot="8362930">
            <a:off x="6076375" y="3630238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Rectangle à coins arrondis 42"/>
          <p:cNvSpPr/>
          <p:nvPr/>
        </p:nvSpPr>
        <p:spPr>
          <a:xfrm>
            <a:off x="2415222" y="5602789"/>
            <a:ext cx="161926" cy="18288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6215">
            <a:off x="7785600" y="3412961"/>
            <a:ext cx="648000" cy="101158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931958" y="39037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38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253">
            <a:off x="1804729" y="5423586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757" y="2238508"/>
            <a:ext cx="4684625" cy="38597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4 : </a:t>
            </a:r>
            <a:r>
              <a:rPr lang="fr-BE" i="1" dirty="0"/>
              <a:t>E-Ressources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>
              <a:buFont typeface="Wingdings" panose="05000000000000000000" pitchFamily="2" charset="2"/>
              <a:buChar char="Ø"/>
            </a:pPr>
            <a:r>
              <a:rPr lang="fr-BE" sz="2000" dirty="0" smtClean="0"/>
              <a:t>Cliquer sur une plateforme du premier rapport renvoie désormais vers la liste des portfolios de cette plateforme (avec une ventilation des JR1 par année)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104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44" y="2968914"/>
            <a:ext cx="3299746" cy="26062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Flèche droite 26"/>
          <p:cNvSpPr/>
          <p:nvPr/>
        </p:nvSpPr>
        <p:spPr>
          <a:xfrm>
            <a:off x="3458472" y="4397673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8" name="Connecteur droit avec flèche 27"/>
          <p:cNvCxnSpPr>
            <a:stCxn id="29" idx="3"/>
            <a:endCxn id="35" idx="1"/>
          </p:cNvCxnSpPr>
          <p:nvPr/>
        </p:nvCxnSpPr>
        <p:spPr>
          <a:xfrm flipV="1">
            <a:off x="982825" y="2841442"/>
            <a:ext cx="3004242" cy="10764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394180" y="3819832"/>
            <a:ext cx="588645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à coins arrondis 34"/>
          <p:cNvSpPr/>
          <p:nvPr/>
        </p:nvSpPr>
        <p:spPr>
          <a:xfrm>
            <a:off x="3987067" y="2685746"/>
            <a:ext cx="384175" cy="31139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90595">
            <a:off x="621549" y="3055384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623" y="3986916"/>
            <a:ext cx="4675977" cy="25469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4 : </a:t>
            </a:r>
            <a:r>
              <a:rPr lang="fr-BE" i="1" dirty="0"/>
              <a:t>E-Ressources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Editer le second rapport, ajouter une table pivot et la modifier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105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48" y="2196633"/>
            <a:ext cx="3650296" cy="15469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à coins arrondis 17"/>
          <p:cNvSpPr/>
          <p:nvPr/>
        </p:nvSpPr>
        <p:spPr>
          <a:xfrm>
            <a:off x="1597053" y="3240413"/>
            <a:ext cx="761223" cy="23561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à coins arrondis 18"/>
          <p:cNvSpPr/>
          <p:nvPr/>
        </p:nvSpPr>
        <p:spPr>
          <a:xfrm>
            <a:off x="1528473" y="2187099"/>
            <a:ext cx="391653" cy="23561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2842" y="2268403"/>
            <a:ext cx="4671332" cy="1502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Flèche droite 19"/>
          <p:cNvSpPr/>
          <p:nvPr/>
        </p:nvSpPr>
        <p:spPr>
          <a:xfrm>
            <a:off x="3627413" y="2734415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Flèche droite 21"/>
          <p:cNvSpPr/>
          <p:nvPr/>
        </p:nvSpPr>
        <p:spPr>
          <a:xfrm rot="5400000">
            <a:off x="5537626" y="3652541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ectangle à coins arrondis 23"/>
          <p:cNvSpPr/>
          <p:nvPr/>
        </p:nvSpPr>
        <p:spPr>
          <a:xfrm>
            <a:off x="7048930" y="2815920"/>
            <a:ext cx="873234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à coins arrondis 29"/>
          <p:cNvSpPr/>
          <p:nvPr/>
        </p:nvSpPr>
        <p:spPr>
          <a:xfrm>
            <a:off x="4127290" y="3488458"/>
            <a:ext cx="1521234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eur droit avec flèche 30"/>
          <p:cNvCxnSpPr>
            <a:endCxn id="33" idx="0"/>
          </p:cNvCxnSpPr>
          <p:nvPr/>
        </p:nvCxnSpPr>
        <p:spPr>
          <a:xfrm flipH="1">
            <a:off x="3504010" y="3808352"/>
            <a:ext cx="1298173" cy="4327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endCxn id="34" idx="0"/>
          </p:cNvCxnSpPr>
          <p:nvPr/>
        </p:nvCxnSpPr>
        <p:spPr>
          <a:xfrm flipH="1">
            <a:off x="6083592" y="3143382"/>
            <a:ext cx="1295188" cy="10977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2531269" y="4241135"/>
            <a:ext cx="1945481" cy="222316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à coins arrondis 33"/>
          <p:cNvSpPr/>
          <p:nvPr/>
        </p:nvSpPr>
        <p:spPr>
          <a:xfrm>
            <a:off x="5061534" y="4241134"/>
            <a:ext cx="2044116" cy="222316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9048" y="3033298"/>
            <a:ext cx="648000" cy="101158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667123" y="3465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16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56" y="2153980"/>
            <a:ext cx="648000" cy="101158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188354" y="2602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73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7870" y="4716148"/>
            <a:ext cx="6186998" cy="567349"/>
          </a:xfrm>
        </p:spPr>
        <p:txBody>
          <a:bodyPr>
            <a:normAutofit fontScale="90000"/>
          </a:bodyPr>
          <a:lstStyle/>
          <a:p>
            <a:r>
              <a:rPr lang="fr-BE" dirty="0" smtClean="0">
                <a:latin typeface="+mn-lt"/>
              </a:rPr>
              <a:t>Diffusion des synthèses statistiques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106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9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Diffuser une synthèse statistique</a:t>
            </a: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107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324256" y="1374807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600" b="0" i="0">
                <a:solidFill>
                  <a:srgbClr val="5FA3B0"/>
                </a:solidFill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endParaRPr lang="fr-BE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1520" y="2135506"/>
            <a:ext cx="7992888" cy="21137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000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24256" y="4135023"/>
            <a:ext cx="7992888" cy="219482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sz="2000" dirty="0">
              <a:sym typeface="Wingdings" panose="05000000000000000000" pitchFamily="2" charset="2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037575" y="1715051"/>
            <a:ext cx="7352305" cy="1477328"/>
            <a:chOff x="5305135" y="6028113"/>
            <a:chExt cx="7352305" cy="1477328"/>
          </a:xfrm>
        </p:grpSpPr>
        <p:pic>
          <p:nvPicPr>
            <p:cNvPr id="11" name="Picture 3" descr="C:\Program Files\Microsoft Office\MEDIA\CAGCAT10\j0293236.wm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135" y="6163152"/>
              <a:ext cx="611187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610729" y="6028113"/>
              <a:ext cx="704671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1">
                <a:buClr>
                  <a:schemeClr val="accent1"/>
                </a:buClr>
              </a:pPr>
              <a:r>
                <a:rPr lang="fr-BE" dirty="0"/>
                <a:t>Pour rappel, les synthèses statistiques créées dans </a:t>
              </a:r>
              <a:r>
                <a:rPr lang="fr-BE" i="1" dirty="0"/>
                <a:t>Oracle BIEEE </a:t>
              </a:r>
              <a:r>
                <a:rPr lang="fr-BE" dirty="0"/>
                <a:t>peuvent être diffusées sous différentes formes:</a:t>
              </a:r>
            </a:p>
            <a:p>
              <a:pPr marL="6286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BE" i="1" dirty="0"/>
                <a:t>Widget / Widget</a:t>
              </a:r>
            </a:p>
            <a:p>
              <a:pPr marL="6286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BE" i="1" dirty="0"/>
                <a:t>(</a:t>
              </a:r>
              <a:r>
                <a:rPr lang="fr-BE" i="1" dirty="0" err="1"/>
                <a:t>Scheduled</a:t>
              </a:r>
              <a:r>
                <a:rPr lang="fr-BE" i="1" dirty="0"/>
                <a:t>) Report </a:t>
              </a:r>
              <a:r>
                <a:rPr lang="fr-BE" dirty="0"/>
                <a:t>/ Rapport (planifié)</a:t>
              </a:r>
            </a:p>
            <a:p>
              <a:pPr marL="628650" lvl="1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fr-BE" i="1" dirty="0"/>
                <a:t>(</a:t>
              </a:r>
              <a:r>
                <a:rPr lang="fr-BE" i="1" dirty="0" err="1"/>
                <a:t>Scheduled</a:t>
              </a:r>
              <a:r>
                <a:rPr lang="fr-BE" i="1" dirty="0"/>
                <a:t>) </a:t>
              </a:r>
              <a:r>
                <a:rPr lang="fr-BE" i="1" dirty="0" smtClean="0"/>
                <a:t>Dashboard </a:t>
              </a:r>
              <a:r>
                <a:rPr lang="fr-BE" dirty="0"/>
                <a:t>/ Tableau de bord (planifié)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99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50" y="1214248"/>
            <a:ext cx="8783276" cy="2495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Diffuser une synthèse </a:t>
            </a:r>
            <a:r>
              <a:rPr lang="fr-BE" dirty="0" smtClean="0"/>
              <a:t>statistique</a:t>
            </a: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108</a:t>
            </a:fld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5433392" y="1282700"/>
            <a:ext cx="720080" cy="32113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>
            <a:off x="4386263" y="2837772"/>
            <a:ext cx="1367563" cy="21317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5629">
            <a:off x="5586357" y="1427647"/>
            <a:ext cx="648000" cy="1011587"/>
          </a:xfrm>
          <a:prstGeom prst="rect">
            <a:avLst/>
          </a:prstGeom>
        </p:spPr>
      </p:pic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86292">
            <a:off x="5695986" y="2661139"/>
            <a:ext cx="648000" cy="101158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764912" y="1894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019986" y="30609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50" y="3873502"/>
            <a:ext cx="8783276" cy="25911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à coins arrondis 19"/>
          <p:cNvSpPr/>
          <p:nvPr/>
        </p:nvSpPr>
        <p:spPr>
          <a:xfrm>
            <a:off x="6321671" y="5320621"/>
            <a:ext cx="1679329" cy="28007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147">
            <a:off x="5673475" y="5143811"/>
            <a:ext cx="648000" cy="1011587"/>
          </a:xfrm>
          <a:prstGeom prst="rect">
            <a:avLst/>
          </a:prstGeom>
        </p:spPr>
      </p:pic>
      <p:sp>
        <p:nvSpPr>
          <p:cNvPr id="22" name="Flèche droite 21"/>
          <p:cNvSpPr/>
          <p:nvPr/>
        </p:nvSpPr>
        <p:spPr>
          <a:xfrm rot="5400000">
            <a:off x="758623" y="3566130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257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Diffuser une synthèse </a:t>
            </a:r>
            <a:r>
              <a:rPr lang="fr-BE" dirty="0" smtClean="0"/>
              <a:t>statistique</a:t>
            </a:r>
            <a:endParaRPr lang="fr-BE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dirty="0"/>
              <a:t>Champs à compléter lors de l’ajout d’un </a:t>
            </a:r>
            <a:r>
              <a:rPr lang="fr-BE" sz="2000" dirty="0" smtClean="0"/>
              <a:t>rapport/</a:t>
            </a:r>
            <a:r>
              <a:rPr lang="fr-BE" sz="2000" i="1" dirty="0" smtClean="0"/>
              <a:t>Dashboard</a:t>
            </a:r>
            <a:endParaRPr lang="fr-BE" sz="2000" i="1" dirty="0"/>
          </a:p>
          <a:p>
            <a:pPr lvl="1">
              <a:buSzPct val="55000"/>
            </a:pPr>
            <a:r>
              <a:rPr lang="fr-BE" sz="1800" i="1" dirty="0" err="1" smtClean="0"/>
              <a:t>Title</a:t>
            </a:r>
            <a:r>
              <a:rPr lang="fr-BE" sz="1800" dirty="0" smtClean="0"/>
              <a:t> : entrer le titre qui sera affiché dans le menu </a:t>
            </a:r>
            <a:r>
              <a:rPr lang="fr-BE" sz="1800" i="1" dirty="0" err="1" smtClean="0"/>
              <a:t>Analytics</a:t>
            </a:r>
            <a:r>
              <a:rPr lang="fr-BE" sz="1800" dirty="0" smtClean="0"/>
              <a:t> d’</a:t>
            </a:r>
            <a:r>
              <a:rPr lang="fr-BE" sz="1800" i="1" dirty="0" smtClean="0"/>
              <a:t>Alma</a:t>
            </a:r>
          </a:p>
          <a:p>
            <a:pPr lvl="1">
              <a:buSzPct val="55000"/>
            </a:pPr>
            <a:r>
              <a:rPr lang="fr-BE" sz="1800" i="1" dirty="0" err="1" smtClean="0"/>
              <a:t>Analytic</a:t>
            </a:r>
            <a:r>
              <a:rPr lang="fr-BE" sz="1800" i="1" dirty="0" smtClean="0"/>
              <a:t> </a:t>
            </a:r>
            <a:r>
              <a:rPr lang="fr-BE" sz="1800" i="1" dirty="0" err="1" smtClean="0"/>
              <a:t>Folder</a:t>
            </a:r>
            <a:r>
              <a:rPr lang="fr-BE" sz="1800" i="1" dirty="0" smtClean="0"/>
              <a:t> </a:t>
            </a:r>
            <a:r>
              <a:rPr lang="fr-BE" sz="1800" dirty="0" smtClean="0"/>
              <a:t>: le dossier de la synthèse statistique dans Oracle</a:t>
            </a:r>
          </a:p>
          <a:p>
            <a:pPr lvl="1">
              <a:buSzPct val="55000"/>
            </a:pPr>
            <a:r>
              <a:rPr lang="fr-BE" sz="1800" i="1" dirty="0" smtClean="0"/>
              <a:t>Name</a:t>
            </a:r>
            <a:r>
              <a:rPr lang="fr-BE" sz="1800" dirty="0" smtClean="0"/>
              <a:t> : le nom de la synthèse statistique dans Oracle</a:t>
            </a:r>
          </a:p>
          <a:p>
            <a:pPr lvl="1">
              <a:buSzPct val="55000"/>
            </a:pPr>
            <a:r>
              <a:rPr lang="fr-BE" sz="1800" i="1" dirty="0" smtClean="0"/>
              <a:t>Type</a:t>
            </a:r>
            <a:r>
              <a:rPr lang="fr-BE" sz="1800" dirty="0" smtClean="0"/>
              <a:t> : sélectionner un format de diffusion (rapport, </a:t>
            </a:r>
            <a:r>
              <a:rPr lang="fr-BE" sz="1800" i="1" dirty="0" smtClean="0"/>
              <a:t>Dashboard</a:t>
            </a:r>
            <a:r>
              <a:rPr lang="fr-BE" sz="1800" dirty="0" smtClean="0"/>
              <a:t>…) </a:t>
            </a:r>
          </a:p>
          <a:p>
            <a:pPr lvl="1">
              <a:buSzPct val="55000"/>
            </a:pPr>
            <a:r>
              <a:rPr lang="fr-BE" sz="1800" i="1" dirty="0" smtClean="0"/>
              <a:t>Description</a:t>
            </a:r>
            <a:r>
              <a:rPr lang="fr-BE" sz="1800" dirty="0" smtClean="0"/>
              <a:t> : entrer une brève description de la synthèse statistique</a:t>
            </a:r>
            <a:endParaRPr lang="en-US" sz="1800" dirty="0" smtClean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109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83" y="3553918"/>
            <a:ext cx="7699361" cy="30977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à coins arrondis 14"/>
          <p:cNvSpPr/>
          <p:nvPr/>
        </p:nvSpPr>
        <p:spPr>
          <a:xfrm>
            <a:off x="655267" y="5461497"/>
            <a:ext cx="3526632" cy="28007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655267" y="5741576"/>
            <a:ext cx="3526632" cy="28007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à coins arrondis 16"/>
          <p:cNvSpPr/>
          <p:nvPr/>
        </p:nvSpPr>
        <p:spPr>
          <a:xfrm>
            <a:off x="655267" y="6021655"/>
            <a:ext cx="3526632" cy="28007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>
            <a:off x="655267" y="6301734"/>
            <a:ext cx="3526632" cy="28007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à coins arrondis 18"/>
          <p:cNvSpPr/>
          <p:nvPr/>
        </p:nvSpPr>
        <p:spPr>
          <a:xfrm>
            <a:off x="4181899" y="5741576"/>
            <a:ext cx="3526632" cy="28007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321831" y="54168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21831" y="56996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27890" y="59702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4</a:t>
            </a:r>
            <a:endParaRPr lang="fr-BE" dirty="0"/>
          </a:p>
        </p:txBody>
      </p:sp>
      <p:sp>
        <p:nvSpPr>
          <p:cNvPr id="23" name="ZoneTexte 22"/>
          <p:cNvSpPr txBox="1"/>
          <p:nvPr/>
        </p:nvSpPr>
        <p:spPr>
          <a:xfrm>
            <a:off x="333949" y="62571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5</a:t>
            </a:r>
            <a:endParaRPr lang="fr-BE" dirty="0"/>
          </a:p>
        </p:txBody>
      </p:sp>
      <p:sp>
        <p:nvSpPr>
          <p:cNvPr id="24" name="ZoneTexte 23"/>
          <p:cNvSpPr txBox="1"/>
          <p:nvPr/>
        </p:nvSpPr>
        <p:spPr>
          <a:xfrm>
            <a:off x="7686901" y="56996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147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BIEEE : page </a:t>
            </a:r>
            <a:r>
              <a:rPr lang="en-US" i="1" dirty="0"/>
              <a:t>Catalog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Subdivision des dossiers sous </a:t>
            </a:r>
            <a:r>
              <a:rPr lang="en-US" i="1" dirty="0" smtClean="0"/>
              <a:t>University of Liege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2105025"/>
            <a:ext cx="1943826" cy="25812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3686175" y="2302907"/>
            <a:ext cx="4047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Chaque</a:t>
            </a:r>
            <a:r>
              <a:rPr lang="en-US" dirty="0"/>
              <a:t> dossier </a:t>
            </a:r>
            <a:r>
              <a:rPr lang="en-US" dirty="0" err="1"/>
              <a:t>thématique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subdivisé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par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bibliothèque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/>
              <a:t>DG + TF + 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/>
              <a:t>dossier pour les rapports </a:t>
            </a:r>
            <a:r>
              <a:rPr lang="en-US" dirty="0" err="1" smtClean="0"/>
              <a:t>globaux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686175" y="2302907"/>
            <a:ext cx="3943350" cy="93559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933450" y="3429000"/>
            <a:ext cx="1428750" cy="105531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10"/>
          <p:cNvCxnSpPr>
            <a:stCxn id="8" idx="1"/>
            <a:endCxn id="9" idx="3"/>
          </p:cNvCxnSpPr>
          <p:nvPr/>
        </p:nvCxnSpPr>
        <p:spPr>
          <a:xfrm flipH="1">
            <a:off x="2362200" y="2770704"/>
            <a:ext cx="1323975" cy="11859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95375" y="3503236"/>
            <a:ext cx="1095375" cy="17341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5191125"/>
            <a:ext cx="1752600" cy="71437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Connecteur en angle 14"/>
          <p:cNvCxnSpPr>
            <a:stCxn id="12" idx="2"/>
            <a:endCxn id="13" idx="1"/>
          </p:cNvCxnSpPr>
          <p:nvPr/>
        </p:nvCxnSpPr>
        <p:spPr>
          <a:xfrm rot="16200000" flipH="1">
            <a:off x="807244" y="4512469"/>
            <a:ext cx="1871663" cy="200024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4200525" y="4519612"/>
            <a:ext cx="3426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Chaque</a:t>
            </a:r>
            <a:r>
              <a:rPr lang="en-US" dirty="0" smtClean="0"/>
              <a:t> sous-dossier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subdivisé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fonction</a:t>
            </a:r>
            <a:r>
              <a:rPr lang="en-US" dirty="0" smtClean="0"/>
              <a:t> du type </a:t>
            </a:r>
            <a:r>
              <a:rPr lang="en-US" dirty="0" err="1" smtClean="0"/>
              <a:t>d’objets</a:t>
            </a:r>
            <a:r>
              <a:rPr lang="en-US" dirty="0" smtClean="0"/>
              <a:t> : </a:t>
            </a:r>
          </a:p>
          <a:p>
            <a:r>
              <a:rPr lang="en-US" i="1" dirty="0" smtClean="0"/>
              <a:t>Dashboards, Prompts, Reports</a:t>
            </a:r>
            <a:endParaRPr lang="en-US" i="1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2257425" y="5442942"/>
            <a:ext cx="819150" cy="46255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9"/>
          <p:cNvSpPr/>
          <p:nvPr/>
        </p:nvSpPr>
        <p:spPr>
          <a:xfrm>
            <a:off x="4200525" y="4519612"/>
            <a:ext cx="3352800" cy="92333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21"/>
          <p:cNvCxnSpPr>
            <a:stCxn id="19" idx="3"/>
            <a:endCxn id="20" idx="1"/>
          </p:cNvCxnSpPr>
          <p:nvPr/>
        </p:nvCxnSpPr>
        <p:spPr>
          <a:xfrm flipV="1">
            <a:off x="3076575" y="4981277"/>
            <a:ext cx="1123950" cy="6929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3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03" y="3309565"/>
            <a:ext cx="8764223" cy="26673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Diffuser une synthèse </a:t>
            </a:r>
            <a:r>
              <a:rPr lang="fr-BE" dirty="0" smtClean="0"/>
              <a:t>statistique</a:t>
            </a:r>
            <a:endParaRPr lang="fr-BE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dirty="0"/>
              <a:t>Champs supplémentaires dans le cas d’un rapport </a:t>
            </a:r>
            <a:r>
              <a:rPr lang="fr-BE" sz="2000" dirty="0" smtClean="0"/>
              <a:t>(</a:t>
            </a:r>
            <a:r>
              <a:rPr lang="fr-BE" i="1" dirty="0" smtClean="0"/>
              <a:t>Dashboard</a:t>
            </a:r>
            <a:r>
              <a:rPr lang="fr-BE" sz="2000" dirty="0" smtClean="0"/>
              <a:t>) planifié</a:t>
            </a:r>
            <a:endParaRPr lang="fr-BE" sz="2000" dirty="0"/>
          </a:p>
          <a:p>
            <a:pPr lvl="1">
              <a:buSzPct val="55000"/>
            </a:pPr>
            <a:r>
              <a:rPr lang="fr-BE" sz="1800" i="1" dirty="0" smtClean="0"/>
              <a:t>Format</a:t>
            </a:r>
            <a:r>
              <a:rPr lang="fr-BE" sz="1800" dirty="0" smtClean="0"/>
              <a:t> </a:t>
            </a:r>
            <a:r>
              <a:rPr lang="fr-BE" sz="1800" dirty="0"/>
              <a:t>: choisir sous quel format sera envoyé le rapport en pièce jointe</a:t>
            </a:r>
          </a:p>
          <a:p>
            <a:pPr lvl="1">
              <a:buSzPct val="55000"/>
            </a:pPr>
            <a:r>
              <a:rPr lang="fr-BE" sz="1800" i="1" dirty="0" err="1" smtClean="0"/>
              <a:t>Status</a:t>
            </a:r>
            <a:r>
              <a:rPr lang="fr-BE" sz="1800" dirty="0" smtClean="0"/>
              <a:t> </a:t>
            </a:r>
            <a:r>
              <a:rPr lang="fr-BE" sz="1800" dirty="0"/>
              <a:t>: sélectionner si ce rapport est actif ou non</a:t>
            </a:r>
          </a:p>
          <a:p>
            <a:pPr lvl="1">
              <a:buSzPct val="55000"/>
            </a:pPr>
            <a:r>
              <a:rPr lang="fr-BE" sz="1800" i="1" dirty="0" smtClean="0"/>
              <a:t>Schedule</a:t>
            </a:r>
            <a:r>
              <a:rPr lang="fr-BE" sz="1800" dirty="0" smtClean="0"/>
              <a:t> </a:t>
            </a:r>
            <a:r>
              <a:rPr lang="fr-BE" sz="1800" dirty="0"/>
              <a:t>: choisir une fréquence d’envoi</a:t>
            </a:r>
            <a:endParaRPr lang="en-US" sz="1800" dirty="0"/>
          </a:p>
          <a:p>
            <a:pPr marL="285750" indent="-285750">
              <a:buClr>
                <a:srgbClr val="7B7859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fr-BE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110</a:t>
            </a:fld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301686" y="4992951"/>
            <a:ext cx="3526632" cy="28007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301686" y="5322099"/>
            <a:ext cx="3526632" cy="28007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à coins arrondis 16"/>
          <p:cNvSpPr/>
          <p:nvPr/>
        </p:nvSpPr>
        <p:spPr>
          <a:xfrm>
            <a:off x="295627" y="5658128"/>
            <a:ext cx="3526632" cy="28007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0" y="49483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0" y="52801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0" y="56067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3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15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Diffuser une synthèse </a:t>
            </a:r>
            <a:r>
              <a:rPr lang="fr-BE" dirty="0" smtClean="0"/>
              <a:t>statistique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000" dirty="0"/>
              <a:t>Compléter la section rôle pour désigner les usagers autorisés</a:t>
            </a:r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111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39" y="1818611"/>
            <a:ext cx="8754697" cy="1457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à coins arrondis 17"/>
          <p:cNvSpPr/>
          <p:nvPr/>
        </p:nvSpPr>
        <p:spPr>
          <a:xfrm>
            <a:off x="7945469" y="2210909"/>
            <a:ext cx="720080" cy="32113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5629">
            <a:off x="8098434" y="2418551"/>
            <a:ext cx="648000" cy="101158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07" y="3556334"/>
            <a:ext cx="8849960" cy="2876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Flèche droite 22"/>
          <p:cNvSpPr/>
          <p:nvPr/>
        </p:nvSpPr>
        <p:spPr>
          <a:xfrm rot="5400000">
            <a:off x="4161196" y="3359395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Rectangle à coins arrondis 23"/>
          <p:cNvSpPr/>
          <p:nvPr/>
        </p:nvSpPr>
        <p:spPr>
          <a:xfrm>
            <a:off x="443137" y="5087465"/>
            <a:ext cx="204787" cy="32113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5572">
            <a:off x="623440" y="5044773"/>
            <a:ext cx="648000" cy="1011587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8203936" y="3567442"/>
            <a:ext cx="789966" cy="32113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527" y="3786167"/>
            <a:ext cx="648000" cy="1011587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947440" y="5469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888828" y="42368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187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Diffuser une synthèse </a:t>
            </a:r>
            <a:r>
              <a:rPr lang="fr-BE" dirty="0" smtClean="0"/>
              <a:t>statistique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dirty="0"/>
              <a:t>Le </a:t>
            </a:r>
            <a:r>
              <a:rPr lang="fr-BE" sz="2000" i="1" dirty="0"/>
              <a:t>Report</a:t>
            </a:r>
            <a:r>
              <a:rPr lang="fr-BE" sz="2000" dirty="0"/>
              <a:t> ou </a:t>
            </a:r>
            <a:r>
              <a:rPr lang="fr-BE" sz="2000" i="1" dirty="0" smtClean="0"/>
              <a:t>Dashboard</a:t>
            </a:r>
            <a:r>
              <a:rPr lang="fr-BE" sz="2000" dirty="0" smtClean="0"/>
              <a:t> </a:t>
            </a:r>
            <a:r>
              <a:rPr lang="fr-BE" sz="2000" dirty="0"/>
              <a:t>apparait dans la liste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58" y="1930373"/>
            <a:ext cx="8859486" cy="40201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15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Diffuser une synthèse </a:t>
            </a:r>
            <a:r>
              <a:rPr lang="fr-BE" dirty="0" smtClean="0"/>
              <a:t>statistique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Modifier un </a:t>
            </a:r>
            <a:r>
              <a:rPr lang="fr-BE" dirty="0" smtClean="0"/>
              <a:t>Rapport/</a:t>
            </a:r>
            <a:r>
              <a:rPr lang="fr-BE" i="1" dirty="0" smtClean="0"/>
              <a:t>Dashboard</a:t>
            </a:r>
            <a:r>
              <a:rPr lang="fr-BE" dirty="0" smtClean="0"/>
              <a:t> </a:t>
            </a:r>
            <a:r>
              <a:rPr lang="fr-BE" dirty="0"/>
              <a:t>partagé</a:t>
            </a:r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113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0" y="1847575"/>
            <a:ext cx="8878539" cy="3943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8428110" y="3548870"/>
            <a:ext cx="404163" cy="32113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1453">
            <a:off x="8349705" y="2679988"/>
            <a:ext cx="648000" cy="101158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604607" y="2833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7431882" y="4138945"/>
            <a:ext cx="392474" cy="25446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46">
            <a:off x="6820516" y="4014824"/>
            <a:ext cx="648000" cy="101158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42830" y="43934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684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753" y="2025531"/>
            <a:ext cx="6745539" cy="37697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Diffuser une synthèse </a:t>
            </a:r>
            <a:r>
              <a:rPr lang="fr-BE" dirty="0" smtClean="0"/>
              <a:t>statistique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Modifier un r</a:t>
            </a:r>
            <a:r>
              <a:rPr lang="fr-BE" dirty="0" smtClean="0"/>
              <a:t>apport/</a:t>
            </a:r>
            <a:r>
              <a:rPr lang="fr-BE" i="1" dirty="0" smtClean="0"/>
              <a:t>Dashboard</a:t>
            </a:r>
            <a:r>
              <a:rPr lang="fr-BE" dirty="0" smtClean="0"/>
              <a:t> </a:t>
            </a:r>
            <a:r>
              <a:rPr lang="fr-BE" dirty="0"/>
              <a:t>partagé</a:t>
            </a:r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114</a:t>
            </a:fld>
            <a:endParaRPr lang="fr-FR"/>
          </a:p>
        </p:txBody>
      </p:sp>
      <p:sp>
        <p:nvSpPr>
          <p:cNvPr id="15" name="Accolade ouvrante 14"/>
          <p:cNvSpPr/>
          <p:nvPr/>
        </p:nvSpPr>
        <p:spPr>
          <a:xfrm>
            <a:off x="1796753" y="2445166"/>
            <a:ext cx="275818" cy="2098545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ectangle 15"/>
          <p:cNvSpPr/>
          <p:nvPr/>
        </p:nvSpPr>
        <p:spPr>
          <a:xfrm>
            <a:off x="139699" y="2474021"/>
            <a:ext cx="1657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M</a:t>
            </a:r>
            <a:r>
              <a:rPr lang="fr-BE" dirty="0" smtClean="0"/>
              <a:t>odifier les caractéristiques du </a:t>
            </a:r>
            <a:r>
              <a:rPr lang="fr-BE" i="1" dirty="0"/>
              <a:t>r</a:t>
            </a:r>
            <a:r>
              <a:rPr lang="fr-BE" i="1" dirty="0" smtClean="0"/>
              <a:t>apport / Dashboard</a:t>
            </a:r>
            <a:endParaRPr lang="fr-BE" i="1" dirty="0"/>
          </a:p>
        </p:txBody>
      </p:sp>
      <p:sp>
        <p:nvSpPr>
          <p:cNvPr id="18" name="Rectangle 17"/>
          <p:cNvSpPr/>
          <p:nvPr/>
        </p:nvSpPr>
        <p:spPr>
          <a:xfrm>
            <a:off x="70356" y="4382997"/>
            <a:ext cx="1726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 smtClean="0"/>
              <a:t>Ajouter / supprimer les rôles Alma du </a:t>
            </a:r>
          </a:p>
          <a:p>
            <a:r>
              <a:rPr lang="fr-BE" i="1" dirty="0"/>
              <a:t>r</a:t>
            </a:r>
            <a:r>
              <a:rPr lang="fr-BE" i="1" dirty="0" smtClean="0"/>
              <a:t>apport / Dashboard</a:t>
            </a:r>
            <a:endParaRPr lang="fr-BE" i="1" dirty="0"/>
          </a:p>
          <a:p>
            <a:endParaRPr lang="fr-BE" dirty="0"/>
          </a:p>
        </p:txBody>
      </p:sp>
      <p:sp>
        <p:nvSpPr>
          <p:cNvPr id="19" name="Accolade ouvrante 18"/>
          <p:cNvSpPr/>
          <p:nvPr/>
        </p:nvSpPr>
        <p:spPr>
          <a:xfrm>
            <a:off x="1817118" y="4634124"/>
            <a:ext cx="275818" cy="109679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85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Diffuser une synthèse </a:t>
            </a:r>
            <a:r>
              <a:rPr lang="fr-BE" dirty="0" smtClean="0"/>
              <a:t>statistique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S’abonner à un r</a:t>
            </a:r>
            <a:r>
              <a:rPr lang="fr-BE" dirty="0" smtClean="0"/>
              <a:t>apport/</a:t>
            </a:r>
            <a:r>
              <a:rPr lang="fr-BE" i="1" dirty="0" smtClean="0"/>
              <a:t>Dashboard</a:t>
            </a:r>
            <a:r>
              <a:rPr lang="fr-BE" dirty="0" smtClean="0"/>
              <a:t> </a:t>
            </a:r>
            <a:r>
              <a:rPr lang="fr-BE" dirty="0"/>
              <a:t>partagé</a:t>
            </a:r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115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80" y="1772488"/>
            <a:ext cx="8539700" cy="24266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à coins arrondis 10"/>
          <p:cNvSpPr/>
          <p:nvPr/>
        </p:nvSpPr>
        <p:spPr>
          <a:xfrm>
            <a:off x="4367213" y="2761362"/>
            <a:ext cx="1367563" cy="21317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à coins arrondis 21"/>
          <p:cNvSpPr/>
          <p:nvPr/>
        </p:nvSpPr>
        <p:spPr>
          <a:xfrm>
            <a:off x="5413375" y="1772489"/>
            <a:ext cx="746125" cy="48848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74280">
            <a:off x="5846830" y="1945795"/>
            <a:ext cx="648000" cy="101158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120573" y="237979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p:pic>
        <p:nvPicPr>
          <p:cNvPr id="23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98" y="2806253"/>
            <a:ext cx="648000" cy="101158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028712" y="32498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13" y="4342044"/>
            <a:ext cx="8735038" cy="20730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Flèche droite 24"/>
          <p:cNvSpPr/>
          <p:nvPr/>
        </p:nvSpPr>
        <p:spPr>
          <a:xfrm rot="5400000">
            <a:off x="4252930" y="4334285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à coins arrondis 25"/>
          <p:cNvSpPr/>
          <p:nvPr/>
        </p:nvSpPr>
        <p:spPr>
          <a:xfrm>
            <a:off x="7924801" y="5200650"/>
            <a:ext cx="681038" cy="115570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320">
            <a:off x="7519918" y="5651551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Diffuser une synthèse </a:t>
            </a:r>
            <a:r>
              <a:rPr lang="fr-BE" dirty="0" smtClean="0"/>
              <a:t>statistique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S’abonner à un r</a:t>
            </a:r>
            <a:r>
              <a:rPr lang="fr-BE" dirty="0" smtClean="0"/>
              <a:t>apport/</a:t>
            </a:r>
            <a:r>
              <a:rPr lang="fr-BE" i="1" dirty="0" smtClean="0"/>
              <a:t>Dashboard</a:t>
            </a:r>
            <a:r>
              <a:rPr lang="fr-BE" dirty="0" smtClean="0"/>
              <a:t> </a:t>
            </a:r>
            <a:r>
              <a:rPr lang="fr-BE" dirty="0"/>
              <a:t>partagé</a:t>
            </a:r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67375"/>
            <a:ext cx="8686800" cy="2738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à coins arrondis 20"/>
          <p:cNvSpPr/>
          <p:nvPr/>
        </p:nvSpPr>
        <p:spPr>
          <a:xfrm>
            <a:off x="4247963" y="3336688"/>
            <a:ext cx="2783867" cy="180968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69341">
            <a:off x="6116617" y="3355203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Diffuser une synthèse </a:t>
            </a:r>
            <a:r>
              <a:rPr lang="fr-BE" dirty="0" smtClean="0"/>
              <a:t>statistique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Gérer la liste des abonnés d’un r</a:t>
            </a:r>
            <a:r>
              <a:rPr lang="fr-BE" dirty="0" smtClean="0"/>
              <a:t>apport/</a:t>
            </a:r>
            <a:r>
              <a:rPr lang="fr-BE" i="1" dirty="0" smtClean="0"/>
              <a:t>Dashboard</a:t>
            </a:r>
            <a:r>
              <a:rPr lang="fr-BE" dirty="0" smtClean="0"/>
              <a:t> </a:t>
            </a:r>
            <a:r>
              <a:rPr lang="fr-BE" dirty="0"/>
              <a:t>planifié</a:t>
            </a:r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117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30" y="1847575"/>
            <a:ext cx="8878539" cy="3943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à coins arrondis 11"/>
          <p:cNvSpPr/>
          <p:nvPr/>
        </p:nvSpPr>
        <p:spPr>
          <a:xfrm>
            <a:off x="8428110" y="3548870"/>
            <a:ext cx="404163" cy="32113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1453">
            <a:off x="8349705" y="2679988"/>
            <a:ext cx="648000" cy="101158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604607" y="2833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7433857" y="4680129"/>
            <a:ext cx="1321593" cy="21854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646">
            <a:off x="6786601" y="4478020"/>
            <a:ext cx="648000" cy="101158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6808915" y="48220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782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85" y="1804131"/>
            <a:ext cx="8261446" cy="4517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Diffuser une synthèse </a:t>
            </a:r>
            <a:r>
              <a:rPr lang="fr-BE" dirty="0" smtClean="0"/>
              <a:t>statistique</a:t>
            </a:r>
            <a:endParaRPr lang="fr-BE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Gérer la liste des abonnés d’un </a:t>
            </a:r>
            <a:r>
              <a:rPr lang="fr-BE" dirty="0" smtClean="0"/>
              <a:t>Rapport/</a:t>
            </a:r>
            <a:r>
              <a:rPr lang="fr-BE" i="1" dirty="0" smtClean="0"/>
              <a:t>Dashboard</a:t>
            </a:r>
            <a:r>
              <a:rPr lang="fr-BE" dirty="0" smtClean="0"/>
              <a:t> </a:t>
            </a:r>
            <a:r>
              <a:rPr lang="fr-BE" dirty="0"/>
              <a:t>planifié</a:t>
            </a:r>
          </a:p>
          <a:p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118</a:t>
            </a:fld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7029449" y="4980097"/>
            <a:ext cx="790575" cy="33253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>
            <a:off x="7096125" y="5866714"/>
            <a:ext cx="514350" cy="39370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4253">
            <a:off x="6519669" y="4274341"/>
            <a:ext cx="648000" cy="1011587"/>
          </a:xfrm>
          <a:prstGeom prst="rect">
            <a:avLst/>
          </a:prstGeom>
        </p:spPr>
      </p:pic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8328">
            <a:off x="6519669" y="5795980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Diffuser une synthèse </a:t>
            </a:r>
            <a:r>
              <a:rPr lang="fr-BE" dirty="0" smtClean="0"/>
              <a:t>statistique</a:t>
            </a:r>
            <a:endParaRPr lang="fr-BE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Source Sans Pro" panose="020B0503030403020204" pitchFamily="34" charset="0"/>
              <a:buChar char="▶"/>
            </a:pPr>
            <a:r>
              <a:rPr lang="fr-BE" dirty="0"/>
              <a:t>Deux astuces pour créer un </a:t>
            </a:r>
            <a:r>
              <a:rPr lang="fr-BE" i="1" dirty="0"/>
              <a:t>widge</a:t>
            </a:r>
            <a:r>
              <a:rPr lang="fr-BE" dirty="0"/>
              <a:t>t</a:t>
            </a:r>
          </a:p>
          <a:p>
            <a:pPr lvl="1">
              <a:buSzPct val="55000"/>
            </a:pPr>
            <a:r>
              <a:rPr lang="fr-BE" sz="1800" dirty="0" smtClean="0"/>
              <a:t>Utiliser </a:t>
            </a:r>
            <a:r>
              <a:rPr lang="fr-BE" sz="1800" dirty="0"/>
              <a:t>la </a:t>
            </a:r>
            <a:r>
              <a:rPr lang="fr-BE" sz="1800" i="1" dirty="0" err="1"/>
              <a:t>View</a:t>
            </a:r>
            <a:r>
              <a:rPr lang="fr-BE" sz="1800" i="1" dirty="0"/>
              <a:t> </a:t>
            </a:r>
            <a:r>
              <a:rPr lang="fr-BE" sz="1800" i="1" dirty="0" err="1"/>
              <a:t>Selector</a:t>
            </a:r>
            <a:r>
              <a:rPr lang="fr-BE" sz="1800" i="1" dirty="0"/>
              <a:t> </a:t>
            </a:r>
            <a:r>
              <a:rPr lang="fr-BE" sz="1800" dirty="0"/>
              <a:t>(voir Module </a:t>
            </a:r>
            <a:r>
              <a:rPr lang="fr-BE" sz="1800" dirty="0" smtClean="0"/>
              <a:t>3)</a:t>
            </a:r>
          </a:p>
          <a:p>
            <a:pPr lvl="1">
              <a:buSzPct val="55000"/>
            </a:pPr>
            <a:r>
              <a:rPr lang="fr-BE" sz="1800" dirty="0" smtClean="0"/>
              <a:t>Redimensionner </a:t>
            </a:r>
            <a:r>
              <a:rPr lang="fr-BE" sz="1800" dirty="0"/>
              <a:t>la vue par défaut. Les dimensions suivantes conviennent pour des PC </a:t>
            </a:r>
            <a:r>
              <a:rPr lang="fr-BE" sz="1800" dirty="0" smtClean="0"/>
              <a:t>portables </a:t>
            </a:r>
            <a:r>
              <a:rPr lang="fr-BE" sz="1800" dirty="0"/>
              <a:t>: 400px de large sur 250px de haut.</a:t>
            </a:r>
          </a:p>
          <a:p>
            <a:pPr lvl="1">
              <a:buSzPct val="55000"/>
              <a:buFont typeface="Source Sans Pro" panose="020B0503030403020204" pitchFamily="34" charset="0"/>
              <a:buChar char="▶"/>
            </a:pPr>
            <a:endParaRPr lang="fr-B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t>119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84" y="3956002"/>
            <a:ext cx="1946109" cy="12002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698" y="3419140"/>
            <a:ext cx="3394826" cy="22739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529" y="3022600"/>
            <a:ext cx="3298817" cy="3067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Flèche droite 10"/>
          <p:cNvSpPr/>
          <p:nvPr/>
        </p:nvSpPr>
        <p:spPr>
          <a:xfrm>
            <a:off x="1776656" y="4558288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lèche droite 11"/>
          <p:cNvSpPr/>
          <p:nvPr/>
        </p:nvSpPr>
        <p:spPr>
          <a:xfrm>
            <a:off x="5462089" y="4558288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à coins arrondis 14"/>
          <p:cNvSpPr/>
          <p:nvPr/>
        </p:nvSpPr>
        <p:spPr>
          <a:xfrm>
            <a:off x="129489" y="4579620"/>
            <a:ext cx="756971" cy="20247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1216025" y="3956002"/>
            <a:ext cx="252414" cy="30405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à coins arrondis 18"/>
          <p:cNvSpPr/>
          <p:nvPr/>
        </p:nvSpPr>
        <p:spPr>
          <a:xfrm>
            <a:off x="4575175" y="3434990"/>
            <a:ext cx="252414" cy="30405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9"/>
          <p:cNvSpPr/>
          <p:nvPr/>
        </p:nvSpPr>
        <p:spPr>
          <a:xfrm>
            <a:off x="6219824" y="3587016"/>
            <a:ext cx="1273175" cy="47698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5629">
            <a:off x="625461" y="4643476"/>
            <a:ext cx="648000" cy="1011587"/>
          </a:xfrm>
          <a:prstGeom prst="rect">
            <a:avLst/>
          </a:prstGeom>
        </p:spPr>
      </p:pic>
      <p:pic>
        <p:nvPicPr>
          <p:cNvPr id="22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7692">
            <a:off x="755948" y="3138400"/>
            <a:ext cx="648000" cy="101158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804016" y="51104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855402" y="33113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pic>
        <p:nvPicPr>
          <p:cNvPr id="26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1185">
            <a:off x="4116887" y="3585677"/>
            <a:ext cx="648000" cy="1011587"/>
          </a:xfrm>
          <a:prstGeom prst="rect">
            <a:avLst/>
          </a:prstGeom>
        </p:spPr>
      </p:pic>
      <p:pic>
        <p:nvPicPr>
          <p:cNvPr id="27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60676">
            <a:off x="7475021" y="3389280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BIEEE : page </a:t>
            </a:r>
            <a:r>
              <a:rPr lang="en-US" i="1" dirty="0"/>
              <a:t>Catalog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Convention </a:t>
            </a:r>
            <a:r>
              <a:rPr lang="en-US" dirty="0" err="1" smtClean="0"/>
              <a:t>adoptée</a:t>
            </a:r>
            <a:r>
              <a:rPr lang="en-US" dirty="0" smtClean="0"/>
              <a:t> pour </a:t>
            </a:r>
            <a:r>
              <a:rPr lang="en-US" dirty="0" err="1" smtClean="0"/>
              <a:t>nommer</a:t>
            </a:r>
            <a:r>
              <a:rPr lang="en-US" dirty="0" smtClean="0"/>
              <a:t> les </a:t>
            </a:r>
            <a:r>
              <a:rPr lang="en-US" dirty="0" err="1" smtClean="0"/>
              <a:t>synthèses</a:t>
            </a:r>
            <a:r>
              <a:rPr lang="en-US" dirty="0" smtClean="0"/>
              <a:t> </a:t>
            </a:r>
            <a:r>
              <a:rPr lang="en-US" dirty="0" err="1" smtClean="0"/>
              <a:t>statistiques</a:t>
            </a:r>
            <a:r>
              <a:rPr lang="en-US" dirty="0" smtClean="0"/>
              <a:t> du dossier </a:t>
            </a:r>
            <a:r>
              <a:rPr lang="en-US" i="1" dirty="0" smtClean="0"/>
              <a:t>University of Liege</a:t>
            </a:r>
            <a:r>
              <a:rPr lang="en-US" dirty="0" smtClean="0"/>
              <a:t> :</a:t>
            </a:r>
            <a:endParaRPr lang="en-US" i="1" dirty="0" smtClean="0"/>
          </a:p>
          <a:p>
            <a:pPr lvl="1"/>
            <a:r>
              <a:rPr lang="en-US" sz="1800" dirty="0" err="1" smtClean="0"/>
              <a:t>Initiales</a:t>
            </a:r>
            <a:r>
              <a:rPr lang="en-US" sz="1800" dirty="0" smtClean="0"/>
              <a:t> du </a:t>
            </a:r>
            <a:r>
              <a:rPr lang="en-US" sz="1800" dirty="0" err="1" smtClean="0"/>
              <a:t>créateur</a:t>
            </a:r>
            <a:r>
              <a:rPr lang="en-US" sz="1800" dirty="0" smtClean="0"/>
              <a:t> – Description du </a:t>
            </a:r>
            <a:r>
              <a:rPr lang="en-US" sz="1800" dirty="0" err="1" smtClean="0"/>
              <a:t>contenu</a:t>
            </a:r>
            <a:r>
              <a:rPr lang="en-US" sz="1800" dirty="0" smtClean="0"/>
              <a:t> de la </a:t>
            </a:r>
            <a:r>
              <a:rPr lang="en-US" sz="1800" dirty="0" err="1" smtClean="0"/>
              <a:t>synthèse</a:t>
            </a:r>
            <a:endParaRPr lang="en-US" sz="1800" dirty="0" smtClean="0"/>
          </a:p>
          <a:p>
            <a:pPr lvl="1"/>
            <a:r>
              <a:rPr lang="en-US" sz="1800" dirty="0" err="1" smtClean="0"/>
              <a:t>Exemple</a:t>
            </a:r>
            <a:r>
              <a:rPr lang="en-US" sz="1800" dirty="0" smtClean="0"/>
              <a:t> :</a:t>
            </a:r>
          </a:p>
          <a:p>
            <a:pPr lvl="1"/>
            <a:endParaRPr lang="en-US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6" y="3121006"/>
            <a:ext cx="7977187" cy="4977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29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200" b="1" dirty="0" smtClean="0">
                <a:latin typeface="+mn-lt"/>
              </a:rPr>
              <a:t>Merci de votre attention !</a:t>
            </a:r>
            <a:endParaRPr lang="fr-FR" sz="2200" b="1" dirty="0">
              <a:latin typeface="+mn-lt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5624423" y="5580772"/>
            <a:ext cx="3062377" cy="1004478"/>
          </a:xfrm>
        </p:spPr>
        <p:txBody>
          <a:bodyPr>
            <a:normAutofit/>
          </a:bodyPr>
          <a:lstStyle/>
          <a:p>
            <a:endParaRPr lang="fr-FR" dirty="0" smtClean="0">
              <a:latin typeface="+mn-lt"/>
            </a:endParaRPr>
          </a:p>
          <a:p>
            <a:r>
              <a:rPr lang="fr-FR" dirty="0" smtClean="0">
                <a:latin typeface="+mn-lt"/>
              </a:rPr>
              <a:t>alma-analytics@lists.ulg.ac.be </a:t>
            </a:r>
            <a:endParaRPr lang="fr-FR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4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6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BIEEE : page </a:t>
            </a:r>
            <a:r>
              <a:rPr lang="en-US" i="1" dirty="0"/>
              <a:t>Catalog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Menu navigation :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sz="2400" dirty="0" smtClean="0"/>
          </a:p>
          <a:p>
            <a:pPr lvl="1">
              <a:spcAft>
                <a:spcPts val="700"/>
              </a:spcAft>
            </a:pPr>
            <a:r>
              <a:rPr lang="en-US" dirty="0" smtClean="0"/>
              <a:t>        </a:t>
            </a:r>
            <a:r>
              <a:rPr lang="en-US" dirty="0" err="1" smtClean="0"/>
              <a:t>Créer</a:t>
            </a:r>
            <a:r>
              <a:rPr lang="en-US" dirty="0" smtClean="0"/>
              <a:t> de nouveaux </a:t>
            </a:r>
            <a:r>
              <a:rPr lang="en-US" dirty="0" err="1" smtClean="0"/>
              <a:t>éléments</a:t>
            </a:r>
            <a:r>
              <a:rPr lang="en-US" dirty="0" smtClean="0"/>
              <a:t> (= Menu </a:t>
            </a:r>
            <a:r>
              <a:rPr lang="en-US" i="1" dirty="0" smtClean="0"/>
              <a:t>New</a:t>
            </a:r>
            <a:r>
              <a:rPr lang="en-US" dirty="0" smtClean="0"/>
              <a:t>)</a:t>
            </a:r>
          </a:p>
          <a:p>
            <a:pPr lvl="1">
              <a:spcAft>
                <a:spcPts val="700"/>
              </a:spcAft>
            </a:pPr>
            <a:r>
              <a:rPr lang="en-US" dirty="0" smtClean="0"/>
              <a:t>        </a:t>
            </a:r>
            <a:r>
              <a:rPr lang="en-US" dirty="0" err="1" smtClean="0"/>
              <a:t>Rafraîchir</a:t>
            </a:r>
            <a:r>
              <a:rPr lang="en-US" dirty="0" smtClean="0"/>
              <a:t> la </a:t>
            </a:r>
            <a:r>
              <a:rPr lang="en-US" dirty="0" err="1" smtClean="0"/>
              <a:t>liste</a:t>
            </a:r>
            <a:r>
              <a:rPr lang="en-US" dirty="0" smtClean="0"/>
              <a:t> des dossiers et </a:t>
            </a:r>
            <a:r>
              <a:rPr lang="en-US" dirty="0" err="1" smtClean="0"/>
              <a:t>éléments</a:t>
            </a:r>
            <a:r>
              <a:rPr lang="en-US" dirty="0" smtClean="0"/>
              <a:t> </a:t>
            </a:r>
            <a:r>
              <a:rPr lang="en-US" dirty="0" err="1" smtClean="0"/>
              <a:t>affichés</a:t>
            </a:r>
            <a:endParaRPr lang="en-US" dirty="0" smtClean="0"/>
          </a:p>
          <a:p>
            <a:pPr lvl="1">
              <a:spcAft>
                <a:spcPts val="700"/>
              </a:spcAft>
            </a:pPr>
            <a:r>
              <a:rPr lang="en-US" dirty="0" smtClean="0"/>
              <a:t>        </a:t>
            </a:r>
            <a:r>
              <a:rPr lang="en-US" dirty="0" err="1" smtClean="0"/>
              <a:t>Remonter</a:t>
            </a:r>
            <a:r>
              <a:rPr lang="en-US" dirty="0" smtClean="0"/>
              <a:t> d’un </a:t>
            </a:r>
            <a:r>
              <a:rPr lang="en-US" dirty="0" err="1" smtClean="0"/>
              <a:t>niveau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</a:t>
            </a:r>
            <a:r>
              <a:rPr lang="en-US" dirty="0" err="1" smtClean="0"/>
              <a:t>hiérarchie</a:t>
            </a:r>
            <a:r>
              <a:rPr lang="en-US" dirty="0" smtClean="0"/>
              <a:t> des dossiers</a:t>
            </a:r>
          </a:p>
          <a:p>
            <a:pPr lvl="1">
              <a:spcAft>
                <a:spcPts val="700"/>
              </a:spcAft>
            </a:pPr>
            <a:r>
              <a:rPr lang="en-US" dirty="0" smtClean="0"/>
              <a:t>        </a:t>
            </a:r>
            <a:r>
              <a:rPr lang="en-US" dirty="0" err="1" smtClean="0"/>
              <a:t>Afficher</a:t>
            </a:r>
            <a:r>
              <a:rPr lang="en-US" dirty="0" smtClean="0"/>
              <a:t> la </a:t>
            </a:r>
            <a:r>
              <a:rPr lang="en-US" dirty="0" err="1" smtClean="0"/>
              <a:t>hiérarchie</a:t>
            </a:r>
            <a:r>
              <a:rPr lang="en-US" dirty="0" smtClean="0"/>
              <a:t> des dossiers (= Menu </a:t>
            </a:r>
            <a:r>
              <a:rPr lang="en-US" i="1" dirty="0" smtClean="0"/>
              <a:t>Catalog</a:t>
            </a:r>
            <a:r>
              <a:rPr lang="en-US" dirty="0" smtClean="0"/>
              <a:t>)</a:t>
            </a:r>
            <a:endParaRPr lang="fr-BE" i="1" dirty="0"/>
          </a:p>
          <a:p>
            <a:pPr lvl="1">
              <a:spcAft>
                <a:spcPts val="700"/>
              </a:spcAft>
            </a:pPr>
            <a:r>
              <a:rPr lang="en-US" dirty="0" smtClean="0"/>
              <a:t>        </a:t>
            </a:r>
            <a:r>
              <a:rPr lang="en-US" dirty="0" err="1" smtClean="0"/>
              <a:t>Rechercher</a:t>
            </a:r>
            <a:r>
              <a:rPr lang="en-US" dirty="0" smtClean="0"/>
              <a:t> (= Menu </a:t>
            </a:r>
            <a:r>
              <a:rPr lang="en-US" i="1" dirty="0" smtClean="0"/>
              <a:t>Search</a:t>
            </a:r>
            <a:r>
              <a:rPr lang="en-US" dirty="0" smtClean="0"/>
              <a:t>)</a:t>
            </a:r>
          </a:p>
          <a:p>
            <a:pPr lvl="1">
              <a:spcAft>
                <a:spcPts val="700"/>
              </a:spcAft>
            </a:pPr>
            <a:r>
              <a:rPr lang="en-US" dirty="0" smtClean="0"/>
              <a:t>        Modifier </a:t>
            </a:r>
            <a:r>
              <a:rPr lang="en-US" dirty="0" err="1" smtClean="0"/>
              <a:t>l’affichage</a:t>
            </a:r>
            <a:r>
              <a:rPr lang="en-US" dirty="0" smtClean="0"/>
              <a:t> de la </a:t>
            </a:r>
            <a:r>
              <a:rPr lang="en-US" dirty="0" err="1" smtClean="0"/>
              <a:t>liste</a:t>
            </a:r>
            <a:r>
              <a:rPr lang="en-US" dirty="0" smtClean="0"/>
              <a:t> des </a:t>
            </a:r>
            <a:r>
              <a:rPr lang="en-US" dirty="0" err="1" smtClean="0"/>
              <a:t>synthèses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1900284"/>
            <a:ext cx="6762750" cy="762000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714376" y="1900284"/>
            <a:ext cx="1752600" cy="76199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46" y="2939553"/>
            <a:ext cx="428624" cy="3460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46" y="3410248"/>
            <a:ext cx="428624" cy="3516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46" y="3866150"/>
            <a:ext cx="428624" cy="370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46" y="4333595"/>
            <a:ext cx="428624" cy="3506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47" y="4781558"/>
            <a:ext cx="428624" cy="3328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47" y="5249367"/>
            <a:ext cx="428623" cy="313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976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BIEEE : page </a:t>
            </a:r>
            <a:r>
              <a:rPr lang="en-US" i="1" dirty="0" smtClean="0"/>
              <a:t>Catalog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5781"/>
            <a:ext cx="8229600" cy="50005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Menu </a:t>
            </a:r>
            <a:r>
              <a:rPr lang="en-US" dirty="0" err="1" smtClean="0"/>
              <a:t>édition</a:t>
            </a:r>
            <a:r>
              <a:rPr lang="en-US" dirty="0" smtClean="0"/>
              <a:t> des </a:t>
            </a:r>
            <a:r>
              <a:rPr lang="en-US" dirty="0" err="1" smtClean="0"/>
              <a:t>synthèses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spcAft>
                <a:spcPts val="700"/>
              </a:spcAft>
              <a:buNone/>
            </a:pPr>
            <a:endParaRPr lang="en-US" dirty="0" smtClean="0"/>
          </a:p>
          <a:p>
            <a:pPr lvl="1">
              <a:spcAft>
                <a:spcPts val="700"/>
              </a:spcAft>
            </a:pPr>
            <a:r>
              <a:rPr lang="en-US" dirty="0" smtClean="0"/>
              <a:t>      </a:t>
            </a:r>
            <a:r>
              <a:rPr lang="en-US" dirty="0" err="1" smtClean="0"/>
              <a:t>Voir</a:t>
            </a:r>
            <a:endParaRPr lang="en-US" dirty="0" smtClean="0"/>
          </a:p>
          <a:p>
            <a:pPr lvl="1">
              <a:spcAft>
                <a:spcPts val="700"/>
              </a:spcAft>
            </a:pPr>
            <a:r>
              <a:rPr lang="en-US" dirty="0" smtClean="0"/>
              <a:t>      </a:t>
            </a:r>
            <a:r>
              <a:rPr lang="en-US" dirty="0" err="1" smtClean="0"/>
              <a:t>Editer</a:t>
            </a:r>
            <a:endParaRPr lang="en-US" dirty="0" smtClean="0"/>
          </a:p>
          <a:p>
            <a:pPr lvl="1">
              <a:spcAft>
                <a:spcPts val="700"/>
              </a:spcAft>
            </a:pPr>
            <a:r>
              <a:rPr lang="en-US" dirty="0" smtClean="0"/>
              <a:t>      </a:t>
            </a:r>
            <a:r>
              <a:rPr lang="en-US" dirty="0" err="1" smtClean="0"/>
              <a:t>Imprimer</a:t>
            </a:r>
            <a:endParaRPr lang="en-US" dirty="0" smtClean="0"/>
          </a:p>
          <a:p>
            <a:pPr lvl="1">
              <a:spcAft>
                <a:spcPts val="700"/>
              </a:spcAft>
            </a:pPr>
            <a:r>
              <a:rPr lang="en-US" dirty="0" smtClean="0"/>
              <a:t>      Exporter</a:t>
            </a:r>
          </a:p>
          <a:p>
            <a:pPr lvl="1">
              <a:spcAft>
                <a:spcPts val="700"/>
              </a:spcAft>
            </a:pPr>
            <a:r>
              <a:rPr lang="en-US" dirty="0" smtClean="0"/>
              <a:t>      </a:t>
            </a:r>
            <a:r>
              <a:rPr lang="en-US" dirty="0" err="1" smtClean="0"/>
              <a:t>Supprimer</a:t>
            </a:r>
            <a:endParaRPr lang="en-US" dirty="0" smtClean="0"/>
          </a:p>
          <a:p>
            <a:pPr lvl="1">
              <a:spcAft>
                <a:spcPts val="700"/>
              </a:spcAft>
            </a:pPr>
            <a:r>
              <a:rPr lang="en-US" dirty="0"/>
              <a:t> </a:t>
            </a:r>
            <a:r>
              <a:rPr lang="en-US" dirty="0" smtClean="0"/>
              <a:t>     Copier</a:t>
            </a:r>
          </a:p>
          <a:p>
            <a:pPr lvl="1">
              <a:spcAft>
                <a:spcPts val="700"/>
              </a:spcAft>
            </a:pPr>
            <a:r>
              <a:rPr lang="en-US" dirty="0" smtClean="0"/>
              <a:t>      </a:t>
            </a:r>
            <a:r>
              <a:rPr lang="en-US" dirty="0" err="1" smtClean="0"/>
              <a:t>Coller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84" y="1797158"/>
            <a:ext cx="6013032" cy="10342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2762451" y="2042049"/>
            <a:ext cx="1316452" cy="20955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57" y="3091640"/>
            <a:ext cx="321393" cy="2907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57" y="3508036"/>
            <a:ext cx="321393" cy="3071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57" y="3940810"/>
            <a:ext cx="321393" cy="3122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56" y="4378718"/>
            <a:ext cx="321393" cy="3460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56" y="4850356"/>
            <a:ext cx="321393" cy="3557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12" y="5312427"/>
            <a:ext cx="315038" cy="287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65" y="5710346"/>
            <a:ext cx="314751" cy="271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3801981" y="4320898"/>
            <a:ext cx="3241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a </a:t>
            </a:r>
            <a:r>
              <a:rPr lang="en-US" sz="2400" dirty="0" err="1" smtClean="0"/>
              <a:t>synthèse</a:t>
            </a:r>
            <a:r>
              <a:rPr lang="en-US" sz="2400" dirty="0" smtClean="0"/>
              <a:t> </a:t>
            </a:r>
            <a:r>
              <a:rPr lang="en-US" sz="2400" dirty="0" err="1" smtClean="0"/>
              <a:t>sélectionnée</a:t>
            </a:r>
            <a:endParaRPr lang="en-US" sz="2400" dirty="0"/>
          </a:p>
        </p:txBody>
      </p:sp>
      <p:sp>
        <p:nvSpPr>
          <p:cNvPr id="16" name="Accolade fermante 15"/>
          <p:cNvSpPr/>
          <p:nvPr/>
        </p:nvSpPr>
        <p:spPr>
          <a:xfrm>
            <a:off x="3234088" y="3156327"/>
            <a:ext cx="346509" cy="2768513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BIEEE : page </a:t>
            </a:r>
            <a:r>
              <a:rPr lang="en-US" i="1" dirty="0"/>
              <a:t>Catalog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Autres</a:t>
            </a:r>
            <a:r>
              <a:rPr lang="en-US" dirty="0" smtClean="0"/>
              <a:t> options </a:t>
            </a:r>
            <a:r>
              <a:rPr lang="en-US" dirty="0" err="1" smtClean="0"/>
              <a:t>disponibles</a:t>
            </a:r>
            <a:r>
              <a:rPr lang="en-US" dirty="0" smtClean="0"/>
              <a:t> </a:t>
            </a:r>
          </a:p>
          <a:p>
            <a:pPr lvl="1"/>
            <a:r>
              <a:rPr lang="en-US" sz="1800" dirty="0" smtClean="0"/>
              <a:t>via le lien </a:t>
            </a:r>
            <a:r>
              <a:rPr lang="en-US" sz="1800" i="1" dirty="0" smtClean="0"/>
              <a:t>More</a:t>
            </a:r>
            <a:r>
              <a:rPr lang="en-US" sz="1800" dirty="0" smtClean="0"/>
              <a:t> sous la </a:t>
            </a:r>
            <a:r>
              <a:rPr lang="en-US" sz="1800" dirty="0" err="1" smtClean="0"/>
              <a:t>synthèse</a:t>
            </a:r>
            <a:r>
              <a:rPr lang="en-US" sz="1800" dirty="0" smtClean="0"/>
              <a:t> :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dirty="0" err="1" smtClean="0"/>
              <a:t>dans</a:t>
            </a:r>
            <a:r>
              <a:rPr lang="en-US" sz="1800" dirty="0" smtClean="0"/>
              <a:t> la zone </a:t>
            </a:r>
            <a:r>
              <a:rPr lang="en-US" sz="1800" i="1" dirty="0" smtClean="0"/>
              <a:t>Tasks 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06" y="2059836"/>
            <a:ext cx="5248587" cy="23902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714" y="5139082"/>
            <a:ext cx="1650865" cy="12804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4361147" y="3670423"/>
            <a:ext cx="981776" cy="71227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4444652" y="5481367"/>
            <a:ext cx="741927" cy="93814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361147" y="2813775"/>
            <a:ext cx="327259" cy="17325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29443" y="2613844"/>
            <a:ext cx="443934" cy="6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BIEEE : page </a:t>
            </a:r>
            <a:r>
              <a:rPr lang="en-US" i="1" dirty="0"/>
              <a:t>Catalog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Autres</a:t>
            </a:r>
            <a:r>
              <a:rPr lang="en-US" dirty="0" smtClean="0"/>
              <a:t> options </a:t>
            </a:r>
            <a:r>
              <a:rPr lang="en-US" dirty="0" err="1" smtClean="0"/>
              <a:t>disponibles</a:t>
            </a:r>
            <a:r>
              <a:rPr lang="en-US" dirty="0" smtClean="0"/>
              <a:t> : </a:t>
            </a:r>
            <a:r>
              <a:rPr lang="en-US" dirty="0" err="1" smtClean="0"/>
              <a:t>détails</a:t>
            </a:r>
            <a:endParaRPr lang="en-US" dirty="0" smtClean="0"/>
          </a:p>
          <a:p>
            <a:pPr lvl="1"/>
            <a:r>
              <a:rPr lang="en-US" dirty="0" smtClean="0"/>
              <a:t>      </a:t>
            </a:r>
            <a:r>
              <a:rPr lang="en-US" dirty="0" err="1" smtClean="0"/>
              <a:t>Renommer</a:t>
            </a:r>
            <a:r>
              <a:rPr lang="en-US" dirty="0" smtClean="0"/>
              <a:t> la </a:t>
            </a:r>
            <a:r>
              <a:rPr lang="en-US" dirty="0" err="1" smtClean="0"/>
              <a:t>synthèse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Ajouter</a:t>
            </a:r>
            <a:r>
              <a:rPr lang="en-US" dirty="0" smtClean="0"/>
              <a:t> la </a:t>
            </a:r>
            <a:r>
              <a:rPr lang="en-US" dirty="0" err="1" smtClean="0"/>
              <a:t>synthèse</a:t>
            </a:r>
            <a:r>
              <a:rPr lang="en-US" dirty="0" smtClean="0"/>
              <a:t> aux </a:t>
            </a:r>
            <a:r>
              <a:rPr lang="en-US" dirty="0" err="1" smtClean="0"/>
              <a:t>favoris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identifiés</a:t>
            </a:r>
            <a:r>
              <a:rPr lang="en-US" dirty="0" smtClean="0"/>
              <a:t> par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étoile</a:t>
            </a:r>
            <a:r>
              <a:rPr lang="en-US" dirty="0" smtClean="0"/>
              <a:t> )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lvl="2"/>
            <a:r>
              <a:rPr lang="en-US" dirty="0" smtClean="0"/>
              <a:t>Les </a:t>
            </a:r>
            <a:r>
              <a:rPr lang="en-US" dirty="0" err="1" smtClean="0"/>
              <a:t>favoris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accessibles</a:t>
            </a:r>
            <a:r>
              <a:rPr lang="en-US" dirty="0" smtClean="0"/>
              <a:t> via le menu </a:t>
            </a:r>
            <a:r>
              <a:rPr lang="en-US" i="1" dirty="0" smtClean="0"/>
              <a:t>Favorites</a:t>
            </a:r>
            <a:endParaRPr lang="en-US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66" y="1779636"/>
            <a:ext cx="314960" cy="298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66" y="2130972"/>
            <a:ext cx="314960" cy="299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86" y="2961572"/>
            <a:ext cx="7067550" cy="1171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3171524" y="3785584"/>
            <a:ext cx="413886" cy="34756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585412" y="2430184"/>
            <a:ext cx="3424988" cy="13554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53972"/>
            <a:ext cx="8123722" cy="566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à coins arrondis 16"/>
          <p:cNvSpPr/>
          <p:nvPr/>
        </p:nvSpPr>
        <p:spPr>
          <a:xfrm>
            <a:off x="7117882" y="4734722"/>
            <a:ext cx="529390" cy="22514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à coins arrondis 17"/>
          <p:cNvSpPr/>
          <p:nvPr/>
        </p:nvSpPr>
        <p:spPr>
          <a:xfrm>
            <a:off x="7262261" y="5075368"/>
            <a:ext cx="1145406" cy="23500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568" y="4835852"/>
            <a:ext cx="447600" cy="6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BIEEE : page </a:t>
            </a:r>
            <a:r>
              <a:rPr lang="en-US" i="1" dirty="0"/>
              <a:t>Catalog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Autres</a:t>
            </a:r>
            <a:r>
              <a:rPr lang="en-US" dirty="0"/>
              <a:t> options </a:t>
            </a:r>
            <a:r>
              <a:rPr lang="en-US" dirty="0" err="1"/>
              <a:t>disponibles</a:t>
            </a:r>
            <a:r>
              <a:rPr lang="en-US" dirty="0"/>
              <a:t> : </a:t>
            </a:r>
            <a:r>
              <a:rPr lang="en-US" dirty="0" err="1" smtClean="0"/>
              <a:t>détails</a:t>
            </a:r>
            <a:endParaRPr lang="en-US" dirty="0" smtClean="0"/>
          </a:p>
          <a:p>
            <a:pPr lvl="1"/>
            <a:r>
              <a:rPr lang="en-US" dirty="0" smtClean="0"/>
              <a:t>       </a:t>
            </a:r>
            <a:r>
              <a:rPr lang="en-US" dirty="0" err="1" smtClean="0"/>
              <a:t>Créer</a:t>
            </a:r>
            <a:r>
              <a:rPr lang="en-US" dirty="0" smtClean="0"/>
              <a:t> un </a:t>
            </a:r>
            <a:r>
              <a:rPr lang="en-US" dirty="0" err="1" smtClean="0"/>
              <a:t>raccourci</a:t>
            </a:r>
            <a:r>
              <a:rPr lang="en-US" dirty="0" smtClean="0"/>
              <a:t>. Le </a:t>
            </a:r>
            <a:r>
              <a:rPr lang="en-US" dirty="0" err="1" smtClean="0"/>
              <a:t>racourci</a:t>
            </a:r>
            <a:r>
              <a:rPr lang="en-US" dirty="0" smtClean="0"/>
              <a:t>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alors</a:t>
            </a:r>
            <a:r>
              <a:rPr lang="en-US" dirty="0" smtClean="0"/>
              <a:t>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déplacé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</a:t>
            </a:r>
            <a:r>
              <a:rPr lang="en-US" dirty="0" err="1" smtClean="0"/>
              <a:t>autre</a:t>
            </a:r>
            <a:r>
              <a:rPr lang="en-US" dirty="0" smtClean="0"/>
              <a:t> dossier</a:t>
            </a:r>
          </a:p>
          <a:p>
            <a:pPr lvl="1"/>
            <a:r>
              <a:rPr lang="en-US" dirty="0" smtClean="0"/>
              <a:t>        </a:t>
            </a:r>
            <a:r>
              <a:rPr lang="en-US" dirty="0" err="1" smtClean="0"/>
              <a:t>Ajouter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à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synthèse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53" y="1696156"/>
            <a:ext cx="413184" cy="3902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053" y="2401674"/>
            <a:ext cx="413183" cy="319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39" y="3048784"/>
            <a:ext cx="5455576" cy="32043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4706328" y="4221298"/>
            <a:ext cx="2002054" cy="26950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3502529" y="3355151"/>
            <a:ext cx="1588168" cy="17325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BIEEE : page </a:t>
            </a:r>
            <a:r>
              <a:rPr lang="en-US" i="1" dirty="0"/>
              <a:t>Catalog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Chemin</a:t>
            </a:r>
            <a:r>
              <a:rPr lang="en-US" dirty="0" smtClean="0"/>
              <a:t> </a:t>
            </a:r>
            <a:r>
              <a:rPr lang="en-US" dirty="0" err="1" smtClean="0"/>
              <a:t>d’accès</a:t>
            </a:r>
            <a:r>
              <a:rPr lang="en-US" dirty="0" smtClean="0"/>
              <a:t> pour un dossier </a:t>
            </a:r>
            <a:r>
              <a:rPr lang="en-US" dirty="0" err="1" smtClean="0"/>
              <a:t>ou</a:t>
            </a:r>
            <a:r>
              <a:rPr lang="en-US" dirty="0" smtClean="0"/>
              <a:t> un </a:t>
            </a:r>
            <a:r>
              <a:rPr lang="en-US" dirty="0" err="1" smtClean="0"/>
              <a:t>fichier</a:t>
            </a:r>
            <a:r>
              <a:rPr lang="en-US" dirty="0" smtClean="0"/>
              <a:t> </a:t>
            </a:r>
            <a:r>
              <a:rPr lang="en-US" dirty="0" err="1" smtClean="0"/>
              <a:t>sélectionné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" y="2770982"/>
            <a:ext cx="7854215" cy="1465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993457" y="3063231"/>
            <a:ext cx="2569945" cy="211756"/>
          </a:xfrm>
          <a:prstGeom prst="roundRect">
            <a:avLst/>
          </a:prstGeom>
          <a:noFill/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BIEEE : </a:t>
            </a:r>
            <a:r>
              <a:rPr lang="en-US" dirty="0" err="1" smtClean="0"/>
              <a:t>raccourcis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Accès</a:t>
            </a:r>
            <a:r>
              <a:rPr lang="en-US" dirty="0" smtClean="0"/>
              <a:t> plus </a:t>
            </a:r>
            <a:r>
              <a:rPr lang="en-US" dirty="0" err="1" smtClean="0"/>
              <a:t>rapide</a:t>
            </a:r>
            <a:r>
              <a:rPr lang="en-US" dirty="0" smtClean="0"/>
              <a:t> aux </a:t>
            </a:r>
            <a:r>
              <a:rPr lang="en-US" dirty="0" err="1" smtClean="0"/>
              <a:t>éléments</a:t>
            </a:r>
            <a:r>
              <a:rPr lang="en-US" dirty="0" smtClean="0"/>
              <a:t> de la page </a:t>
            </a:r>
            <a:r>
              <a:rPr lang="en-US" i="1" dirty="0" smtClean="0"/>
              <a:t>Catalog</a:t>
            </a:r>
            <a:endParaRPr lang="en-US" dirty="0" smtClean="0"/>
          </a:p>
          <a:p>
            <a:pPr lvl="1"/>
            <a:r>
              <a:rPr lang="en-US" sz="1800" dirty="0" smtClean="0"/>
              <a:t>Menu </a:t>
            </a:r>
            <a:r>
              <a:rPr lang="en-US" sz="1800" i="1" dirty="0" smtClean="0"/>
              <a:t>Open</a:t>
            </a:r>
          </a:p>
          <a:p>
            <a:pPr lvl="1"/>
            <a:endParaRPr lang="en-US" sz="1800" i="1" dirty="0"/>
          </a:p>
          <a:p>
            <a:pPr lvl="1"/>
            <a:endParaRPr lang="en-US" sz="1800" i="1" dirty="0" smtClean="0"/>
          </a:p>
          <a:p>
            <a:pPr lvl="1"/>
            <a:endParaRPr lang="en-US" sz="1800" i="1" dirty="0" smtClean="0"/>
          </a:p>
          <a:p>
            <a:pPr lvl="1"/>
            <a:endParaRPr lang="en-US" sz="1800" i="1" dirty="0"/>
          </a:p>
          <a:p>
            <a:pPr lvl="1"/>
            <a:endParaRPr lang="en-US" sz="1800" i="1" dirty="0"/>
          </a:p>
          <a:p>
            <a:pPr lvl="1"/>
            <a:endParaRPr lang="en-US" sz="1800" i="1" dirty="0" smtClean="0"/>
          </a:p>
          <a:p>
            <a:pPr lvl="1"/>
            <a:r>
              <a:rPr lang="en-US" sz="1800" dirty="0" smtClean="0"/>
              <a:t>Menu </a:t>
            </a:r>
            <a:r>
              <a:rPr lang="en-US" sz="1800" i="1" dirty="0" smtClean="0"/>
              <a:t>Favorites</a:t>
            </a:r>
            <a:endParaRPr lang="en-US" sz="18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2154879"/>
            <a:ext cx="3800475" cy="1704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5650832" y="2154879"/>
            <a:ext cx="596766" cy="23406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46457" y="2045959"/>
            <a:ext cx="447600" cy="6987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62" y="4675603"/>
            <a:ext cx="3648075" cy="885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3466699" y="4675603"/>
            <a:ext cx="625642" cy="25762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46" y="4769143"/>
            <a:ext cx="447600" cy="6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1800" dirty="0">
                <a:latin typeface="+mn-lt"/>
              </a:rPr>
              <a:t>Mise à jour le </a:t>
            </a:r>
            <a:r>
              <a:rPr lang="fr-FR" sz="1800" dirty="0" smtClean="0">
                <a:latin typeface="+mn-lt"/>
              </a:rPr>
              <a:t>12/09/18</a:t>
            </a:r>
            <a:endParaRPr lang="fr-FR" sz="1800" dirty="0">
              <a:latin typeface="+mn-lt"/>
            </a:endParaRPr>
          </a:p>
          <a:p>
            <a:endParaRPr lang="fr-FR" dirty="0">
              <a:latin typeface="+mn-lt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5FA3B0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err="1">
                <a:latin typeface="+mn-lt"/>
              </a:rPr>
              <a:t>Analytics</a:t>
            </a: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– Les r</a:t>
            </a:r>
            <a:r>
              <a:rPr lang="fr-FR" dirty="0" smtClean="0"/>
              <a:t>apports</a:t>
            </a:r>
            <a:endParaRPr lang="fr-FR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BIEEE : </a:t>
            </a:r>
            <a:r>
              <a:rPr lang="en-US" dirty="0" err="1" smtClean="0"/>
              <a:t>raccourcis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Menu </a:t>
            </a:r>
            <a:r>
              <a:rPr lang="en-US" i="1" dirty="0" smtClean="0"/>
              <a:t>Dashboards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5" y="2320131"/>
            <a:ext cx="3943350" cy="3086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4167739" y="2320131"/>
            <a:ext cx="760396" cy="2209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14" y="2374259"/>
            <a:ext cx="447600" cy="6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BIEEE : </a:t>
            </a:r>
            <a:r>
              <a:rPr lang="en-US" dirty="0" err="1" smtClean="0"/>
              <a:t>fonction</a:t>
            </a:r>
            <a:r>
              <a:rPr lang="en-US" dirty="0" smtClean="0"/>
              <a:t> </a:t>
            </a:r>
            <a:r>
              <a:rPr lang="en-US" i="1" dirty="0" smtClean="0"/>
              <a:t>Search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Entrer</a:t>
            </a:r>
            <a:r>
              <a:rPr lang="en-US" dirty="0" smtClean="0"/>
              <a:t> un </a:t>
            </a:r>
            <a:r>
              <a:rPr lang="en-US" dirty="0" err="1" smtClean="0"/>
              <a:t>terme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zone </a:t>
            </a:r>
            <a:r>
              <a:rPr lang="en-US" i="1" dirty="0" smtClean="0"/>
              <a:t>Search</a:t>
            </a:r>
            <a:endParaRPr lang="en-US" dirty="0" smtClean="0"/>
          </a:p>
          <a:p>
            <a:endParaRPr lang="en-US" i="1" dirty="0"/>
          </a:p>
          <a:p>
            <a:endParaRPr lang="en-US" sz="2800" i="1" dirty="0" smtClean="0"/>
          </a:p>
          <a:p>
            <a:endParaRPr lang="en-US" sz="2800" i="1" dirty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endParaRPr lang="en-US" sz="2800" i="1" dirty="0" smtClean="0"/>
          </a:p>
          <a:p>
            <a:pPr lvl="1"/>
            <a:r>
              <a:rPr lang="en-US" sz="1800" dirty="0" err="1" smtClean="0"/>
              <a:t>Possibilité</a:t>
            </a:r>
            <a:r>
              <a:rPr lang="en-US" sz="1800" dirty="0" smtClean="0"/>
              <a:t> de </a:t>
            </a:r>
            <a:r>
              <a:rPr lang="en-US" sz="1800" dirty="0" err="1" smtClean="0"/>
              <a:t>restreindre</a:t>
            </a:r>
            <a:r>
              <a:rPr lang="en-US" sz="1800" dirty="0" smtClean="0"/>
              <a:t> la </a:t>
            </a:r>
            <a:r>
              <a:rPr lang="en-US" sz="1800" dirty="0" err="1" smtClean="0"/>
              <a:t>recherche</a:t>
            </a:r>
            <a:r>
              <a:rPr lang="en-US" sz="1800" dirty="0" smtClean="0"/>
              <a:t> aux dossiers </a:t>
            </a:r>
            <a:r>
              <a:rPr lang="en-US" sz="1800" dirty="0" err="1" smtClean="0"/>
              <a:t>privés</a:t>
            </a:r>
            <a:r>
              <a:rPr lang="en-US" sz="1800" dirty="0" smtClean="0"/>
              <a:t> </a:t>
            </a:r>
            <a:r>
              <a:rPr lang="en-US" sz="1800" dirty="0" err="1" smtClean="0"/>
              <a:t>ou</a:t>
            </a:r>
            <a:r>
              <a:rPr lang="en-US" sz="1800" dirty="0" smtClean="0"/>
              <a:t> </a:t>
            </a:r>
            <a:r>
              <a:rPr lang="en-US" sz="1800" dirty="0" err="1" smtClean="0"/>
              <a:t>partagés</a:t>
            </a:r>
            <a:r>
              <a:rPr lang="en-US" sz="1800" dirty="0" smtClean="0"/>
              <a:t> (</a:t>
            </a:r>
            <a:r>
              <a:rPr lang="en-US" sz="1800" dirty="0" err="1" smtClean="0"/>
              <a:t>en</a:t>
            </a:r>
            <a:r>
              <a:rPr lang="en-US" sz="1800" dirty="0" smtClean="0"/>
              <a:t> passant par la </a:t>
            </a:r>
            <a:r>
              <a:rPr lang="en-US" sz="1800" dirty="0" err="1" smtClean="0"/>
              <a:t>recherche</a:t>
            </a:r>
            <a:r>
              <a:rPr lang="en-US" sz="1800" dirty="0" smtClean="0"/>
              <a:t> </a:t>
            </a:r>
            <a:r>
              <a:rPr lang="en-US" sz="1800" dirty="0" err="1" smtClean="0"/>
              <a:t>avancée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82" y="1918959"/>
            <a:ext cx="4757436" cy="2010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4225491" y="1918959"/>
            <a:ext cx="1982804" cy="18317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75" y="4890544"/>
            <a:ext cx="3098649" cy="1648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68" y="5633794"/>
            <a:ext cx="447600" cy="6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BIEEE : menu </a:t>
            </a:r>
            <a:r>
              <a:rPr lang="en-US" i="1" dirty="0" smtClean="0"/>
              <a:t>New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Permet</a:t>
            </a:r>
            <a:r>
              <a:rPr lang="en-US" dirty="0" smtClean="0"/>
              <a:t> de </a:t>
            </a:r>
            <a:r>
              <a:rPr lang="en-US" dirty="0" err="1" smtClean="0"/>
              <a:t>créer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nouvelle </a:t>
            </a:r>
            <a:r>
              <a:rPr lang="en-US" dirty="0" err="1" smtClean="0"/>
              <a:t>synthèse</a:t>
            </a:r>
            <a:r>
              <a:rPr lang="en-US" dirty="0" smtClean="0"/>
              <a:t> </a:t>
            </a:r>
            <a:r>
              <a:rPr lang="en-US" dirty="0" err="1" smtClean="0"/>
              <a:t>statistique</a:t>
            </a:r>
            <a:r>
              <a:rPr lang="en-US" dirty="0" smtClean="0"/>
              <a:t> (</a:t>
            </a:r>
            <a:r>
              <a:rPr lang="en-US" i="1" dirty="0" smtClean="0"/>
              <a:t>Analysis, Dashboards) </a:t>
            </a:r>
            <a:r>
              <a:rPr lang="en-US" i="1" dirty="0" err="1" smtClean="0"/>
              <a:t>ou</a:t>
            </a:r>
            <a:r>
              <a:rPr lang="en-US" i="1" dirty="0" smtClean="0"/>
              <a:t> </a:t>
            </a:r>
            <a:r>
              <a:rPr lang="en-US" i="1" dirty="0" err="1" smtClean="0"/>
              <a:t>d’autres</a:t>
            </a:r>
            <a:r>
              <a:rPr lang="en-US" i="1" dirty="0" smtClean="0"/>
              <a:t> </a:t>
            </a:r>
            <a:r>
              <a:rPr lang="en-US" i="1" dirty="0" err="1" smtClean="0"/>
              <a:t>éléments</a:t>
            </a:r>
            <a:r>
              <a:rPr lang="en-US" i="1" dirty="0" smtClean="0"/>
              <a:t> (Filter, Dashboard Prompt, Condition)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2" y="2576569"/>
            <a:ext cx="4295775" cy="3305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4803006" y="2954394"/>
            <a:ext cx="1145407" cy="77724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30" y="2644270"/>
            <a:ext cx="447600" cy="6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20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Création d'un rapport</a:t>
            </a:r>
            <a:br>
              <a:rPr lang="fr-BE" dirty="0" smtClean="0"/>
            </a:br>
            <a:r>
              <a:rPr lang="fr-BE" dirty="0" smtClean="0"/>
              <a:t>Exemple 1 : </a:t>
            </a:r>
            <a:r>
              <a:rPr lang="fr-BE" i="1" dirty="0" smtClean="0"/>
              <a:t>Physical Items</a:t>
            </a:r>
            <a:r>
              <a:rPr lang="fr-BE" dirty="0" smtClean="0">
                <a:latin typeface="+mn-lt"/>
              </a:rPr>
              <a:t> 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</a:t>
            </a:r>
            <a:r>
              <a:rPr lang="en-US" dirty="0"/>
              <a:t> </a:t>
            </a:r>
            <a:r>
              <a:rPr lang="en-US" dirty="0" smtClean="0"/>
              <a:t>1 : </a:t>
            </a:r>
            <a:r>
              <a:rPr lang="en-US" i="1" dirty="0" smtClean="0"/>
              <a:t>Physical Items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Liste</a:t>
            </a:r>
            <a:r>
              <a:rPr lang="en-US" sz="2800" dirty="0" smtClean="0"/>
              <a:t> des livres </a:t>
            </a:r>
            <a:r>
              <a:rPr lang="en-US" sz="2800" dirty="0" err="1" smtClean="0"/>
              <a:t>d’une</a:t>
            </a:r>
            <a:r>
              <a:rPr lang="en-US" sz="2800" dirty="0" smtClean="0"/>
              <a:t> </a:t>
            </a:r>
            <a:r>
              <a:rPr lang="en-US" sz="2800" dirty="0" err="1" smtClean="0"/>
              <a:t>localisation</a:t>
            </a:r>
            <a:r>
              <a:rPr lang="en-US" sz="2800" dirty="0" smtClean="0"/>
              <a:t> :</a:t>
            </a:r>
          </a:p>
          <a:p>
            <a:r>
              <a:rPr lang="en-US" sz="2400" dirty="0" err="1" smtClean="0"/>
              <a:t>Créer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analyse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le </a:t>
            </a:r>
            <a:r>
              <a:rPr lang="en-US" sz="2400" dirty="0" err="1" smtClean="0"/>
              <a:t>domaine</a:t>
            </a:r>
            <a:r>
              <a:rPr lang="en-US" sz="2400" dirty="0" smtClean="0"/>
              <a:t> </a:t>
            </a:r>
            <a:r>
              <a:rPr lang="en-US" sz="2400" i="1" dirty="0" smtClean="0"/>
              <a:t>Physical Items</a:t>
            </a:r>
            <a:endParaRPr lang="en-US" sz="2400" i="1" dirty="0"/>
          </a:p>
          <a:p>
            <a:pPr marL="800100" lvl="2" indent="0">
              <a:buNone/>
            </a:pPr>
            <a:endParaRPr lang="en-US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44" y="2830513"/>
            <a:ext cx="1990725" cy="3295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12" y="2825967"/>
            <a:ext cx="2828925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6" y="2799559"/>
            <a:ext cx="586637" cy="91579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1814" y="3180824"/>
            <a:ext cx="23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085950" y="2825967"/>
            <a:ext cx="635644" cy="23486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1193533" y="3209698"/>
            <a:ext cx="616016" cy="18466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5130252" y="4812632"/>
            <a:ext cx="914413" cy="23100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9044" y="3028959"/>
            <a:ext cx="586637" cy="91579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049617" y="3390974"/>
            <a:ext cx="23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3700219" y="4448612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5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93" y="4849567"/>
            <a:ext cx="586637" cy="91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1 : </a:t>
            </a:r>
            <a:r>
              <a:rPr lang="en-US" i="1" dirty="0"/>
              <a:t>Physical Items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l’onglet</a:t>
            </a:r>
            <a:r>
              <a:rPr lang="en-US" dirty="0" smtClean="0"/>
              <a:t> </a:t>
            </a:r>
            <a:r>
              <a:rPr lang="en-US" i="1" dirty="0" smtClean="0"/>
              <a:t>Location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2335018"/>
            <a:ext cx="4629150" cy="3171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à coins arrondis 10"/>
          <p:cNvSpPr/>
          <p:nvPr/>
        </p:nvSpPr>
        <p:spPr>
          <a:xfrm>
            <a:off x="2695074" y="3532472"/>
            <a:ext cx="837398" cy="18288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2695074" y="3965608"/>
            <a:ext cx="972151" cy="17325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4206239" y="3078436"/>
            <a:ext cx="2156059" cy="45403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eur droit avec flèche 4"/>
          <p:cNvCxnSpPr>
            <a:stCxn id="11" idx="3"/>
          </p:cNvCxnSpPr>
          <p:nvPr/>
        </p:nvCxnSpPr>
        <p:spPr>
          <a:xfrm flipV="1">
            <a:off x="3532472" y="3429000"/>
            <a:ext cx="985034" cy="19491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>
            <a:stCxn id="12" idx="3"/>
          </p:cNvCxnSpPr>
          <p:nvPr/>
        </p:nvCxnSpPr>
        <p:spPr>
          <a:xfrm flipV="1">
            <a:off x="3667225" y="3429000"/>
            <a:ext cx="2079057" cy="62323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222" flipH="1">
            <a:off x="4745170" y="3691718"/>
            <a:ext cx="601529" cy="8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1 : </a:t>
            </a:r>
            <a:r>
              <a:rPr lang="en-US" i="1" dirty="0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Ajouter</a:t>
            </a:r>
            <a:r>
              <a:rPr lang="en-US" dirty="0" smtClean="0"/>
              <a:t> un </a:t>
            </a:r>
            <a:r>
              <a:rPr lang="en-US" dirty="0" err="1" smtClean="0"/>
              <a:t>filtre</a:t>
            </a:r>
            <a:r>
              <a:rPr lang="en-US" dirty="0" smtClean="0"/>
              <a:t> sur le </a:t>
            </a:r>
            <a:r>
              <a:rPr lang="en-US" dirty="0" err="1" smtClean="0"/>
              <a:t>critère</a:t>
            </a:r>
            <a:r>
              <a:rPr lang="en-US" dirty="0" smtClean="0"/>
              <a:t> </a:t>
            </a:r>
            <a:r>
              <a:rPr lang="en-US" i="1" dirty="0" smtClean="0"/>
              <a:t>Library Code</a:t>
            </a:r>
            <a:endParaRPr lang="en-US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97" y="2127590"/>
            <a:ext cx="2014639" cy="16011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034002"/>
            <a:ext cx="3431406" cy="2571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72" y="2079465"/>
            <a:ext cx="3386655" cy="25656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39" y="2299043"/>
            <a:ext cx="490165" cy="76519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531462" y="2584057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915427" y="2953389"/>
            <a:ext cx="462013" cy="25182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8711">
            <a:off x="2366932" y="2846082"/>
            <a:ext cx="490165" cy="76519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569386" y="3121471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3697618" y="2552650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6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56390" y="2506819"/>
            <a:ext cx="490165" cy="765192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5486400" y="2768723"/>
            <a:ext cx="1832476" cy="18891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èche droite 17"/>
          <p:cNvSpPr/>
          <p:nvPr/>
        </p:nvSpPr>
        <p:spPr>
          <a:xfrm rot="9258780">
            <a:off x="4211961" y="4980361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9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52535" y="4646022"/>
            <a:ext cx="490165" cy="765192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1123197" y="5563402"/>
            <a:ext cx="507347" cy="14437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965">
            <a:off x="2570024" y="6156316"/>
            <a:ext cx="490165" cy="7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1 : </a:t>
            </a:r>
            <a:r>
              <a:rPr lang="en-US" i="1" dirty="0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Ajouter</a:t>
            </a:r>
            <a:r>
              <a:rPr lang="en-US" dirty="0" smtClean="0"/>
              <a:t> un </a:t>
            </a:r>
            <a:r>
              <a:rPr lang="en-US" dirty="0" err="1" smtClean="0"/>
              <a:t>filtre</a:t>
            </a:r>
            <a:r>
              <a:rPr lang="en-US" dirty="0" smtClean="0"/>
              <a:t> sur le </a:t>
            </a:r>
            <a:r>
              <a:rPr lang="en-US" dirty="0" err="1" smtClean="0"/>
              <a:t>critère</a:t>
            </a:r>
            <a:r>
              <a:rPr lang="en-US" dirty="0" smtClean="0"/>
              <a:t> </a:t>
            </a:r>
            <a:r>
              <a:rPr lang="en-US" i="1" dirty="0" smtClean="0"/>
              <a:t>Location name</a:t>
            </a:r>
            <a:endParaRPr lang="en-US" dirty="0" smtClean="0"/>
          </a:p>
          <a:p>
            <a:endParaRPr lang="en-US" i="1" dirty="0" smtClean="0"/>
          </a:p>
          <a:p>
            <a:endParaRPr lang="en-US" i="1" dirty="0"/>
          </a:p>
          <a:p>
            <a:endParaRPr lang="en-US" i="1" dirty="0"/>
          </a:p>
          <a:p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r>
              <a:rPr lang="en-US" dirty="0" smtClean="0"/>
              <a:t>Les </a:t>
            </a:r>
            <a:r>
              <a:rPr lang="en-US" dirty="0" err="1" smtClean="0"/>
              <a:t>filtres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ajoutés</a:t>
            </a:r>
            <a:r>
              <a:rPr lang="en-US" dirty="0" smtClean="0"/>
              <a:t> au rapport </a:t>
            </a:r>
            <a:endParaRPr lang="en-US" dirty="0"/>
          </a:p>
          <a:p>
            <a:endParaRPr lang="en-US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4" y="1922801"/>
            <a:ext cx="305752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012" y="2028683"/>
            <a:ext cx="3762375" cy="1257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02" y="4071749"/>
            <a:ext cx="7336996" cy="22995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290" y="2123093"/>
            <a:ext cx="490165" cy="76519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187613" y="2408107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8711">
            <a:off x="3023079" y="2737507"/>
            <a:ext cx="490165" cy="76519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225533" y="3012896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533072" y="2888285"/>
            <a:ext cx="442762" cy="21798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èche droite 13"/>
          <p:cNvSpPr/>
          <p:nvPr/>
        </p:nvSpPr>
        <p:spPr>
          <a:xfrm>
            <a:off x="3853248" y="2482575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à coins arrondis 14"/>
          <p:cNvSpPr/>
          <p:nvPr/>
        </p:nvSpPr>
        <p:spPr>
          <a:xfrm>
            <a:off x="4795009" y="2482575"/>
            <a:ext cx="3262964" cy="5303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903502" y="5961310"/>
            <a:ext cx="3805383" cy="40996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1 : </a:t>
            </a:r>
            <a:r>
              <a:rPr lang="en-US" i="1" dirty="0"/>
              <a:t>Physical Items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l’onglet</a:t>
            </a:r>
            <a:r>
              <a:rPr lang="en-US" dirty="0" smtClean="0"/>
              <a:t> </a:t>
            </a:r>
            <a:r>
              <a:rPr lang="en-US" i="1" dirty="0" smtClean="0"/>
              <a:t>Bibliographic Details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Dans</a:t>
            </a:r>
            <a:r>
              <a:rPr lang="en-US" dirty="0" smtClean="0"/>
              <a:t> le dossier </a:t>
            </a:r>
            <a:r>
              <a:rPr lang="en-US" i="1" dirty="0" smtClean="0"/>
              <a:t>Physical Item Details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99" y="1861069"/>
            <a:ext cx="5219700" cy="990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024" y="3028688"/>
            <a:ext cx="1790700" cy="419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6325" y="1867560"/>
            <a:ext cx="5219700" cy="1564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2036861" y="2283452"/>
            <a:ext cx="587141" cy="16362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à coins arrondis 20"/>
          <p:cNvSpPr/>
          <p:nvPr/>
        </p:nvSpPr>
        <p:spPr>
          <a:xfrm>
            <a:off x="2036861" y="3286811"/>
            <a:ext cx="500513" cy="14738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à coins arrondis 21"/>
          <p:cNvSpPr/>
          <p:nvPr/>
        </p:nvSpPr>
        <p:spPr>
          <a:xfrm>
            <a:off x="5617458" y="2427384"/>
            <a:ext cx="1270535" cy="3869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avec flèche 23"/>
          <p:cNvCxnSpPr>
            <a:stCxn id="9" idx="3"/>
          </p:cNvCxnSpPr>
          <p:nvPr/>
        </p:nvCxnSpPr>
        <p:spPr>
          <a:xfrm>
            <a:off x="2624002" y="2365267"/>
            <a:ext cx="3147461" cy="2743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1" idx="3"/>
          </p:cNvCxnSpPr>
          <p:nvPr/>
        </p:nvCxnSpPr>
        <p:spPr>
          <a:xfrm flipV="1">
            <a:off x="2537374" y="2829517"/>
            <a:ext cx="4042611" cy="5309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4561793"/>
            <a:ext cx="6381750" cy="14192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Rectangle à coins arrondis 35"/>
          <p:cNvSpPr/>
          <p:nvPr/>
        </p:nvSpPr>
        <p:spPr>
          <a:xfrm>
            <a:off x="1857475" y="5665127"/>
            <a:ext cx="568091" cy="15838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à coins arrondis 36"/>
          <p:cNvSpPr/>
          <p:nvPr/>
        </p:nvSpPr>
        <p:spPr>
          <a:xfrm>
            <a:off x="6670307" y="5082139"/>
            <a:ext cx="1010653" cy="38501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onnecteur droit avec flèche 38"/>
          <p:cNvCxnSpPr>
            <a:stCxn id="36" idx="3"/>
            <a:endCxn id="37" idx="1"/>
          </p:cNvCxnSpPr>
          <p:nvPr/>
        </p:nvCxnSpPr>
        <p:spPr>
          <a:xfrm flipV="1">
            <a:off x="2425566" y="5274644"/>
            <a:ext cx="4244741" cy="46967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8552">
            <a:off x="4157542" y="3108294"/>
            <a:ext cx="507576" cy="71983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6320">
            <a:off x="4579690" y="5455900"/>
            <a:ext cx="507576" cy="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" y="2299134"/>
            <a:ext cx="8162925" cy="29527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1 : </a:t>
            </a:r>
            <a:r>
              <a:rPr lang="en-US" i="1" dirty="0"/>
              <a:t>Physical Items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l’onglet</a:t>
            </a:r>
            <a:r>
              <a:rPr lang="en-US" dirty="0" smtClean="0"/>
              <a:t> </a:t>
            </a:r>
            <a:r>
              <a:rPr lang="en-US" i="1" dirty="0" smtClean="0"/>
              <a:t>Holding Details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972152" y="4918510"/>
            <a:ext cx="1280160" cy="1732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7074567" y="2800952"/>
            <a:ext cx="1453415" cy="45238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avec flèche 21"/>
          <p:cNvCxnSpPr>
            <a:stCxn id="7" idx="3"/>
            <a:endCxn id="9" idx="1"/>
          </p:cNvCxnSpPr>
          <p:nvPr/>
        </p:nvCxnSpPr>
        <p:spPr>
          <a:xfrm flipV="1">
            <a:off x="2252312" y="3027146"/>
            <a:ext cx="4822255" cy="19779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20412">
            <a:off x="5527433" y="3581823"/>
            <a:ext cx="507576" cy="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des </a:t>
            </a:r>
            <a:r>
              <a:rPr lang="en-US" dirty="0" err="1" smtClean="0"/>
              <a:t>matières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L’environnement</a:t>
            </a:r>
            <a:r>
              <a:rPr lang="en-US" dirty="0" smtClean="0"/>
              <a:t> Oracle BIEEE</a:t>
            </a:r>
          </a:p>
          <a:p>
            <a:r>
              <a:rPr lang="en-US" dirty="0" err="1" smtClean="0"/>
              <a:t>Créer</a:t>
            </a:r>
            <a:r>
              <a:rPr lang="en-US" dirty="0" smtClean="0"/>
              <a:t> des rapports</a:t>
            </a:r>
          </a:p>
          <a:p>
            <a:pPr lvl="1"/>
            <a:r>
              <a:rPr lang="en-US" dirty="0" err="1" smtClean="0"/>
              <a:t>Exemple</a:t>
            </a:r>
            <a:r>
              <a:rPr lang="en-US" dirty="0" smtClean="0"/>
              <a:t> 1 : </a:t>
            </a:r>
            <a:r>
              <a:rPr lang="en-US" i="1" dirty="0" smtClean="0"/>
              <a:t>Physical Items</a:t>
            </a:r>
          </a:p>
          <a:p>
            <a:pPr lvl="1"/>
            <a:r>
              <a:rPr lang="en-US" dirty="0" err="1" smtClean="0"/>
              <a:t>Exemple</a:t>
            </a:r>
            <a:r>
              <a:rPr lang="en-US" dirty="0" smtClean="0"/>
              <a:t> 2 : </a:t>
            </a:r>
            <a:r>
              <a:rPr lang="en-US" i="1" dirty="0" smtClean="0"/>
              <a:t>Physical Items (Cost per Use)</a:t>
            </a:r>
          </a:p>
          <a:p>
            <a:pPr lvl="1"/>
            <a:r>
              <a:rPr lang="en-US" dirty="0" err="1" smtClean="0"/>
              <a:t>Exemple</a:t>
            </a:r>
            <a:r>
              <a:rPr lang="en-US" dirty="0" smtClean="0"/>
              <a:t> 3 : </a:t>
            </a:r>
            <a:r>
              <a:rPr lang="en-US" i="1" dirty="0" smtClean="0"/>
              <a:t>Fulfillment</a:t>
            </a:r>
          </a:p>
          <a:p>
            <a:pPr lvl="1"/>
            <a:r>
              <a:rPr lang="en-US" dirty="0" err="1" smtClean="0"/>
              <a:t>Exemple</a:t>
            </a:r>
            <a:r>
              <a:rPr lang="en-US" dirty="0" smtClean="0"/>
              <a:t> 4 : </a:t>
            </a:r>
            <a:r>
              <a:rPr lang="en-US" i="1" dirty="0" smtClean="0"/>
              <a:t>Usage Data</a:t>
            </a:r>
          </a:p>
          <a:p>
            <a:r>
              <a:rPr lang="en-US" dirty="0" err="1" smtClean="0"/>
              <a:t>Partager</a:t>
            </a:r>
            <a:r>
              <a:rPr lang="en-US" dirty="0" smtClean="0"/>
              <a:t> des rapports</a:t>
            </a:r>
          </a:p>
          <a:p>
            <a:pPr lvl="1"/>
            <a:r>
              <a:rPr lang="en-US" dirty="0" err="1"/>
              <a:t>Partager</a:t>
            </a:r>
            <a:r>
              <a:rPr lang="en-US" dirty="0"/>
              <a:t> un </a:t>
            </a:r>
            <a:r>
              <a:rPr lang="en-US" dirty="0" smtClean="0"/>
              <a:t>rapport/</a:t>
            </a:r>
            <a:r>
              <a:rPr lang="en-US" i="1" dirty="0" smtClean="0"/>
              <a:t>Dashboard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/>
              <a:t>Partager</a:t>
            </a:r>
            <a:r>
              <a:rPr lang="en-US" dirty="0"/>
              <a:t> un </a:t>
            </a:r>
            <a:r>
              <a:rPr lang="en-US" dirty="0" smtClean="0"/>
              <a:t>rapport/</a:t>
            </a:r>
            <a:r>
              <a:rPr lang="en-US" i="1" dirty="0" smtClean="0"/>
              <a:t>Dashboard</a:t>
            </a:r>
            <a:r>
              <a:rPr lang="en-US" dirty="0" smtClean="0"/>
              <a:t> </a:t>
            </a:r>
            <a:r>
              <a:rPr lang="en-US" dirty="0" err="1" smtClean="0"/>
              <a:t>planifié</a:t>
            </a:r>
            <a:endParaRPr lang="en-US" dirty="0" smtClean="0"/>
          </a:p>
          <a:p>
            <a:pPr lvl="1"/>
            <a:r>
              <a:rPr lang="en-US" dirty="0" err="1" smtClean="0"/>
              <a:t>Partager</a:t>
            </a:r>
            <a:r>
              <a:rPr lang="en-US" dirty="0" smtClean="0"/>
              <a:t> un </a:t>
            </a:r>
            <a:r>
              <a:rPr lang="en-US" i="1" dirty="0" smtClean="0"/>
              <a:t>widget</a:t>
            </a:r>
            <a:endParaRPr lang="en-US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047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1 : </a:t>
            </a:r>
            <a:r>
              <a:rPr lang="en-US" i="1" dirty="0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err="1">
                <a:solidFill>
                  <a:prstClr val="black"/>
                </a:solidFill>
              </a:rPr>
              <a:t>Ajouter</a:t>
            </a:r>
            <a:r>
              <a:rPr lang="en-US" sz="2800" dirty="0">
                <a:solidFill>
                  <a:prstClr val="black"/>
                </a:solidFill>
              </a:rPr>
              <a:t> un tri sur le </a:t>
            </a:r>
            <a:r>
              <a:rPr lang="en-US" sz="2800" dirty="0" err="1">
                <a:solidFill>
                  <a:prstClr val="black"/>
                </a:solidFill>
              </a:rPr>
              <a:t>critère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i="1" dirty="0">
                <a:solidFill>
                  <a:prstClr val="black"/>
                </a:solidFill>
              </a:rPr>
              <a:t>Permanent Call </a:t>
            </a:r>
            <a:r>
              <a:rPr lang="en-US" sz="2800" i="1" dirty="0" smtClean="0">
                <a:solidFill>
                  <a:prstClr val="black"/>
                </a:solidFill>
              </a:rPr>
              <a:t>Number</a:t>
            </a:r>
          </a:p>
          <a:p>
            <a:pPr lvl="0"/>
            <a:endParaRPr lang="en-US" sz="2800" i="1" dirty="0">
              <a:solidFill>
                <a:prstClr val="black"/>
              </a:solidFill>
            </a:endParaRPr>
          </a:p>
          <a:p>
            <a:pPr lvl="0"/>
            <a:endParaRPr lang="en-US" sz="2800" i="1" dirty="0" smtClean="0">
              <a:solidFill>
                <a:prstClr val="black"/>
              </a:solidFill>
            </a:endParaRPr>
          </a:p>
          <a:p>
            <a:pPr lvl="0"/>
            <a:endParaRPr lang="en-US" sz="2800" i="1" dirty="0">
              <a:solidFill>
                <a:prstClr val="black"/>
              </a:solidFill>
            </a:endParaRPr>
          </a:p>
          <a:p>
            <a:r>
              <a:rPr lang="en-US" sz="2800" dirty="0"/>
              <a:t>Le tri </a:t>
            </a:r>
            <a:r>
              <a:rPr lang="en-US" sz="2800" dirty="0" err="1"/>
              <a:t>est</a:t>
            </a:r>
            <a:r>
              <a:rPr lang="en-US" sz="2800" dirty="0"/>
              <a:t> </a:t>
            </a:r>
            <a:r>
              <a:rPr lang="en-US" sz="2800" dirty="0" err="1"/>
              <a:t>ajouté</a:t>
            </a:r>
            <a:r>
              <a:rPr lang="en-US" sz="2800" dirty="0"/>
              <a:t> </a:t>
            </a:r>
            <a:r>
              <a:rPr lang="en-US" sz="2800" dirty="0" smtClean="0"/>
              <a:t>au rapport</a:t>
            </a:r>
            <a:endParaRPr lang="en-US" sz="2800" dirty="0"/>
          </a:p>
          <a:p>
            <a:pPr lvl="0"/>
            <a:endParaRPr lang="en-US" sz="2800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1870762"/>
            <a:ext cx="5124450" cy="1533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4283241" y="2221233"/>
            <a:ext cx="952901" cy="21175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5582653" y="2221233"/>
            <a:ext cx="731520" cy="21175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38" y="2094708"/>
            <a:ext cx="490165" cy="76519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89661" y="2379722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8711">
            <a:off x="5103809" y="2128927"/>
            <a:ext cx="490165" cy="76519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306263" y="2404316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78" y="4116562"/>
            <a:ext cx="5991225" cy="2409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à coins arrondis 12"/>
          <p:cNvSpPr/>
          <p:nvPr/>
        </p:nvSpPr>
        <p:spPr>
          <a:xfrm>
            <a:off x="6121667" y="4811407"/>
            <a:ext cx="192506" cy="2677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0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1 : </a:t>
            </a:r>
            <a:r>
              <a:rPr lang="en-US" i="1" dirty="0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Visualiser</a:t>
            </a:r>
            <a:r>
              <a:rPr lang="en-US" sz="2800" dirty="0" smtClean="0"/>
              <a:t> le </a:t>
            </a:r>
            <a:r>
              <a:rPr lang="en-US" sz="2800" dirty="0" err="1" smtClean="0"/>
              <a:t>résultat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5" y="2118861"/>
            <a:ext cx="6032584" cy="11842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56" y="3533273"/>
            <a:ext cx="6118540" cy="30356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1443789" y="2118861"/>
            <a:ext cx="308009" cy="1815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965">
            <a:off x="977923" y="2065344"/>
            <a:ext cx="490165" cy="765192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3715352" y="3863181"/>
            <a:ext cx="4533499" cy="267573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èche à angle droit 9"/>
          <p:cNvSpPr/>
          <p:nvPr/>
        </p:nvSpPr>
        <p:spPr>
          <a:xfrm rot="5400000">
            <a:off x="1223005" y="3821747"/>
            <a:ext cx="850392" cy="73152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1 : </a:t>
            </a:r>
            <a:r>
              <a:rPr lang="en-US" i="1" dirty="0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Sauvegarder</a:t>
            </a:r>
            <a:r>
              <a:rPr lang="en-US" sz="2800" dirty="0" smtClean="0"/>
              <a:t> </a:t>
            </a:r>
            <a:r>
              <a:rPr lang="en-US" sz="2800" dirty="0" err="1" smtClean="0"/>
              <a:t>l’analyse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" y="2187084"/>
            <a:ext cx="7738712" cy="6626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45" y="3295159"/>
            <a:ext cx="4132208" cy="30611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lèche à angle droit 7"/>
          <p:cNvSpPr/>
          <p:nvPr/>
        </p:nvSpPr>
        <p:spPr>
          <a:xfrm rot="16200000" flipH="1">
            <a:off x="7587236" y="3069616"/>
            <a:ext cx="845339" cy="73152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8037095" y="2425566"/>
            <a:ext cx="163629" cy="21175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965">
            <a:off x="7557282" y="2399923"/>
            <a:ext cx="490165" cy="765192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6776185" y="6126163"/>
            <a:ext cx="288758" cy="23018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965">
            <a:off x="6370610" y="6028995"/>
            <a:ext cx="490165" cy="76519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94638" y="3858046"/>
            <a:ext cx="3007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Choisir</a:t>
            </a:r>
            <a:r>
              <a:rPr lang="en-US" dirty="0" smtClean="0"/>
              <a:t> le dossier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lequel</a:t>
            </a:r>
            <a:r>
              <a:rPr lang="en-US" dirty="0" smtClean="0"/>
              <a:t> </a:t>
            </a:r>
            <a:r>
              <a:rPr lang="en-US" dirty="0" err="1" smtClean="0"/>
              <a:t>sauvegarder</a:t>
            </a:r>
            <a:r>
              <a:rPr lang="en-US" dirty="0" smtClean="0"/>
              <a:t> le rapport,</a:t>
            </a:r>
          </a:p>
          <a:p>
            <a:r>
              <a:rPr lang="en-US" dirty="0"/>
              <a:t>d</a:t>
            </a:r>
            <a:r>
              <a:rPr lang="en-US" dirty="0" smtClean="0"/>
              <a:t>onner un nom et </a:t>
            </a:r>
            <a:r>
              <a:rPr lang="en-US" dirty="0" err="1" smtClean="0"/>
              <a:t>une</a:t>
            </a:r>
            <a:endParaRPr lang="en-US" dirty="0"/>
          </a:p>
          <a:p>
            <a:r>
              <a:rPr lang="en-US" dirty="0" smtClean="0"/>
              <a:t>description au rapport</a:t>
            </a:r>
            <a:endParaRPr lang="en-US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394638" y="3858046"/>
            <a:ext cx="2877951" cy="120032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3821229" y="3782728"/>
            <a:ext cx="962527" cy="19250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4783756" y="5390147"/>
            <a:ext cx="2377440" cy="26950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à coins arrondis 16"/>
          <p:cNvSpPr/>
          <p:nvPr/>
        </p:nvSpPr>
        <p:spPr>
          <a:xfrm>
            <a:off x="4783756" y="5661525"/>
            <a:ext cx="471638" cy="27692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18"/>
          <p:cNvCxnSpPr>
            <a:stCxn id="14" idx="3"/>
          </p:cNvCxnSpPr>
          <p:nvPr/>
        </p:nvCxnSpPr>
        <p:spPr>
          <a:xfrm flipV="1">
            <a:off x="3272589" y="3975234"/>
            <a:ext cx="548640" cy="48297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4" idx="3"/>
          </p:cNvCxnSpPr>
          <p:nvPr/>
        </p:nvCxnSpPr>
        <p:spPr>
          <a:xfrm>
            <a:off x="3272589" y="4458211"/>
            <a:ext cx="1511167" cy="120331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3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1 : </a:t>
            </a:r>
            <a:r>
              <a:rPr lang="en-US" i="1" dirty="0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Dans</a:t>
            </a:r>
            <a:r>
              <a:rPr lang="en-US" sz="2800" dirty="0" smtClean="0"/>
              <a:t> </a:t>
            </a:r>
            <a:r>
              <a:rPr lang="en-US" sz="2800" dirty="0" err="1" smtClean="0"/>
              <a:t>l’onglet</a:t>
            </a:r>
            <a:r>
              <a:rPr lang="en-US" sz="2800" dirty="0" smtClean="0"/>
              <a:t> </a:t>
            </a:r>
            <a:r>
              <a:rPr lang="en-US" sz="2800" i="1" dirty="0" smtClean="0"/>
              <a:t>Results</a:t>
            </a:r>
          </a:p>
          <a:p>
            <a:endParaRPr lang="en-US" sz="2800" i="1" dirty="0" smtClean="0"/>
          </a:p>
          <a:p>
            <a:endParaRPr lang="en-US" sz="2800" i="1" dirty="0"/>
          </a:p>
          <a:p>
            <a:endParaRPr lang="en-US" sz="2800" i="1" dirty="0" smtClean="0"/>
          </a:p>
          <a:p>
            <a:endParaRPr lang="en-US" sz="2800" i="1" dirty="0"/>
          </a:p>
          <a:p>
            <a:endParaRPr lang="en-US" sz="2800" i="1" dirty="0" smtClean="0"/>
          </a:p>
          <a:p>
            <a:r>
              <a:rPr lang="en-US" sz="2800" dirty="0" err="1" smtClean="0"/>
              <a:t>Dans</a:t>
            </a:r>
            <a:r>
              <a:rPr lang="en-US" sz="2800" dirty="0" smtClean="0"/>
              <a:t> la page </a:t>
            </a:r>
            <a:r>
              <a:rPr lang="en-US" sz="2800" i="1" dirty="0" smtClean="0"/>
              <a:t>Catalog</a:t>
            </a:r>
            <a:endParaRPr lang="en-US" sz="28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1" y="2000475"/>
            <a:ext cx="7631760" cy="22747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26" y="5198303"/>
            <a:ext cx="7464510" cy="1285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756001" y="2000475"/>
            <a:ext cx="2487713" cy="20529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2541069" y="2927664"/>
            <a:ext cx="2502569" cy="21017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2743200" y="5755908"/>
            <a:ext cx="2300438" cy="16363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2743200" y="5919538"/>
            <a:ext cx="500514" cy="11550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5436096" y="2345831"/>
            <a:ext cx="15285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600" dirty="0" smtClean="0"/>
              <a:t>Nom du rapport</a:t>
            </a:r>
            <a:endParaRPr lang="en-US" sz="1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436097" y="2345831"/>
            <a:ext cx="1528560" cy="33855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necteur droit 13"/>
          <p:cNvCxnSpPr>
            <a:stCxn id="7" idx="3"/>
            <a:endCxn id="12" idx="1"/>
          </p:cNvCxnSpPr>
          <p:nvPr/>
        </p:nvCxnSpPr>
        <p:spPr>
          <a:xfrm>
            <a:off x="3243714" y="2103122"/>
            <a:ext cx="2192383" cy="4119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12" idx="1"/>
          </p:cNvCxnSpPr>
          <p:nvPr/>
        </p:nvCxnSpPr>
        <p:spPr>
          <a:xfrm flipH="1">
            <a:off x="5043639" y="2515108"/>
            <a:ext cx="392458" cy="4125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436096" y="5384045"/>
            <a:ext cx="15285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600" dirty="0" smtClean="0"/>
              <a:t>Nom du rapport</a:t>
            </a:r>
            <a:endParaRPr lang="en-US" sz="16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5436097" y="5384045"/>
            <a:ext cx="1511116" cy="32488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5277739" y="5942493"/>
            <a:ext cx="207588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sz="1600" dirty="0" smtClean="0"/>
              <a:t>Description du rapport</a:t>
            </a:r>
            <a:endParaRPr lang="en-US" sz="16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5277739" y="5939119"/>
            <a:ext cx="2075889" cy="34192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21"/>
          <p:cNvCxnSpPr>
            <a:stCxn id="18" idx="1"/>
          </p:cNvCxnSpPr>
          <p:nvPr/>
        </p:nvCxnSpPr>
        <p:spPr>
          <a:xfrm flipH="1">
            <a:off x="4880009" y="5546489"/>
            <a:ext cx="556088" cy="2068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20" idx="1"/>
            <a:endCxn id="10" idx="3"/>
          </p:cNvCxnSpPr>
          <p:nvPr/>
        </p:nvCxnSpPr>
        <p:spPr>
          <a:xfrm flipH="1" flipV="1">
            <a:off x="3243714" y="5977289"/>
            <a:ext cx="2034025" cy="1327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5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1 : </a:t>
            </a:r>
            <a:r>
              <a:rPr lang="en-US" i="1" dirty="0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Ajouter</a:t>
            </a:r>
            <a:r>
              <a:rPr lang="en-US" sz="2800" dirty="0" smtClean="0"/>
              <a:t> un </a:t>
            </a:r>
            <a:r>
              <a:rPr lang="en-US" sz="2800" dirty="0" err="1" smtClean="0"/>
              <a:t>titre</a:t>
            </a:r>
            <a:r>
              <a:rPr lang="en-US" sz="2800" dirty="0" smtClean="0"/>
              <a:t> au rapport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92" y="2101515"/>
            <a:ext cx="6558815" cy="1550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0" y="4268595"/>
            <a:ext cx="7678555" cy="23193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lèche vers le bas 6"/>
          <p:cNvSpPr/>
          <p:nvPr/>
        </p:nvSpPr>
        <p:spPr>
          <a:xfrm>
            <a:off x="4437246" y="3699905"/>
            <a:ext cx="259882" cy="50051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3878981" y="4408372"/>
            <a:ext cx="2046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Remplir</a:t>
            </a:r>
            <a:r>
              <a:rPr lang="en-US" sz="1600" dirty="0" smtClean="0"/>
              <a:t> le champ </a:t>
            </a:r>
            <a:r>
              <a:rPr lang="en-US" sz="1600" i="1" dirty="0" smtClean="0"/>
              <a:t>Title</a:t>
            </a:r>
            <a:endParaRPr lang="en-US" sz="16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3214838" y="4774133"/>
            <a:ext cx="4330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Cocher </a:t>
            </a:r>
            <a:r>
              <a:rPr lang="fr-BE" sz="1600" dirty="0"/>
              <a:t>la case </a:t>
            </a:r>
            <a:r>
              <a:rPr lang="fr-BE" sz="1600" i="1" dirty="0"/>
              <a:t>Display </a:t>
            </a:r>
            <a:r>
              <a:rPr lang="fr-BE" sz="1600" i="1" dirty="0" err="1"/>
              <a:t>Saved</a:t>
            </a:r>
            <a:r>
              <a:rPr lang="fr-BE" sz="1600" i="1" dirty="0"/>
              <a:t> Name </a:t>
            </a:r>
            <a:r>
              <a:rPr lang="fr-BE" sz="1600" dirty="0"/>
              <a:t>si on souhaite </a:t>
            </a:r>
            <a:endParaRPr lang="fr-BE" sz="1600" dirty="0" smtClean="0"/>
          </a:p>
          <a:p>
            <a:r>
              <a:rPr lang="fr-BE" sz="1600" dirty="0" smtClean="0"/>
              <a:t>conserver </a:t>
            </a:r>
            <a:r>
              <a:rPr lang="fr-BE" sz="1600" dirty="0"/>
              <a:t>le nom sauvegardé </a:t>
            </a:r>
            <a:r>
              <a:rPr lang="fr-BE" sz="1600" dirty="0" smtClean="0"/>
              <a:t>du rapport</a:t>
            </a:r>
            <a:endParaRPr lang="en-US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3782728" y="5505653"/>
            <a:ext cx="2448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smtClean="0"/>
              <a:t>Remplir </a:t>
            </a:r>
            <a:r>
              <a:rPr lang="fr-BE" sz="1600" dirty="0"/>
              <a:t>éventuellement </a:t>
            </a:r>
            <a:endParaRPr lang="fr-BE" sz="1600" dirty="0" smtClean="0"/>
          </a:p>
          <a:p>
            <a:r>
              <a:rPr lang="fr-BE" sz="1600" dirty="0" smtClean="0"/>
              <a:t>les </a:t>
            </a:r>
            <a:r>
              <a:rPr lang="fr-BE" sz="1600" dirty="0"/>
              <a:t>champs </a:t>
            </a:r>
            <a:r>
              <a:rPr lang="fr-BE" sz="1600" i="1" dirty="0"/>
              <a:t>Logo </a:t>
            </a:r>
            <a:r>
              <a:rPr lang="fr-BE" sz="1600" dirty="0"/>
              <a:t>et </a:t>
            </a:r>
            <a:r>
              <a:rPr lang="fr-BE" sz="1600" i="1" dirty="0" err="1"/>
              <a:t>Subtitle</a:t>
            </a:r>
            <a:endParaRPr lang="en-US" sz="1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952901" y="4600876"/>
            <a:ext cx="1732547" cy="17325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1116531" y="4774133"/>
            <a:ext cx="856648" cy="18287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779646" y="4957011"/>
            <a:ext cx="1366788" cy="2695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779646" y="5505653"/>
            <a:ext cx="1799925" cy="21175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3878981" y="4408372"/>
            <a:ext cx="1973179" cy="33855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3214838" y="4774133"/>
            <a:ext cx="4330801" cy="58477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à coins arrondis 16"/>
          <p:cNvSpPr/>
          <p:nvPr/>
        </p:nvSpPr>
        <p:spPr>
          <a:xfrm>
            <a:off x="3782728" y="5505653"/>
            <a:ext cx="2448299" cy="5847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18"/>
          <p:cNvCxnSpPr>
            <a:stCxn id="11" idx="3"/>
            <a:endCxn id="8" idx="1"/>
          </p:cNvCxnSpPr>
          <p:nvPr/>
        </p:nvCxnSpPr>
        <p:spPr>
          <a:xfrm flipV="1">
            <a:off x="2685448" y="4577649"/>
            <a:ext cx="1193533" cy="1098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12" idx="3"/>
          </p:cNvCxnSpPr>
          <p:nvPr/>
        </p:nvCxnSpPr>
        <p:spPr>
          <a:xfrm>
            <a:off x="1973179" y="4865572"/>
            <a:ext cx="1241659" cy="48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13" idx="3"/>
            <a:endCxn id="17" idx="1"/>
          </p:cNvCxnSpPr>
          <p:nvPr/>
        </p:nvCxnSpPr>
        <p:spPr>
          <a:xfrm>
            <a:off x="2146434" y="5091765"/>
            <a:ext cx="1636294" cy="7062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14" idx="3"/>
            <a:endCxn id="17" idx="1"/>
          </p:cNvCxnSpPr>
          <p:nvPr/>
        </p:nvCxnSpPr>
        <p:spPr>
          <a:xfrm>
            <a:off x="2579571" y="5611530"/>
            <a:ext cx="1203157" cy="1865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7469204" y="2300438"/>
            <a:ext cx="192505" cy="26950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à coins arrondis 26"/>
          <p:cNvSpPr/>
          <p:nvPr/>
        </p:nvSpPr>
        <p:spPr>
          <a:xfrm>
            <a:off x="7545639" y="4268595"/>
            <a:ext cx="443329" cy="22640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965">
            <a:off x="7051463" y="2294734"/>
            <a:ext cx="490165" cy="765192"/>
          </a:xfrm>
          <a:prstGeom prst="rect">
            <a:avLst/>
          </a:prstGeom>
        </p:spPr>
      </p:pic>
      <p:pic>
        <p:nvPicPr>
          <p:cNvPr id="2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1816">
            <a:off x="7714393" y="4308741"/>
            <a:ext cx="490165" cy="6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1 : </a:t>
            </a:r>
            <a:r>
              <a:rPr lang="en-US" i="1" dirty="0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l’onglet</a:t>
            </a:r>
            <a:r>
              <a:rPr lang="en-US" dirty="0" smtClean="0"/>
              <a:t> </a:t>
            </a:r>
            <a:r>
              <a:rPr lang="en-US" i="1" dirty="0" smtClean="0"/>
              <a:t>Results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5" y="2544400"/>
            <a:ext cx="8046720" cy="24645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2175309" y="3542097"/>
            <a:ext cx="413887" cy="23458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2589196" y="3542096"/>
            <a:ext cx="3089708" cy="12691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2589196" y="3669016"/>
            <a:ext cx="2685447" cy="1076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1645921" y="3840480"/>
            <a:ext cx="58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Logo</a:t>
            </a:r>
            <a:endParaRPr lang="en-US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6025415" y="3051211"/>
            <a:ext cx="15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Titre</a:t>
            </a:r>
            <a:r>
              <a:rPr lang="en-US" sz="1600" dirty="0" smtClean="0"/>
              <a:t> du rapport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735629" y="3946362"/>
            <a:ext cx="2523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Nom </a:t>
            </a:r>
            <a:r>
              <a:rPr lang="en-US" sz="1600" dirty="0" err="1" smtClean="0"/>
              <a:t>sauvegardé</a:t>
            </a:r>
            <a:r>
              <a:rPr lang="en-US" sz="1600" dirty="0" smtClean="0"/>
              <a:t> du rapport</a:t>
            </a:r>
            <a:endParaRPr lang="en-US" sz="1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645921" y="3859730"/>
            <a:ext cx="584006" cy="33855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6025415" y="3051211"/>
            <a:ext cx="1509837" cy="37778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4735629" y="3946362"/>
            <a:ext cx="2523448" cy="33855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15"/>
          <p:cNvCxnSpPr>
            <a:stCxn id="12" idx="0"/>
            <a:endCxn id="6" idx="1"/>
          </p:cNvCxnSpPr>
          <p:nvPr/>
        </p:nvCxnSpPr>
        <p:spPr>
          <a:xfrm flipV="1">
            <a:off x="1937924" y="3659391"/>
            <a:ext cx="237385" cy="20033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7" idx="0"/>
            <a:endCxn id="13" idx="1"/>
          </p:cNvCxnSpPr>
          <p:nvPr/>
        </p:nvCxnSpPr>
        <p:spPr>
          <a:xfrm flipV="1">
            <a:off x="4134050" y="3240106"/>
            <a:ext cx="1891365" cy="30199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4" idx="1"/>
          </p:cNvCxnSpPr>
          <p:nvPr/>
        </p:nvCxnSpPr>
        <p:spPr>
          <a:xfrm flipH="1" flipV="1">
            <a:off x="4134050" y="3776685"/>
            <a:ext cx="601579" cy="33895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1 : </a:t>
            </a:r>
            <a:r>
              <a:rPr lang="en-US" i="1" dirty="0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Exporter le rapport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2" y="2393134"/>
            <a:ext cx="8168095" cy="24868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2271562" y="2781701"/>
            <a:ext cx="269507" cy="2406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2175310" y="3022333"/>
            <a:ext cx="1097280" cy="72189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8321">
            <a:off x="1830025" y="2519418"/>
            <a:ext cx="490165" cy="76519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466122" y="3022336"/>
            <a:ext cx="1853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Formats </a:t>
            </a:r>
            <a:r>
              <a:rPr lang="en-US" sz="1600" dirty="0" err="1" smtClean="0"/>
              <a:t>disponibles</a:t>
            </a:r>
            <a:endParaRPr lang="en-US" sz="16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4466122" y="3022336"/>
            <a:ext cx="1853456" cy="29204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/>
          <p:cNvCxnSpPr>
            <a:stCxn id="10" idx="1"/>
            <a:endCxn id="7" idx="3"/>
          </p:cNvCxnSpPr>
          <p:nvPr/>
        </p:nvCxnSpPr>
        <p:spPr>
          <a:xfrm flipH="1">
            <a:off x="3272590" y="3168357"/>
            <a:ext cx="1193532" cy="2149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2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1 : </a:t>
            </a:r>
            <a:r>
              <a:rPr lang="en-US" i="1" dirty="0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 du rapport sous format PDF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34" y="2062590"/>
            <a:ext cx="7720531" cy="40564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05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1 : </a:t>
            </a:r>
            <a:r>
              <a:rPr lang="en-US" i="1" dirty="0"/>
              <a:t>Physical Items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Export du rapport sous format Excel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2" y="2097689"/>
            <a:ext cx="7079735" cy="42586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89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Filtres</a:t>
            </a:r>
            <a:r>
              <a:rPr lang="en-US" dirty="0" smtClean="0"/>
              <a:t> : </a:t>
            </a:r>
            <a:r>
              <a:rPr lang="en-US" dirty="0" err="1" smtClean="0"/>
              <a:t>compléments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Possibilité</a:t>
            </a:r>
            <a:r>
              <a:rPr lang="en-US" sz="2000" dirty="0" smtClean="0"/>
              <a:t> de </a:t>
            </a:r>
            <a:r>
              <a:rPr lang="en-US" sz="2000" dirty="0" err="1" smtClean="0"/>
              <a:t>créer</a:t>
            </a:r>
            <a:r>
              <a:rPr lang="en-US" sz="2000" dirty="0" smtClean="0"/>
              <a:t> un </a:t>
            </a:r>
            <a:r>
              <a:rPr lang="en-US" sz="2000" dirty="0" err="1" smtClean="0"/>
              <a:t>filtre</a:t>
            </a:r>
            <a:r>
              <a:rPr lang="en-US" sz="2000" dirty="0" smtClean="0"/>
              <a:t> sur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err="1" smtClean="0"/>
              <a:t>colonne</a:t>
            </a:r>
            <a:r>
              <a:rPr lang="en-US" sz="2000" dirty="0" smtClean="0"/>
              <a:t> non </a:t>
            </a:r>
            <a:r>
              <a:rPr lang="en-US" sz="2000" dirty="0" err="1" smtClean="0"/>
              <a:t>présente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le rapport</a:t>
            </a:r>
            <a:endParaRPr lang="en-US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7" y="2058004"/>
            <a:ext cx="7240805" cy="23923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651" y="3812270"/>
            <a:ext cx="2173244" cy="2800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7700211" y="3262964"/>
            <a:ext cx="202130" cy="2406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6622181" y="4215865"/>
            <a:ext cx="721895" cy="15400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èche à angle droit 9"/>
          <p:cNvSpPr/>
          <p:nvPr/>
        </p:nvSpPr>
        <p:spPr>
          <a:xfrm rot="5400000" flipV="1">
            <a:off x="6452635" y="4783853"/>
            <a:ext cx="850392" cy="643741"/>
          </a:xfrm>
          <a:prstGeom prst="bentUpArrow">
            <a:avLst>
              <a:gd name="adj1" fmla="val 25000"/>
              <a:gd name="adj2" fmla="val 26974"/>
              <a:gd name="adj3" fmla="val 388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4144">
            <a:off x="7872842" y="3322312"/>
            <a:ext cx="490165" cy="76519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019856" y="3616951"/>
            <a:ext cx="26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3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4144">
            <a:off x="7300077" y="4099040"/>
            <a:ext cx="490165" cy="76519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447091" y="4393679"/>
            <a:ext cx="26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992431" y="4937760"/>
            <a:ext cx="1628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Choisir</a:t>
            </a:r>
            <a:r>
              <a:rPr lang="en-US" sz="1600" dirty="0" smtClean="0"/>
              <a:t> la </a:t>
            </a:r>
            <a:r>
              <a:rPr lang="en-US" sz="1600" dirty="0" err="1" smtClean="0"/>
              <a:t>donnée</a:t>
            </a:r>
            <a:endParaRPr lang="en-US" sz="1600" dirty="0"/>
          </a:p>
          <a:p>
            <a:r>
              <a:rPr lang="en-US" sz="1600" dirty="0" smtClean="0"/>
              <a:t>à </a:t>
            </a:r>
            <a:r>
              <a:rPr lang="en-US" sz="1600" dirty="0" err="1" smtClean="0"/>
              <a:t>filtrer</a:t>
            </a:r>
            <a:endParaRPr lang="en-US" sz="16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2012144" y="4995864"/>
            <a:ext cx="1570221" cy="5266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à coins arrondis 16"/>
          <p:cNvSpPr/>
          <p:nvPr/>
        </p:nvSpPr>
        <p:spPr>
          <a:xfrm>
            <a:off x="4090737" y="3986283"/>
            <a:ext cx="1386038" cy="253964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18"/>
          <p:cNvCxnSpPr>
            <a:stCxn id="16" idx="3"/>
            <a:endCxn id="17" idx="1"/>
          </p:cNvCxnSpPr>
          <p:nvPr/>
        </p:nvCxnSpPr>
        <p:spPr>
          <a:xfrm flipV="1">
            <a:off x="3582365" y="5256106"/>
            <a:ext cx="508372" cy="30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19"/>
          <p:cNvSpPr/>
          <p:nvPr/>
        </p:nvSpPr>
        <p:spPr>
          <a:xfrm>
            <a:off x="5476775" y="6356350"/>
            <a:ext cx="317633" cy="25649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7216">
            <a:off x="5667815" y="5761859"/>
            <a:ext cx="490165" cy="7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>
                <a:latin typeface="+mn-lt"/>
              </a:rPr>
              <a:t>L’environnement Oracle</a:t>
            </a:r>
            <a:r>
              <a:rPr lang="fr-BE" i="1" dirty="0" smtClean="0">
                <a:latin typeface="+mn-lt"/>
              </a:rPr>
              <a:t> </a:t>
            </a:r>
            <a:r>
              <a:rPr lang="fr-BE" dirty="0" smtClean="0">
                <a:latin typeface="+mn-lt"/>
              </a:rPr>
              <a:t>BIEEE</a:t>
            </a:r>
            <a:r>
              <a:rPr lang="fr-BE" i="1" dirty="0" smtClean="0">
                <a:latin typeface="+mn-lt"/>
              </a:rPr>
              <a:t> </a:t>
            </a:r>
            <a:endParaRPr lang="fr-FR" i="1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7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Filtres</a:t>
            </a:r>
            <a:r>
              <a:rPr lang="en-US" dirty="0"/>
              <a:t> : </a:t>
            </a:r>
            <a:r>
              <a:rPr lang="en-US" dirty="0" err="1"/>
              <a:t>compléments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Options </a:t>
            </a:r>
            <a:r>
              <a:rPr lang="en-US" dirty="0" err="1" smtClean="0"/>
              <a:t>disponibles</a:t>
            </a:r>
            <a:r>
              <a:rPr lang="en-US" dirty="0" smtClean="0"/>
              <a:t> pour un </a:t>
            </a:r>
            <a:r>
              <a:rPr lang="en-US" dirty="0" err="1" smtClean="0"/>
              <a:t>filtre</a:t>
            </a:r>
            <a:endParaRPr lang="en-US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lvl="1"/>
            <a:r>
              <a:rPr lang="en-US" dirty="0" smtClean="0"/>
              <a:t>     </a:t>
            </a:r>
            <a:r>
              <a:rPr lang="en-US" dirty="0" err="1" smtClean="0"/>
              <a:t>Editer</a:t>
            </a:r>
            <a:r>
              <a:rPr lang="en-US" dirty="0" smtClean="0"/>
              <a:t> le </a:t>
            </a:r>
            <a:r>
              <a:rPr lang="en-US" dirty="0" err="1" smtClean="0"/>
              <a:t>filtre</a:t>
            </a:r>
            <a:endParaRPr lang="en-US" dirty="0" smtClean="0"/>
          </a:p>
          <a:p>
            <a:pPr lvl="1"/>
            <a:r>
              <a:rPr lang="en-US" dirty="0" smtClean="0"/>
              <a:t>     </a:t>
            </a:r>
            <a:r>
              <a:rPr lang="en-US" dirty="0" err="1" smtClean="0"/>
              <a:t>Supprimer</a:t>
            </a:r>
            <a:r>
              <a:rPr lang="en-US" dirty="0" smtClean="0"/>
              <a:t> le </a:t>
            </a:r>
            <a:r>
              <a:rPr lang="en-US" dirty="0" err="1" smtClean="0"/>
              <a:t>filtre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Copier / </a:t>
            </a:r>
            <a:r>
              <a:rPr lang="en-US" dirty="0" err="1" smtClean="0"/>
              <a:t>Coller</a:t>
            </a:r>
            <a:r>
              <a:rPr lang="en-US" dirty="0" smtClean="0"/>
              <a:t> le </a:t>
            </a:r>
            <a:r>
              <a:rPr lang="en-US" dirty="0" err="1" smtClean="0"/>
              <a:t>filtre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4" y="1984419"/>
            <a:ext cx="7871210" cy="857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978933" y="2501625"/>
            <a:ext cx="827773" cy="19250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83" y="3316979"/>
            <a:ext cx="239529" cy="228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79" y="3694322"/>
            <a:ext cx="239537" cy="279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83" y="4067123"/>
            <a:ext cx="563328" cy="2879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58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Filtres</a:t>
            </a:r>
            <a:r>
              <a:rPr lang="en-US" dirty="0" smtClean="0"/>
              <a:t> : </a:t>
            </a:r>
            <a:r>
              <a:rPr lang="en-US" dirty="0" err="1" smtClean="0"/>
              <a:t>compléments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Possibilité</a:t>
            </a:r>
            <a:r>
              <a:rPr lang="en-US" dirty="0" smtClean="0"/>
              <a:t> de changer </a:t>
            </a:r>
            <a:r>
              <a:rPr lang="en-US" dirty="0" err="1" smtClean="0"/>
              <a:t>l’opérateur</a:t>
            </a:r>
            <a:r>
              <a:rPr lang="en-US" dirty="0" smtClean="0"/>
              <a:t> </a:t>
            </a:r>
            <a:r>
              <a:rPr lang="en-US" dirty="0" err="1" smtClean="0"/>
              <a:t>booléen</a:t>
            </a:r>
            <a:r>
              <a:rPr lang="en-US" dirty="0" smtClean="0"/>
              <a:t> </a:t>
            </a:r>
            <a:r>
              <a:rPr lang="en-US" dirty="0" err="1" smtClean="0"/>
              <a:t>combinant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filtres</a:t>
            </a:r>
            <a:r>
              <a:rPr lang="en-US" dirty="0" smtClean="0"/>
              <a:t> (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dirty="0" err="1" smtClean="0"/>
              <a:t>devient</a:t>
            </a:r>
            <a:r>
              <a:rPr lang="en-US" dirty="0" smtClean="0"/>
              <a:t> </a:t>
            </a:r>
            <a:r>
              <a:rPr lang="en-US" i="1" dirty="0" smtClean="0"/>
              <a:t>OR</a:t>
            </a:r>
            <a:r>
              <a:rPr lang="en-US" dirty="0" smtClean="0"/>
              <a:t> et </a:t>
            </a:r>
            <a:r>
              <a:rPr lang="en-US" dirty="0" err="1" smtClean="0"/>
              <a:t>réciproquement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420300"/>
            <a:ext cx="8111641" cy="950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69361"/>
            <a:ext cx="8130691" cy="925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476250" y="3139237"/>
            <a:ext cx="293571" cy="2317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447375" y="4987286"/>
            <a:ext cx="226193" cy="20646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0744">
            <a:off x="315388" y="3213511"/>
            <a:ext cx="490165" cy="765192"/>
          </a:xfrm>
          <a:prstGeom prst="rect">
            <a:avLst/>
          </a:prstGeom>
        </p:spPr>
      </p:pic>
      <p:sp>
        <p:nvSpPr>
          <p:cNvPr id="10" name="Flèche vers le bas 9"/>
          <p:cNvSpPr/>
          <p:nvPr/>
        </p:nvSpPr>
        <p:spPr>
          <a:xfrm>
            <a:off x="4371568" y="3480607"/>
            <a:ext cx="321003" cy="67325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Création d'un rapport</a:t>
            </a:r>
            <a:br>
              <a:rPr lang="fr-BE" dirty="0" smtClean="0"/>
            </a:br>
            <a:r>
              <a:rPr lang="fr-BE" dirty="0" smtClean="0"/>
              <a:t>Exemple 2 : </a:t>
            </a:r>
            <a:r>
              <a:rPr lang="fr-BE" i="1" dirty="0" smtClean="0"/>
              <a:t>Fines and </a:t>
            </a:r>
            <a:r>
              <a:rPr lang="fr-BE" i="1" dirty="0" err="1" smtClean="0"/>
              <a:t>Fees</a:t>
            </a:r>
            <a:r>
              <a:rPr lang="fr-BE" i="1" dirty="0" smtClean="0"/>
              <a:t> 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</a:t>
            </a:r>
            <a:r>
              <a:rPr lang="en-US" dirty="0"/>
              <a:t> 2</a:t>
            </a:r>
            <a:r>
              <a:rPr lang="en-US" dirty="0" smtClean="0"/>
              <a:t> : </a:t>
            </a:r>
            <a:r>
              <a:rPr lang="en-US" i="1" dirty="0" smtClean="0"/>
              <a:t>Fines and Fees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Frais</a:t>
            </a:r>
            <a:r>
              <a:rPr lang="en-US" sz="2800" dirty="0" smtClean="0"/>
              <a:t> et </a:t>
            </a:r>
            <a:r>
              <a:rPr lang="en-US" sz="2800" dirty="0" err="1" smtClean="0"/>
              <a:t>amendes</a:t>
            </a:r>
            <a:r>
              <a:rPr lang="en-US" sz="2800" dirty="0" smtClean="0"/>
              <a:t>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cours</a:t>
            </a:r>
            <a:r>
              <a:rPr lang="en-US" sz="2800" dirty="0" smtClean="0"/>
              <a:t> </a:t>
            </a:r>
            <a:r>
              <a:rPr lang="en-US" sz="2800" dirty="0" err="1" smtClean="0"/>
              <a:t>dans</a:t>
            </a:r>
            <a:r>
              <a:rPr lang="en-US" sz="2800" dirty="0" smtClean="0"/>
              <a:t> le </a:t>
            </a:r>
            <a:r>
              <a:rPr lang="en-US" sz="2800" dirty="0" err="1" smtClean="0"/>
              <a:t>Réseau</a:t>
            </a:r>
            <a:endParaRPr lang="en-US" sz="2800" dirty="0" smtClean="0"/>
          </a:p>
          <a:p>
            <a:r>
              <a:rPr lang="en-US" dirty="0" err="1" smtClean="0"/>
              <a:t>Créer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en-US" dirty="0" err="1" smtClean="0"/>
              <a:t>domaine</a:t>
            </a:r>
            <a:r>
              <a:rPr lang="en-US" dirty="0" smtClean="0"/>
              <a:t> </a:t>
            </a:r>
            <a:r>
              <a:rPr lang="en-US" i="1" dirty="0" smtClean="0"/>
              <a:t>Fines and Fees</a:t>
            </a:r>
            <a:endParaRPr lang="en-US" i="1" dirty="0"/>
          </a:p>
          <a:p>
            <a:pPr marL="800100" lvl="2" indent="0">
              <a:buNone/>
            </a:pPr>
            <a:endParaRPr lang="en-US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44" y="2830513"/>
            <a:ext cx="1990725" cy="3295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1085950" y="2825967"/>
            <a:ext cx="635644" cy="23486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1193533" y="3209698"/>
            <a:ext cx="616016" cy="18466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99044" y="3028959"/>
            <a:ext cx="586637" cy="91579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049617" y="3390974"/>
            <a:ext cx="23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48" y="2757956"/>
            <a:ext cx="2599296" cy="3412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Rectangle à coins arrondis 16"/>
          <p:cNvSpPr/>
          <p:nvPr/>
        </p:nvSpPr>
        <p:spPr>
          <a:xfrm>
            <a:off x="5150463" y="3863181"/>
            <a:ext cx="826825" cy="26605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èche droite 5"/>
          <p:cNvSpPr/>
          <p:nvPr/>
        </p:nvSpPr>
        <p:spPr>
          <a:xfrm>
            <a:off x="3561348" y="4167740"/>
            <a:ext cx="978408" cy="3080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6" y="2799559"/>
            <a:ext cx="586637" cy="91579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1814" y="3180824"/>
            <a:ext cx="23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5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587" y="3942590"/>
            <a:ext cx="586637" cy="91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l’onglet</a:t>
            </a:r>
            <a:r>
              <a:rPr lang="en-US" dirty="0" smtClean="0"/>
              <a:t> </a:t>
            </a:r>
            <a:r>
              <a:rPr lang="en-US" i="1" dirty="0" smtClean="0"/>
              <a:t>Fines and Fees Transactions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44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0" y="2080079"/>
            <a:ext cx="7726360" cy="3848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1106905" y="3584407"/>
            <a:ext cx="981777" cy="1409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1106905" y="2464426"/>
            <a:ext cx="750771" cy="15400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à coins arrondis 20"/>
          <p:cNvSpPr/>
          <p:nvPr/>
        </p:nvSpPr>
        <p:spPr>
          <a:xfrm>
            <a:off x="1106905" y="2839813"/>
            <a:ext cx="981777" cy="10587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à coins arrondis 21"/>
          <p:cNvSpPr/>
          <p:nvPr/>
        </p:nvSpPr>
        <p:spPr>
          <a:xfrm>
            <a:off x="1106905" y="2705058"/>
            <a:ext cx="914400" cy="13475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à coins arrondis 22"/>
          <p:cNvSpPr/>
          <p:nvPr/>
        </p:nvSpPr>
        <p:spPr>
          <a:xfrm>
            <a:off x="1106905" y="4899610"/>
            <a:ext cx="683394" cy="11550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à coins arrondis 23"/>
          <p:cNvSpPr/>
          <p:nvPr/>
        </p:nvSpPr>
        <p:spPr>
          <a:xfrm>
            <a:off x="1106905" y="4139757"/>
            <a:ext cx="750771" cy="14384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à coins arrondis 24"/>
          <p:cNvSpPr/>
          <p:nvPr/>
        </p:nvSpPr>
        <p:spPr>
          <a:xfrm>
            <a:off x="2627697" y="2618430"/>
            <a:ext cx="5563402" cy="43313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20412">
            <a:off x="2946159" y="3075061"/>
            <a:ext cx="507576" cy="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Réorganiser</a:t>
            </a:r>
            <a:r>
              <a:rPr lang="en-US" dirty="0" smtClean="0"/>
              <a:t> </a:t>
            </a:r>
            <a:r>
              <a:rPr lang="en-US" dirty="0" err="1" smtClean="0"/>
              <a:t>l’ordre</a:t>
            </a:r>
            <a:r>
              <a:rPr lang="en-US" dirty="0" smtClean="0"/>
              <a:t> des </a:t>
            </a:r>
            <a:r>
              <a:rPr lang="en-US" dirty="0" err="1" smtClean="0"/>
              <a:t>colonnes</a:t>
            </a:r>
            <a:r>
              <a:rPr lang="en-US" dirty="0" smtClean="0"/>
              <a:t> par </a:t>
            </a:r>
            <a:r>
              <a:rPr lang="en-US" dirty="0" err="1" smtClean="0"/>
              <a:t>glisser</a:t>
            </a:r>
            <a:r>
              <a:rPr lang="en-US" dirty="0" smtClean="0"/>
              <a:t>/</a:t>
            </a:r>
            <a:r>
              <a:rPr lang="en-US" dirty="0" err="1" smtClean="0"/>
              <a:t>déposer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2416142"/>
            <a:ext cx="7258050" cy="1409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lèche courbée vers la gauche 5"/>
          <p:cNvSpPr/>
          <p:nvPr/>
        </p:nvSpPr>
        <p:spPr>
          <a:xfrm rot="6450598">
            <a:off x="6105568" y="3089482"/>
            <a:ext cx="474781" cy="1263972"/>
          </a:xfrm>
          <a:prstGeom prst="curvedLeftArrow">
            <a:avLst>
              <a:gd name="adj1" fmla="val 14475"/>
              <a:gd name="adj2" fmla="val 50000"/>
              <a:gd name="adj3" fmla="val 3338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Appliquer</a:t>
            </a:r>
            <a:r>
              <a:rPr lang="en-US" dirty="0" smtClean="0"/>
              <a:t> un </a:t>
            </a:r>
            <a:r>
              <a:rPr lang="en-US" dirty="0" err="1" smtClean="0"/>
              <a:t>filtre</a:t>
            </a:r>
            <a:r>
              <a:rPr lang="en-US" dirty="0" smtClean="0"/>
              <a:t> sur le </a:t>
            </a:r>
            <a:r>
              <a:rPr lang="en-US" dirty="0" err="1" smtClean="0"/>
              <a:t>critère</a:t>
            </a:r>
            <a:r>
              <a:rPr lang="en-US" dirty="0" smtClean="0"/>
              <a:t> </a:t>
            </a:r>
            <a:r>
              <a:rPr lang="en-US" i="1" dirty="0" smtClean="0"/>
              <a:t>Fine Fee Status </a:t>
            </a:r>
            <a:r>
              <a:rPr lang="en-US" dirty="0" smtClean="0"/>
              <a:t>pour </a:t>
            </a:r>
            <a:r>
              <a:rPr lang="en-US" dirty="0" err="1" smtClean="0"/>
              <a:t>éliminer</a:t>
            </a:r>
            <a:r>
              <a:rPr lang="en-US" dirty="0" smtClean="0"/>
              <a:t> les </a:t>
            </a:r>
            <a:r>
              <a:rPr lang="en-US" dirty="0" err="1" smtClean="0"/>
              <a:t>frais</a:t>
            </a:r>
            <a:r>
              <a:rPr lang="en-US" dirty="0" smtClean="0"/>
              <a:t> et les </a:t>
            </a:r>
            <a:r>
              <a:rPr lang="en-US" dirty="0" err="1" smtClean="0"/>
              <a:t>amendes</a:t>
            </a:r>
            <a:r>
              <a:rPr lang="en-US" dirty="0" smtClean="0"/>
              <a:t> </a:t>
            </a:r>
            <a:r>
              <a:rPr lang="en-US" dirty="0" err="1" smtClean="0"/>
              <a:t>clôturées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7" y="2230339"/>
            <a:ext cx="7077075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6825357" y="2402391"/>
            <a:ext cx="173255" cy="2021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6825357" y="3143536"/>
            <a:ext cx="452387" cy="19250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38" y="4024635"/>
            <a:ext cx="3252637" cy="23945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lèche à angle droit 8"/>
          <p:cNvSpPr/>
          <p:nvPr/>
        </p:nvSpPr>
        <p:spPr>
          <a:xfrm rot="16200000" flipH="1">
            <a:off x="6758336" y="4130163"/>
            <a:ext cx="827065" cy="558268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3437264" y="4500695"/>
            <a:ext cx="1318662" cy="21175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3928154" y="4822830"/>
            <a:ext cx="683394" cy="56339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47" y="2402391"/>
            <a:ext cx="490165" cy="76519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508770" y="2687405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4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8711">
            <a:off x="7271514" y="2993136"/>
            <a:ext cx="490165" cy="76519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7473968" y="3268525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16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8703">
            <a:off x="5343143" y="5576804"/>
            <a:ext cx="490165" cy="7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Visualiser</a:t>
            </a:r>
            <a:r>
              <a:rPr lang="en-US" dirty="0" smtClean="0"/>
              <a:t> le </a:t>
            </a:r>
            <a:r>
              <a:rPr lang="en-US" dirty="0" err="1" smtClean="0"/>
              <a:t>résultat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2" y="2166536"/>
            <a:ext cx="7762875" cy="4276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1241659" y="2195411"/>
            <a:ext cx="490888" cy="2590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3185962" y="2704699"/>
            <a:ext cx="914400" cy="17325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86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Frais</a:t>
            </a:r>
            <a:r>
              <a:rPr lang="en-US" sz="2400" dirty="0"/>
              <a:t> et </a:t>
            </a:r>
            <a:r>
              <a:rPr lang="en-US" sz="2400" dirty="0" err="1"/>
              <a:t>amendes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cours</a:t>
            </a:r>
            <a:r>
              <a:rPr lang="en-US" sz="2400" dirty="0"/>
              <a:t> </a:t>
            </a:r>
            <a:r>
              <a:rPr lang="en-US" sz="2400" dirty="0" err="1"/>
              <a:t>dans</a:t>
            </a:r>
            <a:r>
              <a:rPr lang="en-US" sz="2400" dirty="0"/>
              <a:t> le </a:t>
            </a:r>
            <a:r>
              <a:rPr lang="en-US" sz="2400" dirty="0" err="1" smtClean="0"/>
              <a:t>Réseau</a:t>
            </a:r>
            <a:r>
              <a:rPr lang="en-US" sz="2400" dirty="0" smtClean="0"/>
              <a:t>, </a:t>
            </a:r>
            <a:r>
              <a:rPr lang="en-US" sz="2400" u="sng" dirty="0" err="1" smtClean="0"/>
              <a:t>associés</a:t>
            </a:r>
            <a:r>
              <a:rPr lang="en-US" sz="2400" u="sng" dirty="0" smtClean="0"/>
              <a:t> aux </a:t>
            </a:r>
            <a:r>
              <a:rPr lang="en-US" sz="2400" u="sng" dirty="0" err="1" smtClean="0"/>
              <a:t>usagers</a:t>
            </a:r>
            <a:endParaRPr lang="en-US" sz="2400" u="sng" dirty="0" smtClean="0"/>
          </a:p>
          <a:p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l’onglet</a:t>
            </a:r>
            <a:r>
              <a:rPr lang="en-US" dirty="0" smtClean="0"/>
              <a:t> </a:t>
            </a:r>
            <a:r>
              <a:rPr lang="en-US" i="1" dirty="0" smtClean="0"/>
              <a:t>User Details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504540"/>
            <a:ext cx="7734300" cy="3562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1241659" y="4494931"/>
            <a:ext cx="664143" cy="18288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1241659" y="5322704"/>
            <a:ext cx="664143" cy="16362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1241659" y="5735546"/>
            <a:ext cx="991402" cy="19548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2781701" y="3493904"/>
            <a:ext cx="2849078" cy="45238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20412">
            <a:off x="3294958" y="3969785"/>
            <a:ext cx="507576" cy="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Visualiser</a:t>
            </a:r>
            <a:r>
              <a:rPr lang="en-US" dirty="0" smtClean="0"/>
              <a:t> le </a:t>
            </a:r>
            <a:r>
              <a:rPr lang="en-US" dirty="0" err="1" smtClean="0"/>
              <a:t>résultat</a:t>
            </a:r>
            <a:endParaRPr lang="en-US" dirty="0" smtClean="0"/>
          </a:p>
          <a:p>
            <a:r>
              <a:rPr lang="en-US" dirty="0" err="1" smtClean="0"/>
              <a:t>Réorganiser</a:t>
            </a:r>
            <a:r>
              <a:rPr lang="en-US" dirty="0" smtClean="0"/>
              <a:t> les </a:t>
            </a:r>
            <a:r>
              <a:rPr lang="en-US" dirty="0" err="1" smtClean="0"/>
              <a:t>colonnes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0" y="2884977"/>
            <a:ext cx="8113920" cy="3015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lèche courbée vers la gauche 5"/>
          <p:cNvSpPr/>
          <p:nvPr/>
        </p:nvSpPr>
        <p:spPr>
          <a:xfrm rot="5199668" flipH="1">
            <a:off x="4695209" y="1235570"/>
            <a:ext cx="520349" cy="5206095"/>
          </a:xfrm>
          <a:prstGeom prst="curvedLeftArrow">
            <a:avLst>
              <a:gd name="adj1" fmla="val 25000"/>
              <a:gd name="adj2" fmla="val 50000"/>
              <a:gd name="adj3" fmla="val 285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ccolade fermante 7"/>
          <p:cNvSpPr/>
          <p:nvPr/>
        </p:nvSpPr>
        <p:spPr>
          <a:xfrm rot="5400000" flipH="1">
            <a:off x="7375828" y="3211828"/>
            <a:ext cx="252523" cy="1897781"/>
          </a:xfrm>
          <a:prstGeom prst="rightBrac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Accéder</a:t>
            </a:r>
            <a:r>
              <a:rPr lang="en-US" dirty="0" smtClean="0"/>
              <a:t> à </a:t>
            </a:r>
            <a:r>
              <a:rPr lang="en-US" dirty="0" err="1" smtClean="0"/>
              <a:t>l’environnement</a:t>
            </a:r>
            <a:r>
              <a:rPr lang="en-US" dirty="0" smtClean="0"/>
              <a:t> Oracle BIEEE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Via le menu </a:t>
            </a:r>
            <a:r>
              <a:rPr lang="en-US" i="1" dirty="0" smtClean="0"/>
              <a:t>Analytics </a:t>
            </a:r>
            <a:r>
              <a:rPr lang="en-US" dirty="0" err="1" smtClean="0"/>
              <a:t>dans</a:t>
            </a:r>
            <a:r>
              <a:rPr lang="en-US" dirty="0" smtClean="0"/>
              <a:t> Alma :</a:t>
            </a:r>
          </a:p>
          <a:p>
            <a:endParaRPr lang="en-US" i="1" dirty="0"/>
          </a:p>
          <a:p>
            <a:pPr marL="800100" lvl="2" indent="0">
              <a:buNone/>
            </a:pPr>
            <a:endParaRPr lang="en-US" i="1" dirty="0"/>
          </a:p>
          <a:p>
            <a:pPr marL="2171700" lvl="5" indent="0">
              <a:buNone/>
            </a:pPr>
            <a:endParaRPr lang="en-US" i="1" dirty="0" smtClean="0"/>
          </a:p>
          <a:p>
            <a:pPr marL="457200" lvl="1" indent="0">
              <a:buNone/>
            </a:pPr>
            <a:endParaRPr lang="fr-BE" sz="2000" dirty="0" smtClean="0"/>
          </a:p>
          <a:p>
            <a:pPr marL="457200" lvl="1" indent="0">
              <a:buNone/>
            </a:pPr>
            <a:endParaRPr lang="fr-BE" dirty="0"/>
          </a:p>
          <a:p>
            <a:pPr marL="457200" lvl="1" indent="0">
              <a:buNone/>
            </a:pPr>
            <a:r>
              <a:rPr lang="fr-BE" sz="2000" dirty="0" smtClean="0"/>
              <a:t>Ouverture d’</a:t>
            </a:r>
            <a:r>
              <a:rPr lang="fr-BE" sz="2000" i="1" dirty="0" smtClean="0"/>
              <a:t>Oracle </a:t>
            </a:r>
            <a:r>
              <a:rPr lang="fr-BE" sz="2000" i="1" dirty="0"/>
              <a:t>BIEEE </a:t>
            </a:r>
            <a:r>
              <a:rPr lang="fr-BE" sz="2000" dirty="0"/>
              <a:t>dans un nouvel </a:t>
            </a:r>
            <a:r>
              <a:rPr lang="fr-BE" sz="2000" dirty="0" smtClean="0"/>
              <a:t>onglet :</a:t>
            </a:r>
            <a:endParaRPr lang="fr-BE" sz="2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3" y="1862729"/>
            <a:ext cx="5820834" cy="1259616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6" name="Rectangle à coins arrondis 5"/>
          <p:cNvSpPr/>
          <p:nvPr/>
        </p:nvSpPr>
        <p:spPr>
          <a:xfrm>
            <a:off x="5838516" y="2578690"/>
            <a:ext cx="973666" cy="20320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01" y="4018690"/>
            <a:ext cx="5665699" cy="25707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Connecteur en angle 10"/>
          <p:cNvCxnSpPr>
            <a:stCxn id="6" idx="1"/>
            <a:endCxn id="14" idx="0"/>
          </p:cNvCxnSpPr>
          <p:nvPr/>
        </p:nvCxnSpPr>
        <p:spPr>
          <a:xfrm rot="10800000" flipV="1">
            <a:off x="3500968" y="2680290"/>
            <a:ext cx="2337549" cy="1338400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2810933" y="4018690"/>
            <a:ext cx="1380067" cy="17231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5790" y="2387271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frais et amendes sont « automatiquement » regroupés par usager</a:t>
            </a:r>
          </a:p>
          <a:p>
            <a:r>
              <a:rPr lang="fr-FR" dirty="0" smtClean="0"/>
              <a:t>Classer les usagers par ordre alphabétique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5" y="2578916"/>
            <a:ext cx="7661709" cy="3302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3262964" y="3808636"/>
            <a:ext cx="250257" cy="1732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3262964" y="4010766"/>
            <a:ext cx="741145" cy="25025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8703">
            <a:off x="2839393" y="3263045"/>
            <a:ext cx="490165" cy="7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Introduire</a:t>
            </a:r>
            <a:r>
              <a:rPr lang="en-US" dirty="0" smtClean="0"/>
              <a:t> des sous-</a:t>
            </a:r>
            <a:r>
              <a:rPr lang="en-US" dirty="0" err="1" smtClean="0"/>
              <a:t>totaux</a:t>
            </a:r>
            <a:r>
              <a:rPr lang="en-US" dirty="0" smtClean="0"/>
              <a:t> pour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identifiant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2" y="3760064"/>
            <a:ext cx="7608771" cy="2611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2" y="1956482"/>
            <a:ext cx="6443534" cy="14779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à coins arrondis 7"/>
          <p:cNvSpPr/>
          <p:nvPr/>
        </p:nvSpPr>
        <p:spPr>
          <a:xfrm>
            <a:off x="6641432" y="2233874"/>
            <a:ext cx="192505" cy="21175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1578543" y="5525714"/>
            <a:ext cx="211756" cy="19250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1578543" y="5843348"/>
            <a:ext cx="471638" cy="19618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3344">
            <a:off x="6433526" y="2316858"/>
            <a:ext cx="490165" cy="765192"/>
          </a:xfrm>
          <a:prstGeom prst="rect">
            <a:avLst/>
          </a:prstGeom>
        </p:spPr>
      </p:pic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8703">
            <a:off x="1140533" y="5035496"/>
            <a:ext cx="490165" cy="765192"/>
          </a:xfrm>
          <a:prstGeom prst="rect">
            <a:avLst/>
          </a:prstGeom>
        </p:spPr>
      </p:pic>
      <p:sp>
        <p:nvSpPr>
          <p:cNvPr id="13" name="Flèche à angle droit 12"/>
          <p:cNvSpPr/>
          <p:nvPr/>
        </p:nvSpPr>
        <p:spPr>
          <a:xfrm flipV="1">
            <a:off x="7094398" y="2728466"/>
            <a:ext cx="682815" cy="878407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à coins arrondis 5"/>
          <p:cNvSpPr/>
          <p:nvPr/>
        </p:nvSpPr>
        <p:spPr>
          <a:xfrm>
            <a:off x="554032" y="3752366"/>
            <a:ext cx="523997" cy="19153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693019" y="5554589"/>
            <a:ext cx="770021" cy="21896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Visualiser</a:t>
            </a:r>
            <a:r>
              <a:rPr lang="en-US" dirty="0" smtClean="0"/>
              <a:t> le </a:t>
            </a:r>
            <a:r>
              <a:rPr lang="en-US" dirty="0" err="1" smtClean="0"/>
              <a:t>résultat</a:t>
            </a: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6" y="2131333"/>
            <a:ext cx="7767587" cy="8550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3777985"/>
            <a:ext cx="7829550" cy="2352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7738712" y="2131333"/>
            <a:ext cx="336884" cy="19289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8703">
            <a:off x="7374918" y="1597831"/>
            <a:ext cx="490165" cy="765192"/>
          </a:xfrm>
          <a:prstGeom prst="rect">
            <a:avLst/>
          </a:prstGeom>
        </p:spPr>
      </p:pic>
      <p:sp>
        <p:nvSpPr>
          <p:cNvPr id="9" name="Flèche vers le bas 8"/>
          <p:cNvSpPr/>
          <p:nvPr/>
        </p:nvSpPr>
        <p:spPr>
          <a:xfrm>
            <a:off x="4444042" y="3056184"/>
            <a:ext cx="255913" cy="67609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4620127" y="4701666"/>
            <a:ext cx="209884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Sous-</a:t>
            </a:r>
            <a:r>
              <a:rPr lang="en-US" sz="1600" dirty="0" err="1" smtClean="0"/>
              <a:t>totaux</a:t>
            </a:r>
            <a:r>
              <a:rPr lang="en-US" sz="1600" dirty="0" smtClean="0"/>
              <a:t> par </a:t>
            </a:r>
            <a:r>
              <a:rPr lang="en-US" sz="1600" dirty="0" err="1" smtClean="0"/>
              <a:t>usager</a:t>
            </a:r>
            <a:endParaRPr lang="en-US" sz="16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4620127" y="4701666"/>
            <a:ext cx="2098844" cy="33855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688206" y="5462058"/>
            <a:ext cx="774834" cy="18629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4444042" y="5462058"/>
            <a:ext cx="255913" cy="18629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5409399" y="5462058"/>
            <a:ext cx="259882" cy="1862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6169794" y="5462058"/>
            <a:ext cx="383406" cy="18629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17"/>
          <p:cNvCxnSpPr>
            <a:stCxn id="11" idx="1"/>
          </p:cNvCxnSpPr>
          <p:nvPr/>
        </p:nvCxnSpPr>
        <p:spPr>
          <a:xfrm flipH="1">
            <a:off x="1010653" y="4870943"/>
            <a:ext cx="3609474" cy="59111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1" idx="2"/>
          </p:cNvCxnSpPr>
          <p:nvPr/>
        </p:nvCxnSpPr>
        <p:spPr>
          <a:xfrm flipH="1">
            <a:off x="4620127" y="5040220"/>
            <a:ext cx="1049422" cy="4218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1" idx="2"/>
            <a:endCxn id="15" idx="0"/>
          </p:cNvCxnSpPr>
          <p:nvPr/>
        </p:nvCxnSpPr>
        <p:spPr>
          <a:xfrm flipH="1">
            <a:off x="5539340" y="5040220"/>
            <a:ext cx="130209" cy="4218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1" idx="2"/>
            <a:endCxn id="16" idx="0"/>
          </p:cNvCxnSpPr>
          <p:nvPr/>
        </p:nvCxnSpPr>
        <p:spPr>
          <a:xfrm>
            <a:off x="5669549" y="5040220"/>
            <a:ext cx="691948" cy="4218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14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 err="1">
                <a:solidFill>
                  <a:prstClr val="black"/>
                </a:solidFill>
              </a:rPr>
              <a:t>Frais</a:t>
            </a:r>
            <a:r>
              <a:rPr lang="en-US" sz="2400" dirty="0">
                <a:solidFill>
                  <a:prstClr val="black"/>
                </a:solidFill>
              </a:rPr>
              <a:t> et </a:t>
            </a:r>
            <a:r>
              <a:rPr lang="en-US" sz="2400" dirty="0" err="1">
                <a:solidFill>
                  <a:prstClr val="black"/>
                </a:solidFill>
              </a:rPr>
              <a:t>amendes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u="sng" dirty="0" smtClean="0">
                <a:solidFill>
                  <a:prstClr val="black"/>
                </a:solidFill>
              </a:rPr>
              <a:t>pour documents perdus </a:t>
            </a:r>
            <a:r>
              <a:rPr lang="en-US" sz="2400" dirty="0" err="1" smtClean="0">
                <a:solidFill>
                  <a:prstClr val="black"/>
                </a:solidFill>
              </a:rPr>
              <a:t>en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cours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dans</a:t>
            </a:r>
            <a:r>
              <a:rPr lang="en-US" sz="2400" dirty="0">
                <a:solidFill>
                  <a:prstClr val="black"/>
                </a:solidFill>
              </a:rPr>
              <a:t> le </a:t>
            </a:r>
            <a:r>
              <a:rPr lang="en-US" sz="2400" dirty="0" err="1">
                <a:solidFill>
                  <a:prstClr val="black"/>
                </a:solidFill>
              </a:rPr>
              <a:t>Réseau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u="sng" dirty="0" err="1">
                <a:solidFill>
                  <a:prstClr val="black"/>
                </a:solidFill>
              </a:rPr>
              <a:t>associés</a:t>
            </a:r>
            <a:r>
              <a:rPr lang="en-US" sz="2400" u="sng" dirty="0">
                <a:solidFill>
                  <a:prstClr val="black"/>
                </a:solidFill>
              </a:rPr>
              <a:t> aux </a:t>
            </a:r>
            <a:r>
              <a:rPr lang="en-US" sz="2400" u="sng" dirty="0" err="1" smtClean="0">
                <a:solidFill>
                  <a:prstClr val="black"/>
                </a:solidFill>
              </a:rPr>
              <a:t>usagers</a:t>
            </a:r>
            <a:r>
              <a:rPr lang="en-US" sz="2400" u="sng" dirty="0">
                <a:solidFill>
                  <a:prstClr val="black"/>
                </a:solidFill>
              </a:rPr>
              <a:t> </a:t>
            </a:r>
            <a:r>
              <a:rPr lang="en-US" sz="2400" u="sng" dirty="0" smtClean="0">
                <a:solidFill>
                  <a:prstClr val="black"/>
                </a:solidFill>
              </a:rPr>
              <a:t>et aux </a:t>
            </a:r>
            <a:r>
              <a:rPr lang="en-US" sz="2400" u="sng" dirty="0" err="1" smtClean="0">
                <a:solidFill>
                  <a:prstClr val="black"/>
                </a:solidFill>
              </a:rPr>
              <a:t>bibliothèques</a:t>
            </a:r>
            <a:r>
              <a:rPr lang="en-US" sz="2400" u="sng" dirty="0" smtClean="0">
                <a:solidFill>
                  <a:prstClr val="black"/>
                </a:solidFill>
              </a:rPr>
              <a:t> </a:t>
            </a:r>
            <a:r>
              <a:rPr lang="en-US" sz="2400" u="sng" dirty="0" err="1" smtClean="0">
                <a:solidFill>
                  <a:prstClr val="black"/>
                </a:solidFill>
              </a:rPr>
              <a:t>propriétaires</a:t>
            </a:r>
            <a:endParaRPr lang="en-US" sz="2400" u="sng" dirty="0" smtClean="0">
              <a:solidFill>
                <a:prstClr val="black"/>
              </a:solidFill>
            </a:endParaRPr>
          </a:p>
          <a:p>
            <a:r>
              <a:rPr lang="en-US" sz="2000" dirty="0" err="1" smtClean="0">
                <a:solidFill>
                  <a:prstClr val="black"/>
                </a:solidFill>
              </a:rPr>
              <a:t>Dans</a:t>
            </a:r>
            <a:r>
              <a:rPr lang="en-US" sz="2000" dirty="0" smtClean="0">
                <a:solidFill>
                  <a:prstClr val="black"/>
                </a:solidFill>
              </a:rPr>
              <a:t> les </a:t>
            </a:r>
            <a:r>
              <a:rPr lang="en-US" sz="2000" dirty="0" err="1" smtClean="0">
                <a:solidFill>
                  <a:prstClr val="black"/>
                </a:solidFill>
              </a:rPr>
              <a:t>onglets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i="1" dirty="0" smtClean="0">
                <a:solidFill>
                  <a:prstClr val="black"/>
                </a:solidFill>
              </a:rPr>
              <a:t>Preferred Contact Information, Loan Details </a:t>
            </a:r>
            <a:r>
              <a:rPr lang="en-US" sz="2000" dirty="0" smtClean="0">
                <a:solidFill>
                  <a:prstClr val="black"/>
                </a:solidFill>
              </a:rPr>
              <a:t>et</a:t>
            </a:r>
            <a:r>
              <a:rPr lang="en-US" sz="2000" i="1" dirty="0" smtClean="0">
                <a:solidFill>
                  <a:prstClr val="black"/>
                </a:solidFill>
              </a:rPr>
              <a:t> Owning</a:t>
            </a:r>
            <a:endParaRPr lang="en-US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41" y="2796488"/>
            <a:ext cx="1718109" cy="29173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00" y="2782251"/>
            <a:ext cx="1057356" cy="29270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07" y="3522345"/>
            <a:ext cx="1743075" cy="1276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8" y="5917666"/>
            <a:ext cx="8138160" cy="395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1463040" y="5447899"/>
            <a:ext cx="866274" cy="17325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77364" y="2868328"/>
            <a:ext cx="394636" cy="11550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4177364" y="4255179"/>
            <a:ext cx="510139" cy="13394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4177364" y="5005137"/>
            <a:ext cx="596767" cy="13475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4177364" y="4087371"/>
            <a:ext cx="510139" cy="11164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4177364" y="3429000"/>
            <a:ext cx="510139" cy="12151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à coins arrondis 18"/>
          <p:cNvSpPr/>
          <p:nvPr/>
        </p:nvSpPr>
        <p:spPr>
          <a:xfrm>
            <a:off x="4177364" y="5582654"/>
            <a:ext cx="394636" cy="13475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9"/>
          <p:cNvSpPr/>
          <p:nvPr/>
        </p:nvSpPr>
        <p:spPr>
          <a:xfrm>
            <a:off x="4177364" y="3253339"/>
            <a:ext cx="394636" cy="10587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à coins arrondis 20"/>
          <p:cNvSpPr/>
          <p:nvPr/>
        </p:nvSpPr>
        <p:spPr>
          <a:xfrm>
            <a:off x="6553200" y="4199020"/>
            <a:ext cx="1233638" cy="1901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à coins arrondis 21"/>
          <p:cNvSpPr/>
          <p:nvPr/>
        </p:nvSpPr>
        <p:spPr>
          <a:xfrm>
            <a:off x="6553200" y="4475747"/>
            <a:ext cx="1233638" cy="17325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à coins arrondis 22"/>
          <p:cNvSpPr/>
          <p:nvPr/>
        </p:nvSpPr>
        <p:spPr>
          <a:xfrm>
            <a:off x="1193533" y="5917666"/>
            <a:ext cx="7391425" cy="39555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2200">
            <a:off x="725565" y="5056700"/>
            <a:ext cx="507576" cy="719835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4061">
            <a:off x="5254613" y="4829200"/>
            <a:ext cx="507576" cy="719835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52570">
            <a:off x="7611472" y="4763691"/>
            <a:ext cx="507576" cy="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Appliquer</a:t>
            </a:r>
            <a:r>
              <a:rPr lang="en-US" dirty="0"/>
              <a:t> un </a:t>
            </a:r>
            <a:r>
              <a:rPr lang="en-US" dirty="0" err="1"/>
              <a:t>filtre</a:t>
            </a:r>
            <a:r>
              <a:rPr lang="en-US" dirty="0"/>
              <a:t> sur le </a:t>
            </a:r>
            <a:r>
              <a:rPr lang="en-US" dirty="0" err="1"/>
              <a:t>critère</a:t>
            </a:r>
            <a:r>
              <a:rPr lang="en-US" dirty="0"/>
              <a:t> </a:t>
            </a:r>
            <a:r>
              <a:rPr lang="en-US" i="1" dirty="0" smtClean="0"/>
              <a:t>Process </a:t>
            </a:r>
            <a:r>
              <a:rPr lang="en-US" i="1" dirty="0"/>
              <a:t>Status </a:t>
            </a:r>
            <a:r>
              <a:rPr lang="en-US" dirty="0"/>
              <a:t>pour </a:t>
            </a:r>
            <a:r>
              <a:rPr lang="en-US" dirty="0" err="1" smtClean="0"/>
              <a:t>pour</a:t>
            </a:r>
            <a:r>
              <a:rPr lang="en-US" dirty="0" smtClean="0"/>
              <a:t> ne </a:t>
            </a:r>
            <a:r>
              <a:rPr lang="en-US" dirty="0" err="1" smtClean="0"/>
              <a:t>garder</a:t>
            </a:r>
            <a:r>
              <a:rPr lang="en-US" dirty="0" smtClean="0"/>
              <a:t> que les documents perdus</a:t>
            </a: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2565587"/>
            <a:ext cx="4257675" cy="14573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12" y="4298075"/>
            <a:ext cx="3320816" cy="2421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lèche à angle droit 6"/>
          <p:cNvSpPr/>
          <p:nvPr/>
        </p:nvSpPr>
        <p:spPr>
          <a:xfrm rot="16200000" flipH="1">
            <a:off x="4730369" y="4432474"/>
            <a:ext cx="827065" cy="558268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4864767" y="2704699"/>
            <a:ext cx="279134" cy="21175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864767" y="3457875"/>
            <a:ext cx="558269" cy="19972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1491916" y="4783756"/>
            <a:ext cx="2002055" cy="21175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1992429" y="5470549"/>
            <a:ext cx="500514" cy="15060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96" y="2716517"/>
            <a:ext cx="490165" cy="76519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524919" y="3001531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6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38711">
            <a:off x="5373578" y="3346316"/>
            <a:ext cx="490165" cy="765192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576032" y="3621705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1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8703">
            <a:off x="3436296" y="5936028"/>
            <a:ext cx="490165" cy="7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>
                <a:solidFill>
                  <a:prstClr val="black"/>
                </a:solidFill>
              </a:rPr>
              <a:t>Visualiser</a:t>
            </a:r>
            <a:r>
              <a:rPr lang="en-US" dirty="0">
                <a:solidFill>
                  <a:prstClr val="black"/>
                </a:solidFill>
              </a:rPr>
              <a:t> le </a:t>
            </a:r>
            <a:r>
              <a:rPr lang="en-US" dirty="0" err="1">
                <a:solidFill>
                  <a:prstClr val="black"/>
                </a:solidFill>
              </a:rPr>
              <a:t>résultat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6" y="2410638"/>
            <a:ext cx="8537608" cy="2905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7748337" y="2627697"/>
            <a:ext cx="211756" cy="254106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400" dirty="0"/>
              <a:t>F</a:t>
            </a:r>
            <a:r>
              <a:rPr lang="fr-BE" sz="2400" dirty="0" smtClean="0"/>
              <a:t>rais </a:t>
            </a:r>
            <a:r>
              <a:rPr lang="fr-BE" sz="2400" dirty="0"/>
              <a:t>et amendes pour documents perdus en cours dans le Réseau, associés aux usagers </a:t>
            </a:r>
            <a:r>
              <a:rPr lang="fr-BE" sz="2400" u="sng" dirty="0"/>
              <a:t>avec des invites </a:t>
            </a:r>
            <a:r>
              <a:rPr lang="fr-BE" sz="2400" u="sng" dirty="0" smtClean="0"/>
              <a:t>sur </a:t>
            </a:r>
            <a:r>
              <a:rPr lang="fr-BE" sz="2400" i="1" u="sng" dirty="0" smtClean="0"/>
              <a:t>Fine </a:t>
            </a:r>
            <a:r>
              <a:rPr lang="fr-BE" sz="2400" i="1" u="sng" dirty="0" err="1" smtClean="0"/>
              <a:t>Fee</a:t>
            </a:r>
            <a:r>
              <a:rPr lang="fr-BE" sz="2400" i="1" u="sng" dirty="0" smtClean="0"/>
              <a:t> </a:t>
            </a:r>
            <a:r>
              <a:rPr lang="fr-BE" sz="2400" i="1" u="sng" dirty="0" err="1"/>
              <a:t>C</a:t>
            </a:r>
            <a:r>
              <a:rPr lang="fr-BE" sz="2400" i="1" u="sng" dirty="0" err="1" smtClean="0"/>
              <a:t>reation</a:t>
            </a:r>
            <a:r>
              <a:rPr lang="fr-BE" sz="2400" i="1" u="sng" dirty="0" smtClean="0"/>
              <a:t> date </a:t>
            </a:r>
            <a:r>
              <a:rPr lang="fr-BE" sz="2400" u="sng" dirty="0" smtClean="0"/>
              <a:t>et </a:t>
            </a:r>
            <a:r>
              <a:rPr lang="fr-BE" sz="2400" i="1" u="sng" dirty="0" err="1" smtClean="0"/>
              <a:t>Owning</a:t>
            </a:r>
            <a:r>
              <a:rPr lang="fr-BE" sz="2400" i="1" u="sng" dirty="0" smtClean="0"/>
              <a:t> Library Code</a:t>
            </a:r>
            <a:endParaRPr lang="fr-BE" sz="2400" i="1" dirty="0" smtClean="0"/>
          </a:p>
          <a:p>
            <a:r>
              <a:rPr lang="fr-BE" dirty="0" smtClean="0"/>
              <a:t>Créer une invite</a:t>
            </a:r>
          </a:p>
          <a:p>
            <a:pPr marL="0" indent="0">
              <a:buNone/>
            </a:pPr>
            <a:endParaRPr lang="fr-BE" sz="2400" u="sng" dirty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" y="3454060"/>
            <a:ext cx="7058025" cy="2933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8703">
            <a:off x="1848128" y="3071464"/>
            <a:ext cx="490165" cy="7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Créer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invite sur la </a:t>
            </a:r>
            <a:r>
              <a:rPr lang="en-US" dirty="0" err="1" smtClean="0"/>
              <a:t>colonne</a:t>
            </a:r>
            <a:r>
              <a:rPr lang="en-US" dirty="0" smtClean="0"/>
              <a:t> </a:t>
            </a:r>
            <a:r>
              <a:rPr lang="en-US" i="1" dirty="0" smtClean="0"/>
              <a:t>Fine Fee Creation Date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538" y="2290953"/>
            <a:ext cx="3590925" cy="3990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4870384" y="2290953"/>
            <a:ext cx="259882" cy="25187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5005138" y="2542830"/>
            <a:ext cx="1203158" cy="16363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3696102" y="3043344"/>
            <a:ext cx="1039528" cy="17325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7461">
            <a:off x="4477255" y="1821922"/>
            <a:ext cx="490165" cy="76519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467953" y="1943311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51681">
            <a:off x="6097968" y="2034295"/>
            <a:ext cx="490165" cy="76519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rot="21412539">
            <a:off x="6295148" y="2153461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14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1080">
            <a:off x="3217157" y="2814752"/>
            <a:ext cx="490165" cy="765192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210188" y="3001271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435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Paramétrer</a:t>
            </a:r>
            <a:r>
              <a:rPr lang="en-US" dirty="0" smtClean="0"/>
              <a:t> </a:t>
            </a:r>
            <a:r>
              <a:rPr lang="en-US" dirty="0" err="1" smtClean="0"/>
              <a:t>l’invite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2242"/>
            <a:ext cx="3219651" cy="2427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46" y="2022242"/>
            <a:ext cx="3253640" cy="2440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2877954" y="2499870"/>
            <a:ext cx="211755" cy="23100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3320716" y="3462397"/>
            <a:ext cx="221381" cy="2537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966636" y="2499870"/>
            <a:ext cx="2146433" cy="23100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966636" y="3462397"/>
            <a:ext cx="2653364" cy="25370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44" y="2534804"/>
            <a:ext cx="490165" cy="76519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609492" y="2810196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3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6319">
            <a:off x="2831327" y="3203502"/>
            <a:ext cx="490165" cy="76519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822025" y="3382641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cxnSp>
        <p:nvCxnSpPr>
          <p:cNvPr id="16" name="Connecteur droit 15"/>
          <p:cNvCxnSpPr>
            <a:stCxn id="7" idx="3"/>
            <a:endCxn id="9" idx="1"/>
          </p:cNvCxnSpPr>
          <p:nvPr/>
        </p:nvCxnSpPr>
        <p:spPr>
          <a:xfrm>
            <a:off x="3089709" y="2615374"/>
            <a:ext cx="187692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8" idx="3"/>
            <a:endCxn id="10" idx="1"/>
          </p:cNvCxnSpPr>
          <p:nvPr/>
        </p:nvCxnSpPr>
        <p:spPr>
          <a:xfrm>
            <a:off x="3542097" y="3589251"/>
            <a:ext cx="142453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6862813" y="4174666"/>
            <a:ext cx="346509" cy="27509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7461">
            <a:off x="6414101" y="3781641"/>
            <a:ext cx="490165" cy="76519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6404799" y="3903030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3</a:t>
            </a:r>
            <a:endParaRPr lang="fr-BE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6" y="4576885"/>
            <a:ext cx="6239277" cy="19942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Flèche à angle droit 22"/>
          <p:cNvSpPr/>
          <p:nvPr/>
        </p:nvSpPr>
        <p:spPr>
          <a:xfrm rot="16200000" flipH="1">
            <a:off x="6901669" y="4746769"/>
            <a:ext cx="827065" cy="558268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à coins arrondis 23"/>
          <p:cNvSpPr/>
          <p:nvPr/>
        </p:nvSpPr>
        <p:spPr>
          <a:xfrm>
            <a:off x="904775" y="5259434"/>
            <a:ext cx="5648425" cy="2094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à coins arrondis 24"/>
          <p:cNvSpPr/>
          <p:nvPr/>
        </p:nvSpPr>
        <p:spPr>
          <a:xfrm>
            <a:off x="837398" y="6202396"/>
            <a:ext cx="3190774" cy="36190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Créer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invite sur la </a:t>
            </a:r>
            <a:r>
              <a:rPr lang="en-US" dirty="0" err="1" smtClean="0"/>
              <a:t>colonne</a:t>
            </a:r>
            <a:r>
              <a:rPr lang="en-US" dirty="0" smtClean="0"/>
              <a:t> </a:t>
            </a:r>
            <a:r>
              <a:rPr lang="en-US" i="1" dirty="0" smtClean="0"/>
              <a:t>Owning Library Code</a:t>
            </a:r>
            <a:endParaRPr lang="en-US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26" y="1939575"/>
            <a:ext cx="2127184" cy="23641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2800947" y="1944861"/>
            <a:ext cx="134754" cy="11589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2904286" y="2071609"/>
            <a:ext cx="726108" cy="11415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05780">
            <a:off x="2510289" y="1770459"/>
            <a:ext cx="347564" cy="54257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488817" y="1867428"/>
            <a:ext cx="139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smtClean="0"/>
              <a:t>1</a:t>
            </a:r>
            <a:endParaRPr lang="fr-BE" sz="1400" dirty="0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1080">
            <a:off x="1774861" y="3775104"/>
            <a:ext cx="347564" cy="54257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760931" y="3877667"/>
            <a:ext cx="139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3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844" y="2007968"/>
            <a:ext cx="3166712" cy="2150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53" y="4395021"/>
            <a:ext cx="6259328" cy="2179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à coins arrondis 15"/>
          <p:cNvSpPr/>
          <p:nvPr/>
        </p:nvSpPr>
        <p:spPr>
          <a:xfrm>
            <a:off x="2100134" y="3948537"/>
            <a:ext cx="623815" cy="11550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1019">
            <a:off x="3621545" y="1806654"/>
            <a:ext cx="347564" cy="54257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754078" y="1913248"/>
            <a:ext cx="139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2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5467149" y="3219423"/>
            <a:ext cx="1992430" cy="20934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à coins arrondis 20"/>
          <p:cNvSpPr/>
          <p:nvPr/>
        </p:nvSpPr>
        <p:spPr>
          <a:xfrm>
            <a:off x="5467149" y="3428772"/>
            <a:ext cx="1414914" cy="154005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èche à angle droit 21"/>
          <p:cNvSpPr/>
          <p:nvPr/>
        </p:nvSpPr>
        <p:spPr>
          <a:xfrm rot="16200000" flipH="1">
            <a:off x="7200053" y="4414762"/>
            <a:ext cx="827065" cy="558268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8703">
            <a:off x="7001805" y="3532428"/>
            <a:ext cx="424732" cy="663045"/>
          </a:xfrm>
          <a:prstGeom prst="rect">
            <a:avLst/>
          </a:prstGeom>
        </p:spPr>
      </p:pic>
      <p:sp>
        <p:nvSpPr>
          <p:cNvPr id="24" name="Flèche droite 23"/>
          <p:cNvSpPr/>
          <p:nvPr/>
        </p:nvSpPr>
        <p:spPr>
          <a:xfrm>
            <a:off x="3992389" y="2813650"/>
            <a:ext cx="685976" cy="3080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à coins arrondis 24"/>
          <p:cNvSpPr/>
          <p:nvPr/>
        </p:nvSpPr>
        <p:spPr>
          <a:xfrm>
            <a:off x="1229505" y="5225423"/>
            <a:ext cx="5610624" cy="14773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à coins arrondis 25"/>
          <p:cNvSpPr/>
          <p:nvPr/>
        </p:nvSpPr>
        <p:spPr>
          <a:xfrm>
            <a:off x="1090514" y="6194406"/>
            <a:ext cx="2803348" cy="16393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BIEEE : </a:t>
            </a:r>
            <a:r>
              <a:rPr lang="en-US" i="1" dirty="0" smtClean="0"/>
              <a:t>My Account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Menu </a:t>
            </a:r>
            <a:r>
              <a:rPr lang="fr-BE" i="1" dirty="0" err="1" smtClean="0"/>
              <a:t>My</a:t>
            </a:r>
            <a:r>
              <a:rPr lang="fr-BE" i="1" dirty="0" smtClean="0"/>
              <a:t> </a:t>
            </a:r>
            <a:r>
              <a:rPr lang="fr-BE" i="1" dirty="0" err="1"/>
              <a:t>Account</a:t>
            </a:r>
            <a:r>
              <a:rPr lang="fr-BE" i="1" dirty="0"/>
              <a:t> </a:t>
            </a:r>
            <a:r>
              <a:rPr lang="fr-BE" dirty="0"/>
              <a:t>(</a:t>
            </a:r>
            <a:r>
              <a:rPr lang="fr-BE" dirty="0" smtClean="0"/>
              <a:t>sous l’identifiant de l’utilisateur connecté) permet </a:t>
            </a:r>
            <a:r>
              <a:rPr lang="fr-BE" dirty="0"/>
              <a:t>de préciser ses </a:t>
            </a:r>
            <a:r>
              <a:rPr lang="fr-BE" dirty="0" smtClean="0"/>
              <a:t>préférences :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2" y="2279163"/>
            <a:ext cx="6408208" cy="1647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67" y="3488350"/>
            <a:ext cx="5094816" cy="286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6339417" y="2663868"/>
            <a:ext cx="550333" cy="16933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avec flèche 8"/>
          <p:cNvCxnSpPr>
            <a:stCxn id="7" idx="2"/>
          </p:cNvCxnSpPr>
          <p:nvPr/>
        </p:nvCxnSpPr>
        <p:spPr>
          <a:xfrm>
            <a:off x="6614584" y="2833201"/>
            <a:ext cx="4233" cy="65514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>
            <a:off x="3426884" y="4441868"/>
            <a:ext cx="4047066" cy="56726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16727" y="2422806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</a:t>
            </a:r>
            <a:r>
              <a:rPr lang="en-US" dirty="0" smtClean="0"/>
              <a:t> 2 : </a:t>
            </a:r>
            <a:r>
              <a:rPr lang="en-US" i="1" dirty="0" smtClean="0"/>
              <a:t>Fines and Fees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Visualiser</a:t>
            </a:r>
            <a:r>
              <a:rPr lang="en-US" dirty="0" smtClean="0"/>
              <a:t> le </a:t>
            </a:r>
            <a:r>
              <a:rPr lang="en-US" dirty="0" err="1" smtClean="0"/>
              <a:t>résultat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8" y="2196365"/>
            <a:ext cx="4731086" cy="9799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13" y="1737439"/>
            <a:ext cx="3346773" cy="9155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954" y="3052917"/>
            <a:ext cx="3344232" cy="9724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3965609" y="2504109"/>
            <a:ext cx="192505" cy="2394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èche à angle droit 9"/>
          <p:cNvSpPr/>
          <p:nvPr/>
        </p:nvSpPr>
        <p:spPr>
          <a:xfrm rot="16200000" flipV="1">
            <a:off x="4402987" y="1603577"/>
            <a:ext cx="386152" cy="70264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èche droite 10"/>
          <p:cNvSpPr/>
          <p:nvPr/>
        </p:nvSpPr>
        <p:spPr>
          <a:xfrm rot="5400000">
            <a:off x="6595479" y="2737441"/>
            <a:ext cx="320637" cy="2225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 à angle droit 11"/>
          <p:cNvSpPr/>
          <p:nvPr/>
        </p:nvSpPr>
        <p:spPr>
          <a:xfrm rot="10800000">
            <a:off x="4596063" y="3444964"/>
            <a:ext cx="386152" cy="545288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5467149" y="2390030"/>
            <a:ext cx="1063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Compléter</a:t>
            </a:r>
            <a:endParaRPr lang="en-US" sz="1600" dirty="0"/>
          </a:p>
          <a:p>
            <a:r>
              <a:rPr lang="en-US" sz="1600" dirty="0" smtClean="0"/>
              <a:t>les invites</a:t>
            </a:r>
            <a:endParaRPr lang="en-US" sz="16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5467149" y="2390030"/>
            <a:ext cx="1063048" cy="559516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5084954" y="3444964"/>
            <a:ext cx="2827012" cy="33776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à coins arrondis 15"/>
          <p:cNvSpPr/>
          <p:nvPr/>
        </p:nvSpPr>
        <p:spPr>
          <a:xfrm>
            <a:off x="7218947" y="3801979"/>
            <a:ext cx="259882" cy="18256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98703">
            <a:off x="3574237" y="2146347"/>
            <a:ext cx="424732" cy="663045"/>
          </a:xfrm>
          <a:prstGeom prst="rect">
            <a:avLst/>
          </a:prstGeom>
        </p:spPr>
      </p:pic>
      <p:pic>
        <p:nvPicPr>
          <p:cNvPr id="19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3859">
            <a:off x="6797494" y="3585729"/>
            <a:ext cx="424732" cy="66304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4141374"/>
            <a:ext cx="8037095" cy="24745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84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</a:t>
            </a:r>
            <a:r>
              <a:rPr lang="en-US" dirty="0" smtClean="0"/>
              <a:t> 2 : </a:t>
            </a:r>
            <a:r>
              <a:rPr lang="en-US" i="1" dirty="0" smtClean="0"/>
              <a:t>Fines and Fees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 smtClean="0">
                <a:solidFill>
                  <a:prstClr val="black"/>
                </a:solidFill>
              </a:rPr>
              <a:t>Les </a:t>
            </a:r>
            <a:r>
              <a:rPr lang="en-US" sz="2400" u="sng" dirty="0" smtClean="0">
                <a:solidFill>
                  <a:prstClr val="black"/>
                </a:solidFill>
              </a:rPr>
              <a:t>7 </a:t>
            </a:r>
            <a:r>
              <a:rPr lang="en-US" sz="2400" u="sng" dirty="0" err="1" smtClean="0">
                <a:solidFill>
                  <a:prstClr val="black"/>
                </a:solidFill>
              </a:rPr>
              <a:t>derniers</a:t>
            </a:r>
            <a:r>
              <a:rPr lang="en-US" sz="2400" u="sng" dirty="0" smtClean="0">
                <a:solidFill>
                  <a:prstClr val="black"/>
                </a:solidFill>
              </a:rPr>
              <a:t> </a:t>
            </a:r>
            <a:r>
              <a:rPr lang="en-US" sz="2400" u="sng" dirty="0" err="1" smtClean="0">
                <a:solidFill>
                  <a:prstClr val="black"/>
                </a:solidFill>
              </a:rPr>
              <a:t>jours</a:t>
            </a:r>
            <a:r>
              <a:rPr lang="en-US" sz="2400" dirty="0" smtClean="0">
                <a:solidFill>
                  <a:prstClr val="black"/>
                </a:solidFill>
              </a:rPr>
              <a:t> de </a:t>
            </a:r>
            <a:r>
              <a:rPr lang="en-US" sz="2400" dirty="0" err="1">
                <a:solidFill>
                  <a:prstClr val="black"/>
                </a:solidFill>
              </a:rPr>
              <a:t>f</a:t>
            </a:r>
            <a:r>
              <a:rPr lang="en-US" sz="2400" dirty="0" err="1" smtClean="0">
                <a:solidFill>
                  <a:prstClr val="black"/>
                </a:solidFill>
              </a:rPr>
              <a:t>rais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et </a:t>
            </a:r>
            <a:r>
              <a:rPr lang="en-US" sz="2400" dirty="0" err="1">
                <a:solidFill>
                  <a:prstClr val="black"/>
                </a:solidFill>
              </a:rPr>
              <a:t>amendes</a:t>
            </a:r>
            <a:r>
              <a:rPr lang="en-US" sz="2400" dirty="0">
                <a:solidFill>
                  <a:prstClr val="black"/>
                </a:solidFill>
              </a:rPr>
              <a:t> pour documents perdus </a:t>
            </a:r>
            <a:r>
              <a:rPr lang="en-US" sz="2400" dirty="0" err="1">
                <a:solidFill>
                  <a:prstClr val="black"/>
                </a:solidFill>
              </a:rPr>
              <a:t>en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cours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dans</a:t>
            </a:r>
            <a:r>
              <a:rPr lang="en-US" sz="2400" dirty="0">
                <a:solidFill>
                  <a:prstClr val="black"/>
                </a:solidFill>
              </a:rPr>
              <a:t> le </a:t>
            </a:r>
            <a:r>
              <a:rPr lang="en-US" sz="2400" dirty="0" err="1">
                <a:solidFill>
                  <a:prstClr val="black"/>
                </a:solidFill>
              </a:rPr>
              <a:t>Réseau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err="1">
                <a:solidFill>
                  <a:prstClr val="black"/>
                </a:solidFill>
              </a:rPr>
              <a:t>associés</a:t>
            </a:r>
            <a:r>
              <a:rPr lang="en-US" sz="2400" dirty="0">
                <a:solidFill>
                  <a:prstClr val="black"/>
                </a:solidFill>
              </a:rPr>
              <a:t> aux </a:t>
            </a:r>
            <a:r>
              <a:rPr lang="en-US" sz="2400" dirty="0" err="1">
                <a:solidFill>
                  <a:prstClr val="black"/>
                </a:solidFill>
              </a:rPr>
              <a:t>usagers</a:t>
            </a:r>
            <a:r>
              <a:rPr lang="en-US" sz="2400" dirty="0">
                <a:solidFill>
                  <a:prstClr val="black"/>
                </a:solidFill>
              </a:rPr>
              <a:t> et aux </a:t>
            </a:r>
            <a:r>
              <a:rPr lang="en-US" sz="2400" dirty="0" err="1">
                <a:solidFill>
                  <a:prstClr val="black"/>
                </a:solidFill>
              </a:rPr>
              <a:t>bibliothèques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propriétaires</a:t>
            </a: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dirty="0" err="1" smtClean="0">
                <a:solidFill>
                  <a:prstClr val="black"/>
                </a:solidFill>
              </a:rPr>
              <a:t>Reprendre</a:t>
            </a:r>
            <a:r>
              <a:rPr lang="en-US" dirty="0" smtClean="0">
                <a:solidFill>
                  <a:prstClr val="black"/>
                </a:solidFill>
              </a:rPr>
              <a:t> le rapport sans les invites</a:t>
            </a:r>
          </a:p>
          <a:p>
            <a:r>
              <a:rPr lang="fr-BE" dirty="0">
                <a:solidFill>
                  <a:prstClr val="black"/>
                </a:solidFill>
              </a:rPr>
              <a:t>Appliquer un filtre sur le critère </a:t>
            </a:r>
            <a:r>
              <a:rPr lang="fr-BE" i="1" dirty="0" smtClean="0">
                <a:solidFill>
                  <a:prstClr val="black"/>
                </a:solidFill>
              </a:rPr>
              <a:t>Fine </a:t>
            </a:r>
            <a:r>
              <a:rPr lang="fr-BE" i="1" dirty="0" err="1" smtClean="0">
                <a:solidFill>
                  <a:prstClr val="black"/>
                </a:solidFill>
              </a:rPr>
              <a:t>Fee</a:t>
            </a:r>
            <a:r>
              <a:rPr lang="fr-BE" i="1" dirty="0" smtClean="0">
                <a:solidFill>
                  <a:prstClr val="black"/>
                </a:solidFill>
              </a:rPr>
              <a:t> </a:t>
            </a:r>
            <a:r>
              <a:rPr lang="fr-BE" i="1" dirty="0" err="1" smtClean="0">
                <a:solidFill>
                  <a:prstClr val="black"/>
                </a:solidFill>
              </a:rPr>
              <a:t>Creation</a:t>
            </a:r>
            <a:r>
              <a:rPr lang="fr-BE" dirty="0" smtClean="0">
                <a:solidFill>
                  <a:prstClr val="black"/>
                </a:solidFill>
              </a:rPr>
              <a:t> </a:t>
            </a:r>
            <a:r>
              <a:rPr lang="fr-BE" dirty="0">
                <a:solidFill>
                  <a:prstClr val="black"/>
                </a:solidFill>
              </a:rPr>
              <a:t>pour </a:t>
            </a:r>
            <a:r>
              <a:rPr lang="fr-BE" dirty="0" smtClean="0">
                <a:solidFill>
                  <a:prstClr val="black"/>
                </a:solidFill>
              </a:rPr>
              <a:t>ne garder que les frais et amendes créés les 7 derniers jours</a:t>
            </a:r>
            <a:endParaRPr lang="fr-BE" dirty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2" y="4293770"/>
            <a:ext cx="3800475" cy="1543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à coins arrondis 9"/>
          <p:cNvSpPr/>
          <p:nvPr/>
        </p:nvSpPr>
        <p:spPr>
          <a:xfrm>
            <a:off x="3888605" y="4459785"/>
            <a:ext cx="211757" cy="20846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3888605" y="5199662"/>
            <a:ext cx="654519" cy="2097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7594">
            <a:off x="4524596" y="4795577"/>
            <a:ext cx="490165" cy="76519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727050" y="4965086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6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19" y="4497191"/>
            <a:ext cx="490165" cy="76519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581642" y="4782205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0822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Convertir</a:t>
            </a:r>
            <a:r>
              <a:rPr lang="en-US" sz="2800" dirty="0" smtClean="0"/>
              <a:t> la date fixe </a:t>
            </a: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langage</a:t>
            </a:r>
            <a:r>
              <a:rPr lang="en-US" sz="2800" dirty="0" smtClean="0"/>
              <a:t> SQL</a:t>
            </a:r>
            <a:endParaRPr lang="en-US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4" y="2186791"/>
            <a:ext cx="2532743" cy="1836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35" y="2206041"/>
            <a:ext cx="5304573" cy="15074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36" y="3905173"/>
            <a:ext cx="5304573" cy="14748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9" y="5571712"/>
            <a:ext cx="5600700" cy="1076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à coins arrondis 9"/>
          <p:cNvSpPr/>
          <p:nvPr/>
        </p:nvSpPr>
        <p:spPr>
          <a:xfrm>
            <a:off x="279133" y="2512194"/>
            <a:ext cx="1934678" cy="18288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375385" y="2695074"/>
            <a:ext cx="1309036" cy="13475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279133" y="3147461"/>
            <a:ext cx="897124" cy="281539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2117558" y="3782728"/>
            <a:ext cx="240631" cy="24063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8425">
            <a:off x="142946" y="3220716"/>
            <a:ext cx="490165" cy="76519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29894" y="3534605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7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19" y="3865408"/>
            <a:ext cx="490165" cy="76519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783442" y="4150422"/>
            <a:ext cx="198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2734523" y="2805759"/>
            <a:ext cx="485283" cy="3080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èche courbée vers la gauche 19"/>
          <p:cNvSpPr/>
          <p:nvPr/>
        </p:nvSpPr>
        <p:spPr>
          <a:xfrm>
            <a:off x="8564070" y="2897206"/>
            <a:ext cx="437919" cy="166601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5524901" y="2733894"/>
            <a:ext cx="83739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328738" y="2847794"/>
            <a:ext cx="40586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5524901" y="4389120"/>
            <a:ext cx="567891" cy="13063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à coins arrondis 26"/>
          <p:cNvSpPr/>
          <p:nvPr/>
        </p:nvSpPr>
        <p:spPr>
          <a:xfrm>
            <a:off x="3328738" y="4471629"/>
            <a:ext cx="1551270" cy="154093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èche à angle droit 27"/>
          <p:cNvSpPr/>
          <p:nvPr/>
        </p:nvSpPr>
        <p:spPr>
          <a:xfrm flipH="1" flipV="1">
            <a:off x="2542789" y="4423521"/>
            <a:ext cx="586697" cy="1060698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à coins arrondis 28"/>
          <p:cNvSpPr/>
          <p:nvPr/>
        </p:nvSpPr>
        <p:spPr>
          <a:xfrm>
            <a:off x="7748337" y="5101389"/>
            <a:ext cx="288758" cy="27863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Espace réservé du contenu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3859">
            <a:off x="7354579" y="4848910"/>
            <a:ext cx="424732" cy="663045"/>
          </a:xfrm>
          <a:prstGeom prst="rect">
            <a:avLst/>
          </a:prstGeom>
        </p:spPr>
      </p:pic>
      <p:sp>
        <p:nvSpPr>
          <p:cNvPr id="31" name="Rectangle à coins arrondis 30"/>
          <p:cNvSpPr/>
          <p:nvPr/>
        </p:nvSpPr>
        <p:spPr>
          <a:xfrm>
            <a:off x="601179" y="6317851"/>
            <a:ext cx="5296034" cy="2772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1" y="1995877"/>
            <a:ext cx="8158108" cy="30037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Exemple</a:t>
            </a:r>
            <a:r>
              <a:rPr lang="en-US" dirty="0"/>
              <a:t> 2 : </a:t>
            </a:r>
            <a:r>
              <a:rPr lang="en-US" i="1" dirty="0"/>
              <a:t>Fines and Fees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5781"/>
            <a:ext cx="8229600" cy="5000569"/>
          </a:xfrm>
        </p:spPr>
        <p:txBody>
          <a:bodyPr>
            <a:noAutofit/>
          </a:bodyPr>
          <a:lstStyle/>
          <a:p>
            <a:r>
              <a:rPr lang="en-US" dirty="0" err="1" smtClean="0"/>
              <a:t>Visualiser</a:t>
            </a:r>
            <a:r>
              <a:rPr lang="en-US" dirty="0" smtClean="0"/>
              <a:t> le </a:t>
            </a:r>
            <a:r>
              <a:rPr lang="en-US" dirty="0" err="1" smtClean="0"/>
              <a:t>résultat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Pour </a:t>
            </a:r>
            <a:r>
              <a:rPr lang="en-US" dirty="0" err="1" smtClean="0"/>
              <a:t>d’autres</a:t>
            </a:r>
            <a:r>
              <a:rPr lang="en-US" dirty="0" smtClean="0"/>
              <a:t> </a:t>
            </a:r>
            <a:r>
              <a:rPr lang="en-US" dirty="0" err="1" smtClean="0"/>
              <a:t>exemples</a:t>
            </a:r>
            <a:r>
              <a:rPr lang="en-US" dirty="0" smtClean="0"/>
              <a:t> </a:t>
            </a:r>
            <a:r>
              <a:rPr lang="en-US" dirty="0" err="1" smtClean="0"/>
              <a:t>d’utilisation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date </a:t>
            </a:r>
            <a:r>
              <a:rPr lang="en-US" dirty="0" err="1" smtClean="0"/>
              <a:t>dynamique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</a:t>
            </a:r>
            <a:r>
              <a:rPr lang="en-US" dirty="0" err="1" smtClean="0"/>
              <a:t>filtre</a:t>
            </a:r>
            <a:r>
              <a:rPr lang="en-US" dirty="0" smtClean="0"/>
              <a:t>, </a:t>
            </a:r>
            <a:r>
              <a:rPr lang="en-US" dirty="0" err="1" smtClean="0"/>
              <a:t>voir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https://lib.uliege.be/alma/utiliser-une-date-dynamique-dans-un-filtre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63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1973179" y="2204191"/>
            <a:ext cx="356135" cy="27143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>
                <a:latin typeface="+mn-lt"/>
              </a:rPr>
              <a:t>Création d'un rapport</a:t>
            </a:r>
            <a:br>
              <a:rPr lang="fr-BE" dirty="0" smtClean="0">
                <a:latin typeface="+mn-lt"/>
              </a:rPr>
            </a:br>
            <a:r>
              <a:rPr lang="fr-BE" dirty="0" smtClean="0"/>
              <a:t>Exemple 3 : </a:t>
            </a:r>
            <a:r>
              <a:rPr lang="fr-BE" dirty="0" err="1" smtClean="0"/>
              <a:t>Fulfillment</a:t>
            </a:r>
            <a:endParaRPr lang="fr-FR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4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824" y="2276306"/>
            <a:ext cx="3267531" cy="4248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dirty="0" smtClean="0"/>
              <a:t>Nombre de prêts par mois</a:t>
            </a:r>
            <a:endParaRPr lang="fr-BE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65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785" y="2509702"/>
            <a:ext cx="2162477" cy="3781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Flèche droite 11"/>
          <p:cNvSpPr/>
          <p:nvPr/>
        </p:nvSpPr>
        <p:spPr>
          <a:xfrm>
            <a:off x="3623219" y="4336884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1" y="2485705"/>
            <a:ext cx="648000" cy="1011587"/>
          </a:xfrm>
          <a:prstGeom prst="rect">
            <a:avLst/>
          </a:prstGeom>
        </p:spPr>
      </p:pic>
      <p:pic>
        <p:nvPicPr>
          <p:cNvPr id="15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8023" y="2752552"/>
            <a:ext cx="648000" cy="101158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176098" y="31851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90319" y="29343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8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98" y="5606038"/>
            <a:ext cx="648000" cy="1011587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1120784" y="2465780"/>
            <a:ext cx="717347" cy="29289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9"/>
          <p:cNvSpPr/>
          <p:nvPr/>
        </p:nvSpPr>
        <p:spPr>
          <a:xfrm>
            <a:off x="1247775" y="2934345"/>
            <a:ext cx="645319" cy="21723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à coins arrondis 20"/>
          <p:cNvSpPr/>
          <p:nvPr/>
        </p:nvSpPr>
        <p:spPr>
          <a:xfrm>
            <a:off x="4777944" y="5572647"/>
            <a:ext cx="895068" cy="36659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457200" y="1792228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 dirty="0" smtClean="0"/>
              <a:t>Créer un rapport dans le domaine </a:t>
            </a:r>
            <a:r>
              <a:rPr lang="fr-BE" sz="2000" i="1" dirty="0" err="1" smtClean="0"/>
              <a:t>Fulfillment</a:t>
            </a: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42008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028" y="4213090"/>
            <a:ext cx="4465072" cy="2476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602" y="1765240"/>
            <a:ext cx="4448796" cy="1924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Dans le dossier </a:t>
            </a:r>
            <a:r>
              <a:rPr lang="fr-BE" sz="2000" i="1" dirty="0" smtClean="0"/>
              <a:t>Item Location</a:t>
            </a:r>
            <a:endParaRPr lang="en-US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66</a:t>
            </a:fld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4250794" y="2907744"/>
            <a:ext cx="233947" cy="2296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2692584" y="3123039"/>
            <a:ext cx="1558210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à coins arrondis 30"/>
          <p:cNvSpPr/>
          <p:nvPr/>
        </p:nvSpPr>
        <p:spPr>
          <a:xfrm>
            <a:off x="4449405" y="2569335"/>
            <a:ext cx="1186285" cy="38342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530406" y="3760530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 dirty="0" smtClean="0"/>
              <a:t>Dans le dossier </a:t>
            </a:r>
            <a:r>
              <a:rPr lang="fr-BE" sz="2000" i="1" dirty="0"/>
              <a:t>Patron </a:t>
            </a:r>
            <a:r>
              <a:rPr lang="fr-BE" sz="2000" i="1" dirty="0" err="1"/>
              <a:t>Detail</a:t>
            </a:r>
            <a:endParaRPr lang="en-US" sz="2000" dirty="0" smtClean="0"/>
          </a:p>
        </p:txBody>
      </p:sp>
      <p:cxnSp>
        <p:nvCxnSpPr>
          <p:cNvPr id="44" name="Connecteur droit avec flèche 43"/>
          <p:cNvCxnSpPr>
            <a:stCxn id="52" idx="3"/>
          </p:cNvCxnSpPr>
          <p:nvPr/>
        </p:nvCxnSpPr>
        <p:spPr>
          <a:xfrm flipV="1">
            <a:off x="4260952" y="5397535"/>
            <a:ext cx="1235674" cy="10745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à coins arrondis 51"/>
          <p:cNvSpPr/>
          <p:nvPr/>
        </p:nvSpPr>
        <p:spPr>
          <a:xfrm>
            <a:off x="2702742" y="6374050"/>
            <a:ext cx="1558210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à coins arrondis 52"/>
          <p:cNvSpPr/>
          <p:nvPr/>
        </p:nvSpPr>
        <p:spPr>
          <a:xfrm>
            <a:off x="5409567" y="4905974"/>
            <a:ext cx="1009894" cy="52290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9561">
            <a:off x="4697688" y="2943838"/>
            <a:ext cx="507576" cy="71983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64083">
            <a:off x="5220253" y="5574892"/>
            <a:ext cx="507576" cy="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43" y="4427172"/>
            <a:ext cx="6477904" cy="12955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229" y="1849425"/>
            <a:ext cx="5401429" cy="1648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Dans </a:t>
            </a:r>
            <a:r>
              <a:rPr lang="fr-BE" sz="2000" dirty="0"/>
              <a:t>le dossier </a:t>
            </a:r>
            <a:r>
              <a:rPr lang="fr-BE" sz="2000" i="1" dirty="0" err="1"/>
              <a:t>Borrower</a:t>
            </a:r>
            <a:r>
              <a:rPr lang="fr-BE" sz="2000" i="1" dirty="0"/>
              <a:t> </a:t>
            </a:r>
            <a:r>
              <a:rPr lang="fr-BE" sz="2000" i="1" dirty="0" err="1"/>
              <a:t>Detail</a:t>
            </a:r>
            <a:endParaRPr lang="en-US" sz="20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67</a:t>
            </a:fld>
            <a:endParaRPr lang="fr-FR"/>
          </a:p>
        </p:txBody>
      </p:sp>
      <p:cxnSp>
        <p:nvCxnSpPr>
          <p:cNvPr id="22" name="Connecteur droit avec flèche 21"/>
          <p:cNvCxnSpPr>
            <a:endCxn id="31" idx="1"/>
          </p:cNvCxnSpPr>
          <p:nvPr/>
        </p:nvCxnSpPr>
        <p:spPr>
          <a:xfrm flipV="1">
            <a:off x="3424210" y="2855743"/>
            <a:ext cx="2284740" cy="3075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1866000" y="3110854"/>
            <a:ext cx="1558210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à coins arrondis 30"/>
          <p:cNvSpPr/>
          <p:nvPr/>
        </p:nvSpPr>
        <p:spPr>
          <a:xfrm>
            <a:off x="5708950" y="2610881"/>
            <a:ext cx="1317002" cy="48972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533400" y="3869792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 dirty="0"/>
              <a:t>D</a:t>
            </a:r>
            <a:r>
              <a:rPr lang="fr-BE" sz="2000" dirty="0" smtClean="0"/>
              <a:t>ans </a:t>
            </a:r>
            <a:r>
              <a:rPr lang="fr-BE" sz="2000" dirty="0"/>
              <a:t>le dossier </a:t>
            </a:r>
            <a:r>
              <a:rPr lang="fr-BE" sz="2000" i="1" dirty="0" err="1"/>
              <a:t>Loan</a:t>
            </a:r>
            <a:endParaRPr lang="en-US" sz="2000" dirty="0" smtClean="0"/>
          </a:p>
        </p:txBody>
      </p:sp>
      <p:cxnSp>
        <p:nvCxnSpPr>
          <p:cNvPr id="44" name="Connecteur droit avec flèche 43"/>
          <p:cNvCxnSpPr>
            <a:stCxn id="52" idx="3"/>
          </p:cNvCxnSpPr>
          <p:nvPr/>
        </p:nvCxnSpPr>
        <p:spPr>
          <a:xfrm>
            <a:off x="2387276" y="4846630"/>
            <a:ext cx="4392904" cy="5402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à coins arrondis 51"/>
          <p:cNvSpPr/>
          <p:nvPr/>
        </p:nvSpPr>
        <p:spPr>
          <a:xfrm>
            <a:off x="1648822" y="4760984"/>
            <a:ext cx="738454" cy="17129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à coins arrondis 52"/>
          <p:cNvSpPr/>
          <p:nvPr/>
        </p:nvSpPr>
        <p:spPr>
          <a:xfrm>
            <a:off x="6780180" y="5128623"/>
            <a:ext cx="917543" cy="52290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8552">
            <a:off x="4157542" y="3108294"/>
            <a:ext cx="507576" cy="719835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3307">
            <a:off x="4834806" y="5246616"/>
            <a:ext cx="507576" cy="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75" y="1892741"/>
            <a:ext cx="8574833" cy="1896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Dans </a:t>
            </a:r>
            <a:r>
              <a:rPr lang="fr-BE" sz="2000" dirty="0"/>
              <a:t>le dossier </a:t>
            </a:r>
            <a:r>
              <a:rPr lang="fr-BE" sz="2000" i="1" dirty="0" err="1" smtClean="0"/>
              <a:t>Loan</a:t>
            </a:r>
            <a:r>
              <a:rPr lang="fr-BE" sz="2000" i="1" dirty="0" smtClean="0"/>
              <a:t> Date</a:t>
            </a:r>
            <a:endParaRPr lang="en-US" sz="20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68</a:t>
            </a:fld>
            <a:endParaRPr lang="fr-FR"/>
          </a:p>
        </p:txBody>
      </p:sp>
      <p:cxnSp>
        <p:nvCxnSpPr>
          <p:cNvPr id="22" name="Connecteur droit avec flèche 21"/>
          <p:cNvCxnSpPr>
            <a:stCxn id="30" idx="3"/>
            <a:endCxn id="31" idx="1"/>
          </p:cNvCxnSpPr>
          <p:nvPr/>
        </p:nvCxnSpPr>
        <p:spPr>
          <a:xfrm flipV="1">
            <a:off x="1525767" y="2758719"/>
            <a:ext cx="4281613" cy="5285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548511" y="3056050"/>
            <a:ext cx="977256" cy="46250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à coins arrondis 30"/>
          <p:cNvSpPr/>
          <p:nvPr/>
        </p:nvSpPr>
        <p:spPr>
          <a:xfrm>
            <a:off x="5807380" y="2595241"/>
            <a:ext cx="2735008" cy="32695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457200" y="4002634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 dirty="0" smtClean="0"/>
              <a:t>Dans le dossier </a:t>
            </a:r>
            <a:r>
              <a:rPr lang="fr-BE" sz="2000" i="1" dirty="0" err="1" smtClean="0"/>
              <a:t>Loan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Details</a:t>
            </a:r>
            <a:endParaRPr lang="en-US" sz="2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75" y="4712246"/>
            <a:ext cx="8484425" cy="108721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8" name="Connecteur droit avec flèche 17"/>
          <p:cNvCxnSpPr>
            <a:stCxn id="37" idx="3"/>
            <a:endCxn id="38" idx="1"/>
          </p:cNvCxnSpPr>
          <p:nvPr/>
        </p:nvCxnSpPr>
        <p:spPr>
          <a:xfrm>
            <a:off x="1434456" y="5255854"/>
            <a:ext cx="5952182" cy="18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à coins arrondis 36"/>
          <p:cNvSpPr/>
          <p:nvPr/>
        </p:nvSpPr>
        <p:spPr>
          <a:xfrm>
            <a:off x="457200" y="5198041"/>
            <a:ext cx="977256" cy="11562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à coins arrondis 37"/>
          <p:cNvSpPr/>
          <p:nvPr/>
        </p:nvSpPr>
        <p:spPr>
          <a:xfrm>
            <a:off x="7386638" y="5103019"/>
            <a:ext cx="1155750" cy="30945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8552">
            <a:off x="4157542" y="2895968"/>
            <a:ext cx="507576" cy="71983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5981">
            <a:off x="4318211" y="5295499"/>
            <a:ext cx="507576" cy="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42" y="1756837"/>
            <a:ext cx="2238687" cy="18862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010" y="1711772"/>
            <a:ext cx="3353983" cy="24773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Ajouter un filtre au </a:t>
            </a:r>
            <a:r>
              <a:rPr lang="fr-BE" i="1" dirty="0"/>
              <a:t>P</a:t>
            </a:r>
            <a:r>
              <a:rPr lang="fr-BE" sz="2000" i="1" dirty="0" smtClean="0"/>
              <a:t>atron </a:t>
            </a:r>
            <a:r>
              <a:rPr lang="fr-BE" i="1" dirty="0"/>
              <a:t>G</a:t>
            </a:r>
            <a:r>
              <a:rPr lang="fr-BE" sz="2000" i="1" dirty="0" smtClean="0"/>
              <a:t>roup </a:t>
            </a:r>
            <a:r>
              <a:rPr lang="fr-BE" sz="2000" dirty="0" smtClean="0"/>
              <a:t>pour exclure les groupes tests</a:t>
            </a:r>
            <a:endParaRPr lang="en-US" sz="20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69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589765" y="2836683"/>
            <a:ext cx="913067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8743" y="2635862"/>
            <a:ext cx="648000" cy="1011587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716818" y="30684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1589765" y="1969486"/>
            <a:ext cx="212640" cy="24134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04" y="1969486"/>
            <a:ext cx="648000" cy="1011587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1222102" y="24181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38" name="Flèche droite 37"/>
          <p:cNvSpPr/>
          <p:nvPr/>
        </p:nvSpPr>
        <p:spPr>
          <a:xfrm>
            <a:off x="3213007" y="2637112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9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81">
            <a:off x="3992102" y="3199242"/>
            <a:ext cx="648000" cy="1011587"/>
          </a:xfrm>
          <a:prstGeom prst="rect">
            <a:avLst/>
          </a:prstGeom>
        </p:spPr>
      </p:pic>
      <p:pic>
        <p:nvPicPr>
          <p:cNvPr id="40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3500">
            <a:off x="5869946" y="3453527"/>
            <a:ext cx="648000" cy="1011587"/>
          </a:xfrm>
          <a:prstGeom prst="rect">
            <a:avLst/>
          </a:prstGeom>
        </p:spPr>
      </p:pic>
      <p:sp>
        <p:nvSpPr>
          <p:cNvPr id="41" name="Rectangle à coins arrondis 40"/>
          <p:cNvSpPr/>
          <p:nvPr/>
        </p:nvSpPr>
        <p:spPr>
          <a:xfrm>
            <a:off x="4713889" y="2503497"/>
            <a:ext cx="204962" cy="135618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à coins arrondis 41"/>
          <p:cNvSpPr/>
          <p:nvPr/>
        </p:nvSpPr>
        <p:spPr>
          <a:xfrm>
            <a:off x="6574080" y="3859685"/>
            <a:ext cx="383382" cy="25084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space réservé du contenu 2"/>
          <p:cNvSpPr txBox="1">
            <a:spLocks/>
          </p:cNvSpPr>
          <p:nvPr/>
        </p:nvSpPr>
        <p:spPr>
          <a:xfrm>
            <a:off x="457200" y="4017904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 dirty="0"/>
              <a:t>Ajouter un filtre </a:t>
            </a:r>
            <a:r>
              <a:rPr lang="fr-BE" sz="2000" dirty="0" smtClean="0"/>
              <a:t>à </a:t>
            </a:r>
            <a:r>
              <a:rPr lang="fr-BE" sz="2000" i="1" dirty="0" err="1"/>
              <a:t>L</a:t>
            </a:r>
            <a:r>
              <a:rPr lang="fr-BE" sz="2000" i="1" dirty="0" err="1" smtClean="0"/>
              <a:t>oan</a:t>
            </a:r>
            <a:r>
              <a:rPr lang="fr-BE" sz="2000" i="1" dirty="0" smtClean="0"/>
              <a:t> </a:t>
            </a:r>
            <a:r>
              <a:rPr lang="fr-BE" sz="2000" i="1" dirty="0" err="1"/>
              <a:t>Y</a:t>
            </a:r>
            <a:r>
              <a:rPr lang="fr-BE" sz="2000" i="1" dirty="0" err="1" smtClean="0"/>
              <a:t>ear</a:t>
            </a:r>
            <a:endParaRPr lang="en-US" sz="2000" i="1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0280" y="4266705"/>
            <a:ext cx="3375971" cy="2505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ZoneTexte 25"/>
          <p:cNvSpPr txBox="1"/>
          <p:nvPr/>
        </p:nvSpPr>
        <p:spPr>
          <a:xfrm>
            <a:off x="4030995" y="36066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27" name="ZoneTexte 26"/>
          <p:cNvSpPr txBox="1"/>
          <p:nvPr/>
        </p:nvSpPr>
        <p:spPr>
          <a:xfrm>
            <a:off x="5866891" y="37895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343" y="4518007"/>
            <a:ext cx="2048161" cy="1810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Rectangle à coins arrondis 28"/>
          <p:cNvSpPr/>
          <p:nvPr/>
        </p:nvSpPr>
        <p:spPr>
          <a:xfrm>
            <a:off x="1679575" y="5572968"/>
            <a:ext cx="913067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18743" y="5397361"/>
            <a:ext cx="648000" cy="1011587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2716818" y="58299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44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04" y="4730985"/>
            <a:ext cx="648000" cy="1011587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1222102" y="51796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46" name="Rectangle à coins arrondis 45"/>
          <p:cNvSpPr/>
          <p:nvPr/>
        </p:nvSpPr>
        <p:spPr>
          <a:xfrm>
            <a:off x="1679575" y="4737420"/>
            <a:ext cx="212725" cy="17430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81">
            <a:off x="3956548" y="4950896"/>
            <a:ext cx="648000" cy="1011587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3995441" y="53583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4366260" y="4937445"/>
            <a:ext cx="2804160" cy="23455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44327">
            <a:off x="5967600" y="5721480"/>
            <a:ext cx="648000" cy="1011587"/>
          </a:xfrm>
          <a:prstGeom prst="rect">
            <a:avLst/>
          </a:prstGeom>
        </p:spPr>
      </p:pic>
      <p:sp>
        <p:nvSpPr>
          <p:cNvPr id="51" name="Rectangle à coins arrondis 50"/>
          <p:cNvSpPr/>
          <p:nvPr/>
        </p:nvSpPr>
        <p:spPr>
          <a:xfrm>
            <a:off x="6588918" y="6449557"/>
            <a:ext cx="319727" cy="21738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ZoneTexte 51"/>
          <p:cNvSpPr txBox="1"/>
          <p:nvPr/>
        </p:nvSpPr>
        <p:spPr>
          <a:xfrm>
            <a:off x="6019657" y="592215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53" name="Flèche droite 52"/>
          <p:cNvSpPr/>
          <p:nvPr/>
        </p:nvSpPr>
        <p:spPr>
          <a:xfrm>
            <a:off x="3213007" y="4891593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4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825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BIEEE : zones de menu et </a:t>
            </a:r>
            <a:r>
              <a:rPr lang="en-US" dirty="0" err="1" smtClean="0"/>
              <a:t>d’action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2" y="1600200"/>
            <a:ext cx="7920435" cy="4525963"/>
          </a:xfr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5361272" y="1600200"/>
            <a:ext cx="2319688" cy="2286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à coins arrondis 6"/>
          <p:cNvSpPr/>
          <p:nvPr/>
        </p:nvSpPr>
        <p:spPr>
          <a:xfrm>
            <a:off x="7680960" y="1600200"/>
            <a:ext cx="298383" cy="2286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7979343" y="1600200"/>
            <a:ext cx="356135" cy="2286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822257" y="1828800"/>
            <a:ext cx="3638349" cy="22138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611782" y="1828800"/>
            <a:ext cx="379620" cy="22138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>
            <a:off x="760396" y="2175309"/>
            <a:ext cx="1597793" cy="3878982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2791327" y="1532825"/>
            <a:ext cx="193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Zone de </a:t>
            </a:r>
            <a:r>
              <a:rPr lang="en-US" dirty="0" err="1" smtClean="0">
                <a:solidFill>
                  <a:schemeClr val="bg1"/>
                </a:solidFill>
              </a:rPr>
              <a:t>recherche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791327" y="1600200"/>
            <a:ext cx="1930272" cy="2286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avec flèche 15"/>
          <p:cNvCxnSpPr>
            <a:stCxn id="14" idx="3"/>
          </p:cNvCxnSpPr>
          <p:nvPr/>
        </p:nvCxnSpPr>
        <p:spPr>
          <a:xfrm flipV="1">
            <a:off x="4721599" y="1713297"/>
            <a:ext cx="639673" cy="120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060834" y="2021306"/>
            <a:ext cx="144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Zone de page</a:t>
            </a:r>
            <a:endParaRPr lang="en-US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3060834" y="2050181"/>
            <a:ext cx="1445845" cy="34045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eur droit avec flèche 19"/>
          <p:cNvCxnSpPr>
            <a:stCxn id="18" idx="1"/>
          </p:cNvCxnSpPr>
          <p:nvPr/>
        </p:nvCxnSpPr>
        <p:spPr>
          <a:xfrm flipH="1" flipV="1">
            <a:off x="991402" y="1902157"/>
            <a:ext cx="2069432" cy="3182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18" idx="3"/>
          </p:cNvCxnSpPr>
          <p:nvPr/>
        </p:nvCxnSpPr>
        <p:spPr>
          <a:xfrm flipV="1">
            <a:off x="4506679" y="1902157"/>
            <a:ext cx="421456" cy="31825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437246" y="2704701"/>
            <a:ext cx="205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Menu de navigation</a:t>
            </a:r>
            <a:endParaRPr lang="en-US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4506679" y="2704701"/>
            <a:ext cx="1903746" cy="3693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/>
          <p:cNvSpPr txBox="1"/>
          <p:nvPr/>
        </p:nvSpPr>
        <p:spPr>
          <a:xfrm>
            <a:off x="4504624" y="3619101"/>
            <a:ext cx="272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Menu </a:t>
            </a:r>
            <a:r>
              <a:rPr lang="en-US" dirty="0" err="1" smtClean="0"/>
              <a:t>d’aide</a:t>
            </a:r>
            <a:r>
              <a:rPr lang="en-US" dirty="0" smtClean="0"/>
              <a:t> (Oracle BIEEE)</a:t>
            </a:r>
            <a:endParaRPr lang="en-US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4504624" y="3619101"/>
            <a:ext cx="2656572" cy="3693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/>
          <p:cNvSpPr txBox="1"/>
          <p:nvPr/>
        </p:nvSpPr>
        <p:spPr>
          <a:xfrm>
            <a:off x="5900286" y="4822257"/>
            <a:ext cx="2122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Lien de </a:t>
            </a:r>
            <a:r>
              <a:rPr lang="en-US" dirty="0" err="1" smtClean="0"/>
              <a:t>déconnexion</a:t>
            </a:r>
            <a:endParaRPr lang="en-US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5900286" y="4822257"/>
            <a:ext cx="2079057" cy="3693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5486400" y="2050181"/>
            <a:ext cx="770021" cy="65452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30" idx="0"/>
          </p:cNvCxnSpPr>
          <p:nvPr/>
        </p:nvCxnSpPr>
        <p:spPr>
          <a:xfrm flipV="1">
            <a:off x="5832910" y="1828800"/>
            <a:ext cx="1982804" cy="17903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32" idx="0"/>
          </p:cNvCxnSpPr>
          <p:nvPr/>
        </p:nvCxnSpPr>
        <p:spPr>
          <a:xfrm flipV="1">
            <a:off x="6939815" y="1828800"/>
            <a:ext cx="1232033" cy="299345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2579571" y="5438274"/>
            <a:ext cx="178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Menu </a:t>
            </a:r>
            <a:r>
              <a:rPr lang="en-US" dirty="0" err="1" smtClean="0"/>
              <a:t>contextuel</a:t>
            </a:r>
            <a:endParaRPr lang="en-US" dirty="0"/>
          </a:p>
        </p:txBody>
      </p:sp>
      <p:sp>
        <p:nvSpPr>
          <p:cNvPr id="47" name="Rectangle à coins arrondis 46"/>
          <p:cNvSpPr/>
          <p:nvPr/>
        </p:nvSpPr>
        <p:spPr>
          <a:xfrm>
            <a:off x="2579571" y="5438274"/>
            <a:ext cx="1784784" cy="3693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cteur droit avec flèche 48"/>
          <p:cNvCxnSpPr/>
          <p:nvPr/>
        </p:nvCxnSpPr>
        <p:spPr>
          <a:xfrm flipH="1" flipV="1">
            <a:off x="2358189" y="4581625"/>
            <a:ext cx="1106906" cy="85664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793" y="2119754"/>
            <a:ext cx="3342308" cy="24797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36" y="2174575"/>
            <a:ext cx="2657846" cy="1800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Ajouter un filtre au </a:t>
            </a:r>
            <a:r>
              <a:rPr lang="fr-BE" sz="2000" i="1" dirty="0" smtClean="0"/>
              <a:t>In House </a:t>
            </a:r>
            <a:r>
              <a:rPr lang="fr-BE" sz="2000" i="1" dirty="0" err="1" smtClean="0"/>
              <a:t>Loan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Indicator</a:t>
            </a:r>
            <a:endParaRPr lang="fr-BE" sz="2000" i="1" dirty="0" smtClean="0"/>
          </a:p>
          <a:p>
            <a:pPr marL="400050"/>
            <a:endParaRPr lang="fr-BE" i="1" dirty="0"/>
          </a:p>
          <a:p>
            <a:pPr marL="400050"/>
            <a:endParaRPr lang="fr-BE" sz="2000" i="1" dirty="0" smtClean="0"/>
          </a:p>
          <a:p>
            <a:pPr marL="400050"/>
            <a:endParaRPr lang="fr-BE" i="1" dirty="0"/>
          </a:p>
          <a:p>
            <a:pPr marL="400050"/>
            <a:endParaRPr lang="fr-BE" sz="2000" i="1" dirty="0" smtClean="0"/>
          </a:p>
          <a:p>
            <a:pPr marL="400050"/>
            <a:endParaRPr lang="fr-BE" i="1" dirty="0"/>
          </a:p>
          <a:p>
            <a:pPr marL="400050"/>
            <a:endParaRPr lang="fr-BE" sz="2000" i="1" dirty="0" smtClean="0"/>
          </a:p>
          <a:p>
            <a:pPr marL="400050"/>
            <a:endParaRPr lang="fr-BE" i="1" dirty="0"/>
          </a:p>
          <a:p>
            <a:pPr marL="400050"/>
            <a:endParaRPr lang="fr-BE" sz="2000" i="1" dirty="0" smtClean="0"/>
          </a:p>
          <a:p>
            <a:pPr marL="400050"/>
            <a:endParaRPr lang="fr-BE" i="1" dirty="0"/>
          </a:p>
          <a:p>
            <a:pPr marL="400050"/>
            <a:r>
              <a:rPr lang="fr-BE" sz="2000" dirty="0" smtClean="0"/>
              <a:t>Visualiser le résultat</a:t>
            </a:r>
            <a:endParaRPr lang="en-US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70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2189107" y="3244564"/>
            <a:ext cx="913067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18085" y="3043743"/>
            <a:ext cx="648000" cy="1011587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3316160" y="34763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2189107" y="2377367"/>
            <a:ext cx="212640" cy="24134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746" y="2377367"/>
            <a:ext cx="648000" cy="1011587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1821444" y="28260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38" name="Flèche droite 37"/>
          <p:cNvSpPr/>
          <p:nvPr/>
        </p:nvSpPr>
        <p:spPr>
          <a:xfrm>
            <a:off x="3812349" y="3044993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9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3581">
            <a:off x="4625368" y="3025739"/>
            <a:ext cx="648000" cy="1011587"/>
          </a:xfrm>
          <a:prstGeom prst="rect">
            <a:avLst/>
          </a:prstGeom>
        </p:spPr>
      </p:pic>
      <p:pic>
        <p:nvPicPr>
          <p:cNvPr id="40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3500">
            <a:off x="6445842" y="4001867"/>
            <a:ext cx="648000" cy="1011587"/>
          </a:xfrm>
          <a:prstGeom prst="rect">
            <a:avLst/>
          </a:prstGeom>
        </p:spPr>
      </p:pic>
      <p:sp>
        <p:nvSpPr>
          <p:cNvPr id="41" name="Rectangle à coins arrondis 40"/>
          <p:cNvSpPr/>
          <p:nvPr/>
        </p:nvSpPr>
        <p:spPr>
          <a:xfrm>
            <a:off x="5289785" y="2911378"/>
            <a:ext cx="272082" cy="38263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à coins arrondis 41"/>
          <p:cNvSpPr/>
          <p:nvPr/>
        </p:nvSpPr>
        <p:spPr>
          <a:xfrm>
            <a:off x="7149976" y="4267566"/>
            <a:ext cx="383382" cy="25084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4664261" y="34331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27" name="ZoneTexte 26"/>
          <p:cNvSpPr txBox="1"/>
          <p:nvPr/>
        </p:nvSpPr>
        <p:spPr>
          <a:xfrm>
            <a:off x="6442787" y="43286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523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444" y="1840216"/>
            <a:ext cx="5020376" cy="2152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/>
              <a:t>Masquer l’affichage de la colonne </a:t>
            </a:r>
            <a:r>
              <a:rPr lang="fr-BE" sz="2000" i="1" dirty="0" err="1"/>
              <a:t>Loan</a:t>
            </a:r>
            <a:r>
              <a:rPr lang="fr-BE" sz="2000" i="1" dirty="0"/>
              <a:t> </a:t>
            </a:r>
            <a:r>
              <a:rPr lang="fr-BE" sz="2000" i="1" dirty="0" err="1"/>
              <a:t>Year</a:t>
            </a:r>
            <a:r>
              <a:rPr lang="fr-BE" sz="2000" i="1" dirty="0"/>
              <a:t> </a:t>
            </a:r>
            <a:r>
              <a:rPr lang="fr-BE" sz="2000" dirty="0"/>
              <a:t>dans les </a:t>
            </a:r>
            <a:r>
              <a:rPr lang="fr-BE" sz="2000" dirty="0" smtClean="0"/>
              <a:t>résultats</a:t>
            </a:r>
            <a:endParaRPr lang="en-US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24" y="2216830"/>
            <a:ext cx="2229161" cy="1838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Rectangle à coins arrondis 31"/>
          <p:cNvSpPr/>
          <p:nvPr/>
        </p:nvSpPr>
        <p:spPr>
          <a:xfrm>
            <a:off x="1389946" y="3067303"/>
            <a:ext cx="1219289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48579" y="2911749"/>
            <a:ext cx="648000" cy="1011587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746654" y="33443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1319266" y="2471314"/>
            <a:ext cx="212725" cy="17430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58" y="2430039"/>
            <a:ext cx="648000" cy="1011587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968156" y="28786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39" name="Flèche droite 38"/>
          <p:cNvSpPr/>
          <p:nvPr/>
        </p:nvSpPr>
        <p:spPr>
          <a:xfrm>
            <a:off x="2837125" y="2716378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Rectangle à coins arrondis 40"/>
          <p:cNvSpPr/>
          <p:nvPr/>
        </p:nvSpPr>
        <p:spPr>
          <a:xfrm>
            <a:off x="4035132" y="2136766"/>
            <a:ext cx="977256" cy="17314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à coins arrondis 41"/>
          <p:cNvSpPr/>
          <p:nvPr/>
        </p:nvSpPr>
        <p:spPr>
          <a:xfrm>
            <a:off x="7930840" y="2328397"/>
            <a:ext cx="431495" cy="25273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8349" y="2035037"/>
            <a:ext cx="648000" cy="1011587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5262349" y="24612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4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5087">
            <a:off x="7838716" y="2411854"/>
            <a:ext cx="648000" cy="1011587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8011873" y="29166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533400" y="4383490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 dirty="0" smtClean="0"/>
              <a:t>Masquer l’affichage de la colonne </a:t>
            </a:r>
            <a:r>
              <a:rPr lang="fr-BE" sz="2000" i="1" dirty="0" smtClean="0"/>
              <a:t>In House </a:t>
            </a:r>
            <a:r>
              <a:rPr lang="fr-BE" sz="2000" i="1" dirty="0" err="1" smtClean="0"/>
              <a:t>Loan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Indicator</a:t>
            </a:r>
            <a:endParaRPr lang="en-US" sz="2000" dirty="0" smtClean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305" y="5220329"/>
            <a:ext cx="2676899" cy="11336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à coins arrondis 22"/>
          <p:cNvSpPr/>
          <p:nvPr/>
        </p:nvSpPr>
        <p:spPr>
          <a:xfrm>
            <a:off x="1757734" y="6087244"/>
            <a:ext cx="1219289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8700" y="5931690"/>
            <a:ext cx="648000" cy="1011587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271198" y="63642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6" name="Rectangle à coins arrondis 25"/>
          <p:cNvSpPr/>
          <p:nvPr/>
        </p:nvSpPr>
        <p:spPr>
          <a:xfrm>
            <a:off x="1737754" y="5449980"/>
            <a:ext cx="189651" cy="21884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46" y="5449980"/>
            <a:ext cx="648000" cy="1011587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335944" y="5898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0071" y="4785570"/>
            <a:ext cx="5242237" cy="16408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Flèche droite 30"/>
          <p:cNvSpPr/>
          <p:nvPr/>
        </p:nvSpPr>
        <p:spPr>
          <a:xfrm>
            <a:off x="3155310" y="5636967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Rectangle à coins arrondis 32"/>
          <p:cNvSpPr/>
          <p:nvPr/>
        </p:nvSpPr>
        <p:spPr>
          <a:xfrm>
            <a:off x="4179533" y="5081575"/>
            <a:ext cx="977256" cy="17314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à coins arrondis 43"/>
          <p:cNvSpPr/>
          <p:nvPr/>
        </p:nvSpPr>
        <p:spPr>
          <a:xfrm>
            <a:off x="8075241" y="5273206"/>
            <a:ext cx="431495" cy="25273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2750" y="4979846"/>
            <a:ext cx="648000" cy="1011587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5406750" y="54060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4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5087">
            <a:off x="7983117" y="5356663"/>
            <a:ext cx="648000" cy="1011587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8156274" y="5861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74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492" y="2415036"/>
            <a:ext cx="2400635" cy="18100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/>
              <a:t>Appliquer un tri ascendant sur la colonne </a:t>
            </a:r>
            <a:r>
              <a:rPr lang="fr-BE" sz="2000" i="1" dirty="0" err="1"/>
              <a:t>Loan</a:t>
            </a:r>
            <a:r>
              <a:rPr lang="fr-BE" sz="2000" i="1" dirty="0"/>
              <a:t> </a:t>
            </a:r>
            <a:r>
              <a:rPr lang="fr-BE" sz="2000" i="1" dirty="0" err="1"/>
              <a:t>Month</a:t>
            </a:r>
            <a:r>
              <a:rPr lang="fr-BE" sz="2000" i="1" dirty="0"/>
              <a:t> Key </a:t>
            </a:r>
            <a:r>
              <a:rPr lang="fr-BE" sz="2000" dirty="0"/>
              <a:t>puis masquer l’affichage de cette </a:t>
            </a:r>
            <a:r>
              <a:rPr lang="fr-BE" sz="2000" dirty="0" smtClean="0"/>
              <a:t>colonne</a:t>
            </a:r>
            <a:endParaRPr lang="en-US" sz="2000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72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11" y="2409142"/>
            <a:ext cx="4048690" cy="1810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04256" y="1920559"/>
            <a:ext cx="648000" cy="1011587"/>
          </a:xfrm>
          <a:prstGeom prst="rect">
            <a:avLst/>
          </a:prstGeom>
        </p:spPr>
      </p:pic>
      <p:pic>
        <p:nvPicPr>
          <p:cNvPr id="22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74" y="2654886"/>
            <a:ext cx="648000" cy="101158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159272" y="31035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536114" y="2602022"/>
            <a:ext cx="269570" cy="25273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à coins arrondis 24"/>
          <p:cNvSpPr/>
          <p:nvPr/>
        </p:nvSpPr>
        <p:spPr>
          <a:xfrm>
            <a:off x="2981325" y="2754422"/>
            <a:ext cx="880821" cy="25273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3862146" y="21387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8" name="Flèche droite 27"/>
          <p:cNvSpPr/>
          <p:nvPr/>
        </p:nvSpPr>
        <p:spPr>
          <a:xfrm>
            <a:off x="4712807" y="3069603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250" y="4707728"/>
            <a:ext cx="6011114" cy="1705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Flèche droite 30"/>
          <p:cNvSpPr/>
          <p:nvPr/>
        </p:nvSpPr>
        <p:spPr>
          <a:xfrm rot="7237614">
            <a:off x="6218684" y="4346621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Rectangle à coins arrondis 32"/>
          <p:cNvSpPr/>
          <p:nvPr/>
        </p:nvSpPr>
        <p:spPr>
          <a:xfrm>
            <a:off x="2350363" y="5053216"/>
            <a:ext cx="977256" cy="17314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à coins arrondis 43"/>
          <p:cNvSpPr/>
          <p:nvPr/>
        </p:nvSpPr>
        <p:spPr>
          <a:xfrm>
            <a:off x="6916668" y="5275753"/>
            <a:ext cx="512833" cy="25273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53580" y="4951487"/>
            <a:ext cx="648000" cy="1011587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3577580" y="53777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4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5087">
            <a:off x="6824544" y="5359210"/>
            <a:ext cx="648000" cy="1011587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6997701" y="58640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6553199" y="3288192"/>
            <a:ext cx="1165165" cy="18466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8133">
            <a:off x="5979051" y="3112968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/>
              <a:t>Modifier la formule du critère </a:t>
            </a:r>
            <a:r>
              <a:rPr lang="fr-BE" sz="2000" i="1" dirty="0" err="1"/>
              <a:t>Primary</a:t>
            </a:r>
            <a:r>
              <a:rPr lang="fr-BE" sz="2000" i="1" dirty="0"/>
              <a:t> Identifier </a:t>
            </a:r>
            <a:r>
              <a:rPr lang="fr-BE" sz="2000" dirty="0"/>
              <a:t>pour que la colonne renseigne une quantité plutôt qu’une succession d’identifiants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73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" y="3428279"/>
            <a:ext cx="2054281" cy="1600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907" y="2249388"/>
            <a:ext cx="3545739" cy="4102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291" y="2380019"/>
            <a:ext cx="3083278" cy="3697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Rectangle à coins arrondis 31"/>
          <p:cNvSpPr/>
          <p:nvPr/>
        </p:nvSpPr>
        <p:spPr>
          <a:xfrm>
            <a:off x="964126" y="3592717"/>
            <a:ext cx="269570" cy="25273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8548">
            <a:off x="480960" y="2804763"/>
            <a:ext cx="648000" cy="101158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574737" y="2945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997798" y="4000957"/>
            <a:ext cx="747181" cy="22284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510">
            <a:off x="868942" y="4105135"/>
            <a:ext cx="648000" cy="1011587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979489" y="45663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4266558" y="5689741"/>
            <a:ext cx="427361" cy="17500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0694">
            <a:off x="4431741" y="4831852"/>
            <a:ext cx="648000" cy="1011587"/>
          </a:xfrm>
          <a:prstGeom prst="rect">
            <a:avLst/>
          </a:prstGeom>
        </p:spPr>
      </p:pic>
      <p:sp>
        <p:nvSpPr>
          <p:cNvPr id="39" name="Rectangle à coins arrondis 38"/>
          <p:cNvSpPr/>
          <p:nvPr/>
        </p:nvSpPr>
        <p:spPr>
          <a:xfrm>
            <a:off x="6686271" y="2795043"/>
            <a:ext cx="689890" cy="15472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à coins arrondis 39"/>
          <p:cNvSpPr/>
          <p:nvPr/>
        </p:nvSpPr>
        <p:spPr>
          <a:xfrm>
            <a:off x="6944878" y="3515355"/>
            <a:ext cx="689890" cy="15472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8548">
            <a:off x="6160614" y="1972982"/>
            <a:ext cx="648000" cy="1011587"/>
          </a:xfrm>
          <a:prstGeom prst="rect">
            <a:avLst/>
          </a:prstGeom>
        </p:spPr>
      </p:pic>
      <p:sp>
        <p:nvSpPr>
          <p:cNvPr id="42" name="ZoneTexte 41"/>
          <p:cNvSpPr txBox="1"/>
          <p:nvPr/>
        </p:nvSpPr>
        <p:spPr>
          <a:xfrm>
            <a:off x="6254391" y="21132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43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510">
            <a:off x="6546326" y="3449102"/>
            <a:ext cx="648000" cy="1011587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6656873" y="39103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49" name="Flèche droite 48"/>
          <p:cNvSpPr/>
          <p:nvPr/>
        </p:nvSpPr>
        <p:spPr>
          <a:xfrm>
            <a:off x="1884433" y="4233537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0" name="Flèche droite 49"/>
          <p:cNvSpPr/>
          <p:nvPr/>
        </p:nvSpPr>
        <p:spPr>
          <a:xfrm>
            <a:off x="5646172" y="4234874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420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Visualiser le résultat</a:t>
            </a:r>
            <a:endParaRPr lang="fr-BE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74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493" y="1818157"/>
            <a:ext cx="4583308" cy="4233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Espace réservé du contenu 2"/>
          <p:cNvSpPr txBox="1">
            <a:spLocks/>
          </p:cNvSpPr>
          <p:nvPr/>
        </p:nvSpPr>
        <p:spPr>
          <a:xfrm>
            <a:off x="533400" y="6266522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 dirty="0" smtClean="0"/>
              <a:t>Pour être exploitables les données doivent être réorganisées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43949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/>
              <a:t>Créer une </a:t>
            </a:r>
            <a:r>
              <a:rPr lang="fr-BE" sz="2000" i="1" dirty="0"/>
              <a:t>Pivot </a:t>
            </a:r>
            <a:r>
              <a:rPr lang="fr-BE" sz="2000" i="1" dirty="0" smtClean="0"/>
              <a:t>Table </a:t>
            </a:r>
            <a:r>
              <a:rPr lang="fr-BE" sz="2000" dirty="0"/>
              <a:t>qui va permettre de croiser les données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75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8" y="1828245"/>
            <a:ext cx="8763000" cy="24858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à coins arrondis 8"/>
          <p:cNvSpPr/>
          <p:nvPr/>
        </p:nvSpPr>
        <p:spPr>
          <a:xfrm>
            <a:off x="3648873" y="3183229"/>
            <a:ext cx="1930400" cy="26076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3510">
            <a:off x="4498515" y="3233117"/>
            <a:ext cx="648000" cy="101158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609062" y="36943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3648873" y="2156135"/>
            <a:ext cx="355600" cy="21807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42347">
            <a:off x="3984039" y="1980733"/>
            <a:ext cx="648000" cy="101158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270984" y="23963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521973" y="4428996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 dirty="0"/>
              <a:t>La table pivot s’est ajoutée à la suite de la vue de la première table</a:t>
            </a:r>
          </a:p>
          <a:p>
            <a:pPr marL="400050"/>
            <a:r>
              <a:rPr lang="fr-BE" sz="2000" dirty="0"/>
              <a:t>Supprimer la vue de la première table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98" y="5272549"/>
            <a:ext cx="8763000" cy="109090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à coins arrondis 15"/>
          <p:cNvSpPr/>
          <p:nvPr/>
        </p:nvSpPr>
        <p:spPr>
          <a:xfrm>
            <a:off x="8535414" y="5972047"/>
            <a:ext cx="216160" cy="26076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3996">
            <a:off x="7857826" y="5313263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33" y="4051768"/>
            <a:ext cx="7218636" cy="24958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/>
              <a:t>Editer la vue de la table pivot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76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51" y="1785903"/>
            <a:ext cx="8686800" cy="1117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à coins arrondis 17"/>
          <p:cNvSpPr/>
          <p:nvPr/>
        </p:nvSpPr>
        <p:spPr>
          <a:xfrm>
            <a:off x="8177778" y="2459568"/>
            <a:ext cx="216160" cy="26076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176">
            <a:off x="7600960" y="2397864"/>
            <a:ext cx="648000" cy="1011587"/>
          </a:xfrm>
          <a:prstGeom prst="rect">
            <a:avLst/>
          </a:prstGeom>
        </p:spPr>
      </p:pic>
      <p:sp>
        <p:nvSpPr>
          <p:cNvPr id="20" name="Espace réservé du contenu 2"/>
          <p:cNvSpPr txBox="1">
            <a:spLocks/>
          </p:cNvSpPr>
          <p:nvPr/>
        </p:nvSpPr>
        <p:spPr>
          <a:xfrm>
            <a:off x="533400" y="2951207"/>
            <a:ext cx="83820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 dirty="0"/>
              <a:t>Placer les données </a:t>
            </a:r>
            <a:r>
              <a:rPr lang="fr-BE" sz="2000" dirty="0" smtClean="0"/>
              <a:t>:</a:t>
            </a:r>
          </a:p>
          <a:p>
            <a:pPr marL="800100" lvl="1">
              <a:buSzPct val="55000"/>
            </a:pPr>
            <a:r>
              <a:rPr lang="fr-BE" sz="1800" i="1" dirty="0" smtClean="0"/>
              <a:t>Library Name </a:t>
            </a:r>
            <a:r>
              <a:rPr lang="fr-BE" sz="1800" dirty="0" smtClean="0"/>
              <a:t>dans </a:t>
            </a:r>
            <a:r>
              <a:rPr lang="fr-BE" sz="1800" i="1" dirty="0" smtClean="0"/>
              <a:t>Sections</a:t>
            </a:r>
            <a:r>
              <a:rPr lang="fr-BE" sz="1800" dirty="0" smtClean="0"/>
              <a:t> / </a:t>
            </a:r>
            <a:r>
              <a:rPr lang="fr-BE" sz="1800" i="1" dirty="0" err="1" smtClean="0"/>
              <a:t>Loan</a:t>
            </a:r>
            <a:r>
              <a:rPr lang="fr-BE" sz="1800" i="1" dirty="0" smtClean="0"/>
              <a:t> </a:t>
            </a:r>
            <a:r>
              <a:rPr lang="fr-BE" sz="1800" i="1" dirty="0" err="1" smtClean="0"/>
              <a:t>Month</a:t>
            </a:r>
            <a:r>
              <a:rPr lang="fr-BE" sz="1800" i="1" dirty="0" smtClean="0"/>
              <a:t> Key </a:t>
            </a:r>
            <a:r>
              <a:rPr lang="fr-BE" sz="1800" dirty="0" smtClean="0"/>
              <a:t>et </a:t>
            </a:r>
            <a:r>
              <a:rPr lang="fr-BE" sz="1800" i="1" dirty="0" err="1" smtClean="0"/>
              <a:t>Loan</a:t>
            </a:r>
            <a:r>
              <a:rPr lang="fr-BE" sz="1800" i="1" dirty="0" smtClean="0"/>
              <a:t> </a:t>
            </a:r>
            <a:r>
              <a:rPr lang="fr-BE" sz="1800" i="1" dirty="0" err="1" smtClean="0"/>
              <a:t>Month</a:t>
            </a:r>
            <a:r>
              <a:rPr lang="fr-BE" sz="1800" i="1" dirty="0" smtClean="0"/>
              <a:t> </a:t>
            </a:r>
            <a:r>
              <a:rPr lang="fr-BE" sz="1800" dirty="0" smtClean="0"/>
              <a:t>dans </a:t>
            </a:r>
            <a:r>
              <a:rPr lang="fr-BE" sz="1800" i="1" dirty="0" err="1" smtClean="0"/>
              <a:t>Columns</a:t>
            </a:r>
            <a:endParaRPr lang="fr-BE" sz="1800" i="1" dirty="0" smtClean="0"/>
          </a:p>
          <a:p>
            <a:pPr marL="800100" lvl="1">
              <a:buSzPct val="55000"/>
            </a:pPr>
            <a:r>
              <a:rPr lang="fr-BE" sz="1800" i="1" dirty="0" err="1" smtClean="0"/>
              <a:t>Primary</a:t>
            </a:r>
            <a:r>
              <a:rPr lang="fr-BE" sz="1800" i="1" dirty="0" smtClean="0"/>
              <a:t> </a:t>
            </a:r>
            <a:r>
              <a:rPr lang="fr-BE" sz="1800" i="1" dirty="0"/>
              <a:t>Identifier </a:t>
            </a:r>
            <a:r>
              <a:rPr lang="fr-BE" sz="1800" dirty="0"/>
              <a:t>dans </a:t>
            </a:r>
            <a:r>
              <a:rPr lang="fr-BE" sz="1800" i="1" dirty="0" err="1" smtClean="0"/>
              <a:t>Rows</a:t>
            </a:r>
            <a:r>
              <a:rPr lang="fr-BE" sz="1800" i="1" dirty="0" smtClean="0"/>
              <a:t> </a:t>
            </a:r>
            <a:r>
              <a:rPr lang="fr-BE" sz="1800" dirty="0" smtClean="0"/>
              <a:t>/ </a:t>
            </a:r>
            <a:r>
              <a:rPr lang="fr-BE" sz="1800" i="1" dirty="0" err="1" smtClean="0"/>
              <a:t>Loan</a:t>
            </a:r>
            <a:r>
              <a:rPr lang="fr-BE" sz="1800" i="1" dirty="0" smtClean="0"/>
              <a:t> </a:t>
            </a:r>
            <a:r>
              <a:rPr lang="fr-BE" sz="1800" i="1" dirty="0" err="1"/>
              <a:t>Year</a:t>
            </a:r>
            <a:r>
              <a:rPr lang="fr-BE" sz="1800" i="1" dirty="0"/>
              <a:t> </a:t>
            </a:r>
            <a:r>
              <a:rPr lang="fr-BE" sz="1800" dirty="0" smtClean="0"/>
              <a:t>et</a:t>
            </a:r>
            <a:r>
              <a:rPr lang="fr-BE" sz="1800" i="1" dirty="0" smtClean="0"/>
              <a:t> In House </a:t>
            </a:r>
            <a:r>
              <a:rPr lang="fr-BE" sz="1800" i="1" dirty="0" err="1" smtClean="0"/>
              <a:t>Loan</a:t>
            </a:r>
            <a:r>
              <a:rPr lang="fr-BE" sz="1800" i="1" dirty="0" smtClean="0"/>
              <a:t> </a:t>
            </a:r>
            <a:r>
              <a:rPr lang="fr-BE" sz="1800" dirty="0" smtClean="0"/>
              <a:t>dans </a:t>
            </a:r>
            <a:r>
              <a:rPr lang="fr-BE" sz="1800" i="1" dirty="0" err="1"/>
              <a:t>Excluded</a:t>
            </a:r>
            <a:endParaRPr lang="fr-BE" sz="1800" i="1" dirty="0"/>
          </a:p>
        </p:txBody>
      </p:sp>
    </p:spTree>
    <p:extLst>
      <p:ext uri="{BB962C8B-B14F-4D97-AF65-F5344CB8AC3E}">
        <p14:creationId xmlns:p14="http://schemas.microsoft.com/office/powerpoint/2010/main" val="42085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Modifier </a:t>
            </a:r>
            <a:r>
              <a:rPr lang="fr-BE" sz="2000" dirty="0"/>
              <a:t>l’intitulé </a:t>
            </a:r>
            <a:r>
              <a:rPr lang="fr-BE" sz="2000" dirty="0" smtClean="0"/>
              <a:t>de la colonne </a:t>
            </a:r>
            <a:r>
              <a:rPr lang="fr-BE" sz="2000" i="1" dirty="0" err="1" smtClean="0"/>
              <a:t>Primary</a:t>
            </a:r>
            <a:r>
              <a:rPr lang="fr-BE" sz="2000" i="1" dirty="0" smtClean="0"/>
              <a:t> </a:t>
            </a:r>
            <a:r>
              <a:rPr lang="fr-BE" sz="2000" i="1" dirty="0"/>
              <a:t>Identifier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67" y="3222682"/>
            <a:ext cx="3277057" cy="1790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à coins arrondis 9"/>
          <p:cNvSpPr/>
          <p:nvPr/>
        </p:nvSpPr>
        <p:spPr>
          <a:xfrm>
            <a:off x="2178745" y="4051944"/>
            <a:ext cx="1219289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37378" y="3896390"/>
            <a:ext cx="648000" cy="101158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535453" y="4328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108065" y="3455955"/>
            <a:ext cx="212725" cy="17430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57" y="3414680"/>
            <a:ext cx="648000" cy="101158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756955" y="38633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745" y="2187854"/>
            <a:ext cx="4741016" cy="38048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Flèche droite 20"/>
          <p:cNvSpPr/>
          <p:nvPr/>
        </p:nvSpPr>
        <p:spPr>
          <a:xfrm>
            <a:off x="3571922" y="3630260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le à coins arrondis 21"/>
          <p:cNvSpPr/>
          <p:nvPr/>
        </p:nvSpPr>
        <p:spPr>
          <a:xfrm>
            <a:off x="4674021" y="2463544"/>
            <a:ext cx="826667" cy="17314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526">
            <a:off x="5608929" y="1741754"/>
            <a:ext cx="648000" cy="101158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949321" y="20031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468692" y="3066113"/>
            <a:ext cx="3676932" cy="1565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24" y="3171771"/>
            <a:ext cx="648000" cy="101158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674022" y="36204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5093494" y="3250617"/>
            <a:ext cx="192881" cy="13447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7523" y="2908886"/>
            <a:ext cx="648000" cy="1011587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6485598" y="33414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3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713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Ajouter </a:t>
            </a:r>
            <a:r>
              <a:rPr lang="fr-BE" sz="2000" dirty="0"/>
              <a:t>des sous-totaux par ligne pour le critère </a:t>
            </a:r>
            <a:r>
              <a:rPr lang="fr-BE" sz="2000" i="1" dirty="0" err="1"/>
              <a:t>Loans</a:t>
            </a:r>
            <a:endParaRPr lang="fr-BE" sz="20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78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16" y="1849344"/>
            <a:ext cx="3648584" cy="1343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16" y="3866128"/>
            <a:ext cx="4220164" cy="27340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Espace réservé du contenu 2"/>
          <p:cNvSpPr txBox="1">
            <a:spLocks/>
          </p:cNvSpPr>
          <p:nvPr/>
        </p:nvSpPr>
        <p:spPr>
          <a:xfrm>
            <a:off x="533400" y="3347016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 dirty="0" smtClean="0"/>
              <a:t>Ajouter </a:t>
            </a:r>
            <a:r>
              <a:rPr lang="fr-BE" sz="2000" dirty="0"/>
              <a:t>des sous-totaux par colonne pour le critère </a:t>
            </a:r>
            <a:r>
              <a:rPr lang="fr-BE" sz="2000" i="1" dirty="0"/>
              <a:t>Patron </a:t>
            </a:r>
            <a:r>
              <a:rPr lang="fr-BE" sz="2000" i="1" dirty="0" smtClean="0"/>
              <a:t>Group</a:t>
            </a:r>
            <a:endParaRPr lang="fr-BE" sz="2000" i="1" dirty="0"/>
          </a:p>
        </p:txBody>
      </p:sp>
      <p:pic>
        <p:nvPicPr>
          <p:cNvPr id="35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7823">
            <a:off x="1153974" y="2005366"/>
            <a:ext cx="648000" cy="1011587"/>
          </a:xfrm>
          <a:prstGeom prst="rect">
            <a:avLst/>
          </a:prstGeom>
        </p:spPr>
      </p:pic>
      <p:pic>
        <p:nvPicPr>
          <p:cNvPr id="36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7823">
            <a:off x="1754088" y="5637566"/>
            <a:ext cx="648000" cy="1011587"/>
          </a:xfrm>
          <a:prstGeom prst="rect">
            <a:avLst/>
          </a:prstGeom>
        </p:spPr>
      </p:pic>
      <p:sp>
        <p:nvSpPr>
          <p:cNvPr id="37" name="Rectangle à coins arrondis 36"/>
          <p:cNvSpPr/>
          <p:nvPr/>
        </p:nvSpPr>
        <p:spPr>
          <a:xfrm>
            <a:off x="1604619" y="2087677"/>
            <a:ext cx="1748181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à coins arrondis 37"/>
          <p:cNvSpPr/>
          <p:nvPr/>
        </p:nvSpPr>
        <p:spPr>
          <a:xfrm>
            <a:off x="2235607" y="5681777"/>
            <a:ext cx="1748181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à coins arrondis 38"/>
          <p:cNvSpPr/>
          <p:nvPr/>
        </p:nvSpPr>
        <p:spPr>
          <a:xfrm>
            <a:off x="4041978" y="6065311"/>
            <a:ext cx="1060043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526">
            <a:off x="4977332" y="5493733"/>
            <a:ext cx="648000" cy="1011587"/>
          </a:xfrm>
          <a:prstGeom prst="rect">
            <a:avLst/>
          </a:prstGeom>
        </p:spPr>
      </p:pic>
      <p:sp>
        <p:nvSpPr>
          <p:cNvPr id="40" name="Rectangle à coins arrondis 39"/>
          <p:cNvSpPr/>
          <p:nvPr/>
        </p:nvSpPr>
        <p:spPr>
          <a:xfrm>
            <a:off x="3453766" y="2479808"/>
            <a:ext cx="1060043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526">
            <a:off x="4348682" y="1878648"/>
            <a:ext cx="648000" cy="1011587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1263536" y="2479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42" name="ZoneTexte 41"/>
          <p:cNvSpPr txBox="1"/>
          <p:nvPr/>
        </p:nvSpPr>
        <p:spPr>
          <a:xfrm>
            <a:off x="1862983" y="60967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43" name="ZoneTexte 42"/>
          <p:cNvSpPr txBox="1"/>
          <p:nvPr/>
        </p:nvSpPr>
        <p:spPr>
          <a:xfrm>
            <a:off x="4682338" y="21520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44" name="ZoneTexte 43"/>
          <p:cNvSpPr txBox="1"/>
          <p:nvPr/>
        </p:nvSpPr>
        <p:spPr>
          <a:xfrm>
            <a:off x="5303317" y="57740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703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Ajouter un graphique</a:t>
            </a:r>
            <a:endParaRPr lang="fr-BE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79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63" y="1495999"/>
            <a:ext cx="5296639" cy="29055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52" y="1609194"/>
            <a:ext cx="648000" cy="1011587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4703033" y="1496000"/>
            <a:ext cx="399133" cy="28987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ZoneTexte 22"/>
          <p:cNvSpPr txBox="1"/>
          <p:nvPr/>
        </p:nvSpPr>
        <p:spPr>
          <a:xfrm>
            <a:off x="4288743" y="205506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4761299" y="3526747"/>
            <a:ext cx="1060043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526">
            <a:off x="5656215" y="2925587"/>
            <a:ext cx="648000" cy="1011587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5989871" y="31990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pic>
        <p:nvPicPr>
          <p:cNvPr id="27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57006" y="3599435"/>
            <a:ext cx="648000" cy="1011587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8155081" y="4032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3</a:t>
            </a:r>
            <a:endParaRPr lang="fr-BE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6669109" y="3771055"/>
            <a:ext cx="1242424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52" y="4818064"/>
            <a:ext cx="8573696" cy="15813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Espace réservé du contenu 2"/>
          <p:cNvSpPr txBox="1">
            <a:spLocks/>
          </p:cNvSpPr>
          <p:nvPr/>
        </p:nvSpPr>
        <p:spPr>
          <a:xfrm>
            <a:off x="533400" y="4364527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 dirty="0" smtClean="0"/>
              <a:t>Editer la vue de ce graphique</a:t>
            </a:r>
            <a:endParaRPr lang="fr-BE" sz="2000" dirty="0"/>
          </a:p>
        </p:txBody>
      </p:sp>
      <p:pic>
        <p:nvPicPr>
          <p:cNvPr id="45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98" y="5673850"/>
            <a:ext cx="648000" cy="1011587"/>
          </a:xfrm>
          <a:prstGeom prst="rect">
            <a:avLst/>
          </a:prstGeom>
        </p:spPr>
      </p:pic>
      <p:sp>
        <p:nvSpPr>
          <p:cNvPr id="46" name="Rectangle à coins arrondis 45"/>
          <p:cNvSpPr/>
          <p:nvPr/>
        </p:nvSpPr>
        <p:spPr>
          <a:xfrm>
            <a:off x="8314679" y="5560656"/>
            <a:ext cx="399133" cy="28987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BIEEE : page </a:t>
            </a:r>
            <a:r>
              <a:rPr lang="en-US" i="1" dirty="0" smtClean="0"/>
              <a:t>Catalog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 menu </a:t>
            </a:r>
            <a:r>
              <a:rPr lang="en-US" i="1" dirty="0" smtClean="0"/>
              <a:t>Catalog</a:t>
            </a:r>
            <a:r>
              <a:rPr lang="en-US" dirty="0" smtClean="0"/>
              <a:t> </a:t>
            </a:r>
            <a:r>
              <a:rPr lang="en-US" dirty="0" err="1" smtClean="0"/>
              <a:t>permet</a:t>
            </a:r>
            <a:r>
              <a:rPr lang="en-US" dirty="0" smtClean="0"/>
              <a:t> </a:t>
            </a:r>
            <a:r>
              <a:rPr lang="en-US" dirty="0" err="1" smtClean="0"/>
              <a:t>d’accéder</a:t>
            </a:r>
            <a:r>
              <a:rPr lang="en-US" dirty="0" smtClean="0"/>
              <a:t> aux </a:t>
            </a:r>
            <a:r>
              <a:rPr lang="en-US" dirty="0" err="1" smtClean="0"/>
              <a:t>synthèses</a:t>
            </a:r>
            <a:r>
              <a:rPr lang="en-US" dirty="0" smtClean="0"/>
              <a:t> </a:t>
            </a:r>
            <a:r>
              <a:rPr lang="en-US" dirty="0" err="1" smtClean="0"/>
              <a:t>statistiques</a:t>
            </a:r>
            <a:r>
              <a:rPr lang="en-US" dirty="0" smtClean="0"/>
              <a:t> (rapports et </a:t>
            </a:r>
            <a:r>
              <a:rPr lang="en-US" i="1" dirty="0" smtClean="0"/>
              <a:t>Dashboards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8" y="2255409"/>
            <a:ext cx="7560644" cy="4100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4764505" y="2537138"/>
            <a:ext cx="365760" cy="18288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>
            <a:stCxn id="6" idx="1"/>
          </p:cNvCxnSpPr>
          <p:nvPr/>
        </p:nvCxnSpPr>
        <p:spPr>
          <a:xfrm flipH="1">
            <a:off x="1212783" y="2628578"/>
            <a:ext cx="355172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875899" y="2979900"/>
            <a:ext cx="1511166" cy="131866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135783" y="4567765"/>
            <a:ext cx="96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Dossiers</a:t>
            </a:r>
            <a:endParaRPr lang="en-US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183907" y="4606568"/>
            <a:ext cx="914832" cy="30195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eur droit avec flèche 19"/>
          <p:cNvCxnSpPr>
            <a:stCxn id="14" idx="0"/>
            <a:endCxn id="12" idx="2"/>
          </p:cNvCxnSpPr>
          <p:nvPr/>
        </p:nvCxnSpPr>
        <p:spPr>
          <a:xfrm flipH="1" flipV="1">
            <a:off x="1631482" y="4298561"/>
            <a:ext cx="9841" cy="30800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839935" y="4257027"/>
            <a:ext cx="2292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Synthèses</a:t>
            </a:r>
            <a:r>
              <a:rPr lang="en-US" dirty="0" smtClean="0"/>
              <a:t> </a:t>
            </a:r>
            <a:r>
              <a:rPr lang="en-US" dirty="0" err="1" smtClean="0"/>
              <a:t>statistiques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par dossier</a:t>
            </a:r>
            <a:endParaRPr lang="en-US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5849461" y="4298561"/>
            <a:ext cx="2189640" cy="60479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/>
              <a:t>Exclure les données suivantes : </a:t>
            </a:r>
            <a:r>
              <a:rPr lang="fr-BE" sz="2000" i="1" dirty="0" err="1"/>
              <a:t>Loan</a:t>
            </a:r>
            <a:r>
              <a:rPr lang="fr-BE" sz="2000" i="1" dirty="0"/>
              <a:t> </a:t>
            </a:r>
            <a:r>
              <a:rPr lang="fr-BE" i="1" dirty="0" err="1"/>
              <a:t>Y</a:t>
            </a:r>
            <a:r>
              <a:rPr lang="fr-BE" sz="2000" i="1" dirty="0" err="1" smtClean="0"/>
              <a:t>ear</a:t>
            </a:r>
            <a:r>
              <a:rPr lang="fr-BE" sz="2000" i="1" dirty="0"/>
              <a:t>, </a:t>
            </a:r>
            <a:r>
              <a:rPr lang="fr-BE" sz="2000" i="1" dirty="0" err="1"/>
              <a:t>Primary</a:t>
            </a:r>
            <a:r>
              <a:rPr lang="fr-BE" sz="2000" i="1" dirty="0"/>
              <a:t> Identifier</a:t>
            </a:r>
          </a:p>
          <a:p>
            <a:pPr marL="400050"/>
            <a:r>
              <a:rPr lang="fr-BE" sz="2000" dirty="0"/>
              <a:t>Placer en </a:t>
            </a:r>
            <a:r>
              <a:rPr lang="fr-BE" sz="2000" i="1" dirty="0"/>
              <a:t>Prompts</a:t>
            </a:r>
            <a:r>
              <a:rPr lang="fr-BE" sz="2000" dirty="0"/>
              <a:t> : </a:t>
            </a:r>
            <a:r>
              <a:rPr lang="fr-BE" sz="2000" i="1" dirty="0"/>
              <a:t>Library Name</a:t>
            </a:r>
          </a:p>
          <a:p>
            <a:pPr marL="400050"/>
            <a:r>
              <a:rPr lang="fr-BE" sz="2000" dirty="0"/>
              <a:t>Placer en </a:t>
            </a:r>
            <a:r>
              <a:rPr lang="fr-BE" sz="2000" i="1" dirty="0" err="1"/>
              <a:t>Measures</a:t>
            </a:r>
            <a:r>
              <a:rPr lang="fr-BE" sz="2000" dirty="0"/>
              <a:t>: </a:t>
            </a:r>
            <a:r>
              <a:rPr lang="fr-BE" sz="2000" i="1" dirty="0" err="1"/>
              <a:t>Loans</a:t>
            </a:r>
            <a:r>
              <a:rPr lang="fr-BE" sz="2000" dirty="0"/>
              <a:t> </a:t>
            </a:r>
          </a:p>
          <a:p>
            <a:pPr marL="400050"/>
            <a:r>
              <a:rPr lang="fr-BE" sz="2000" dirty="0"/>
              <a:t>Placer en </a:t>
            </a:r>
            <a:r>
              <a:rPr lang="fr-BE" sz="2000" i="1" dirty="0"/>
              <a:t>Line</a:t>
            </a:r>
            <a:r>
              <a:rPr lang="fr-BE" sz="2000" dirty="0"/>
              <a:t>: </a:t>
            </a:r>
            <a:r>
              <a:rPr lang="fr-BE" sz="2000" i="1" dirty="0" err="1"/>
              <a:t>Loan</a:t>
            </a:r>
            <a:r>
              <a:rPr lang="fr-BE" sz="2000" i="1" dirty="0"/>
              <a:t> </a:t>
            </a:r>
            <a:r>
              <a:rPr lang="fr-BE" sz="2000" i="1" dirty="0" err="1"/>
              <a:t>Month</a:t>
            </a:r>
            <a:r>
              <a:rPr lang="fr-BE" sz="2000" i="1" dirty="0"/>
              <a:t> </a:t>
            </a:r>
            <a:r>
              <a:rPr lang="fr-BE" sz="2000" dirty="0"/>
              <a:t>et </a:t>
            </a:r>
            <a:r>
              <a:rPr lang="fr-BE" sz="2000" i="1" dirty="0" err="1"/>
              <a:t>Loan</a:t>
            </a:r>
            <a:r>
              <a:rPr lang="fr-BE" sz="2000" i="1" dirty="0"/>
              <a:t> </a:t>
            </a:r>
            <a:r>
              <a:rPr lang="fr-BE" sz="2000" i="1" dirty="0" err="1"/>
              <a:t>Month</a:t>
            </a:r>
            <a:r>
              <a:rPr lang="fr-BE" sz="2000" i="1" dirty="0"/>
              <a:t> Key</a:t>
            </a:r>
          </a:p>
          <a:p>
            <a:pPr marL="400050"/>
            <a:r>
              <a:rPr lang="fr-BE" sz="2000" dirty="0"/>
              <a:t>Placer en </a:t>
            </a:r>
            <a:r>
              <a:rPr lang="fr-BE" sz="2000" i="1" dirty="0" err="1" smtClean="0"/>
              <a:t>Vary</a:t>
            </a:r>
            <a:r>
              <a:rPr lang="fr-BE" sz="2000" i="1" dirty="0" smtClean="0"/>
              <a:t> </a:t>
            </a:r>
            <a:r>
              <a:rPr lang="fr-BE" sz="2000" i="1" dirty="0" err="1" smtClean="0"/>
              <a:t>Color</a:t>
            </a:r>
            <a:r>
              <a:rPr lang="fr-BE" sz="2000" i="1" dirty="0" smtClean="0"/>
              <a:t> By </a:t>
            </a:r>
            <a:r>
              <a:rPr lang="fr-BE" sz="2000" dirty="0" smtClean="0"/>
              <a:t>: </a:t>
            </a:r>
            <a:r>
              <a:rPr lang="fr-BE" sz="2000" i="1" dirty="0"/>
              <a:t>Patron Group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3369154"/>
            <a:ext cx="7429500" cy="30644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47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Ajouter la possibilité de choisir une </a:t>
            </a:r>
            <a:r>
              <a:rPr lang="fr-BE" sz="2000" i="1" dirty="0" err="1" smtClean="0"/>
              <a:t>Measure</a:t>
            </a:r>
            <a:r>
              <a:rPr lang="fr-BE" sz="2000" dirty="0" smtClean="0"/>
              <a:t> (ex : prêt ou retour)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81</a:t>
            </a:fld>
            <a:endParaRPr lang="fr-FR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522513" y="3121356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buFont typeface="Wingdings" panose="05000000000000000000" pitchFamily="2" charset="2"/>
              <a:buChar char="Ø"/>
            </a:pPr>
            <a:endParaRPr lang="fr-BE" sz="2000" dirty="0" smtClean="0"/>
          </a:p>
          <a:p>
            <a:pPr marL="57150" indent="0">
              <a:buNone/>
            </a:pPr>
            <a:r>
              <a:rPr lang="fr-BE" sz="2000" dirty="0" smtClean="0"/>
              <a:t>1) Dans la table pivot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82" y="1919723"/>
            <a:ext cx="7154273" cy="112410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2" name="Connecteur droit avec flèche 31"/>
          <p:cNvCxnSpPr>
            <a:stCxn id="40" idx="3"/>
            <a:endCxn id="41" idx="1"/>
          </p:cNvCxnSpPr>
          <p:nvPr/>
        </p:nvCxnSpPr>
        <p:spPr>
          <a:xfrm>
            <a:off x="2066943" y="2482993"/>
            <a:ext cx="4996329" cy="3227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à coins arrondis 39"/>
          <p:cNvSpPr/>
          <p:nvPr/>
        </p:nvSpPr>
        <p:spPr>
          <a:xfrm>
            <a:off x="1278293" y="2367367"/>
            <a:ext cx="788650" cy="23125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à coins arrondis 40"/>
          <p:cNvSpPr/>
          <p:nvPr/>
        </p:nvSpPr>
        <p:spPr>
          <a:xfrm flipV="1">
            <a:off x="7063272" y="2705272"/>
            <a:ext cx="749725" cy="20092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1" y="4065924"/>
            <a:ext cx="8164284" cy="25791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Rectangle à coins arrondis 41"/>
          <p:cNvSpPr/>
          <p:nvPr/>
        </p:nvSpPr>
        <p:spPr>
          <a:xfrm>
            <a:off x="484952" y="4239333"/>
            <a:ext cx="709366" cy="37932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necteur droit avec flèche 42"/>
          <p:cNvCxnSpPr/>
          <p:nvPr/>
        </p:nvCxnSpPr>
        <p:spPr>
          <a:xfrm flipH="1" flipV="1">
            <a:off x="1194319" y="4484526"/>
            <a:ext cx="3901556" cy="18718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5731">
            <a:off x="2469577" y="2629244"/>
            <a:ext cx="507576" cy="71983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6706">
            <a:off x="1962784" y="5109485"/>
            <a:ext cx="507576" cy="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5086077"/>
            <a:ext cx="8410575" cy="1304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42" name="Espace réservé du contenu 2"/>
          <p:cNvSpPr>
            <a:spLocks noGrp="1"/>
          </p:cNvSpPr>
          <p:nvPr>
            <p:ph idx="1"/>
          </p:nvPr>
        </p:nvSpPr>
        <p:spPr>
          <a:xfrm>
            <a:off x="457200" y="4638347"/>
            <a:ext cx="8229600" cy="1269508"/>
          </a:xfrm>
        </p:spPr>
        <p:txBody>
          <a:bodyPr>
            <a:normAutofit/>
          </a:bodyPr>
          <a:lstStyle/>
          <a:p>
            <a:pPr marL="400050"/>
            <a:r>
              <a:rPr lang="fr-BE" sz="2000" dirty="0" smtClean="0"/>
              <a:t>Visualiser le résultat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82</a:t>
            </a:fld>
            <a:endParaRPr lang="fr-FR"/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>
          <a:xfrm>
            <a:off x="533399" y="1187316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fr-BE" sz="2000" dirty="0" smtClean="0"/>
              <a:t>2) Dans le graphique</a:t>
            </a:r>
            <a:endParaRPr lang="fr-BE" sz="20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99" y="1793269"/>
            <a:ext cx="8102599" cy="2747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le à coins arrondis 19"/>
          <p:cNvSpPr/>
          <p:nvPr/>
        </p:nvSpPr>
        <p:spPr>
          <a:xfrm>
            <a:off x="5822847" y="5435202"/>
            <a:ext cx="791547" cy="60599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1388447" y="2139289"/>
            <a:ext cx="4077476" cy="198113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48429">
            <a:off x="3275040" y="2344666"/>
            <a:ext cx="507576" cy="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83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610" y="2477272"/>
            <a:ext cx="6125430" cy="325800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" name="Groupe 19"/>
          <p:cNvGrpSpPr/>
          <p:nvPr/>
        </p:nvGrpSpPr>
        <p:grpSpPr>
          <a:xfrm>
            <a:off x="1097439" y="1395175"/>
            <a:ext cx="7352305" cy="646331"/>
            <a:chOff x="5305135" y="6028113"/>
            <a:chExt cx="7352305" cy="646331"/>
          </a:xfrm>
        </p:grpSpPr>
        <p:pic>
          <p:nvPicPr>
            <p:cNvPr id="32" name="Picture 3" descr="C:\Program Files\Microsoft Office\MEDIA\CAGCAT10\j0293236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135" y="6163152"/>
              <a:ext cx="611187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610729" y="6028113"/>
              <a:ext cx="70467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1">
                <a:buClr>
                  <a:schemeClr val="accent1"/>
                </a:buClr>
              </a:pPr>
              <a:r>
                <a:rPr lang="fr-BE" dirty="0"/>
                <a:t>Malgré leur légende, certains graphiques sont peu </a:t>
              </a:r>
              <a:r>
                <a:rPr lang="fr-BE" dirty="0" smtClean="0"/>
                <a:t>précis et peu lisibles, </a:t>
              </a:r>
              <a:r>
                <a:rPr lang="fr-BE" dirty="0"/>
                <a:t>particulièrement pour les daltoniens.</a:t>
              </a:r>
              <a:endParaRPr lang="fr-BE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392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/>
              <a:t>Afficher les valeurs et les intitulés dans un graphique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84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40" y="1987242"/>
            <a:ext cx="8487960" cy="1152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40" y="3729689"/>
            <a:ext cx="4010585" cy="24246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19" y="2194559"/>
            <a:ext cx="648000" cy="1011587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7891300" y="2081365"/>
            <a:ext cx="399133" cy="28987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droite 12"/>
          <p:cNvSpPr/>
          <p:nvPr/>
        </p:nvSpPr>
        <p:spPr>
          <a:xfrm rot="5400000">
            <a:off x="1687177" y="3317833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ectangle à coins arrondis 14"/>
          <p:cNvSpPr/>
          <p:nvPr/>
        </p:nvSpPr>
        <p:spPr>
          <a:xfrm>
            <a:off x="1365658" y="4036947"/>
            <a:ext cx="1118309" cy="28987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à coins arrondis 16"/>
          <p:cNvSpPr/>
          <p:nvPr/>
        </p:nvSpPr>
        <p:spPr>
          <a:xfrm>
            <a:off x="910931" y="5458248"/>
            <a:ext cx="1060043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8822">
            <a:off x="1867233" y="5367425"/>
            <a:ext cx="648000" cy="101158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146502" y="5830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116" y="3734686"/>
            <a:ext cx="4572638" cy="2419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Flèche droite 20"/>
          <p:cNvSpPr/>
          <p:nvPr/>
        </p:nvSpPr>
        <p:spPr>
          <a:xfrm>
            <a:off x="3999089" y="5306681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Rectangle à coins arrondis 21"/>
          <p:cNvSpPr/>
          <p:nvPr/>
        </p:nvSpPr>
        <p:spPr>
          <a:xfrm>
            <a:off x="4509404" y="4020404"/>
            <a:ext cx="1118309" cy="28987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à coins arrondis 22"/>
          <p:cNvSpPr/>
          <p:nvPr/>
        </p:nvSpPr>
        <p:spPr>
          <a:xfrm>
            <a:off x="4638584" y="4337973"/>
            <a:ext cx="2657475" cy="64683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8169">
            <a:off x="5456032" y="4861304"/>
            <a:ext cx="648000" cy="1011587"/>
          </a:xfrm>
          <a:prstGeom prst="rect">
            <a:avLst/>
          </a:prstGeom>
        </p:spPr>
      </p:pic>
      <p:pic>
        <p:nvPicPr>
          <p:cNvPr id="14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2" y="4088175"/>
            <a:ext cx="648000" cy="101158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90473" y="45340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130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Visualiser le résultat</a:t>
            </a:r>
            <a:endParaRPr lang="fr-BE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85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63" y="2233380"/>
            <a:ext cx="6792273" cy="33246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31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Ajouter la vue </a:t>
            </a:r>
            <a:r>
              <a:rPr lang="fr-BE" sz="2000" i="1" dirty="0" err="1" smtClean="0"/>
              <a:t>Filters</a:t>
            </a:r>
            <a:endParaRPr lang="fr-BE" sz="2000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86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814" y="1170647"/>
            <a:ext cx="3038173" cy="26051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47" y="3995075"/>
            <a:ext cx="7506305" cy="2664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Rectangle à coins arrondis 31"/>
          <p:cNvSpPr/>
          <p:nvPr/>
        </p:nvSpPr>
        <p:spPr>
          <a:xfrm>
            <a:off x="869949" y="4352544"/>
            <a:ext cx="7369175" cy="96240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à coins arrondis 33"/>
          <p:cNvSpPr/>
          <p:nvPr/>
        </p:nvSpPr>
        <p:spPr>
          <a:xfrm>
            <a:off x="5333892" y="1141025"/>
            <a:ext cx="252814" cy="28987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à coins arrondis 35"/>
          <p:cNvSpPr/>
          <p:nvPr/>
        </p:nvSpPr>
        <p:spPr>
          <a:xfrm>
            <a:off x="5309884" y="3221800"/>
            <a:ext cx="1060043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526">
            <a:off x="6264580" y="2639707"/>
            <a:ext cx="648000" cy="1011587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6598236" y="29131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20" name="Flèche droite 19"/>
          <p:cNvSpPr/>
          <p:nvPr/>
        </p:nvSpPr>
        <p:spPr>
          <a:xfrm rot="5400000">
            <a:off x="4664586" y="3733922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3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642" y="1196737"/>
            <a:ext cx="648000" cy="1011587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4932033" y="16426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438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571" y="1750024"/>
            <a:ext cx="5915478" cy="10581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Ajouter un </a:t>
            </a:r>
            <a:r>
              <a:rPr lang="fr-BE" sz="2000" i="1" dirty="0" smtClean="0"/>
              <a:t>Group</a:t>
            </a:r>
            <a:endParaRPr lang="fr-BE" sz="20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87</a:t>
            </a:fld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5300882" y="2073668"/>
            <a:ext cx="399133" cy="28987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485" y="2896107"/>
            <a:ext cx="5929379" cy="38789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89854">
            <a:off x="5610687" y="2095047"/>
            <a:ext cx="648000" cy="1011587"/>
          </a:xfrm>
          <a:prstGeom prst="rect">
            <a:avLst/>
          </a:prstGeom>
        </p:spPr>
      </p:pic>
      <p:sp>
        <p:nvSpPr>
          <p:cNvPr id="19" name="Rectangle à coins arrondis 18"/>
          <p:cNvSpPr/>
          <p:nvPr/>
        </p:nvSpPr>
        <p:spPr>
          <a:xfrm>
            <a:off x="1671813" y="3859766"/>
            <a:ext cx="2048775" cy="134934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à coins arrondis 23"/>
          <p:cNvSpPr/>
          <p:nvPr/>
        </p:nvSpPr>
        <p:spPr>
          <a:xfrm>
            <a:off x="1615564" y="3138779"/>
            <a:ext cx="2324100" cy="21295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èche droite 24"/>
          <p:cNvSpPr/>
          <p:nvPr/>
        </p:nvSpPr>
        <p:spPr>
          <a:xfrm rot="5400000">
            <a:off x="4007223" y="2811638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à coins arrondis 25"/>
          <p:cNvSpPr/>
          <p:nvPr/>
        </p:nvSpPr>
        <p:spPr>
          <a:xfrm>
            <a:off x="4316193" y="4388100"/>
            <a:ext cx="427674" cy="21295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08" y="3140289"/>
            <a:ext cx="648000" cy="1011587"/>
          </a:xfrm>
          <a:prstGeom prst="rect">
            <a:avLst/>
          </a:prstGeom>
        </p:spPr>
      </p:pic>
      <p:pic>
        <p:nvPicPr>
          <p:cNvPr id="2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2601">
            <a:off x="3241949" y="4984334"/>
            <a:ext cx="648000" cy="1011587"/>
          </a:xfrm>
          <a:prstGeom prst="rect">
            <a:avLst/>
          </a:prstGeom>
        </p:spPr>
      </p:pic>
      <p:pic>
        <p:nvPicPr>
          <p:cNvPr id="2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6278">
            <a:off x="4434786" y="4482371"/>
            <a:ext cx="648000" cy="1011587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1162551" y="35882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39" name="ZoneTexte 38"/>
          <p:cNvSpPr txBox="1"/>
          <p:nvPr/>
        </p:nvSpPr>
        <p:spPr>
          <a:xfrm>
            <a:off x="3487697" y="54644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2</a:t>
            </a:r>
            <a:endParaRPr lang="fr-BE" dirty="0"/>
          </a:p>
        </p:txBody>
      </p:sp>
      <p:sp>
        <p:nvSpPr>
          <p:cNvPr id="40" name="ZoneTexte 39"/>
          <p:cNvSpPr txBox="1"/>
          <p:nvPr/>
        </p:nvSpPr>
        <p:spPr>
          <a:xfrm>
            <a:off x="4665272" y="49476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5935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Le </a:t>
            </a:r>
            <a:r>
              <a:rPr lang="fr-BE" sz="2000" i="1" dirty="0" smtClean="0"/>
              <a:t>Group</a:t>
            </a:r>
            <a:r>
              <a:rPr lang="fr-BE" sz="2000" dirty="0" smtClean="0"/>
              <a:t> s’affiche sous les valeurs réelles de la colonne</a:t>
            </a:r>
            <a:endParaRPr lang="fr-BE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88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415" y="1786701"/>
            <a:ext cx="3273170" cy="49347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à coins arrondis 13"/>
          <p:cNvSpPr/>
          <p:nvPr/>
        </p:nvSpPr>
        <p:spPr>
          <a:xfrm>
            <a:off x="3756777" y="6437106"/>
            <a:ext cx="2324100" cy="21295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677" y="2168291"/>
            <a:ext cx="2553056" cy="25340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722045"/>
            <a:ext cx="4467849" cy="12670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Editer / sauvegarder le </a:t>
            </a:r>
            <a:r>
              <a:rPr lang="fr-BE" sz="2000" i="1" dirty="0" smtClean="0"/>
              <a:t>Group</a:t>
            </a:r>
            <a:endParaRPr lang="fr-BE" sz="2000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89</a:t>
            </a:fld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2691123" y="3684765"/>
            <a:ext cx="1162050" cy="30428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0173">
            <a:off x="3140614" y="2700235"/>
            <a:ext cx="648000" cy="1011587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>
            <a:off x="4990323" y="3171079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à coins arrondis 10"/>
          <p:cNvSpPr/>
          <p:nvPr/>
        </p:nvSpPr>
        <p:spPr>
          <a:xfrm>
            <a:off x="6606725" y="4000811"/>
            <a:ext cx="369973" cy="20671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0173">
            <a:off x="6671284" y="3157250"/>
            <a:ext cx="648000" cy="1011587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6903244" y="4218595"/>
            <a:ext cx="900112" cy="34278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45027">
            <a:off x="6908436" y="4458188"/>
            <a:ext cx="648000" cy="101158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937727" y="33440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18" name="ZoneTexte 17"/>
          <p:cNvSpPr txBox="1"/>
          <p:nvPr/>
        </p:nvSpPr>
        <p:spPr>
          <a:xfrm>
            <a:off x="7088570" y="49468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2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BIEEE : page </a:t>
            </a:r>
            <a:r>
              <a:rPr lang="en-US" i="1" dirty="0"/>
              <a:t>Catalog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Deux</a:t>
            </a:r>
            <a:r>
              <a:rPr lang="en-US" dirty="0" smtClean="0"/>
              <a:t> types de dossiers : </a:t>
            </a:r>
            <a:r>
              <a:rPr lang="en-US" dirty="0" err="1" smtClean="0"/>
              <a:t>privés</a:t>
            </a:r>
            <a:r>
              <a:rPr lang="en-US" dirty="0" smtClean="0"/>
              <a:t> et </a:t>
            </a:r>
            <a:r>
              <a:rPr lang="en-US" dirty="0" err="1" smtClean="0"/>
              <a:t>partagés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2" y="2014351"/>
            <a:ext cx="2358543" cy="421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3526820" y="2220245"/>
            <a:ext cx="363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Dossiers </a:t>
            </a:r>
            <a:r>
              <a:rPr lang="en-US" dirty="0" err="1" smtClean="0"/>
              <a:t>privés</a:t>
            </a:r>
            <a:r>
              <a:rPr lang="en-US" dirty="0" smtClean="0"/>
              <a:t> : </a:t>
            </a:r>
            <a:r>
              <a:rPr lang="en-US" dirty="0" err="1" smtClean="0"/>
              <a:t>uniquement</a:t>
            </a:r>
            <a:r>
              <a:rPr lang="en-US" dirty="0" smtClean="0"/>
              <a:t> </a:t>
            </a:r>
            <a:r>
              <a:rPr lang="en-US" dirty="0" err="1" smtClean="0"/>
              <a:t>visibles</a:t>
            </a:r>
            <a:endParaRPr lang="en-US" dirty="0"/>
          </a:p>
          <a:p>
            <a:r>
              <a:rPr lang="en-US" dirty="0" smtClean="0"/>
              <a:t>par </a:t>
            </a:r>
            <a:r>
              <a:rPr lang="en-US" dirty="0" err="1" smtClean="0"/>
              <a:t>celui</a:t>
            </a:r>
            <a:r>
              <a:rPr lang="en-US" dirty="0" smtClean="0"/>
              <a:t> qui les </a:t>
            </a:r>
            <a:r>
              <a:rPr lang="en-US" dirty="0" err="1" smtClean="0"/>
              <a:t>crée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526820" y="2220245"/>
            <a:ext cx="3551723" cy="646331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à coins arrondis 7"/>
          <p:cNvSpPr/>
          <p:nvPr/>
        </p:nvSpPr>
        <p:spPr>
          <a:xfrm>
            <a:off x="658892" y="2306869"/>
            <a:ext cx="1866901" cy="70264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avec flèche 11"/>
          <p:cNvCxnSpPr>
            <a:stCxn id="7" idx="1"/>
            <a:endCxn id="8" idx="3"/>
          </p:cNvCxnSpPr>
          <p:nvPr/>
        </p:nvCxnSpPr>
        <p:spPr>
          <a:xfrm flipH="1">
            <a:off x="2525793" y="2543411"/>
            <a:ext cx="1001027" cy="1147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658892" y="3009513"/>
            <a:ext cx="2020905" cy="312226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3526820" y="3173151"/>
            <a:ext cx="1825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Dossiers </a:t>
            </a:r>
            <a:r>
              <a:rPr lang="en-US" dirty="0" err="1" smtClean="0"/>
              <a:t>partagés</a:t>
            </a:r>
            <a:endParaRPr lang="en-US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3526820" y="3173151"/>
            <a:ext cx="1825436" cy="369332"/>
          </a:xfrm>
          <a:prstGeom prst="roundRect">
            <a:avLst/>
          </a:prstGeom>
          <a:noFill/>
          <a:ln w="127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eur droit avec flèche 18"/>
          <p:cNvCxnSpPr>
            <a:stCxn id="17" idx="1"/>
          </p:cNvCxnSpPr>
          <p:nvPr/>
        </p:nvCxnSpPr>
        <p:spPr>
          <a:xfrm flipH="1">
            <a:off x="2679798" y="3357817"/>
            <a:ext cx="847022" cy="3781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3681100" y="3620211"/>
            <a:ext cx="41337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Visibles par tous les clients Alma:</a:t>
            </a:r>
          </a:p>
          <a:p>
            <a:pPr marL="285750" indent="-285750">
              <a:buFontTx/>
              <a:buChar char="-"/>
            </a:pPr>
            <a:r>
              <a:rPr lang="fr-BE" sz="1600" i="1" dirty="0" smtClean="0"/>
              <a:t>Alma, </a:t>
            </a:r>
            <a:r>
              <a:rPr lang="fr-BE" sz="1600" i="1" dirty="0" err="1" smtClean="0"/>
              <a:t>Leganto</a:t>
            </a:r>
            <a:r>
              <a:rPr lang="fr-BE" sz="1600" dirty="0" smtClean="0"/>
              <a:t>: contiennent des synthèses statistiques créées par Alma</a:t>
            </a:r>
          </a:p>
          <a:p>
            <a:pPr marL="285750" indent="-285750">
              <a:buFontTx/>
              <a:buChar char="-"/>
            </a:pPr>
            <a:r>
              <a:rPr lang="fr-BE" sz="1600" i="1" dirty="0" err="1" smtClean="0"/>
              <a:t>Community</a:t>
            </a:r>
            <a:r>
              <a:rPr lang="fr-BE" sz="1600" dirty="0" smtClean="0"/>
              <a:t>: contient des synthèses créées par des institutions et mises à disposition de la communauté (organisées par institution)</a:t>
            </a:r>
            <a:endParaRPr lang="fr-BE" sz="1600" dirty="0"/>
          </a:p>
        </p:txBody>
      </p:sp>
      <p:cxnSp>
        <p:nvCxnSpPr>
          <p:cNvPr id="26" name="Connecteur droit 25"/>
          <p:cNvCxnSpPr/>
          <p:nvPr/>
        </p:nvCxnSpPr>
        <p:spPr>
          <a:xfrm>
            <a:off x="1582517" y="3279021"/>
            <a:ext cx="2208435" cy="536101"/>
          </a:xfrm>
          <a:prstGeom prst="line">
            <a:avLst/>
          </a:prstGeom>
          <a:ln w="127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1872222" y="3447834"/>
            <a:ext cx="1918730" cy="367288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792254" y="3620211"/>
            <a:ext cx="1998698" cy="194911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3681100" y="5220649"/>
            <a:ext cx="4147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/>
              <a:t>Visibles par l’</a:t>
            </a:r>
            <a:r>
              <a:rPr lang="fr-BE" b="1" dirty="0" err="1" smtClean="0"/>
              <a:t>ULiège</a:t>
            </a:r>
            <a:r>
              <a:rPr lang="fr-BE" b="1" dirty="0" smtClean="0"/>
              <a:t> uniquement:</a:t>
            </a:r>
          </a:p>
          <a:p>
            <a:pPr marL="285750" indent="-285750">
              <a:buFontTx/>
              <a:buChar char="-"/>
            </a:pPr>
            <a:r>
              <a:rPr lang="fr-BE" sz="1600" i="1" dirty="0" err="1" smtClean="0"/>
              <a:t>University</a:t>
            </a:r>
            <a:r>
              <a:rPr lang="fr-BE" sz="1600" i="1" dirty="0" smtClean="0"/>
              <a:t> of </a:t>
            </a:r>
            <a:r>
              <a:rPr lang="fr-BE" sz="1600" i="1" dirty="0" err="1" smtClean="0"/>
              <a:t>Liege</a:t>
            </a:r>
            <a:r>
              <a:rPr lang="fr-BE" sz="1600" dirty="0" smtClean="0"/>
              <a:t>: contient </a:t>
            </a:r>
            <a:r>
              <a:rPr lang="fr-BE" sz="1600" dirty="0"/>
              <a:t>des synthèses statistiques créées par des membres de </a:t>
            </a:r>
            <a:r>
              <a:rPr lang="fr-BE" sz="1600" dirty="0" smtClean="0"/>
              <a:t>l’</a:t>
            </a:r>
            <a:r>
              <a:rPr lang="fr-BE" sz="1600" dirty="0" err="1" smtClean="0"/>
              <a:t>ULiège</a:t>
            </a:r>
            <a:endParaRPr lang="fr-BE" sz="1600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2265911" y="3815122"/>
            <a:ext cx="1525041" cy="1523704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err="1">
                <a:solidFill>
                  <a:prstClr val="black"/>
                </a:solidFill>
              </a:rPr>
              <a:t>Utiliser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une</a:t>
            </a:r>
            <a:r>
              <a:rPr lang="en-US" sz="2200" dirty="0">
                <a:solidFill>
                  <a:prstClr val="black"/>
                </a:solidFill>
              </a:rPr>
              <a:t> date </a:t>
            </a:r>
            <a:r>
              <a:rPr lang="en-US" sz="2200" dirty="0" err="1">
                <a:solidFill>
                  <a:prstClr val="black"/>
                </a:solidFill>
              </a:rPr>
              <a:t>dynamique</a:t>
            </a:r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dans</a:t>
            </a:r>
            <a:r>
              <a:rPr lang="en-US" sz="2200" dirty="0">
                <a:solidFill>
                  <a:prstClr val="black"/>
                </a:solidFill>
              </a:rPr>
              <a:t> un </a:t>
            </a:r>
            <a:r>
              <a:rPr lang="en-US" sz="2200" dirty="0" err="1" smtClean="0">
                <a:solidFill>
                  <a:prstClr val="black"/>
                </a:solidFill>
              </a:rPr>
              <a:t>filtre</a:t>
            </a:r>
            <a:r>
              <a:rPr lang="en-US" sz="2200" dirty="0" smtClean="0">
                <a:solidFill>
                  <a:prstClr val="black"/>
                </a:solidFill>
              </a:rPr>
              <a:t> (ex : les 12 </a:t>
            </a:r>
            <a:r>
              <a:rPr lang="en-US" sz="2200" dirty="0" err="1" smtClean="0">
                <a:solidFill>
                  <a:prstClr val="black"/>
                </a:solidFill>
              </a:rPr>
              <a:t>derniers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mois</a:t>
            </a:r>
            <a:r>
              <a:rPr lang="en-US" sz="2200" dirty="0" smtClean="0">
                <a:solidFill>
                  <a:prstClr val="black"/>
                </a:solidFill>
              </a:rPr>
              <a:t>)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Supprimer</a:t>
            </a:r>
            <a:r>
              <a:rPr lang="en-US" dirty="0" smtClean="0">
                <a:solidFill>
                  <a:prstClr val="black"/>
                </a:solidFill>
              </a:rPr>
              <a:t> le </a:t>
            </a:r>
            <a:r>
              <a:rPr lang="en-US" dirty="0" err="1" smtClean="0">
                <a:solidFill>
                  <a:prstClr val="black"/>
                </a:solidFill>
              </a:rPr>
              <a:t>filtre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existant</a:t>
            </a:r>
            <a:endParaRPr lang="en-US" sz="2100" dirty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>
              <a:solidFill>
                <a:prstClr val="black"/>
              </a:solidFill>
            </a:endParaRPr>
          </a:p>
          <a:p>
            <a:r>
              <a:rPr lang="en-US" dirty="0" err="1" smtClean="0">
                <a:solidFill>
                  <a:prstClr val="black"/>
                </a:solidFill>
              </a:rPr>
              <a:t>Rendre</a:t>
            </a:r>
            <a:r>
              <a:rPr lang="en-US" dirty="0" smtClean="0">
                <a:solidFill>
                  <a:prstClr val="black"/>
                </a:solidFill>
              </a:rPr>
              <a:t> visible la </a:t>
            </a:r>
            <a:r>
              <a:rPr lang="en-US" dirty="0" err="1" smtClean="0">
                <a:solidFill>
                  <a:prstClr val="black"/>
                </a:solidFill>
              </a:rPr>
              <a:t>colonne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i="1" dirty="0" smtClean="0">
                <a:solidFill>
                  <a:prstClr val="black"/>
                </a:solidFill>
              </a:rPr>
              <a:t>Loan year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90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284" y="2485892"/>
            <a:ext cx="6849431" cy="943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à coins arrondis 14"/>
          <p:cNvSpPr/>
          <p:nvPr/>
        </p:nvSpPr>
        <p:spPr>
          <a:xfrm>
            <a:off x="7745891" y="2782923"/>
            <a:ext cx="185260" cy="207998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40173">
            <a:off x="7629198" y="1907166"/>
            <a:ext cx="648000" cy="101158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161" y="4170461"/>
            <a:ext cx="5020376" cy="2152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441" y="4547075"/>
            <a:ext cx="2229161" cy="1838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à coins arrondis 18"/>
          <p:cNvSpPr/>
          <p:nvPr/>
        </p:nvSpPr>
        <p:spPr>
          <a:xfrm>
            <a:off x="1496663" y="5397548"/>
            <a:ext cx="1219289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5296" y="5241994"/>
            <a:ext cx="648000" cy="101158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2853371" y="567459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1425983" y="4801559"/>
            <a:ext cx="212725" cy="17430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75" y="4760284"/>
            <a:ext cx="648000" cy="1011587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074873" y="52089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25" name="Flèche droite 24"/>
          <p:cNvSpPr/>
          <p:nvPr/>
        </p:nvSpPr>
        <p:spPr>
          <a:xfrm>
            <a:off x="2943842" y="5046623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Rectangle à coins arrondis 25"/>
          <p:cNvSpPr/>
          <p:nvPr/>
        </p:nvSpPr>
        <p:spPr>
          <a:xfrm>
            <a:off x="4141849" y="4467011"/>
            <a:ext cx="977256" cy="17314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à coins arrondis 26"/>
          <p:cNvSpPr/>
          <p:nvPr/>
        </p:nvSpPr>
        <p:spPr>
          <a:xfrm>
            <a:off x="8037557" y="4658642"/>
            <a:ext cx="431495" cy="25273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5066" y="4365282"/>
            <a:ext cx="648000" cy="1011587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5369066" y="47915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30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5087">
            <a:off x="7945433" y="4742099"/>
            <a:ext cx="648000" cy="1011587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8118590" y="5246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652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contenu 2"/>
          <p:cNvSpPr txBox="1">
            <a:spLocks/>
          </p:cNvSpPr>
          <p:nvPr/>
        </p:nvSpPr>
        <p:spPr>
          <a:xfrm>
            <a:off x="457199" y="135873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prstClr val="black"/>
                </a:solidFill>
              </a:rPr>
              <a:t>Ajouter</a:t>
            </a:r>
            <a:r>
              <a:rPr lang="en-US" dirty="0" smtClean="0">
                <a:solidFill>
                  <a:prstClr val="black"/>
                </a:solidFill>
              </a:rPr>
              <a:t> la </a:t>
            </a:r>
            <a:r>
              <a:rPr lang="en-US" dirty="0" err="1" smtClean="0">
                <a:solidFill>
                  <a:prstClr val="black"/>
                </a:solidFill>
              </a:rPr>
              <a:t>colonne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i="1" dirty="0" smtClean="0">
                <a:solidFill>
                  <a:prstClr val="black"/>
                </a:solidFill>
              </a:rPr>
              <a:t>Loan Date</a:t>
            </a:r>
            <a:endParaRPr lang="en-US" sz="2100" i="1" dirty="0" smtClean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r>
              <a:rPr lang="en-US" dirty="0" err="1" smtClean="0">
                <a:solidFill>
                  <a:prstClr val="black"/>
                </a:solidFill>
              </a:rPr>
              <a:t>Filtrer</a:t>
            </a:r>
            <a:r>
              <a:rPr lang="en-US" dirty="0" smtClean="0">
                <a:solidFill>
                  <a:prstClr val="black"/>
                </a:solidFill>
              </a:rPr>
              <a:t> la </a:t>
            </a:r>
            <a:r>
              <a:rPr lang="en-US" dirty="0" err="1" smtClean="0">
                <a:solidFill>
                  <a:prstClr val="black"/>
                </a:solidFill>
              </a:rPr>
              <a:t>colonne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i="1" dirty="0" smtClean="0">
                <a:solidFill>
                  <a:prstClr val="black"/>
                </a:solidFill>
              </a:rPr>
              <a:t>Loan Date </a:t>
            </a:r>
            <a:r>
              <a:rPr lang="en-US" dirty="0" smtClean="0">
                <a:solidFill>
                  <a:prstClr val="black"/>
                </a:solidFill>
              </a:rPr>
              <a:t>et </a:t>
            </a:r>
            <a:r>
              <a:rPr lang="en-US" dirty="0" err="1" smtClean="0">
                <a:solidFill>
                  <a:prstClr val="black"/>
                </a:solidFill>
              </a:rPr>
              <a:t>convertir</a:t>
            </a:r>
            <a:r>
              <a:rPr lang="en-US" dirty="0" smtClean="0">
                <a:solidFill>
                  <a:prstClr val="black"/>
                </a:solidFill>
              </a:rPr>
              <a:t> le </a:t>
            </a:r>
            <a:r>
              <a:rPr lang="en-US" dirty="0" err="1" smtClean="0">
                <a:solidFill>
                  <a:prstClr val="black"/>
                </a:solidFill>
              </a:rPr>
              <a:t>filtre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en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i="1" dirty="0" smtClean="0">
                <a:solidFill>
                  <a:prstClr val="black"/>
                </a:solidFill>
              </a:rPr>
              <a:t>SQL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91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09" y="2020409"/>
            <a:ext cx="8526065" cy="92405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3" name="Connecteur droit avec flèche 32"/>
          <p:cNvCxnSpPr>
            <a:stCxn id="41" idx="3"/>
            <a:endCxn id="42" idx="1"/>
          </p:cNvCxnSpPr>
          <p:nvPr/>
        </p:nvCxnSpPr>
        <p:spPr>
          <a:xfrm flipV="1">
            <a:off x="1662292" y="2433305"/>
            <a:ext cx="6217720" cy="20460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à coins arrondis 40"/>
          <p:cNvSpPr/>
          <p:nvPr/>
        </p:nvSpPr>
        <p:spPr>
          <a:xfrm>
            <a:off x="685036" y="2573672"/>
            <a:ext cx="977256" cy="12847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à coins arrondis 41"/>
          <p:cNvSpPr/>
          <p:nvPr/>
        </p:nvSpPr>
        <p:spPr>
          <a:xfrm>
            <a:off x="7880012" y="2288324"/>
            <a:ext cx="883323" cy="28996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32" y="4280347"/>
            <a:ext cx="1667108" cy="18576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Rectangle à coins arrondis 42"/>
          <p:cNvSpPr/>
          <p:nvPr/>
        </p:nvSpPr>
        <p:spPr>
          <a:xfrm>
            <a:off x="1718862" y="5325876"/>
            <a:ext cx="1219289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à coins arrondis 47"/>
          <p:cNvSpPr/>
          <p:nvPr/>
        </p:nvSpPr>
        <p:spPr>
          <a:xfrm>
            <a:off x="2757090" y="4466241"/>
            <a:ext cx="292670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766" y="4086207"/>
            <a:ext cx="3236025" cy="2467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9" name="Flèche droite 48"/>
          <p:cNvSpPr/>
          <p:nvPr/>
        </p:nvSpPr>
        <p:spPr>
          <a:xfrm>
            <a:off x="3332482" y="4954409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4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4151" y="5178311"/>
            <a:ext cx="648000" cy="1011587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2912226" y="56109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46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506" y="4424298"/>
            <a:ext cx="648000" cy="1011587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2469457" y="48661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50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9085">
            <a:off x="6780790" y="5303526"/>
            <a:ext cx="648000" cy="1011587"/>
          </a:xfrm>
          <a:prstGeom prst="rect">
            <a:avLst/>
          </a:prstGeom>
        </p:spPr>
      </p:pic>
      <p:sp>
        <p:nvSpPr>
          <p:cNvPr id="51" name="ZoneTexte 50"/>
          <p:cNvSpPr txBox="1"/>
          <p:nvPr/>
        </p:nvSpPr>
        <p:spPr>
          <a:xfrm>
            <a:off x="7035676" y="55135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52" name="Espace réservé du contenu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76" y="5472230"/>
            <a:ext cx="648000" cy="1011587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4200874" y="59208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sp>
        <p:nvSpPr>
          <p:cNvPr id="54" name="Rectangle à coins arrondis 53"/>
          <p:cNvSpPr/>
          <p:nvPr/>
        </p:nvSpPr>
        <p:spPr>
          <a:xfrm>
            <a:off x="4554909" y="5348800"/>
            <a:ext cx="1147865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à coins arrondis 54"/>
          <p:cNvSpPr/>
          <p:nvPr/>
        </p:nvSpPr>
        <p:spPr>
          <a:xfrm>
            <a:off x="6875977" y="6256803"/>
            <a:ext cx="293967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3303">
            <a:off x="5043323" y="2547620"/>
            <a:ext cx="507576" cy="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8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contenu 2"/>
          <p:cNvSpPr txBox="1">
            <a:spLocks/>
          </p:cNvSpPr>
          <p:nvPr/>
        </p:nvSpPr>
        <p:spPr>
          <a:xfrm>
            <a:off x="457199" y="1358734"/>
            <a:ext cx="8229600" cy="5279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Modifier le </a:t>
            </a:r>
            <a:r>
              <a:rPr lang="en-US" dirty="0" err="1" smtClean="0">
                <a:solidFill>
                  <a:prstClr val="black"/>
                </a:solidFill>
              </a:rPr>
              <a:t>filtre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i="1" dirty="0" smtClean="0">
                <a:solidFill>
                  <a:prstClr val="black"/>
                </a:solidFill>
              </a:rPr>
              <a:t>SQL</a:t>
            </a:r>
            <a:endParaRPr lang="en-US" sz="2100" i="1" dirty="0" smtClean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Effacer la </a:t>
            </a:r>
            <a:r>
              <a:rPr lang="en-US" dirty="0" err="1" smtClean="0">
                <a:solidFill>
                  <a:prstClr val="black"/>
                </a:solidFill>
              </a:rPr>
              <a:t>colonne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i="1" dirty="0" smtClean="0">
                <a:solidFill>
                  <a:prstClr val="black"/>
                </a:solidFill>
              </a:rPr>
              <a:t>Loan Date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92</a:t>
            </a:fld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22" y="1780297"/>
            <a:ext cx="6194017" cy="1851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012" y="4093062"/>
            <a:ext cx="1667108" cy="18576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7" name="Rectangle à coins arrondis 56"/>
          <p:cNvSpPr/>
          <p:nvPr/>
        </p:nvSpPr>
        <p:spPr>
          <a:xfrm>
            <a:off x="3719242" y="5350936"/>
            <a:ext cx="1219289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à coins arrondis 57"/>
          <p:cNvSpPr/>
          <p:nvPr/>
        </p:nvSpPr>
        <p:spPr>
          <a:xfrm>
            <a:off x="4757470" y="4278956"/>
            <a:ext cx="292670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0292" y="5084583"/>
            <a:ext cx="648000" cy="1011587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5188367" y="55171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pic>
        <p:nvPicPr>
          <p:cNvPr id="61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86" y="4237013"/>
            <a:ext cx="648000" cy="1011587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4469837" y="4678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710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contenu 2"/>
          <p:cNvSpPr txBox="1">
            <a:spLocks/>
          </p:cNvSpPr>
          <p:nvPr/>
        </p:nvSpPr>
        <p:spPr>
          <a:xfrm>
            <a:off x="457199" y="135873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Modifier les </a:t>
            </a:r>
            <a:r>
              <a:rPr lang="en-US" dirty="0" err="1" smtClean="0">
                <a:solidFill>
                  <a:prstClr val="black"/>
                </a:solidFill>
              </a:rPr>
              <a:t>vues</a:t>
            </a:r>
            <a:r>
              <a:rPr lang="en-US" dirty="0" smtClean="0">
                <a:solidFill>
                  <a:prstClr val="black"/>
                </a:solidFill>
              </a:rPr>
              <a:t> de la table pivot et du </a:t>
            </a:r>
            <a:r>
              <a:rPr lang="en-US" dirty="0" err="1" smtClean="0">
                <a:solidFill>
                  <a:prstClr val="black"/>
                </a:solidFill>
              </a:rPr>
              <a:t>graphique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Ligne</a:t>
            </a:r>
            <a:r>
              <a:rPr lang="en-US" dirty="0" smtClean="0">
                <a:solidFill>
                  <a:prstClr val="black"/>
                </a:solidFill>
              </a:rPr>
              <a:t> pour </a:t>
            </a:r>
            <a:r>
              <a:rPr lang="en-US" dirty="0" err="1" smtClean="0">
                <a:solidFill>
                  <a:prstClr val="black"/>
                </a:solidFill>
              </a:rPr>
              <a:t>afficher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l’année</a:t>
            </a:r>
            <a:endParaRPr lang="en-US" sz="2100" i="1" dirty="0" smtClean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93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54" y="2722647"/>
            <a:ext cx="3880159" cy="237239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Connecteur droit avec flèche 14"/>
          <p:cNvCxnSpPr/>
          <p:nvPr/>
        </p:nvCxnSpPr>
        <p:spPr>
          <a:xfrm flipV="1">
            <a:off x="1637305" y="3103578"/>
            <a:ext cx="1124820" cy="166914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041" y="2722647"/>
            <a:ext cx="4717318" cy="237239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6" name="Connecteur droit avec flèche 25"/>
          <p:cNvCxnSpPr/>
          <p:nvPr/>
        </p:nvCxnSpPr>
        <p:spPr>
          <a:xfrm flipV="1">
            <a:off x="4923430" y="3272025"/>
            <a:ext cx="2972670" cy="14524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99563">
            <a:off x="2304440" y="3714921"/>
            <a:ext cx="507576" cy="71983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27926">
            <a:off x="6044740" y="4201307"/>
            <a:ext cx="507576" cy="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contenu 2"/>
          <p:cNvSpPr txBox="1">
            <a:spLocks/>
          </p:cNvSpPr>
          <p:nvPr/>
        </p:nvSpPr>
        <p:spPr>
          <a:xfrm>
            <a:off x="457199" y="135873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prstClr val="black"/>
                </a:solidFill>
              </a:rPr>
              <a:t>Visualiser</a:t>
            </a:r>
            <a:r>
              <a:rPr lang="en-US" dirty="0" smtClean="0">
                <a:solidFill>
                  <a:prstClr val="black"/>
                </a:solidFill>
              </a:rPr>
              <a:t> le </a:t>
            </a:r>
            <a:r>
              <a:rPr lang="en-US" dirty="0" err="1" smtClean="0">
                <a:solidFill>
                  <a:prstClr val="black"/>
                </a:solidFill>
              </a:rPr>
              <a:t>résultat</a:t>
            </a:r>
            <a:endParaRPr lang="en-US" sz="2100" i="1" dirty="0" smtClean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  <a:p>
            <a:endParaRPr lang="en-US" sz="2100" dirty="0">
              <a:solidFill>
                <a:prstClr val="black"/>
              </a:solidFill>
            </a:endParaRPr>
          </a:p>
          <a:p>
            <a:endParaRPr lang="en-US" sz="2100" dirty="0" smtClean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94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457200" y="485319"/>
            <a:ext cx="8229600" cy="621546"/>
          </a:xfrm>
        </p:spPr>
        <p:txBody>
          <a:bodyPr/>
          <a:lstStyle/>
          <a:p>
            <a:r>
              <a:rPr lang="fr-BE" dirty="0"/>
              <a:t>Exemple </a:t>
            </a:r>
            <a:r>
              <a:rPr lang="fr-BE" dirty="0" smtClean="0"/>
              <a:t>3 </a:t>
            </a:r>
            <a:r>
              <a:rPr lang="fr-BE" dirty="0"/>
              <a:t>: </a:t>
            </a:r>
            <a:r>
              <a:rPr lang="fr-BE" i="1" dirty="0" err="1" smtClean="0"/>
              <a:t>Fulfillment</a:t>
            </a:r>
            <a:endParaRPr lang="en-US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215" y="2182332"/>
            <a:ext cx="6558430" cy="44656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Rectangle à coins arrondis 23"/>
          <p:cNvSpPr/>
          <p:nvPr/>
        </p:nvSpPr>
        <p:spPr>
          <a:xfrm>
            <a:off x="2706586" y="5805686"/>
            <a:ext cx="4554639" cy="38484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à coins arrondis 24"/>
          <p:cNvSpPr/>
          <p:nvPr/>
        </p:nvSpPr>
        <p:spPr>
          <a:xfrm>
            <a:off x="1984375" y="4105660"/>
            <a:ext cx="4305300" cy="610987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26633" y="962965"/>
            <a:ext cx="306016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just">
              <a:buNone/>
            </a:pPr>
            <a:r>
              <a:rPr lang="fr-BE" dirty="0"/>
              <a:t>Pour d’autres exemples de </a:t>
            </a:r>
            <a:endParaRPr lang="fr-BE" dirty="0" smtClean="0"/>
          </a:p>
          <a:p>
            <a:pPr marL="400050" lvl="1" indent="0" algn="just">
              <a:buNone/>
            </a:pPr>
            <a:r>
              <a:rPr lang="fr-BE" dirty="0" smtClean="0"/>
              <a:t>filtres dynamiques, voir </a:t>
            </a:r>
            <a:r>
              <a:rPr lang="fr-BE" dirty="0"/>
              <a:t>: </a:t>
            </a:r>
            <a:r>
              <a:rPr lang="fr-BE" dirty="0" smtClean="0">
                <a:hlinkClick r:id="rId4"/>
              </a:rPr>
              <a:t>https</a:t>
            </a:r>
            <a:r>
              <a:rPr lang="fr-BE" dirty="0">
                <a:hlinkClick r:id="rId4"/>
              </a:rPr>
              <a:t>://</a:t>
            </a:r>
            <a:r>
              <a:rPr lang="fr-BE" dirty="0" smtClean="0">
                <a:hlinkClick r:id="rId4"/>
              </a:rPr>
              <a:t>wp.me/p7rJUv-pl</a:t>
            </a:r>
            <a:endParaRPr lang="fr-BE" dirty="0" smtClean="0"/>
          </a:p>
          <a:p>
            <a:pPr marL="400050" lvl="1" indent="0" algn="just">
              <a:buNone/>
            </a:pPr>
            <a:endParaRPr lang="fr-BE" dirty="0"/>
          </a:p>
          <a:p>
            <a:pPr marL="400050" lvl="1" indent="0" algn="just">
              <a:buNone/>
            </a:pPr>
            <a:r>
              <a:rPr lang="fr-BE" sz="2000" dirty="0" smtClean="0"/>
              <a:t>.</a:t>
            </a:r>
            <a:endParaRPr lang="fr-BE" sz="2000" dirty="0"/>
          </a:p>
        </p:txBody>
      </p:sp>
      <p:pic>
        <p:nvPicPr>
          <p:cNvPr id="36" name="Picture 3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3728" y="1200534"/>
            <a:ext cx="6111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2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>
                <a:latin typeface="+mn-lt"/>
              </a:rPr>
              <a:t>Création d'un rapport</a:t>
            </a:r>
            <a:br>
              <a:rPr lang="fr-BE" dirty="0" smtClean="0">
                <a:latin typeface="+mn-lt"/>
              </a:rPr>
            </a:br>
            <a:r>
              <a:rPr lang="fr-BE" dirty="0" smtClean="0"/>
              <a:t>Exemple 4 : </a:t>
            </a:r>
            <a:r>
              <a:rPr lang="fr-BE" i="1" dirty="0" smtClean="0"/>
              <a:t>E-Ressources</a:t>
            </a:r>
            <a:endParaRPr lang="fr-FR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5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4 : </a:t>
            </a:r>
            <a:r>
              <a:rPr lang="fr-BE" i="1" dirty="0"/>
              <a:t>E-Ressources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sz="2800" dirty="0" smtClean="0"/>
              <a:t>Top </a:t>
            </a:r>
            <a:r>
              <a:rPr lang="fr-BE" sz="2800" dirty="0"/>
              <a:t>10 des plateformes les plus </a:t>
            </a:r>
            <a:r>
              <a:rPr lang="fr-BE" sz="2800" dirty="0" smtClean="0"/>
              <a:t>utilisées</a:t>
            </a:r>
            <a:endParaRPr lang="en-US" sz="28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96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785" y="2485210"/>
            <a:ext cx="2162477" cy="37819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255" y="2332037"/>
            <a:ext cx="3248478" cy="42487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Flèche droite 11"/>
          <p:cNvSpPr/>
          <p:nvPr/>
        </p:nvSpPr>
        <p:spPr>
          <a:xfrm>
            <a:off x="3623219" y="4312392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Rectangle à coins arrondis 18"/>
          <p:cNvSpPr/>
          <p:nvPr/>
        </p:nvSpPr>
        <p:spPr>
          <a:xfrm>
            <a:off x="1120784" y="2441288"/>
            <a:ext cx="717347" cy="29289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à coins arrondis 19"/>
          <p:cNvSpPr/>
          <p:nvPr/>
        </p:nvSpPr>
        <p:spPr>
          <a:xfrm>
            <a:off x="1247775" y="2909853"/>
            <a:ext cx="645319" cy="21723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à coins arrondis 20"/>
          <p:cNvSpPr/>
          <p:nvPr/>
        </p:nvSpPr>
        <p:spPr>
          <a:xfrm>
            <a:off x="4777944" y="5813022"/>
            <a:ext cx="895068" cy="366592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457200" y="1799985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 dirty="0" smtClean="0"/>
              <a:t>Créer une analyse dans le domaine </a:t>
            </a:r>
            <a:r>
              <a:rPr lang="fr-BE" sz="2000" i="1" dirty="0" smtClean="0"/>
              <a:t>Usage Data</a:t>
            </a:r>
            <a:endParaRPr lang="en-US" sz="2000" i="1" dirty="0" smtClean="0"/>
          </a:p>
        </p:txBody>
      </p:sp>
      <p:pic>
        <p:nvPicPr>
          <p:cNvPr id="13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1" y="2461213"/>
            <a:ext cx="648000" cy="1011587"/>
          </a:xfrm>
          <a:prstGeom prst="rect">
            <a:avLst/>
          </a:prstGeom>
        </p:spPr>
      </p:pic>
      <p:pic>
        <p:nvPicPr>
          <p:cNvPr id="15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78023" y="2728060"/>
            <a:ext cx="648000" cy="101158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2176098" y="31606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90319" y="29098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18" name="Espace réservé du contenu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298" y="5846413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4 : </a:t>
            </a:r>
            <a:r>
              <a:rPr lang="fr-BE" i="1" dirty="0"/>
              <a:t>E-Ressources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Dans l’onglet </a:t>
            </a:r>
            <a:r>
              <a:rPr lang="fr-BE" sz="2000" i="1" dirty="0" smtClean="0"/>
              <a:t>Usage Data </a:t>
            </a:r>
            <a:r>
              <a:rPr lang="fr-BE" sz="2000" i="1" dirty="0" err="1" smtClean="0"/>
              <a:t>Details</a:t>
            </a:r>
            <a:endParaRPr lang="en-US" sz="2000" i="1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857" y="1499191"/>
            <a:ext cx="4224685" cy="329573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Connecteur droit avec flèche 21"/>
          <p:cNvCxnSpPr/>
          <p:nvPr/>
        </p:nvCxnSpPr>
        <p:spPr>
          <a:xfrm flipV="1">
            <a:off x="6496749" y="2910575"/>
            <a:ext cx="411084" cy="3287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4938539" y="3225062"/>
            <a:ext cx="1558210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à coins arrondis 30"/>
          <p:cNvSpPr/>
          <p:nvPr/>
        </p:nvSpPr>
        <p:spPr>
          <a:xfrm>
            <a:off x="6892936" y="2606826"/>
            <a:ext cx="1772605" cy="32695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335" y="5359064"/>
            <a:ext cx="6049219" cy="8287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Espace réservé du contenu 2"/>
          <p:cNvSpPr txBox="1">
            <a:spLocks/>
          </p:cNvSpPr>
          <p:nvPr/>
        </p:nvSpPr>
        <p:spPr>
          <a:xfrm>
            <a:off x="457200" y="4853926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 dirty="0" smtClean="0"/>
              <a:t>Dans l’onglet </a:t>
            </a:r>
            <a:r>
              <a:rPr lang="fr-BE" sz="2000" i="1" dirty="0" smtClean="0"/>
              <a:t>Platform</a:t>
            </a:r>
            <a:endParaRPr lang="en-US" sz="2000" i="1" dirty="0" smtClean="0"/>
          </a:p>
        </p:txBody>
      </p:sp>
      <p:cxnSp>
        <p:nvCxnSpPr>
          <p:cNvPr id="44" name="Connecteur droit avec flèche 43"/>
          <p:cNvCxnSpPr>
            <a:stCxn id="52" idx="3"/>
          </p:cNvCxnSpPr>
          <p:nvPr/>
        </p:nvCxnSpPr>
        <p:spPr>
          <a:xfrm flipV="1">
            <a:off x="3286477" y="5771477"/>
            <a:ext cx="2933730" cy="837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à coins arrondis 51"/>
          <p:cNvSpPr/>
          <p:nvPr/>
        </p:nvSpPr>
        <p:spPr>
          <a:xfrm>
            <a:off x="1728267" y="5757170"/>
            <a:ext cx="1558210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à coins arrondis 52"/>
          <p:cNvSpPr/>
          <p:nvPr/>
        </p:nvSpPr>
        <p:spPr>
          <a:xfrm>
            <a:off x="6193339" y="5518564"/>
            <a:ext cx="917543" cy="52290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267" y="2972846"/>
            <a:ext cx="6111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735229" y="2632903"/>
            <a:ext cx="30078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 algn="just">
              <a:buNone/>
            </a:pPr>
            <a:r>
              <a:rPr lang="en-US" dirty="0" smtClean="0"/>
              <a:t>JR1 </a:t>
            </a:r>
            <a:r>
              <a:rPr lang="en-US" dirty="0"/>
              <a:t>= The total number of successful full text article requests by month and journal report.</a:t>
            </a:r>
            <a:endParaRPr lang="fr-BE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95038">
            <a:off x="6881167" y="3032507"/>
            <a:ext cx="507576" cy="71983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5723">
            <a:off x="3559049" y="5881452"/>
            <a:ext cx="507576" cy="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28" y="1746683"/>
            <a:ext cx="3315163" cy="1838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4 : </a:t>
            </a:r>
            <a:r>
              <a:rPr lang="fr-BE" i="1" dirty="0"/>
              <a:t>E-Ressources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/>
            <a:r>
              <a:rPr lang="fr-BE" sz="2000" dirty="0" smtClean="0"/>
              <a:t>Ajouter un filtre Top 10 sur le JR1</a:t>
            </a:r>
            <a:endParaRPr lang="en-US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98</a:t>
            </a:fld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2882646" y="2852933"/>
            <a:ext cx="913067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11624" y="2652112"/>
            <a:ext cx="648000" cy="1011587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4009699" y="30847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2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2882646" y="1985736"/>
            <a:ext cx="212640" cy="241340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85" y="1985736"/>
            <a:ext cx="648000" cy="1011587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2514983" y="24343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1</a:t>
            </a: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822" y="1754696"/>
            <a:ext cx="3448531" cy="3029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Flèche droite 37"/>
          <p:cNvSpPr/>
          <p:nvPr/>
        </p:nvSpPr>
        <p:spPr>
          <a:xfrm>
            <a:off x="4255884" y="2693326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9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05755">
            <a:off x="7964145" y="2328112"/>
            <a:ext cx="648000" cy="1011587"/>
          </a:xfrm>
          <a:prstGeom prst="rect">
            <a:avLst/>
          </a:prstGeom>
        </p:spPr>
      </p:pic>
      <p:sp>
        <p:nvSpPr>
          <p:cNvPr id="41" name="Rectangle à coins arrondis 40"/>
          <p:cNvSpPr/>
          <p:nvPr/>
        </p:nvSpPr>
        <p:spPr>
          <a:xfrm>
            <a:off x="5126586" y="2345468"/>
            <a:ext cx="3125874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à coins arrondis 41"/>
          <p:cNvSpPr/>
          <p:nvPr/>
        </p:nvSpPr>
        <p:spPr>
          <a:xfrm>
            <a:off x="7400925" y="4457070"/>
            <a:ext cx="383382" cy="250844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space réservé du contenu 2"/>
          <p:cNvSpPr txBox="1">
            <a:spLocks/>
          </p:cNvSpPr>
          <p:nvPr/>
        </p:nvSpPr>
        <p:spPr>
          <a:xfrm>
            <a:off x="457200" y="3769121"/>
            <a:ext cx="8229600" cy="141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SzPct val="55000"/>
              <a:buFont typeface="Lucida Grande"/>
              <a:buChar char="▶"/>
              <a:defRPr sz="32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707F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Source Sans Pro" panose="020B0503030403020204" pitchFamily="34" charset="0"/>
                <a:cs typeface="Source Sans Pro" panose="020B0503030403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r>
              <a:rPr lang="fr-BE" sz="2000" dirty="0" smtClean="0"/>
              <a:t>Visualiser le résultat et sauvegarder</a:t>
            </a:r>
            <a:endParaRPr lang="en-US" sz="20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91" y="4145258"/>
            <a:ext cx="3305636" cy="26387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Espace réservé du contenu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31" y="4523458"/>
            <a:ext cx="648000" cy="10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Exemple 4 : </a:t>
            </a:r>
            <a:r>
              <a:rPr lang="fr-BE" i="1" dirty="0"/>
              <a:t>E-Ressources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200" dirty="0" err="1" smtClean="0">
                <a:solidFill>
                  <a:prstClr val="black"/>
                </a:solidFill>
              </a:rPr>
              <a:t>Créer</a:t>
            </a:r>
            <a:r>
              <a:rPr lang="en-US" sz="2200" dirty="0" smtClean="0">
                <a:solidFill>
                  <a:prstClr val="black"/>
                </a:solidFill>
              </a:rPr>
              <a:t> des liens </a:t>
            </a:r>
            <a:r>
              <a:rPr lang="en-US" sz="2200" dirty="0" err="1" smtClean="0">
                <a:solidFill>
                  <a:prstClr val="black"/>
                </a:solidFill>
              </a:rPr>
              <a:t>cliquables</a:t>
            </a:r>
            <a:r>
              <a:rPr lang="en-US" sz="2200" dirty="0" smtClean="0">
                <a:solidFill>
                  <a:prstClr val="black"/>
                </a:solidFill>
              </a:rPr>
              <a:t> pour </a:t>
            </a:r>
            <a:r>
              <a:rPr lang="en-US" sz="2200" dirty="0" err="1" smtClean="0">
                <a:solidFill>
                  <a:prstClr val="black"/>
                </a:solidFill>
              </a:rPr>
              <a:t>afficher</a:t>
            </a:r>
            <a:r>
              <a:rPr lang="en-US" sz="2200" dirty="0" smtClean="0">
                <a:solidFill>
                  <a:prstClr val="black"/>
                </a:solidFill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</a:rPr>
              <a:t>tous</a:t>
            </a:r>
            <a:r>
              <a:rPr lang="en-US" sz="2200" dirty="0" smtClean="0">
                <a:solidFill>
                  <a:prstClr val="black"/>
                </a:solidFill>
              </a:rPr>
              <a:t> les portfolios d’un </a:t>
            </a:r>
            <a:r>
              <a:rPr lang="en-US" sz="2200" dirty="0" err="1" smtClean="0">
                <a:solidFill>
                  <a:prstClr val="black"/>
                </a:solidFill>
              </a:rPr>
              <a:t>éditeur</a:t>
            </a:r>
            <a:endParaRPr lang="en-US" sz="2200" dirty="0">
              <a:solidFill>
                <a:prstClr val="black"/>
              </a:solidFill>
            </a:endParaRPr>
          </a:p>
          <a:p>
            <a:pPr marL="400050"/>
            <a:r>
              <a:rPr lang="fr-BE" sz="2000" dirty="0" smtClean="0"/>
              <a:t>Créer un second rapport vers lequel le premier va renvoyer</a:t>
            </a:r>
          </a:p>
          <a:p>
            <a:pPr marL="400050"/>
            <a:r>
              <a:rPr lang="fr-BE" sz="2000" dirty="0" smtClean="0"/>
              <a:t>Y ajouter les mêmes colonnes que le premier rapport</a:t>
            </a:r>
            <a:endParaRPr lang="en-US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99</a:t>
            </a:fld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716" y="2550453"/>
            <a:ext cx="4224685" cy="329573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0" name="Connecteur droit avec flèche 19"/>
          <p:cNvCxnSpPr/>
          <p:nvPr/>
        </p:nvCxnSpPr>
        <p:spPr>
          <a:xfrm flipV="1">
            <a:off x="4362608" y="3961837"/>
            <a:ext cx="411084" cy="32879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2804398" y="4276324"/>
            <a:ext cx="1558210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à coins arrondis 28"/>
          <p:cNvSpPr/>
          <p:nvPr/>
        </p:nvSpPr>
        <p:spPr>
          <a:xfrm>
            <a:off x="4758795" y="3658088"/>
            <a:ext cx="1772605" cy="326955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998" y="5946394"/>
            <a:ext cx="6049219" cy="82879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3" name="Connecteur droit avec flèche 32"/>
          <p:cNvCxnSpPr>
            <a:stCxn id="44" idx="3"/>
          </p:cNvCxnSpPr>
          <p:nvPr/>
        </p:nvCxnSpPr>
        <p:spPr>
          <a:xfrm flipV="1">
            <a:off x="3192140" y="6358807"/>
            <a:ext cx="2933730" cy="8372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à coins arrondis 43"/>
          <p:cNvSpPr/>
          <p:nvPr/>
        </p:nvSpPr>
        <p:spPr>
          <a:xfrm>
            <a:off x="1633930" y="6344500"/>
            <a:ext cx="1558210" cy="196069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à coins arrondis 44"/>
          <p:cNvSpPr/>
          <p:nvPr/>
        </p:nvSpPr>
        <p:spPr>
          <a:xfrm>
            <a:off x="6099002" y="6105894"/>
            <a:ext cx="917543" cy="522906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èche droite 45"/>
          <p:cNvSpPr/>
          <p:nvPr/>
        </p:nvSpPr>
        <p:spPr>
          <a:xfrm rot="5400000">
            <a:off x="4059018" y="5627458"/>
            <a:ext cx="72007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32538">
            <a:off x="4606502" y="4072597"/>
            <a:ext cx="507576" cy="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2833</Words>
  <Application>Microsoft Office PowerPoint</Application>
  <PresentationFormat>Affichage à l'écran (4:3)</PresentationFormat>
  <Paragraphs>789</Paragraphs>
  <Slides>121</Slides>
  <Notes>51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121</vt:i4>
      </vt:variant>
    </vt:vector>
  </HeadingPairs>
  <TitlesOfParts>
    <vt:vector size="128" baseType="lpstr">
      <vt:lpstr>Arial</vt:lpstr>
      <vt:lpstr>Calibri</vt:lpstr>
      <vt:lpstr>Lucida Grande</vt:lpstr>
      <vt:lpstr>Source Sans Pro</vt:lpstr>
      <vt:lpstr>Wingdings</vt:lpstr>
      <vt:lpstr>Thème Office</vt:lpstr>
      <vt:lpstr>1_Thème Office</vt:lpstr>
      <vt:lpstr>Alma - Analytics</vt:lpstr>
      <vt:lpstr>Analytics – Les rapports</vt:lpstr>
      <vt:lpstr>Table des matières</vt:lpstr>
      <vt:lpstr>L’environnement Oracle BIEEE </vt:lpstr>
      <vt:lpstr>Accéder à l’environnement Oracle BIEEE</vt:lpstr>
      <vt:lpstr>Oracle BIEEE : My Account</vt:lpstr>
      <vt:lpstr>Oracle BIEEE : zones de menu et d’action</vt:lpstr>
      <vt:lpstr>Oracle BIEEE : page Catalog</vt:lpstr>
      <vt:lpstr>Oracle BIEEE : page Catalog</vt:lpstr>
      <vt:lpstr>Oracle BIEEE : page Catalog</vt:lpstr>
      <vt:lpstr>Oracle BIEEE : page Catalog</vt:lpstr>
      <vt:lpstr>Oracle BIEEE : page Catalog</vt:lpstr>
      <vt:lpstr>Oracle BIEEE : page Catalog</vt:lpstr>
      <vt:lpstr>Oracle BIEEE : page Catalog</vt:lpstr>
      <vt:lpstr>Oracle BIEEE : page Catalog</vt:lpstr>
      <vt:lpstr>Oracle BIEEE : page Catalog</vt:lpstr>
      <vt:lpstr>Oracle BIEEE : page Catalog</vt:lpstr>
      <vt:lpstr>Oracle BIEEE : page Catalog</vt:lpstr>
      <vt:lpstr>Oracle BIEEE : raccourcis</vt:lpstr>
      <vt:lpstr>Oracle BIEEE : raccourcis</vt:lpstr>
      <vt:lpstr>Oracle BIEEE : fonction Search</vt:lpstr>
      <vt:lpstr>Oracle BIEEE : menu New</vt:lpstr>
      <vt:lpstr>Création d'un rapport Exemple 1 : Physical Items 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Exemple 1 : Physical Items</vt:lpstr>
      <vt:lpstr>Filtres : compléments</vt:lpstr>
      <vt:lpstr>Filtres : compléments</vt:lpstr>
      <vt:lpstr>Filtres : compléments</vt:lpstr>
      <vt:lpstr>Création d'un rapport Exemple 2 : Fines and Fees 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Exemple 2 : Fines and Fees</vt:lpstr>
      <vt:lpstr>Création d'un rapport 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Exemple 3 : Fulfillment</vt:lpstr>
      <vt:lpstr>Création d'un rapport Exemple 4 : E-Ressources</vt:lpstr>
      <vt:lpstr>Exemple 4 : E-Ressources</vt:lpstr>
      <vt:lpstr>Exemple 4 : E-Ressources</vt:lpstr>
      <vt:lpstr>Exemple 4 : E-Ressources</vt:lpstr>
      <vt:lpstr>Exemple 4 : E-Ressources</vt:lpstr>
      <vt:lpstr>Exemple 4 : E-Ressources</vt:lpstr>
      <vt:lpstr>Exemple 4 : E-Ressources</vt:lpstr>
      <vt:lpstr>Exemple 4 : E-Ressources</vt:lpstr>
      <vt:lpstr>Exemple 4 : E-Ressources</vt:lpstr>
      <vt:lpstr>Exemple 4 : E-Ressources</vt:lpstr>
      <vt:lpstr>Exemple 4 : E-Ressources</vt:lpstr>
      <vt:lpstr>Diffusion des synthèses statistiques</vt:lpstr>
      <vt:lpstr>Diffuser une synthèse statistique</vt:lpstr>
      <vt:lpstr>Diffuser une synthèse statistique</vt:lpstr>
      <vt:lpstr>Diffuser une synthèse statistique</vt:lpstr>
      <vt:lpstr>Diffuser une synthèse statistique</vt:lpstr>
      <vt:lpstr>Diffuser une synthèse statistique</vt:lpstr>
      <vt:lpstr>Diffuser une synthèse statistique</vt:lpstr>
      <vt:lpstr>Diffuser une synthèse statistique</vt:lpstr>
      <vt:lpstr>Diffuser une synthèse statistique</vt:lpstr>
      <vt:lpstr>Diffuser une synthèse statistique</vt:lpstr>
      <vt:lpstr>Diffuser une synthèse statistique</vt:lpstr>
      <vt:lpstr>Diffuser une synthèse statistique</vt:lpstr>
      <vt:lpstr>Diffuser une synthèse statistique</vt:lpstr>
      <vt:lpstr>Diffuser une synthèse statistique</vt:lpstr>
      <vt:lpstr>Merci de votre attention !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Rémy Lhoest</cp:lastModifiedBy>
  <cp:revision>236</cp:revision>
  <dcterms:created xsi:type="dcterms:W3CDTF">2018-04-18T15:28:21Z</dcterms:created>
  <dcterms:modified xsi:type="dcterms:W3CDTF">2018-09-17T08:37:17Z</dcterms:modified>
</cp:coreProperties>
</file>