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4"/>
  </p:notesMasterIdLst>
  <p:sldIdLst>
    <p:sldId id="27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332" r:id="rId58"/>
    <p:sldId id="333" r:id="rId59"/>
    <p:sldId id="334" r:id="rId60"/>
    <p:sldId id="335" r:id="rId61"/>
    <p:sldId id="336" r:id="rId62"/>
    <p:sldId id="337" r:id="rId63"/>
    <p:sldId id="338" r:id="rId64"/>
    <p:sldId id="339" r:id="rId65"/>
    <p:sldId id="340" r:id="rId66"/>
    <p:sldId id="341" r:id="rId67"/>
    <p:sldId id="342" r:id="rId68"/>
    <p:sldId id="343" r:id="rId69"/>
    <p:sldId id="344" r:id="rId70"/>
    <p:sldId id="345" r:id="rId71"/>
    <p:sldId id="346" r:id="rId72"/>
    <p:sldId id="347" r:id="rId73"/>
    <p:sldId id="348" r:id="rId74"/>
    <p:sldId id="349" r:id="rId75"/>
    <p:sldId id="350" r:id="rId76"/>
    <p:sldId id="351" r:id="rId77"/>
    <p:sldId id="352" r:id="rId78"/>
    <p:sldId id="353" r:id="rId79"/>
    <p:sldId id="354" r:id="rId80"/>
    <p:sldId id="355" r:id="rId81"/>
    <p:sldId id="356" r:id="rId82"/>
    <p:sldId id="357" r:id="rId83"/>
    <p:sldId id="358" r:id="rId84"/>
    <p:sldId id="359" r:id="rId85"/>
    <p:sldId id="360" r:id="rId86"/>
    <p:sldId id="361" r:id="rId87"/>
    <p:sldId id="362" r:id="rId88"/>
    <p:sldId id="363" r:id="rId89"/>
    <p:sldId id="364" r:id="rId90"/>
    <p:sldId id="365" r:id="rId91"/>
    <p:sldId id="366" r:id="rId92"/>
    <p:sldId id="275" r:id="rId9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74">
          <p15:clr>
            <a:srgbClr val="A4A3A4"/>
          </p15:clr>
        </p15:guide>
        <p15:guide id="2" orient="horz" pos="536">
          <p15:clr>
            <a:srgbClr val="A4A3A4"/>
          </p15:clr>
        </p15:guide>
        <p15:guide id="3" orient="horz" pos="2154">
          <p15:clr>
            <a:srgbClr val="A4A3A4"/>
          </p15:clr>
        </p15:guide>
        <p15:guide id="4" pos="548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émy Lhoest" initials="RL"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8E2DE"/>
    <a:srgbClr val="5FA3B0"/>
    <a:srgbClr val="4B8B8E"/>
    <a:srgbClr val="007182"/>
    <a:srgbClr val="0070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8645" autoAdjust="0"/>
  </p:normalViewPr>
  <p:slideViewPr>
    <p:cSldViewPr snapToGrid="0" snapToObjects="1">
      <p:cViewPr>
        <p:scale>
          <a:sx n="100" d="100"/>
          <a:sy n="100" d="100"/>
        </p:scale>
        <p:origin x="-210" y="-72"/>
      </p:cViewPr>
      <p:guideLst>
        <p:guide orient="horz" pos="274"/>
        <p:guide orient="horz" pos="536"/>
        <p:guide orient="horz" pos="2154"/>
        <p:guide pos="5483"/>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0" d="100"/>
          <a:sy n="80" d="100"/>
        </p:scale>
        <p:origin x="-19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CA9BF-06F4-1B4F-871E-08BFB1D3CC5F}" type="datetimeFigureOut">
              <a:rPr lang="fr-FR" smtClean="0"/>
              <a:t>31/07/2018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6EEF71-3952-194F-85CC-3FDA4381B35B}" type="slidenum">
              <a:rPr lang="fr-FR" smtClean="0"/>
              <a:t>‹N°›</a:t>
            </a:fld>
            <a:endParaRPr lang="fr-FR"/>
          </a:p>
        </p:txBody>
      </p:sp>
    </p:spTree>
    <p:extLst>
      <p:ext uri="{BB962C8B-B14F-4D97-AF65-F5344CB8AC3E}">
        <p14:creationId xmlns:p14="http://schemas.microsoft.com/office/powerpoint/2010/main" val="2095879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Les objectifs de cette session sont :</a:t>
            </a:r>
          </a:p>
          <a:p>
            <a:endParaRPr lang="fr-BE" dirty="0" smtClean="0"/>
          </a:p>
          <a:p>
            <a:r>
              <a:rPr lang="fr-BE" dirty="0" smtClean="0"/>
              <a:t>- Avoir un aperçu du workflow des acquisitions.</a:t>
            </a:r>
          </a:p>
          <a:p>
            <a:pPr marL="0" indent="0">
              <a:buFontTx/>
              <a:buNone/>
            </a:pPr>
            <a:r>
              <a:rPr lang="fr-BE" dirty="0" smtClean="0"/>
              <a:t>- Pouvoir gérer</a:t>
            </a:r>
            <a:r>
              <a:rPr lang="fr-BE" baseline="0" dirty="0" smtClean="0"/>
              <a:t> une commande, de sa création jusqu’à son envoi, quel que soit le type de commande.</a:t>
            </a:r>
          </a:p>
          <a:p>
            <a:pPr marL="0" indent="0">
              <a:buFontTx/>
              <a:buNone/>
            </a:pPr>
            <a:r>
              <a:rPr lang="fr-BE" dirty="0" smtClean="0"/>
              <a:t>- Pouvoir gérer des lignes de commandes</a:t>
            </a:r>
            <a:r>
              <a:rPr lang="fr-BE" baseline="0" dirty="0" smtClean="0"/>
              <a:t> (recherche, suppression…).</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a:t>
            </a:fld>
            <a:endParaRPr lang="fr-BE"/>
          </a:p>
        </p:txBody>
      </p:sp>
    </p:spTree>
    <p:extLst>
      <p:ext uri="{BB962C8B-B14F-4D97-AF65-F5344CB8AC3E}">
        <p14:creationId xmlns:p14="http://schemas.microsoft.com/office/powerpoint/2010/main" val="988891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Cette méthode modifie un peu le début du workflow des acquisitions et est détaillée</a:t>
            </a:r>
            <a:r>
              <a:rPr lang="fr-BE" baseline="0" dirty="0" smtClean="0"/>
              <a:t> dans une présentation séparée.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10</a:t>
            </a:fld>
            <a:endParaRPr lang="fr-BE"/>
          </a:p>
        </p:txBody>
      </p:sp>
    </p:spTree>
    <p:extLst>
      <p:ext uri="{BB962C8B-B14F-4D97-AF65-F5344CB8AC3E}">
        <p14:creationId xmlns:p14="http://schemas.microsoft.com/office/powerpoint/2010/main" val="490340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BE" dirty="0" smtClean="0"/>
              <a:t>1. Choisir</a:t>
            </a:r>
            <a:r>
              <a:rPr lang="fr-BE" baseline="0" dirty="0" smtClean="0"/>
              <a:t> le « </a:t>
            </a:r>
            <a:r>
              <a:rPr lang="fr-BE" baseline="0" dirty="0" err="1" smtClean="0"/>
              <a:t>Purchase</a:t>
            </a:r>
            <a:r>
              <a:rPr lang="fr-BE" baseline="0" dirty="0" smtClean="0"/>
              <a:t> type » : Pour les monographies = </a:t>
            </a:r>
            <a:r>
              <a:rPr lang="fr-BE" baseline="0" dirty="0" err="1" smtClean="0"/>
              <a:t>Print</a:t>
            </a:r>
            <a:r>
              <a:rPr lang="fr-BE" baseline="0" dirty="0" smtClean="0"/>
              <a:t> book – One time. Mais il existe plusieurs possibilités :</a:t>
            </a:r>
          </a:p>
          <a:p>
            <a:pPr marL="628650" lvl="1" indent="-171450">
              <a:buFont typeface="Arial" panose="020B0604020202020204" pitchFamily="34" charset="0"/>
              <a:buChar char="•"/>
            </a:pPr>
            <a:r>
              <a:rPr lang="fr-BE" baseline="0" dirty="0" err="1" smtClean="0"/>
              <a:t>Print</a:t>
            </a:r>
            <a:r>
              <a:rPr lang="fr-BE" baseline="0" dirty="0" smtClean="0"/>
              <a:t> book</a:t>
            </a:r>
          </a:p>
          <a:p>
            <a:pPr marL="628650" lvl="1" indent="-171450">
              <a:buFont typeface="Arial" panose="020B0604020202020204" pitchFamily="34" charset="0"/>
              <a:buChar char="•"/>
            </a:pPr>
            <a:r>
              <a:rPr lang="fr-BE" baseline="0" dirty="0" err="1" smtClean="0"/>
              <a:t>Print</a:t>
            </a:r>
            <a:r>
              <a:rPr lang="fr-BE" baseline="0" dirty="0" smtClean="0"/>
              <a:t> journal </a:t>
            </a:r>
          </a:p>
          <a:p>
            <a:pPr marL="628650" lvl="1" indent="-171450">
              <a:buFont typeface="Arial" panose="020B0604020202020204" pitchFamily="34" charset="0"/>
              <a:buChar char="•"/>
            </a:pPr>
            <a:r>
              <a:rPr lang="fr-BE" baseline="0" dirty="0" err="1" smtClean="0"/>
              <a:t>Electronic</a:t>
            </a:r>
            <a:r>
              <a:rPr lang="fr-BE" baseline="0" dirty="0" smtClean="0"/>
              <a:t> book</a:t>
            </a:r>
          </a:p>
          <a:p>
            <a:pPr marL="628650" lvl="1" indent="-171450">
              <a:buFont typeface="Arial" panose="020B0604020202020204" pitchFamily="34" charset="0"/>
              <a:buChar char="•"/>
            </a:pPr>
            <a:r>
              <a:rPr lang="fr-BE" baseline="0" dirty="0" err="1" smtClean="0"/>
              <a:t>Electronic</a:t>
            </a:r>
            <a:r>
              <a:rPr lang="fr-BE" baseline="0" dirty="0" smtClean="0"/>
              <a:t> journal</a:t>
            </a:r>
          </a:p>
          <a:p>
            <a:pPr marL="628650" lvl="1" indent="-171450">
              <a:buFont typeface="Arial" panose="020B0604020202020204" pitchFamily="34" charset="0"/>
              <a:buChar char="•"/>
            </a:pPr>
            <a:r>
              <a:rPr lang="fr-BE" baseline="0" dirty="0" smtClean="0"/>
              <a:t>…</a:t>
            </a:r>
          </a:p>
          <a:p>
            <a:pPr marL="457200" lvl="1" indent="0">
              <a:buFont typeface="Arial" panose="020B0604020202020204" pitchFamily="34" charset="0"/>
              <a:buNone/>
            </a:pPr>
            <a:r>
              <a:rPr lang="fr-BE" baseline="0" dirty="0" smtClean="0"/>
              <a:t>---------------------------------</a:t>
            </a:r>
          </a:p>
          <a:p>
            <a:pPr marL="628650" lvl="1" indent="-171450">
              <a:buFont typeface="Arial" panose="020B0604020202020204" pitchFamily="34" charset="0"/>
              <a:buChar char="•"/>
            </a:pPr>
            <a:r>
              <a:rPr lang="fr-BE" baseline="0" dirty="0" smtClean="0"/>
              <a:t>One time = Achat unique</a:t>
            </a:r>
          </a:p>
          <a:p>
            <a:pPr marL="628650" lvl="1" indent="-171450">
              <a:buFont typeface="Arial" panose="020B0604020202020204" pitchFamily="34" charset="0"/>
              <a:buChar char="•"/>
            </a:pPr>
            <a:r>
              <a:rPr lang="fr-BE" baseline="0" dirty="0" err="1" smtClean="0"/>
              <a:t>Subscription</a:t>
            </a:r>
            <a:r>
              <a:rPr lang="fr-BE" baseline="0" dirty="0" smtClean="0"/>
              <a:t> = Souscriptions. Généralement pour les périodiques (physiques comme électroniques) et les bases de données.</a:t>
            </a:r>
          </a:p>
          <a:p>
            <a:pPr marL="628650" lvl="1" indent="-171450">
              <a:buFont typeface="Arial" panose="020B0604020202020204" pitchFamily="34" charset="0"/>
              <a:buChar char="•"/>
            </a:pPr>
            <a:r>
              <a:rPr lang="fr-BE" baseline="0" dirty="0" smtClean="0"/>
              <a:t>Standing </a:t>
            </a:r>
            <a:r>
              <a:rPr lang="fr-BE" baseline="0" dirty="0" err="1" smtClean="0"/>
              <a:t>order</a:t>
            </a:r>
            <a:r>
              <a:rPr lang="fr-BE" baseline="0" dirty="0" smtClean="0"/>
              <a:t> = Ordres permanents ou arrivages automatiques. Souscription à une collection en particulier chez un éditeur, dont on reçoit toutes les nouveautés, sans en connaître les titres et le nombre à l’avance.</a:t>
            </a:r>
          </a:p>
          <a:p>
            <a:pPr marL="0" indent="0">
              <a:buNone/>
            </a:pPr>
            <a:endParaRPr lang="fr-BE" baseline="0" dirty="0" smtClean="0"/>
          </a:p>
          <a:p>
            <a:pPr marL="0" indent="0">
              <a:buNone/>
            </a:pPr>
            <a:r>
              <a:rPr lang="fr-BE" baseline="0" dirty="0" smtClean="0"/>
              <a:t>2. Choisir la bibliothèque pour laquelle la PO line est créée.</a:t>
            </a:r>
          </a:p>
          <a:p>
            <a:pPr marL="0" indent="0">
              <a:buNone/>
            </a:pPr>
            <a:r>
              <a:rPr lang="fr-BE" baseline="0" dirty="0" smtClean="0"/>
              <a:t>3. Cliquer sur « </a:t>
            </a:r>
            <a:r>
              <a:rPr lang="fr-BE" baseline="0" dirty="0" err="1" smtClean="0"/>
              <a:t>Create</a:t>
            </a:r>
            <a:r>
              <a:rPr lang="fr-BE" baseline="0" dirty="0" smtClean="0"/>
              <a:t> PO line », en haut à droite.</a:t>
            </a:r>
          </a:p>
          <a:p>
            <a:pPr marL="0" indent="0">
              <a:buNone/>
            </a:pPr>
            <a:endParaRPr lang="fr-BE" baseline="0" dirty="0" smtClean="0"/>
          </a:p>
          <a:p>
            <a:pPr marL="0" indent="0">
              <a:buNone/>
            </a:pPr>
            <a:r>
              <a:rPr lang="fr-BE" baseline="0" dirty="0" smtClean="0"/>
              <a:t>Attention ! : Une fois cette étape passée, il n’y a plus moyen de modifier le « </a:t>
            </a:r>
            <a:r>
              <a:rPr lang="fr-BE" baseline="0" dirty="0" err="1" smtClean="0"/>
              <a:t>Purchase</a:t>
            </a:r>
            <a:r>
              <a:rPr lang="fr-BE" baseline="0" dirty="0" smtClean="0"/>
              <a:t> type », ni le « PO line </a:t>
            </a:r>
            <a:r>
              <a:rPr lang="fr-BE" baseline="0" dirty="0" err="1" smtClean="0"/>
              <a:t>owner</a:t>
            </a:r>
            <a:r>
              <a:rPr lang="fr-BE" baseline="0" dirty="0" smtClean="0"/>
              <a:t> ». En cas de besoin, il faut supprimer la PO line et en refaire une. En outre, une fois cette étape passée, la POL est créée et existe dans Alma et ce même si on quitte l’édition de la POL.</a:t>
            </a:r>
          </a:p>
          <a:p>
            <a:pPr marL="0" indent="0">
              <a:buNone/>
            </a:pPr>
            <a:endParaRPr lang="fr-BE" baseline="0" dirty="0" smtClean="0"/>
          </a:p>
          <a:p>
            <a:pPr marL="0" indent="0">
              <a:buNone/>
            </a:pPr>
            <a:r>
              <a:rPr lang="fr-BE" baseline="0" dirty="0" smtClean="0"/>
              <a:t>En créant une POL, on crée aussi un nouvel item dans Alma, item auquel la POL sera associée.</a:t>
            </a:r>
          </a:p>
          <a:p>
            <a:pPr marL="0" indent="0">
              <a:buNone/>
            </a:pPr>
            <a:endParaRPr lang="fr-BE" baseline="0" dirty="0" smtClean="0"/>
          </a:p>
          <a:p>
            <a:pPr marL="0" indent="0">
              <a:buNone/>
            </a:pPr>
            <a:r>
              <a:rPr lang="fr-BE" baseline="0" dirty="0" smtClean="0"/>
              <a:t>Le champ « </a:t>
            </a:r>
            <a:r>
              <a:rPr lang="fr-BE" baseline="0" dirty="0" err="1" smtClean="0"/>
              <a:t>Load</a:t>
            </a:r>
            <a:r>
              <a:rPr lang="fr-BE" baseline="0" dirty="0" smtClean="0"/>
              <a:t> </a:t>
            </a:r>
            <a:r>
              <a:rPr lang="fr-BE" baseline="0" dirty="0" err="1" smtClean="0"/>
              <a:t>from</a:t>
            </a:r>
            <a:r>
              <a:rPr lang="fr-BE" baseline="0" dirty="0" smtClean="0"/>
              <a:t> Template » est détaillé dans un How to intitulé « Utilisation des POL </a:t>
            </a:r>
            <a:r>
              <a:rPr lang="fr-BE" baseline="0" dirty="0" err="1" smtClean="0"/>
              <a:t>Templates</a:t>
            </a:r>
            <a:r>
              <a:rPr lang="fr-BE" baseline="0" dirty="0" smtClean="0"/>
              <a:t> ».</a:t>
            </a:r>
          </a:p>
          <a:p>
            <a:pPr marL="0" indent="0">
              <a:buNone/>
            </a:pPr>
            <a:endParaRPr lang="fr-BE" baseline="0" dirty="0" smtClean="0"/>
          </a:p>
          <a:p>
            <a:pPr marL="0" indent="0">
              <a:buNone/>
            </a:pPr>
            <a:r>
              <a:rPr lang="fr-BE" baseline="0" dirty="0" smtClean="0"/>
              <a:t>La case « </a:t>
            </a:r>
            <a:r>
              <a:rPr lang="fr-BE" baseline="0" dirty="0" err="1" smtClean="0"/>
              <a:t>Assign</a:t>
            </a:r>
            <a:r>
              <a:rPr lang="fr-BE" baseline="0" dirty="0" smtClean="0"/>
              <a:t> </a:t>
            </a:r>
            <a:r>
              <a:rPr lang="fr-BE" baseline="0" dirty="0" err="1" smtClean="0"/>
              <a:t>inventory</a:t>
            </a:r>
            <a:r>
              <a:rPr lang="fr-BE" baseline="0" dirty="0" smtClean="0"/>
              <a:t> » est utilisée si l’on ne veut pas créer d’inventaire. Son utilisation est détaillée dans un How To séparé.</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11</a:t>
            </a:fld>
            <a:endParaRPr lang="fr-BE"/>
          </a:p>
        </p:txBody>
      </p:sp>
    </p:spTree>
    <p:extLst>
      <p:ext uri="{BB962C8B-B14F-4D97-AF65-F5344CB8AC3E}">
        <p14:creationId xmlns:p14="http://schemas.microsoft.com/office/powerpoint/2010/main" val="2502141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Eventuellement, une fenêtre pop-up s’ouvrira.</a:t>
            </a:r>
            <a:r>
              <a:rPr lang="fr-BE" baseline="0" dirty="0" smtClean="0"/>
              <a:t> Elle contient des alertes concernant l’existence d’autres PO </a:t>
            </a:r>
            <a:r>
              <a:rPr lang="fr-BE" baseline="0" dirty="0" err="1" smtClean="0"/>
              <a:t>lines</a:t>
            </a:r>
            <a:r>
              <a:rPr lang="fr-BE" baseline="0" dirty="0" smtClean="0"/>
              <a:t> pour cet ouvrage.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12</a:t>
            </a:fld>
            <a:endParaRPr lang="fr-BE"/>
          </a:p>
        </p:txBody>
      </p:sp>
    </p:spTree>
    <p:extLst>
      <p:ext uri="{BB962C8B-B14F-4D97-AF65-F5344CB8AC3E}">
        <p14:creationId xmlns:p14="http://schemas.microsoft.com/office/powerpoint/2010/main" val="1194855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lphaUcPeriod"/>
            </a:pPr>
            <a:r>
              <a:rPr lang="fr-BE" dirty="0" smtClean="0"/>
              <a:t>Remplir les informations de l’onglet « </a:t>
            </a:r>
            <a:r>
              <a:rPr lang="fr-BE" dirty="0" err="1" smtClean="0"/>
              <a:t>Summary</a:t>
            </a:r>
            <a:r>
              <a:rPr lang="fr-BE" dirty="0" smtClean="0"/>
              <a:t> ».</a:t>
            </a:r>
          </a:p>
          <a:p>
            <a:pPr marL="228600" indent="-228600">
              <a:buAutoNum type="alphaUcPeriod"/>
            </a:pPr>
            <a:endParaRPr lang="fr-BE" dirty="0" smtClean="0"/>
          </a:p>
          <a:p>
            <a:pPr marL="0" indent="0">
              <a:buNone/>
            </a:pPr>
            <a:r>
              <a:rPr lang="fr-BE" baseline="0" dirty="0" smtClean="0"/>
              <a:t>1. </a:t>
            </a:r>
            <a:r>
              <a:rPr lang="fr-BE" b="1" baseline="0" dirty="0" err="1" smtClean="0"/>
              <a:t>Ordered</a:t>
            </a:r>
            <a:r>
              <a:rPr lang="fr-BE" b="1" baseline="0" dirty="0" smtClean="0"/>
              <a:t> items </a:t>
            </a:r>
            <a:r>
              <a:rPr lang="fr-BE" baseline="0" dirty="0" smtClean="0"/>
              <a:t>:</a:t>
            </a:r>
          </a:p>
          <a:p>
            <a:pPr marL="0" indent="0">
              <a:buNone/>
            </a:pPr>
            <a:r>
              <a:rPr lang="fr-BE" baseline="0" dirty="0" smtClean="0"/>
              <a:t>Un item a été automatiquement créé, avec la localisation choisie à l’étape précédente. Si nécessaire, on peut éditer ou supprimer cet item grâce au bouton « … » (à droite).</a:t>
            </a:r>
          </a:p>
          <a:p>
            <a:pPr marL="0" indent="0">
              <a:buNone/>
            </a:pPr>
            <a:r>
              <a:rPr lang="fr-BE" baseline="0" dirty="0" smtClean="0"/>
              <a:t>Si on commande plus d’un exemplaire, il faut cliquer sur « </a:t>
            </a:r>
            <a:r>
              <a:rPr lang="fr-BE" baseline="0" dirty="0" err="1" smtClean="0"/>
              <a:t>Add</a:t>
            </a:r>
            <a:r>
              <a:rPr lang="fr-BE" baseline="0" dirty="0" smtClean="0"/>
              <a:t> Location » et remplir  les champs « </a:t>
            </a:r>
            <a:r>
              <a:rPr lang="fr-BE" baseline="0" dirty="0" err="1" smtClean="0"/>
              <a:t>Number</a:t>
            </a:r>
            <a:r>
              <a:rPr lang="fr-BE" baseline="0" dirty="0" smtClean="0"/>
              <a:t> of items to </a:t>
            </a:r>
            <a:r>
              <a:rPr lang="fr-BE" baseline="0" dirty="0" err="1" smtClean="0"/>
              <a:t>add</a:t>
            </a:r>
            <a:r>
              <a:rPr lang="fr-BE" baseline="0" dirty="0" smtClean="0"/>
              <a:t> » et « </a:t>
            </a:r>
            <a:r>
              <a:rPr lang="fr-BE" baseline="0" dirty="0" err="1" smtClean="0"/>
              <a:t>Supported</a:t>
            </a:r>
            <a:r>
              <a:rPr lang="fr-BE" baseline="0" dirty="0" smtClean="0"/>
              <a:t> </a:t>
            </a:r>
            <a:r>
              <a:rPr lang="fr-BE" baseline="0" dirty="0" err="1" smtClean="0"/>
              <a:t>Libraries</a:t>
            </a:r>
            <a:r>
              <a:rPr lang="fr-BE" baseline="0" dirty="0" smtClean="0"/>
              <a:t> », puis cliquer sur « </a:t>
            </a:r>
            <a:r>
              <a:rPr lang="fr-BE" baseline="0" dirty="0" err="1" smtClean="0"/>
              <a:t>Add</a:t>
            </a:r>
            <a:r>
              <a:rPr lang="fr-BE" baseline="0" dirty="0" smtClean="0"/>
              <a:t> ».</a:t>
            </a:r>
          </a:p>
          <a:p>
            <a:pPr marL="0" indent="0">
              <a:buNone/>
            </a:pPr>
            <a:r>
              <a:rPr lang="fr-BE" baseline="0" dirty="0" smtClean="0"/>
              <a:t>La « </a:t>
            </a:r>
            <a:r>
              <a:rPr lang="fr-BE" baseline="0" dirty="0" err="1" smtClean="0"/>
              <a:t>receiving</a:t>
            </a:r>
            <a:r>
              <a:rPr lang="fr-BE" baseline="0" dirty="0" smtClean="0"/>
              <a:t> note » permet de laisser des instructions à la personne qui réceptionnera l’ouvrage, comme une indication de cote, de localisation définitive…</a:t>
            </a:r>
          </a:p>
          <a:p>
            <a:pPr marL="0" indent="0">
              <a:buNone/>
            </a:pPr>
            <a:endParaRPr lang="fr-BE" baseline="0" dirty="0" smtClean="0"/>
          </a:p>
          <a:p>
            <a:pPr marL="0" indent="0">
              <a:buNone/>
            </a:pPr>
            <a:r>
              <a:rPr lang="fr-BE" baseline="0" dirty="0" smtClean="0"/>
              <a:t>Remarque : En haut à droite (en bleu), on peut voir le statut actuel de la PO line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13</a:t>
            </a:fld>
            <a:endParaRPr lang="fr-BE"/>
          </a:p>
        </p:txBody>
      </p:sp>
    </p:spTree>
    <p:extLst>
      <p:ext uri="{BB962C8B-B14F-4D97-AF65-F5344CB8AC3E}">
        <p14:creationId xmlns:p14="http://schemas.microsoft.com/office/powerpoint/2010/main" val="2504226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BE" dirty="0" smtClean="0"/>
              <a:t>2.</a:t>
            </a:r>
            <a:r>
              <a:rPr lang="fr-BE" baseline="0" dirty="0" smtClean="0"/>
              <a:t> </a:t>
            </a:r>
            <a:r>
              <a:rPr lang="fr-BE" b="1" baseline="0" dirty="0" err="1" smtClean="0"/>
              <a:t>Vendor</a:t>
            </a:r>
            <a:r>
              <a:rPr lang="fr-BE" b="1" baseline="0" dirty="0" smtClean="0"/>
              <a:t> information </a:t>
            </a:r>
            <a:r>
              <a:rPr lang="fr-BE" baseline="0" dirty="0" smtClean="0"/>
              <a:t>:</a:t>
            </a:r>
          </a:p>
          <a:p>
            <a:pPr marL="0" indent="0">
              <a:buNone/>
            </a:pPr>
            <a:r>
              <a:rPr lang="fr-BE" baseline="0" dirty="0" smtClean="0"/>
              <a:t>Choisir le fournisseur. On doit également choisir le délai souhaité avant de recevoir l’ouvrage. Ces données peuvent également être remplies automatiquement si elles sont liées au fournisseur. Peut être utile en cas de commande d’un ouvrage non encore paru, par exemple. </a:t>
            </a:r>
          </a:p>
          <a:p>
            <a:pPr marL="0" indent="0">
              <a:buNone/>
            </a:pPr>
            <a:endParaRPr lang="fr-BE" baseline="0" dirty="0" smtClean="0"/>
          </a:p>
          <a:p>
            <a:pPr marL="0" indent="0">
              <a:buNone/>
            </a:pPr>
            <a:r>
              <a:rPr lang="fr-BE" baseline="0" dirty="0" smtClean="0"/>
              <a:t>IMPORTANT : Cette donnée est obligatoire car si le champ n’est pas rempli, un mail de relance sera automatiquement envoyé au fournisseur dès le lendemain (&lt; 0 jour). </a:t>
            </a:r>
          </a:p>
          <a:p>
            <a:pPr marL="0" indent="0">
              <a:buNone/>
            </a:pPr>
            <a:endParaRPr lang="fr-BE" baseline="0" dirty="0" smtClean="0"/>
          </a:p>
          <a:p>
            <a:pPr marL="0" indent="0">
              <a:buNone/>
            </a:pPr>
            <a:r>
              <a:rPr lang="fr-BE" baseline="0" dirty="0" smtClean="0"/>
              <a:t>2 méthodes : </a:t>
            </a:r>
          </a:p>
          <a:p>
            <a:pPr marL="171450" indent="-171450">
              <a:buFontTx/>
              <a:buChar char="-"/>
            </a:pPr>
            <a:r>
              <a:rPr lang="fr-BE" baseline="0" dirty="0" smtClean="0"/>
              <a:t>On remplit les champs « </a:t>
            </a:r>
            <a:r>
              <a:rPr lang="fr-BE" baseline="0" dirty="0" err="1" smtClean="0"/>
              <a:t>Expected</a:t>
            </a:r>
            <a:r>
              <a:rPr lang="fr-BE" baseline="0" dirty="0" smtClean="0"/>
              <a:t> </a:t>
            </a:r>
            <a:r>
              <a:rPr lang="fr-BE" baseline="0" dirty="0" err="1" smtClean="0"/>
              <a:t>receipt</a:t>
            </a:r>
            <a:r>
              <a:rPr lang="fr-BE" baseline="0" dirty="0" smtClean="0"/>
              <a:t> </a:t>
            </a:r>
            <a:r>
              <a:rPr lang="fr-BE" baseline="0" dirty="0" err="1" smtClean="0"/>
              <a:t>ordering</a:t>
            </a:r>
            <a:r>
              <a:rPr lang="fr-BE" baseline="0" dirty="0" smtClean="0"/>
              <a:t> (</a:t>
            </a:r>
            <a:r>
              <a:rPr lang="fr-BE" baseline="0" dirty="0" err="1" smtClean="0"/>
              <a:t>days</a:t>
            </a:r>
            <a:r>
              <a:rPr lang="fr-BE" baseline="0" dirty="0" smtClean="0"/>
              <a:t>) » (qui correspond au nombre de jour supposé pour que le document soit fourni) et « </a:t>
            </a:r>
            <a:r>
              <a:rPr lang="fr-BE" baseline="0" dirty="0" err="1" smtClean="0"/>
              <a:t>Claiming</a:t>
            </a:r>
            <a:r>
              <a:rPr lang="fr-BE" baseline="0" dirty="0" smtClean="0"/>
              <a:t> </a:t>
            </a:r>
            <a:r>
              <a:rPr lang="fr-BE" baseline="0" dirty="0" err="1" smtClean="0"/>
              <a:t>grace</a:t>
            </a:r>
            <a:r>
              <a:rPr lang="fr-BE" baseline="0" dirty="0" smtClean="0"/>
              <a:t> </a:t>
            </a:r>
            <a:r>
              <a:rPr lang="fr-BE" baseline="0" dirty="0" err="1" smtClean="0"/>
              <a:t>period</a:t>
            </a:r>
            <a:r>
              <a:rPr lang="fr-BE" baseline="0" dirty="0" smtClean="0"/>
              <a:t> (</a:t>
            </a:r>
            <a:r>
              <a:rPr lang="fr-BE" baseline="0" dirty="0" err="1" smtClean="0"/>
              <a:t>days</a:t>
            </a:r>
            <a:r>
              <a:rPr lang="fr-BE" baseline="0" dirty="0" smtClean="0"/>
              <a:t>) » (qui correspond au nombre de jour de grâce qu’on laisse au fournisseur après la date supposée de livraison).</a:t>
            </a:r>
          </a:p>
          <a:p>
            <a:pPr marL="171450" indent="-171450">
              <a:buFontTx/>
              <a:buChar char="-"/>
            </a:pPr>
            <a:r>
              <a:rPr lang="fr-BE" baseline="0" dirty="0" smtClean="0"/>
              <a:t>On remplit le champ « Or </a:t>
            </a:r>
            <a:r>
              <a:rPr lang="fr-BE" baseline="0" dirty="0" err="1" smtClean="0"/>
              <a:t>expected</a:t>
            </a:r>
            <a:r>
              <a:rPr lang="fr-BE" baseline="0" dirty="0" smtClean="0"/>
              <a:t> </a:t>
            </a:r>
            <a:r>
              <a:rPr lang="fr-BE" baseline="0" dirty="0" err="1" smtClean="0"/>
              <a:t>receipt</a:t>
            </a:r>
            <a:r>
              <a:rPr lang="fr-BE" baseline="0" dirty="0" smtClean="0"/>
              <a:t> date », en indiquant une date précise de livraison souhaitée.</a:t>
            </a:r>
          </a:p>
          <a:p>
            <a:pPr marL="0" indent="0">
              <a:buNone/>
            </a:pPr>
            <a:endParaRPr lang="fr-BE" baseline="0" dirty="0" smtClean="0"/>
          </a:p>
          <a:p>
            <a:pPr marL="0" indent="0">
              <a:buNone/>
            </a:pPr>
            <a:endParaRPr lang="fr-BE" baseline="0" dirty="0" smtClean="0"/>
          </a:p>
          <a:p>
            <a:pPr marL="0" indent="0">
              <a:buNone/>
            </a:pPr>
            <a:r>
              <a:rPr lang="fr-BE" baseline="0" dirty="0" smtClean="0"/>
              <a:t>3. </a:t>
            </a:r>
            <a:r>
              <a:rPr lang="fr-BE" b="1" baseline="0" dirty="0" smtClean="0"/>
              <a:t>Pricing</a:t>
            </a:r>
            <a:r>
              <a:rPr lang="fr-BE" baseline="0" dirty="0" smtClean="0"/>
              <a:t> :</a:t>
            </a:r>
          </a:p>
          <a:p>
            <a:pPr marL="0" indent="0">
              <a:buNone/>
            </a:pPr>
            <a:r>
              <a:rPr lang="fr-BE" baseline="0" dirty="0" smtClean="0"/>
              <a:t>Choisir le prix, le pourcentage de remise et la quantité d’exemplaires à commander. Le pourcentage de remise (Discount) peut-être rempli automatiquement s’il a été encodé au niveau du fournisseur.</a:t>
            </a:r>
          </a:p>
          <a:p>
            <a:pPr marL="0" indent="0">
              <a:buNone/>
            </a:pPr>
            <a:r>
              <a:rPr lang="fr-BE" baseline="0" dirty="0" smtClean="0"/>
              <a:t>Attention : pour des raisons de cohérence avec les budgets, il est important d’être au plus proche du prix réel qui sera facturé.</a:t>
            </a:r>
          </a:p>
          <a:p>
            <a:pPr marL="0" indent="0">
              <a:buNone/>
            </a:pPr>
            <a:endParaRPr lang="fr-BE" baseline="0" dirty="0" smtClean="0"/>
          </a:p>
          <a:p>
            <a:r>
              <a:rPr lang="fr-BE" dirty="0" smtClean="0"/>
              <a:t>4.</a:t>
            </a:r>
            <a:r>
              <a:rPr lang="fr-BE" baseline="0" dirty="0" smtClean="0"/>
              <a:t> </a:t>
            </a:r>
            <a:r>
              <a:rPr lang="fr-BE" b="1" baseline="0" dirty="0" err="1" smtClean="0"/>
              <a:t>Funding</a:t>
            </a:r>
            <a:r>
              <a:rPr lang="fr-BE" b="1" baseline="0" dirty="0" smtClean="0"/>
              <a:t> </a:t>
            </a:r>
            <a:r>
              <a:rPr lang="fr-BE" b="0" baseline="0" dirty="0" smtClean="0"/>
              <a:t>:</a:t>
            </a:r>
            <a:endParaRPr lang="fr-BE" baseline="0" dirty="0" smtClean="0"/>
          </a:p>
          <a:p>
            <a:r>
              <a:rPr lang="fr-BE" baseline="0" dirty="0" smtClean="0"/>
              <a:t>Ajouter le budget en cliquant sur« </a:t>
            </a:r>
            <a:r>
              <a:rPr lang="fr-BE" baseline="0" dirty="0" err="1" smtClean="0"/>
              <a:t>Add</a:t>
            </a:r>
            <a:r>
              <a:rPr lang="fr-BE" baseline="0" dirty="0" smtClean="0"/>
              <a:t> </a:t>
            </a:r>
            <a:r>
              <a:rPr lang="fr-BE" baseline="0" dirty="0" err="1" smtClean="0"/>
              <a:t>Fund</a:t>
            </a:r>
            <a:r>
              <a:rPr lang="fr-BE" baseline="0" dirty="0" smtClean="0"/>
              <a:t> », puis en remplissant le champ « </a:t>
            </a:r>
            <a:r>
              <a:rPr lang="fr-BE" baseline="0" dirty="0" err="1" smtClean="0"/>
              <a:t>Fund</a:t>
            </a:r>
            <a:r>
              <a:rPr lang="fr-BE" baseline="0" dirty="0" smtClean="0"/>
              <a:t> ». Seuls les budgets liés à la bibliothèque choisie à l’étape de la création de la POL sont disponibles.</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14</a:t>
            </a:fld>
            <a:endParaRPr lang="fr-BE"/>
          </a:p>
        </p:txBody>
      </p:sp>
    </p:spTree>
    <p:extLst>
      <p:ext uri="{BB962C8B-B14F-4D97-AF65-F5344CB8AC3E}">
        <p14:creationId xmlns:p14="http://schemas.microsoft.com/office/powerpoint/2010/main" val="2620838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5. </a:t>
            </a:r>
            <a:r>
              <a:rPr lang="fr-BE" b="1" baseline="0" dirty="0" smtClean="0"/>
              <a:t>PO Line </a:t>
            </a:r>
            <a:r>
              <a:rPr lang="fr-BE" b="1" baseline="0" dirty="0" err="1" smtClean="0"/>
              <a:t>details</a:t>
            </a:r>
            <a:r>
              <a:rPr lang="fr-BE" b="1" baseline="0" dirty="0" smtClean="0"/>
              <a:t> </a:t>
            </a:r>
            <a:r>
              <a:rPr lang="fr-BE" b="0" baseline="0" dirty="0" smtClean="0"/>
              <a:t>:</a:t>
            </a:r>
          </a:p>
          <a:p>
            <a:endParaRPr lang="fr-BE" baseline="0" dirty="0" smtClean="0"/>
          </a:p>
          <a:p>
            <a:r>
              <a:rPr lang="fr-BE" baseline="0" dirty="0" smtClean="0"/>
              <a:t>Choisir le type d’acquisition (« Acquisition </a:t>
            </a:r>
            <a:r>
              <a:rPr lang="fr-BE" baseline="0" dirty="0" err="1" smtClean="0"/>
              <a:t>method</a:t>
            </a:r>
            <a:r>
              <a:rPr lang="fr-BE" baseline="0" dirty="0" smtClean="0"/>
              <a:t> ») :</a:t>
            </a:r>
          </a:p>
          <a:p>
            <a:pPr marL="171450" lvl="0" indent="-171450">
              <a:buFont typeface="Arial" panose="020B0604020202020204" pitchFamily="34" charset="0"/>
              <a:buChar char="•"/>
            </a:pPr>
            <a:r>
              <a:rPr lang="fr-BE" b="1" baseline="0" dirty="0" err="1" smtClean="0"/>
              <a:t>Purchase</a:t>
            </a:r>
            <a:r>
              <a:rPr lang="fr-BE" baseline="0" dirty="0" smtClean="0"/>
              <a:t> = Achat « normal », qui sera logiquement utilisé dans la plupart des cas.</a:t>
            </a:r>
          </a:p>
          <a:p>
            <a:pPr marL="171450" lvl="0" indent="-171450">
              <a:buFont typeface="Arial" panose="020B0604020202020204" pitchFamily="34" charset="0"/>
              <a:buChar char="•"/>
            </a:pPr>
            <a:r>
              <a:rPr lang="fr-BE" b="1" baseline="0" dirty="0" err="1" smtClean="0"/>
              <a:t>Depository</a:t>
            </a:r>
            <a:r>
              <a:rPr lang="fr-BE" baseline="0" dirty="0" smtClean="0"/>
              <a:t> = </a:t>
            </a:r>
            <a:r>
              <a:rPr lang="fr-BE" baseline="0" dirty="0" err="1" smtClean="0"/>
              <a:t>Depôt</a:t>
            </a:r>
            <a:endParaRPr lang="fr-BE" baseline="0" dirty="0" smtClean="0"/>
          </a:p>
          <a:p>
            <a:pPr marL="171450" lvl="0" indent="-171450">
              <a:buFont typeface="Arial" panose="020B0604020202020204" pitchFamily="34" charset="0"/>
              <a:buChar char="•"/>
            </a:pPr>
            <a:r>
              <a:rPr lang="fr-BE" b="1" baseline="0" dirty="0" smtClean="0"/>
              <a:t>Exchange</a:t>
            </a:r>
            <a:r>
              <a:rPr lang="fr-BE" baseline="0" dirty="0" smtClean="0"/>
              <a:t> = Echange</a:t>
            </a:r>
          </a:p>
          <a:p>
            <a:pPr marL="171450" lvl="0" indent="-171450">
              <a:buFont typeface="Arial" panose="020B0604020202020204" pitchFamily="34" charset="0"/>
              <a:buChar char="•"/>
            </a:pPr>
            <a:r>
              <a:rPr lang="fr-BE" b="1" baseline="0" dirty="0" smtClean="0"/>
              <a:t>Gift</a:t>
            </a:r>
            <a:r>
              <a:rPr lang="fr-BE" baseline="0" dirty="0" smtClean="0"/>
              <a:t> = Don</a:t>
            </a:r>
          </a:p>
          <a:p>
            <a:pPr marL="171450" lvl="0" indent="-171450">
              <a:buFont typeface="Arial" panose="020B0604020202020204" pitchFamily="34" charset="0"/>
              <a:buChar char="•"/>
            </a:pPr>
            <a:r>
              <a:rPr lang="fr-BE" b="1" baseline="0" dirty="0" err="1" smtClean="0"/>
              <a:t>Technical</a:t>
            </a:r>
            <a:r>
              <a:rPr lang="fr-BE" baseline="0" dirty="0" smtClean="0"/>
              <a:t> = Utilisé pour les commandes de titres multi-ressources (où l’on reçoit la version papier et la version électronique par exemple). Ce point sera abordé en détails plus loin dans ce Power Point.</a:t>
            </a:r>
          </a:p>
          <a:p>
            <a:pPr marL="171450" lvl="0" indent="-171450">
              <a:buFont typeface="Arial" panose="020B0604020202020204" pitchFamily="34" charset="0"/>
              <a:buChar char="•"/>
            </a:pPr>
            <a:r>
              <a:rPr lang="fr-BE" b="1" i="0" baseline="0" dirty="0" err="1" smtClean="0"/>
              <a:t>Purchase</a:t>
            </a:r>
            <a:r>
              <a:rPr lang="fr-BE" b="1" i="0" baseline="0" dirty="0" smtClean="0"/>
              <a:t> at </a:t>
            </a:r>
            <a:r>
              <a:rPr lang="fr-BE" b="1" i="0" baseline="0" dirty="0" err="1" smtClean="0"/>
              <a:t>Vendor</a:t>
            </a:r>
            <a:r>
              <a:rPr lang="fr-BE" b="1" i="0" baseline="0" dirty="0" smtClean="0"/>
              <a:t> System </a:t>
            </a:r>
            <a:r>
              <a:rPr lang="fr-BE" i="0" baseline="0" dirty="0" smtClean="0"/>
              <a:t>= Utilisé pour les commandes qui ont déjà été envoyées au fournisseur via son site (comme c’est possible avec </a:t>
            </a:r>
            <a:r>
              <a:rPr lang="fr-BE" i="0" baseline="0" dirty="0" err="1" smtClean="0"/>
              <a:t>Starkmann</a:t>
            </a:r>
            <a:r>
              <a:rPr lang="fr-BE" i="0" baseline="0" dirty="0" smtClean="0"/>
              <a:t> par exemple, pour les périodiques renouvelés chez EBSCO via le contrat global ou la plate-forme EBSCONET, pour les documents acquis directement par un service et demandant un visa…). La commande ne sera donc </a:t>
            </a:r>
            <a:r>
              <a:rPr lang="fr-BE" i="0" baseline="0" dirty="0" smtClean="0">
                <a:effectLst>
                  <a:outerShdw blurRad="38100" dist="38100" dir="2700000" algn="tl">
                    <a:srgbClr val="000000">
                      <a:alpha val="43137"/>
                    </a:srgbClr>
                  </a:outerShdw>
                </a:effectLst>
              </a:rPr>
              <a:t>pas</a:t>
            </a:r>
            <a:r>
              <a:rPr lang="fr-BE" i="0" baseline="0" dirty="0" smtClean="0"/>
              <a:t> envoyée par Alma, mais sera bien marquée comme envoyée. </a:t>
            </a:r>
          </a:p>
          <a:p>
            <a:pPr marL="171450" lvl="0" indent="-171450">
              <a:buFont typeface="Arial" panose="020B0604020202020204" pitchFamily="34" charset="0"/>
              <a:buChar char="•"/>
            </a:pPr>
            <a:endParaRPr lang="fr-BE" i="0" baseline="0" dirty="0" smtClean="0"/>
          </a:p>
          <a:p>
            <a:pPr marL="0" lvl="0" indent="0">
              <a:buFontTx/>
              <a:buNone/>
            </a:pPr>
            <a:r>
              <a:rPr lang="fr-BE" b="1" i="0" u="sng" baseline="0" dirty="0" smtClean="0"/>
              <a:t>ATTENTION </a:t>
            </a:r>
            <a:r>
              <a:rPr lang="fr-BE" i="0" baseline="0" dirty="0" smtClean="0"/>
              <a:t>: Si « </a:t>
            </a:r>
            <a:r>
              <a:rPr lang="fr-BE" i="0" baseline="0" dirty="0" err="1" smtClean="0"/>
              <a:t>Purchase</a:t>
            </a:r>
            <a:r>
              <a:rPr lang="fr-BE" i="0" baseline="0" dirty="0" smtClean="0"/>
              <a:t> » devait être sélectionné à la place de « </a:t>
            </a:r>
            <a:r>
              <a:rPr lang="fr-BE" i="0" baseline="0" dirty="0" err="1" smtClean="0"/>
              <a:t>Purchase</a:t>
            </a:r>
            <a:r>
              <a:rPr lang="fr-BE" i="0" baseline="0" dirty="0" smtClean="0"/>
              <a:t> at </a:t>
            </a:r>
            <a:r>
              <a:rPr lang="fr-BE" i="0" baseline="0" dirty="0" err="1" smtClean="0"/>
              <a:t>vendor</a:t>
            </a:r>
            <a:r>
              <a:rPr lang="fr-BE" i="0" baseline="0" dirty="0" smtClean="0"/>
              <a:t> system », cela reviendrait à transmettre deux fois la même commande au fournisseur !</a:t>
            </a:r>
          </a:p>
          <a:p>
            <a:endParaRPr lang="fr-BE" baseline="0" dirty="0" smtClean="0"/>
          </a:p>
          <a:p>
            <a:r>
              <a:rPr lang="fr-BE" baseline="0" dirty="0" smtClean="0"/>
              <a:t>Choisir le type de matériel. Ce champ est rempli automatiquement en fonction du type de POL créée.</a:t>
            </a:r>
          </a:p>
          <a:p>
            <a:endParaRPr lang="fr-BE" baseline="0" dirty="0" smtClean="0"/>
          </a:p>
          <a:p>
            <a:r>
              <a:rPr lang="fr-BE" baseline="0" dirty="0" err="1" smtClean="0"/>
              <a:t>Invoice</a:t>
            </a:r>
            <a:r>
              <a:rPr lang="fr-BE" baseline="0" dirty="0" smtClean="0"/>
              <a:t> </a:t>
            </a:r>
            <a:r>
              <a:rPr lang="fr-BE" baseline="0" dirty="0" err="1" smtClean="0"/>
              <a:t>status</a:t>
            </a:r>
            <a:r>
              <a:rPr lang="fr-BE" baseline="0" dirty="0" smtClean="0"/>
              <a:t> : Choisir le statut de la facturation. Les options sont :</a:t>
            </a:r>
          </a:p>
          <a:p>
            <a:pPr marL="628650" lvl="1" indent="-171450">
              <a:buFont typeface="Arial" panose="020B0604020202020204" pitchFamily="34" charset="0"/>
              <a:buChar char="•"/>
            </a:pPr>
            <a:r>
              <a:rPr lang="fr-BE" baseline="0" dirty="0" smtClean="0"/>
              <a:t>No </a:t>
            </a:r>
            <a:r>
              <a:rPr lang="fr-BE" baseline="0" dirty="0" err="1" smtClean="0"/>
              <a:t>invoice</a:t>
            </a:r>
            <a:r>
              <a:rPr lang="fr-BE" baseline="0" dirty="0" smtClean="0"/>
              <a:t> : La facturation n’a pas encore été faite (par défaut).</a:t>
            </a:r>
          </a:p>
          <a:p>
            <a:pPr marL="628650" lvl="1" indent="-171450">
              <a:buFont typeface="Arial" panose="020B0604020202020204" pitchFamily="34" charset="0"/>
              <a:buChar char="•"/>
            </a:pPr>
            <a:r>
              <a:rPr lang="fr-BE" baseline="0" dirty="0" err="1" smtClean="0"/>
              <a:t>Fully</a:t>
            </a:r>
            <a:r>
              <a:rPr lang="fr-BE" baseline="0" dirty="0" smtClean="0"/>
              <a:t> </a:t>
            </a:r>
            <a:r>
              <a:rPr lang="fr-BE" baseline="0" dirty="0" err="1" smtClean="0"/>
              <a:t>invoiced</a:t>
            </a:r>
            <a:r>
              <a:rPr lang="fr-BE" baseline="0" dirty="0" smtClean="0"/>
              <a:t> : La facturation a été clôturée avant la création de la commande.</a:t>
            </a:r>
          </a:p>
          <a:p>
            <a:pPr marL="628650" lvl="1" indent="-171450">
              <a:buFont typeface="Arial" panose="020B0604020202020204" pitchFamily="34" charset="0"/>
              <a:buChar char="•"/>
            </a:pPr>
            <a:r>
              <a:rPr lang="fr-BE" baseline="0" dirty="0" err="1" smtClean="0"/>
              <a:t>Partially</a:t>
            </a:r>
            <a:r>
              <a:rPr lang="fr-BE" baseline="0" dirty="0" smtClean="0"/>
              <a:t> </a:t>
            </a:r>
            <a:r>
              <a:rPr lang="fr-BE" baseline="0" dirty="0" err="1" smtClean="0"/>
              <a:t>invoiced</a:t>
            </a:r>
            <a:r>
              <a:rPr lang="fr-BE" baseline="0" dirty="0" smtClean="0"/>
              <a:t> : Le processus de facturation est en cours.</a:t>
            </a:r>
          </a:p>
          <a:p>
            <a:endParaRPr lang="fr-BE" baseline="0" dirty="0" smtClean="0"/>
          </a:p>
          <a:p>
            <a:r>
              <a:rPr lang="fr-BE" baseline="0" dirty="0" err="1" smtClean="0"/>
              <a:t>Reporting</a:t>
            </a:r>
            <a:r>
              <a:rPr lang="fr-BE" baseline="0" dirty="0" smtClean="0"/>
              <a:t> code : A l’heure actuelle, il faut laisser la valeur par défaut.</a:t>
            </a:r>
          </a:p>
          <a:p>
            <a:endParaRPr lang="fr-BE" baseline="0" dirty="0" smtClean="0"/>
          </a:p>
          <a:p>
            <a:r>
              <a:rPr lang="fr-BE" baseline="0" dirty="0" smtClean="0"/>
              <a:t>Rush : Cocher s’il s’agit d’une commande urgente.</a:t>
            </a:r>
          </a:p>
          <a:p>
            <a:endParaRPr lang="fr-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1" u="sng" baseline="0" dirty="0" smtClean="0"/>
              <a:t>IMPORTANT :</a:t>
            </a:r>
            <a:r>
              <a:rPr lang="fr-BE" b="1" u="none" baseline="0" dirty="0" smtClean="0"/>
              <a:t> </a:t>
            </a:r>
            <a:r>
              <a:rPr lang="fr-BE" b="1" baseline="0" dirty="0" err="1" smtClean="0"/>
              <a:t>Manual</a:t>
            </a:r>
            <a:r>
              <a:rPr lang="fr-BE" b="1" baseline="0" dirty="0" smtClean="0"/>
              <a:t> packaging : Il faut toujours cocher cette case ! </a:t>
            </a:r>
            <a:r>
              <a:rPr lang="fr-BE" dirty="0" smtClean="0"/>
              <a:t>Cette étape permet le packaging</a:t>
            </a:r>
            <a:r>
              <a:rPr lang="fr-BE" baseline="0" dirty="0" smtClean="0"/>
              <a:t> manuel. Il est très important de ne pas oublier cette étape car, une fois la PO line créée, il n’est plus possible de revenir cocher cette case.</a:t>
            </a:r>
            <a:endParaRPr lang="fr-BE" b="1" baseline="0" dirty="0" smtClean="0"/>
          </a:p>
          <a:p>
            <a:endParaRPr lang="fr-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err="1" smtClean="0"/>
              <a:t>Cancellation</a:t>
            </a:r>
            <a:r>
              <a:rPr lang="fr-BE" baseline="0" dirty="0" smtClean="0"/>
              <a:t> restriction (note) : Permet la création d’une note qui s’affichera lors de l’éventuelle annulation de la commande. Voir les slides du chapitre « Rechercher une PO line » pour un aperçu de ce que cela change à l’affichage dans Alma.</a:t>
            </a:r>
          </a:p>
          <a:p>
            <a:endParaRPr lang="fr-BE" baseline="0" dirty="0" smtClean="0"/>
          </a:p>
          <a:p>
            <a:r>
              <a:rPr lang="fr-BE" baseline="0" dirty="0" smtClean="0"/>
              <a:t>Identifier : Reprend l’ISBN ou l’ISSN du document. Si, dans la notice bibliographique, il y a plusieurs ISBN, on peut choisir un autre dans le champ « </a:t>
            </a:r>
            <a:r>
              <a:rPr lang="fr-BE" baseline="0" dirty="0" err="1" smtClean="0"/>
              <a:t>Proposed</a:t>
            </a:r>
            <a:r>
              <a:rPr lang="fr-BE" baseline="0" dirty="0" smtClean="0"/>
              <a:t> identifier ». Par défaut, c’est le premier ISBN encodé qui est repris.</a:t>
            </a:r>
          </a:p>
          <a:p>
            <a:endParaRPr lang="fr-BE" baseline="0" dirty="0" smtClean="0"/>
          </a:p>
          <a:p>
            <a:r>
              <a:rPr lang="fr-BE" i="0" baseline="0" dirty="0" err="1" smtClean="0"/>
              <a:t>Vendor</a:t>
            </a:r>
            <a:r>
              <a:rPr lang="fr-BE" i="0" baseline="0" dirty="0" smtClean="0"/>
              <a:t> </a:t>
            </a:r>
            <a:r>
              <a:rPr lang="fr-BE" i="0" baseline="0" dirty="0" err="1" smtClean="0"/>
              <a:t>reference</a:t>
            </a:r>
            <a:r>
              <a:rPr lang="fr-BE" i="0" baseline="0" dirty="0" smtClean="0"/>
              <a:t> </a:t>
            </a:r>
            <a:r>
              <a:rPr lang="fr-BE" i="0" baseline="0" dirty="0" err="1" smtClean="0"/>
              <a:t>number</a:t>
            </a:r>
            <a:r>
              <a:rPr lang="fr-BE" i="0" baseline="0" dirty="0" smtClean="0"/>
              <a:t> : Est utilisé si on a reçu un numéro de référence de la part du fournisseur, en cas de demande d’offre de prix par exemple. Dans ce cas, il faut indiquer le numéro de référence dans le premier champ et choisir « </a:t>
            </a:r>
            <a:r>
              <a:rPr lang="fr-BE" i="0" baseline="0" dirty="0" err="1" smtClean="0"/>
              <a:t>Internal</a:t>
            </a:r>
            <a:r>
              <a:rPr lang="fr-BE" i="0" baseline="0" dirty="0" smtClean="0"/>
              <a:t> </a:t>
            </a:r>
            <a:r>
              <a:rPr lang="fr-BE" i="0" baseline="0" dirty="0" err="1" smtClean="0"/>
              <a:t>vendor</a:t>
            </a:r>
            <a:r>
              <a:rPr lang="fr-BE" i="0" baseline="0" dirty="0" smtClean="0"/>
              <a:t> </a:t>
            </a:r>
            <a:r>
              <a:rPr lang="fr-BE" i="0" baseline="0" dirty="0" err="1" smtClean="0"/>
              <a:t>number</a:t>
            </a:r>
            <a:r>
              <a:rPr lang="fr-BE" i="0" baseline="0" dirty="0" smtClean="0"/>
              <a:t> » dans la liste déroulante du champs « </a:t>
            </a:r>
            <a:r>
              <a:rPr lang="fr-BE" i="0" baseline="0" dirty="0" err="1" smtClean="0"/>
              <a:t>Vendor</a:t>
            </a:r>
            <a:r>
              <a:rPr lang="fr-BE" i="0" baseline="0" dirty="0" smtClean="0"/>
              <a:t> </a:t>
            </a:r>
            <a:r>
              <a:rPr lang="fr-BE" i="0" baseline="0" dirty="0" err="1" smtClean="0"/>
              <a:t>reference</a:t>
            </a:r>
            <a:r>
              <a:rPr lang="fr-BE" i="0" baseline="0" dirty="0" smtClean="0"/>
              <a:t> </a:t>
            </a:r>
            <a:r>
              <a:rPr lang="fr-BE" i="0" baseline="0" dirty="0" err="1" smtClean="0"/>
              <a:t>number</a:t>
            </a:r>
            <a:r>
              <a:rPr lang="fr-BE" i="0" baseline="0" dirty="0" smtClean="0"/>
              <a:t> type ».</a:t>
            </a:r>
          </a:p>
          <a:p>
            <a:endParaRPr lang="fr-BE" i="1" baseline="0" dirty="0" smtClean="0"/>
          </a:p>
          <a:p>
            <a:r>
              <a:rPr lang="fr-BE" i="0" baseline="0" dirty="0" smtClean="0"/>
              <a:t>Note to </a:t>
            </a:r>
            <a:r>
              <a:rPr lang="fr-BE" i="0" baseline="0" dirty="0" err="1" smtClean="0"/>
              <a:t>vendor</a:t>
            </a:r>
            <a:r>
              <a:rPr lang="fr-BE" i="0" baseline="0" dirty="0" smtClean="0"/>
              <a:t> : Pour d’autres communications éventuelles avec le fournisseur. Cette note apparaîtra dans le mail envoyé au fournisseur par Alma.</a:t>
            </a:r>
          </a:p>
          <a:p>
            <a:endParaRPr lang="fr-BE" i="0" baseline="0" dirty="0" smtClean="0"/>
          </a:p>
          <a:p>
            <a:r>
              <a:rPr lang="fr-BE" i="0" baseline="0" dirty="0" smtClean="0"/>
              <a:t>6. </a:t>
            </a:r>
            <a:r>
              <a:rPr lang="fr-BE" i="0" baseline="0" dirty="0" err="1" smtClean="0"/>
              <a:t>Additional</a:t>
            </a:r>
            <a:endParaRPr lang="fr-BE" i="0" baseline="0" dirty="0" smtClean="0"/>
          </a:p>
          <a:p>
            <a:endParaRPr lang="fr-BE" i="0" baseline="0" dirty="0" smtClean="0"/>
          </a:p>
          <a:p>
            <a:pPr marL="0" indent="0">
              <a:buNone/>
            </a:pPr>
            <a:r>
              <a:rPr lang="fr-BE" dirty="0" smtClean="0"/>
              <a:t>Cliquer sur la petite flèche située à droite de la section « </a:t>
            </a:r>
            <a:r>
              <a:rPr lang="fr-BE" dirty="0" err="1" smtClean="0"/>
              <a:t>Additional</a:t>
            </a:r>
            <a:r>
              <a:rPr lang="fr-BE" dirty="0" smtClean="0"/>
              <a:t> »</a:t>
            </a:r>
            <a:r>
              <a:rPr lang="fr-BE" baseline="0" dirty="0" smtClean="0"/>
              <a:t> pour l’ouvrir.</a:t>
            </a:r>
          </a:p>
          <a:p>
            <a:pPr marL="0" indent="0">
              <a:buNone/>
            </a:pPr>
            <a:endParaRPr lang="fr-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i="0" baseline="0" dirty="0" smtClean="0"/>
              <a:t>Dans cette section, on peut associer d’autres PO </a:t>
            </a:r>
            <a:r>
              <a:rPr lang="fr-BE" i="0" baseline="0" dirty="0" err="1" smtClean="0"/>
              <a:t>lines</a:t>
            </a:r>
            <a:r>
              <a:rPr lang="fr-BE" i="0" baseline="0" dirty="0" smtClean="0"/>
              <a:t> à celle que l’on est en train de créer.</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15</a:t>
            </a:fld>
            <a:endParaRPr lang="fr-BE"/>
          </a:p>
        </p:txBody>
      </p:sp>
    </p:spTree>
    <p:extLst>
      <p:ext uri="{BB962C8B-B14F-4D97-AF65-F5344CB8AC3E}">
        <p14:creationId xmlns:p14="http://schemas.microsoft.com/office/powerpoint/2010/main" val="502693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B. Onglet « Description » :</a:t>
            </a:r>
          </a:p>
          <a:p>
            <a:endParaRPr lang="fr-BE" dirty="0" smtClean="0"/>
          </a:p>
          <a:p>
            <a:r>
              <a:rPr lang="fr-BE" dirty="0" smtClean="0"/>
              <a:t>Reprend des données bibliographiques. Ces données peuvent être changées manuellement, sans impact sur la notice bibliographique en elle-même.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16</a:t>
            </a:fld>
            <a:endParaRPr lang="fr-BE"/>
          </a:p>
        </p:txBody>
      </p:sp>
    </p:spTree>
    <p:extLst>
      <p:ext uri="{BB962C8B-B14F-4D97-AF65-F5344CB8AC3E}">
        <p14:creationId xmlns:p14="http://schemas.microsoft.com/office/powerpoint/2010/main" val="430284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 Onglet « </a:t>
            </a:r>
            <a:r>
              <a:rPr lang="fr-BE" dirty="0" err="1" smtClean="0"/>
              <a:t>Alerts</a:t>
            </a:r>
            <a:r>
              <a:rPr lang="fr-BE" dirty="0" smtClean="0"/>
              <a:t> » :</a:t>
            </a:r>
          </a:p>
          <a:p>
            <a:endParaRPr lang="fr-BE" dirty="0" smtClean="0"/>
          </a:p>
          <a:p>
            <a:r>
              <a:rPr lang="fr-BE" dirty="0" smtClean="0"/>
              <a:t>Reprend les alertes</a:t>
            </a:r>
            <a:r>
              <a:rPr lang="fr-BE" baseline="0" dirty="0" smtClean="0"/>
              <a:t> générées par le système.</a:t>
            </a:r>
          </a:p>
          <a:p>
            <a:endParaRPr lang="fr-BE" baseline="0" dirty="0" smtClean="0"/>
          </a:p>
          <a:p>
            <a:r>
              <a:rPr lang="fr-BE" dirty="0" smtClean="0"/>
              <a:t>D. Onglet « </a:t>
            </a:r>
            <a:r>
              <a:rPr lang="fr-BE" dirty="0" err="1" smtClean="0"/>
              <a:t>Invoice</a:t>
            </a:r>
            <a:r>
              <a:rPr lang="fr-BE" dirty="0" smtClean="0"/>
              <a:t> Lines » :</a:t>
            </a:r>
          </a:p>
          <a:p>
            <a:endParaRPr lang="fr-BE" dirty="0" smtClean="0"/>
          </a:p>
          <a:p>
            <a:r>
              <a:rPr lang="fr-BE" dirty="0" smtClean="0"/>
              <a:t>Reprend les lignes de facturation relatives à la PO Line. Voir le Power Point consacré à l’</a:t>
            </a:r>
            <a:r>
              <a:rPr lang="fr-BE" dirty="0" err="1" smtClean="0"/>
              <a:t>Invoicing</a:t>
            </a:r>
            <a:r>
              <a:rPr lang="fr-BE" dirty="0" smtClean="0"/>
              <a:t> pour plus d’informations.</a:t>
            </a:r>
          </a:p>
          <a:p>
            <a:endParaRPr lang="fr-BE" dirty="0" smtClean="0"/>
          </a:p>
          <a:p>
            <a:r>
              <a:rPr lang="fr-BE" dirty="0" smtClean="0"/>
              <a:t>E. Onglet « Associated PO Lines » :</a:t>
            </a:r>
          </a:p>
          <a:p>
            <a:endParaRPr lang="fr-BE" dirty="0" smtClean="0"/>
          </a:p>
          <a:p>
            <a:r>
              <a:rPr lang="fr-BE" dirty="0" smtClean="0"/>
              <a:t>Reprend les autres PO Lines</a:t>
            </a:r>
            <a:r>
              <a:rPr lang="fr-BE" baseline="0" dirty="0" smtClean="0"/>
              <a:t> existantes pour ce titre.</a:t>
            </a:r>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17</a:t>
            </a:fld>
            <a:endParaRPr lang="fr-BE"/>
          </a:p>
        </p:txBody>
      </p:sp>
    </p:spTree>
    <p:extLst>
      <p:ext uri="{BB962C8B-B14F-4D97-AF65-F5344CB8AC3E}">
        <p14:creationId xmlns:p14="http://schemas.microsoft.com/office/powerpoint/2010/main" val="3922465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F. Onglet « Communications » :</a:t>
            </a:r>
          </a:p>
          <a:p>
            <a:endParaRPr lang="fr-BE" dirty="0" smtClean="0"/>
          </a:p>
          <a:p>
            <a:r>
              <a:rPr lang="fr-BE" dirty="0" smtClean="0"/>
              <a:t>Permet de communiquer avec le fournisseur à propos de cette commande en particulier. Cliquer sur</a:t>
            </a:r>
            <a:r>
              <a:rPr lang="fr-BE" baseline="0" dirty="0" smtClean="0"/>
              <a:t> « Start Communication » pour créer une nouvelle communication. A n’utiliser que pour un suivi de la commande, comme une relance ou une annulation par exemple. Il ne faut donc pas l’utiliser avant d’avoir envoyé la commande une première fois.</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18</a:t>
            </a:fld>
            <a:endParaRPr lang="fr-BE"/>
          </a:p>
        </p:txBody>
      </p:sp>
    </p:spTree>
    <p:extLst>
      <p:ext uri="{BB962C8B-B14F-4D97-AF65-F5344CB8AC3E}">
        <p14:creationId xmlns:p14="http://schemas.microsoft.com/office/powerpoint/2010/main" val="3927310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G. Onglet « </a:t>
            </a:r>
            <a:r>
              <a:rPr lang="fr-BE" dirty="0" err="1" smtClean="0"/>
              <a:t>Interested</a:t>
            </a:r>
            <a:r>
              <a:rPr lang="fr-BE" dirty="0" smtClean="0"/>
              <a:t> </a:t>
            </a:r>
            <a:r>
              <a:rPr lang="fr-BE" dirty="0" err="1" smtClean="0"/>
              <a:t>Users</a:t>
            </a:r>
            <a:r>
              <a:rPr lang="fr-BE" dirty="0" smtClean="0"/>
              <a:t> » :</a:t>
            </a:r>
          </a:p>
          <a:p>
            <a:endParaRPr lang="fr-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Permet d’associer un usager (user) à la PO Line</a:t>
            </a:r>
            <a:r>
              <a:rPr lang="fr-BE" baseline="0" dirty="0" smtClean="0"/>
              <a:t>, tel que le suggérant par exemple en cliquant sur « </a:t>
            </a:r>
            <a:r>
              <a:rPr lang="fr-BE" baseline="0" dirty="0" err="1" smtClean="0"/>
              <a:t>Add</a:t>
            </a:r>
            <a:r>
              <a:rPr lang="fr-BE" baseline="0" dirty="0" smtClean="0"/>
              <a:t> </a:t>
            </a:r>
            <a:r>
              <a:rPr lang="fr-BE" baseline="0" dirty="0" err="1" smtClean="0"/>
              <a:t>Interested</a:t>
            </a:r>
            <a:r>
              <a:rPr lang="fr-BE" baseline="0" dirty="0" smtClean="0"/>
              <a:t> User ».</a:t>
            </a:r>
          </a:p>
          <a:p>
            <a:r>
              <a:rPr lang="fr-BE" baseline="0" dirty="0" smtClean="0"/>
              <a:t>Cocher la case « </a:t>
            </a:r>
            <a:r>
              <a:rPr lang="fr-BE" baseline="0" dirty="0" err="1" smtClean="0"/>
              <a:t>Notify</a:t>
            </a:r>
            <a:r>
              <a:rPr lang="fr-BE" baseline="0" dirty="0" smtClean="0"/>
              <a:t> User » permet l’envoi d’un mail à l’usager lorsque la commande arrive pour réception.</a:t>
            </a:r>
          </a:p>
          <a:p>
            <a:r>
              <a:rPr lang="fr-BE" baseline="0" dirty="0" smtClean="0"/>
              <a:t>Cocher la case « </a:t>
            </a:r>
            <a:r>
              <a:rPr lang="fr-BE" baseline="0" dirty="0" err="1" smtClean="0"/>
              <a:t>Hold</a:t>
            </a:r>
            <a:r>
              <a:rPr lang="fr-BE" baseline="0" dirty="0" smtClean="0"/>
              <a:t> item » permet la création d’une réservation au nom de l’usager.</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19</a:t>
            </a:fld>
            <a:endParaRPr lang="fr-BE"/>
          </a:p>
        </p:txBody>
      </p:sp>
    </p:spTree>
    <p:extLst>
      <p:ext uri="{BB962C8B-B14F-4D97-AF65-F5344CB8AC3E}">
        <p14:creationId xmlns:p14="http://schemas.microsoft.com/office/powerpoint/2010/main" val="84187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a:t>
            </a:fld>
            <a:endParaRPr lang="fr-BE"/>
          </a:p>
        </p:txBody>
      </p:sp>
    </p:spTree>
    <p:extLst>
      <p:ext uri="{BB962C8B-B14F-4D97-AF65-F5344CB8AC3E}">
        <p14:creationId xmlns:p14="http://schemas.microsoft.com/office/powerpoint/2010/main" val="361439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H. Onglet « </a:t>
            </a:r>
            <a:r>
              <a:rPr lang="fr-BE" dirty="0" err="1" smtClean="0"/>
              <a:t>History</a:t>
            </a:r>
            <a:r>
              <a:rPr lang="fr-BE" dirty="0" smtClean="0"/>
              <a:t> » :</a:t>
            </a:r>
          </a:p>
          <a:p>
            <a:endParaRPr lang="fr-BE" dirty="0" smtClean="0"/>
          </a:p>
          <a:p>
            <a:r>
              <a:rPr lang="fr-BE" dirty="0" smtClean="0"/>
              <a:t>Permet de visionner l’historique de la PO Line.</a:t>
            </a:r>
          </a:p>
          <a:p>
            <a:endParaRPr lang="fr-BE" dirty="0" smtClean="0"/>
          </a:p>
          <a:p>
            <a:pPr marL="0" indent="0">
              <a:buNone/>
            </a:pPr>
            <a:r>
              <a:rPr lang="fr-BE" dirty="0" smtClean="0"/>
              <a:t>I. Onglet</a:t>
            </a:r>
            <a:r>
              <a:rPr lang="fr-BE" baseline="0" dirty="0" smtClean="0"/>
              <a:t> « Notes » :</a:t>
            </a:r>
          </a:p>
          <a:p>
            <a:pPr marL="0" indent="0">
              <a:buNone/>
            </a:pPr>
            <a:endParaRPr lang="fr-BE" baseline="0" dirty="0" smtClean="0"/>
          </a:p>
          <a:p>
            <a:pPr marL="0" indent="0">
              <a:buNone/>
            </a:pPr>
            <a:r>
              <a:rPr lang="fr-BE" baseline="0" dirty="0" smtClean="0"/>
              <a:t>Permet de créer des notes en cliquant sur « </a:t>
            </a:r>
            <a:r>
              <a:rPr lang="fr-BE" baseline="0" dirty="0" err="1" smtClean="0"/>
              <a:t>Add</a:t>
            </a:r>
            <a:r>
              <a:rPr lang="fr-BE" baseline="0" dirty="0" smtClean="0"/>
              <a:t> Note ». Le bouton « … » à côté de chaque note permet d’éditer ou de supprimer celle-ci.</a:t>
            </a:r>
          </a:p>
          <a:p>
            <a:pPr marL="0" indent="0">
              <a:buNone/>
            </a:pPr>
            <a:endParaRPr lang="fr-BE" baseline="0" dirty="0" smtClean="0"/>
          </a:p>
          <a:p>
            <a:pPr marL="0" indent="0">
              <a:buNone/>
            </a:pPr>
            <a:r>
              <a:rPr lang="fr-BE" baseline="0" dirty="0" smtClean="0"/>
              <a:t>J. Onglet « </a:t>
            </a:r>
            <a:r>
              <a:rPr lang="fr-BE" baseline="0" dirty="0" err="1" smtClean="0"/>
              <a:t>Attachments</a:t>
            </a:r>
            <a:r>
              <a:rPr lang="fr-BE" baseline="0" dirty="0" smtClean="0"/>
              <a:t> » :</a:t>
            </a:r>
          </a:p>
          <a:p>
            <a:pPr marL="0" indent="0">
              <a:buNone/>
            </a:pPr>
            <a:endParaRPr lang="fr-BE" baseline="0" dirty="0" smtClean="0"/>
          </a:p>
          <a:p>
            <a:pPr marL="0" indent="0">
              <a:buNone/>
            </a:pPr>
            <a:r>
              <a:rPr lang="fr-BE" baseline="0" dirty="0" smtClean="0"/>
              <a:t>Permet d’attacher un fichier à la PO Line. Il ne s’agit pas d’un fichier qui sera joint au mail envoyé au fournisseur mais d’un fichier à usage interne.</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20</a:t>
            </a:fld>
            <a:endParaRPr lang="fr-BE"/>
          </a:p>
        </p:txBody>
      </p:sp>
    </p:spTree>
    <p:extLst>
      <p:ext uri="{BB962C8B-B14F-4D97-AF65-F5344CB8AC3E}">
        <p14:creationId xmlns:p14="http://schemas.microsoft.com/office/powerpoint/2010/main" val="2632156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a:p>
            <a:endParaRPr lang="fr-BE"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fr-BE" baseline="0" dirty="0" smtClean="0"/>
              <a:t>Dans le bandeau, en haut, cliquer sur </a:t>
            </a:r>
            <a:r>
              <a:rPr lang="fr-BE" b="1" baseline="0" dirty="0" smtClean="0"/>
              <a:t>« Save and continue »</a:t>
            </a:r>
            <a:r>
              <a:rPr lang="fr-BE" baseline="0" dirty="0" smtClean="0"/>
              <a:t>. Cela sauvegarde les modifications et la PO Line continue son chemin dans le workflow (voir schéma).</a:t>
            </a:r>
          </a:p>
          <a:p>
            <a:endParaRPr lang="fr-BE" baseline="0" dirty="0" smtClean="0"/>
          </a:p>
          <a:p>
            <a:r>
              <a:rPr lang="fr-BE" baseline="0" dirty="0" smtClean="0"/>
              <a:t>Voici les autres options disponibles dans ce bandeau :</a:t>
            </a:r>
          </a:p>
          <a:p>
            <a:endParaRPr lang="fr-BE"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baseline="0" dirty="0" smtClean="0"/>
              <a:t>Back : Quitte l’édition de la POL sans sauvegarder les modifications.</a:t>
            </a:r>
          </a:p>
          <a:p>
            <a:pPr marL="628650" lvl="1" indent="-171450">
              <a:buFont typeface="Arial" panose="020B0604020202020204" pitchFamily="34" charset="0"/>
              <a:buChar char="•"/>
            </a:pPr>
            <a:r>
              <a:rPr lang="fr-BE" baseline="0" dirty="0" smtClean="0"/>
              <a:t>Save : Sauvegarde les modifications mais la PO Line reste au même stade du workflow.</a:t>
            </a:r>
          </a:p>
          <a:p>
            <a:pPr marL="628650" lvl="1" indent="-171450">
              <a:buFont typeface="Arial" panose="020B0604020202020204" pitchFamily="34" charset="0"/>
              <a:buChar char="•"/>
            </a:pPr>
            <a:r>
              <a:rPr lang="fr-BE" baseline="0" dirty="0" err="1" smtClean="0"/>
              <a:t>Order</a:t>
            </a:r>
            <a:r>
              <a:rPr lang="fr-BE" baseline="0" dirty="0" smtClean="0"/>
              <a:t> </a:t>
            </a:r>
            <a:r>
              <a:rPr lang="fr-BE" baseline="0" dirty="0" err="1" smtClean="0"/>
              <a:t>now</a:t>
            </a:r>
            <a:r>
              <a:rPr lang="fr-BE" baseline="0" dirty="0" smtClean="0"/>
              <a:t> : La commande est directement envoyée, sans passer par les étapes intermédiaires du workflow (</a:t>
            </a:r>
            <a:r>
              <a:rPr lang="fr-BE" baseline="0" dirty="0" err="1" smtClean="0"/>
              <a:t>reviewing</a:t>
            </a:r>
            <a:r>
              <a:rPr lang="fr-BE" baseline="0" dirty="0" smtClean="0"/>
              <a:t>, packaging,…)</a:t>
            </a:r>
          </a:p>
          <a:p>
            <a:pPr marL="628650" lvl="1" indent="-171450">
              <a:buFont typeface="Arial" panose="020B0604020202020204" pitchFamily="34" charset="0"/>
              <a:buChar char="•"/>
            </a:pPr>
            <a:r>
              <a:rPr lang="fr-BE" baseline="0" dirty="0" err="1" smtClean="0"/>
              <a:t>Defer</a:t>
            </a:r>
            <a:r>
              <a:rPr lang="fr-BE" baseline="0" dirty="0" smtClean="0"/>
              <a:t> : Met la PO Line en attente. Ce point sera abordé plus en profondeur dans un autre Power Point.</a:t>
            </a:r>
          </a:p>
          <a:p>
            <a:pPr marL="628650" lvl="1" indent="-171450">
              <a:buFont typeface="Arial" panose="020B0604020202020204" pitchFamily="34" charset="0"/>
              <a:buChar char="•"/>
            </a:pPr>
            <a:r>
              <a:rPr lang="fr-BE" baseline="0" dirty="0" err="1" smtClean="0"/>
              <a:t>Relink</a:t>
            </a:r>
            <a:r>
              <a:rPr lang="fr-BE" baseline="0" dirty="0" smtClean="0"/>
              <a:t> : Permet de relier la PO Line, et les items qui y sont liés, à une autre notice bibliographique que celle d’origine.</a:t>
            </a:r>
          </a:p>
          <a:p>
            <a:pPr marL="628650" lvl="1" indent="-171450">
              <a:buFont typeface="Arial" panose="020B0604020202020204" pitchFamily="34" charset="0"/>
              <a:buChar char="•"/>
            </a:pPr>
            <a:r>
              <a:rPr lang="fr-BE" baseline="0" dirty="0" smtClean="0"/>
              <a:t>Cancel line : Annule la PO Line, sans la supprimer.</a:t>
            </a:r>
          </a:p>
          <a:p>
            <a:pPr marL="628650" lvl="1" indent="-171450">
              <a:buFont typeface="Arial" panose="020B0604020202020204" pitchFamily="34" charset="0"/>
              <a:buChar char="•"/>
            </a:pPr>
            <a:r>
              <a:rPr lang="fr-BE" baseline="0" dirty="0" err="1" smtClean="0"/>
              <a:t>Delete</a:t>
            </a:r>
            <a:r>
              <a:rPr lang="fr-BE" baseline="0" dirty="0" smtClean="0"/>
              <a:t> : Supprime la PO Line.</a:t>
            </a:r>
          </a:p>
          <a:p>
            <a:pPr marL="628650" lvl="1" indent="-171450">
              <a:buFont typeface="Arial" panose="020B0604020202020204" pitchFamily="34" charset="0"/>
              <a:buChar char="•"/>
            </a:pPr>
            <a:r>
              <a:rPr lang="fr-BE" baseline="0" dirty="0" smtClean="0"/>
              <a:t>Change bib </a:t>
            </a:r>
            <a:r>
              <a:rPr lang="fr-BE" baseline="0" dirty="0" err="1" smtClean="0"/>
              <a:t>reference</a:t>
            </a:r>
            <a:r>
              <a:rPr lang="fr-BE" baseline="0" dirty="0" smtClean="0"/>
              <a:t> </a:t>
            </a:r>
            <a:r>
              <a:rPr lang="fr-BE" i="0" baseline="0" dirty="0" smtClean="0"/>
              <a:t>: associe la POL créée (et laissée en l’état) à une autre notice bibliographique de l’IZ ou de la CZ.</a:t>
            </a:r>
          </a:p>
          <a:p>
            <a:pPr marL="628650" lvl="1" indent="-171450">
              <a:buFont typeface="Arial" panose="020B0604020202020204" pitchFamily="34" charset="0"/>
              <a:buChar char="•"/>
            </a:pPr>
            <a:r>
              <a:rPr lang="fr-BE" i="0" baseline="0" dirty="0" smtClean="0"/>
              <a:t>Save as </a:t>
            </a:r>
            <a:r>
              <a:rPr lang="fr-BE" i="0" baseline="0" dirty="0" err="1" smtClean="0"/>
              <a:t>template</a:t>
            </a:r>
            <a:r>
              <a:rPr lang="fr-BE" i="0" baseline="0" dirty="0" smtClean="0"/>
              <a:t> : Sauvegarder comme modèle (ce point est développé plus loin).</a:t>
            </a:r>
          </a:p>
          <a:p>
            <a:pPr marL="628650" lvl="1" indent="-171450">
              <a:buFont typeface="Arial" panose="020B0604020202020204" pitchFamily="34" charset="0"/>
              <a:buChar char="•"/>
            </a:pP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21</a:t>
            </a:fld>
            <a:endParaRPr lang="fr-BE"/>
          </a:p>
        </p:txBody>
      </p:sp>
    </p:spTree>
    <p:extLst>
      <p:ext uri="{BB962C8B-B14F-4D97-AF65-F5344CB8AC3E}">
        <p14:creationId xmlns:p14="http://schemas.microsoft.com/office/powerpoint/2010/main" val="502693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Une nouvelle</a:t>
            </a:r>
            <a:r>
              <a:rPr lang="fr-BE" baseline="0" dirty="0" smtClean="0"/>
              <a:t> fenêtre pop-up peut éventuellement s’ouvrir, mentionnant des alertes relatives à des données manquantes ou à l’existence d’autres PO Line pour le même titre par exemple.</a:t>
            </a:r>
          </a:p>
          <a:p>
            <a:endParaRPr lang="fr-BE" baseline="0" dirty="0" smtClean="0"/>
          </a:p>
          <a:p>
            <a:r>
              <a:rPr lang="fr-BE" dirty="0" smtClean="0"/>
              <a:t>Après avoir confirmé, un message s’affiche en haut,</a:t>
            </a:r>
            <a:r>
              <a:rPr lang="fr-BE" baseline="0" dirty="0" smtClean="0"/>
              <a:t> indiquant l’étape à laquelle la POL est passée.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22</a:t>
            </a:fld>
            <a:endParaRPr lang="fr-BE"/>
          </a:p>
        </p:txBody>
      </p:sp>
    </p:spTree>
    <p:extLst>
      <p:ext uri="{BB962C8B-B14F-4D97-AF65-F5344CB8AC3E}">
        <p14:creationId xmlns:p14="http://schemas.microsoft.com/office/powerpoint/2010/main" val="3084753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23</a:t>
            </a:fld>
            <a:endParaRPr lang="fr-BE"/>
          </a:p>
        </p:txBody>
      </p:sp>
    </p:spTree>
    <p:extLst>
      <p:ext uri="{BB962C8B-B14F-4D97-AF65-F5344CB8AC3E}">
        <p14:creationId xmlns:p14="http://schemas.microsoft.com/office/powerpoint/2010/main" val="1129712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i="0" dirty="0" smtClean="0"/>
              <a:t>Dans</a:t>
            </a:r>
            <a:r>
              <a:rPr lang="fr-BE" i="0" baseline="0" dirty="0" smtClean="0"/>
              <a:t> Alma, il existe deux niveaux de « </a:t>
            </a:r>
            <a:r>
              <a:rPr lang="fr-BE" i="0" baseline="0" dirty="0" err="1" smtClean="0"/>
              <a:t>reviewing</a:t>
            </a:r>
            <a:r>
              <a:rPr lang="fr-BE" i="0" baseline="0" dirty="0" smtClean="0"/>
              <a:t> » (c’est-à-dire la révision et la correction d’éventuelles erreurs dans la PO Line avant son envoi).</a:t>
            </a:r>
          </a:p>
          <a:p>
            <a:endParaRPr lang="fr-BE" i="0" baseline="0" dirty="0" smtClean="0"/>
          </a:p>
          <a:p>
            <a:r>
              <a:rPr lang="fr-BE" i="0" baseline="0" dirty="0" smtClean="0"/>
              <a:t>Une « </a:t>
            </a:r>
            <a:r>
              <a:rPr lang="fr-BE" i="0" baseline="0" dirty="0" err="1" smtClean="0"/>
              <a:t>reviewing</a:t>
            </a:r>
            <a:r>
              <a:rPr lang="fr-BE" i="0" baseline="0" dirty="0" smtClean="0"/>
              <a:t> » automatique et « obligatoire » qui est le système d’alerte comme on vient de le voir dans le slide précédent. Elle concerne des informations de bases telles que les mentions de fournisseur, de budget, de prix, de bibliothèque,…</a:t>
            </a:r>
          </a:p>
          <a:p>
            <a:endParaRPr lang="fr-BE" i="0" baseline="0" dirty="0" smtClean="0"/>
          </a:p>
          <a:p>
            <a:r>
              <a:rPr lang="fr-BE" i="0" baseline="0" dirty="0" smtClean="0"/>
              <a:t>Il existe un autre type de « </a:t>
            </a:r>
            <a:r>
              <a:rPr lang="fr-BE" i="0" baseline="0" dirty="0" err="1" smtClean="0"/>
              <a:t>reviewing</a:t>
            </a:r>
            <a:r>
              <a:rPr lang="fr-BE" i="0" baseline="0" dirty="0" smtClean="0"/>
              <a:t> » qui peut être configuré dans Alma. En bref, on peut décider que, si une PO Line rencontre telle ou telle condition, elle doit impérativement passer par une révision « manuelle ». </a:t>
            </a:r>
            <a:endParaRPr lang="fr-BE" i="0"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24</a:t>
            </a:fld>
            <a:endParaRPr lang="fr-BE"/>
          </a:p>
        </p:txBody>
      </p:sp>
    </p:spTree>
    <p:extLst>
      <p:ext uri="{BB962C8B-B14F-4D97-AF65-F5344CB8AC3E}">
        <p14:creationId xmlns:p14="http://schemas.microsoft.com/office/powerpoint/2010/main" val="116672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25</a:t>
            </a:fld>
            <a:endParaRPr lang="fr-BE"/>
          </a:p>
        </p:txBody>
      </p:sp>
    </p:spTree>
    <p:extLst>
      <p:ext uri="{BB962C8B-B14F-4D97-AF65-F5344CB8AC3E}">
        <p14:creationId xmlns:p14="http://schemas.microsoft.com/office/powerpoint/2010/main" val="3721535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i="0" dirty="0" smtClean="0"/>
              <a:t>Le</a:t>
            </a:r>
            <a:r>
              <a:rPr lang="fr-BE" i="0" baseline="0" dirty="0" smtClean="0"/>
              <a:t> packaging (rassemblement de plusieurs PO Lines pour former un PO) peut se faire de deux manières : automatiquement ou manuellement.</a:t>
            </a:r>
          </a:p>
          <a:p>
            <a:endParaRPr lang="fr-BE" i="0" baseline="0" dirty="0" smtClean="0"/>
          </a:p>
          <a:p>
            <a:r>
              <a:rPr lang="fr-BE" i="0" baseline="0" dirty="0" smtClean="0"/>
              <a:t>Automatique (Auto-packaging) : Alma rassemble automatiquement les PO Lines qui ont le même fournisseur, la même bibliothèque, la même devise, la même « continuité » (One-time, </a:t>
            </a:r>
            <a:r>
              <a:rPr lang="fr-BE" i="0" baseline="0" dirty="0" err="1" smtClean="0"/>
              <a:t>continuous</a:t>
            </a:r>
            <a:r>
              <a:rPr lang="fr-BE" i="0" baseline="0" dirty="0" smtClean="0"/>
              <a:t> ou standing </a:t>
            </a:r>
            <a:r>
              <a:rPr lang="fr-BE" i="0" baseline="0" dirty="0" err="1" smtClean="0"/>
              <a:t>order</a:t>
            </a:r>
            <a:r>
              <a:rPr lang="fr-BE" i="0" baseline="0" dirty="0" smtClean="0"/>
              <a:t>), la même méthode d’acquisition et le même fonds pour créer un PO, c’est-à-dire un bon de commande.</a:t>
            </a:r>
          </a:p>
          <a:p>
            <a:endParaRPr lang="fr-BE" i="0" baseline="0" dirty="0" smtClean="0"/>
          </a:p>
          <a:p>
            <a:r>
              <a:rPr lang="fr-BE" i="0" baseline="0" dirty="0" smtClean="0"/>
              <a:t>Malheureusement, à l’</a:t>
            </a:r>
            <a:r>
              <a:rPr lang="fr-BE" i="0" baseline="0" dirty="0" err="1" smtClean="0"/>
              <a:t>ULiège</a:t>
            </a:r>
            <a:r>
              <a:rPr lang="fr-BE" i="0" baseline="0" dirty="0" smtClean="0"/>
              <a:t>, le </a:t>
            </a:r>
            <a:r>
              <a:rPr lang="fr-BE" i="0" baseline="0" dirty="0" err="1" smtClean="0"/>
              <a:t>worklow</a:t>
            </a:r>
            <a:r>
              <a:rPr lang="fr-BE" i="0" baseline="0" dirty="0" smtClean="0"/>
              <a:t> actuel, qui doit interagir avec SAP, ne permet pas l’utilisation de cet Auto-packaging. Celui-ci a été désactivé pour notre institution. Seul le packaging manuel sera appliqué.</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26</a:t>
            </a:fld>
            <a:endParaRPr lang="fr-BE"/>
          </a:p>
        </p:txBody>
      </p:sp>
    </p:spTree>
    <p:extLst>
      <p:ext uri="{BB962C8B-B14F-4D97-AF65-F5344CB8AC3E}">
        <p14:creationId xmlns:p14="http://schemas.microsoft.com/office/powerpoint/2010/main" val="1802454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1" dirty="0" smtClean="0"/>
              <a:t>Packaging manuel</a:t>
            </a:r>
          </a:p>
          <a:p>
            <a:endParaRPr lang="fr-BE" dirty="0" smtClean="0"/>
          </a:p>
          <a:p>
            <a:r>
              <a:rPr lang="fr-BE" dirty="0" smtClean="0"/>
              <a:t>1.</a:t>
            </a:r>
            <a:r>
              <a:rPr lang="fr-BE" baseline="0" dirty="0" smtClean="0"/>
              <a:t> Dans le menu Acquisitions, cliquer sur « Package », dans la section « </a:t>
            </a:r>
            <a:r>
              <a:rPr lang="fr-BE" baseline="0" dirty="0" err="1" smtClean="0"/>
              <a:t>Purchase</a:t>
            </a:r>
            <a:r>
              <a:rPr lang="fr-BE" baseline="0" dirty="0" smtClean="0"/>
              <a:t> </a:t>
            </a:r>
            <a:r>
              <a:rPr lang="fr-BE" baseline="0" dirty="0" err="1" smtClean="0"/>
              <a:t>Order</a:t>
            </a:r>
            <a:r>
              <a:rPr lang="fr-BE" baseline="0" dirty="0" smtClean="0"/>
              <a:t> ».</a:t>
            </a:r>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27</a:t>
            </a:fld>
            <a:endParaRPr lang="fr-BE"/>
          </a:p>
        </p:txBody>
      </p:sp>
    </p:spTree>
    <p:extLst>
      <p:ext uri="{BB962C8B-B14F-4D97-AF65-F5344CB8AC3E}">
        <p14:creationId xmlns:p14="http://schemas.microsoft.com/office/powerpoint/2010/main" val="1421759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On trouve ici la liste de toutes</a:t>
            </a:r>
            <a:r>
              <a:rPr lang="fr-BE" baseline="0" dirty="0" smtClean="0"/>
              <a:t> les PO </a:t>
            </a:r>
            <a:r>
              <a:rPr lang="fr-BE" baseline="0" dirty="0" err="1" smtClean="0"/>
              <a:t>lines</a:t>
            </a:r>
            <a:r>
              <a:rPr lang="fr-BE" baseline="0" dirty="0" smtClean="0"/>
              <a:t> pour lesquelles on a coché la case « </a:t>
            </a:r>
            <a:r>
              <a:rPr lang="fr-BE" baseline="0" dirty="0" err="1" smtClean="0"/>
              <a:t>Manual</a:t>
            </a:r>
            <a:r>
              <a:rPr lang="fr-BE" baseline="0" dirty="0" smtClean="0"/>
              <a:t> packaging » et qui n’ont pas encore été « packagées » manuellement.</a:t>
            </a:r>
          </a:p>
          <a:p>
            <a:endParaRPr lang="fr-BE" baseline="0" dirty="0" smtClean="0"/>
          </a:p>
          <a:p>
            <a:r>
              <a:rPr lang="fr-BE" baseline="0" dirty="0" smtClean="0"/>
              <a:t>2. Cocher les cases des PO </a:t>
            </a:r>
            <a:r>
              <a:rPr lang="fr-BE" baseline="0" dirty="0" err="1" smtClean="0"/>
              <a:t>lines</a:t>
            </a:r>
            <a:r>
              <a:rPr lang="fr-BE" baseline="0" dirty="0" smtClean="0"/>
              <a:t> que l’on veut rassembler en un PO. Il existe une case « Select All » en haut de la liste de résultats. </a:t>
            </a:r>
          </a:p>
          <a:p>
            <a:endParaRPr lang="fr-BE" baseline="0" dirty="0" smtClean="0"/>
          </a:p>
          <a:p>
            <a:r>
              <a:rPr lang="fr-BE" b="1" baseline="0" dirty="0" smtClean="0"/>
              <a:t>Remarque : </a:t>
            </a:r>
            <a:r>
              <a:rPr lang="fr-BE" b="0" baseline="0" dirty="0" smtClean="0"/>
              <a:t>Il faut faire attention à plusieurs choses lorsqu’on package les PO </a:t>
            </a:r>
            <a:r>
              <a:rPr lang="fr-BE" b="0" baseline="0" dirty="0" err="1" smtClean="0"/>
              <a:t>lines</a:t>
            </a:r>
            <a:r>
              <a:rPr lang="fr-BE" b="0" baseline="0" dirty="0" smtClean="0"/>
              <a:t> :</a:t>
            </a:r>
          </a:p>
          <a:p>
            <a:pPr marL="171450" indent="-171450">
              <a:buFont typeface="Arial" panose="020B0604020202020204" pitchFamily="34" charset="0"/>
              <a:buChar char="•"/>
            </a:pPr>
            <a:r>
              <a:rPr lang="fr-BE" b="0" baseline="0" dirty="0" smtClean="0"/>
              <a:t>Ne cocher les PO </a:t>
            </a:r>
            <a:r>
              <a:rPr lang="fr-BE" b="0" baseline="0" dirty="0" err="1" smtClean="0"/>
              <a:t>lines</a:t>
            </a:r>
            <a:r>
              <a:rPr lang="fr-BE" b="0" baseline="0" dirty="0" smtClean="0"/>
              <a:t> que d’une seule bibliothèque (Utilisez le filtre « Library » pour plus de facilité).</a:t>
            </a:r>
          </a:p>
          <a:p>
            <a:pPr marL="171450" indent="-171450">
              <a:buFont typeface="Arial" panose="020B0604020202020204" pitchFamily="34" charset="0"/>
              <a:buChar char="•"/>
            </a:pPr>
            <a:r>
              <a:rPr lang="fr-BE" b="0" baseline="0" dirty="0" smtClean="0"/>
              <a:t>Ne cocher les PO </a:t>
            </a:r>
            <a:r>
              <a:rPr lang="fr-BE" b="0" baseline="0" dirty="0" err="1" smtClean="0"/>
              <a:t>lines</a:t>
            </a:r>
            <a:r>
              <a:rPr lang="fr-BE" b="0" baseline="0" dirty="0" smtClean="0"/>
              <a:t> que d’un fournisseur (Utilisez le filtre « </a:t>
            </a:r>
            <a:r>
              <a:rPr lang="fr-BE" b="0" baseline="0" dirty="0" err="1" smtClean="0"/>
              <a:t>Vendor</a:t>
            </a:r>
            <a:r>
              <a:rPr lang="fr-BE" b="0" baseline="0" dirty="0" smtClean="0"/>
              <a:t> » pour plus de facilité).</a:t>
            </a:r>
          </a:p>
          <a:p>
            <a:pPr marL="171450" indent="-171450">
              <a:buFont typeface="Arial" panose="020B0604020202020204" pitchFamily="34" charset="0"/>
              <a:buChar char="•"/>
            </a:pPr>
            <a:r>
              <a:rPr lang="fr-BE" b="0" baseline="0" dirty="0" smtClean="0"/>
              <a:t>Ne cocher que des PO </a:t>
            </a:r>
            <a:r>
              <a:rPr lang="fr-BE" b="0" baseline="0" dirty="0" err="1" smtClean="0"/>
              <a:t>lines</a:t>
            </a:r>
            <a:r>
              <a:rPr lang="fr-BE" b="0" baseline="0" dirty="0" smtClean="0"/>
              <a:t> dont le type d’acquisition est « </a:t>
            </a:r>
            <a:r>
              <a:rPr lang="fr-BE" b="0" baseline="0" dirty="0" err="1" smtClean="0"/>
              <a:t>Purchase</a:t>
            </a:r>
            <a:r>
              <a:rPr lang="fr-BE" b="0" baseline="0" dirty="0" smtClean="0"/>
              <a:t> »  (Utilisez le filtre « Acquisition Method »).</a:t>
            </a:r>
          </a:p>
          <a:p>
            <a:pPr marL="171450" indent="-171450">
              <a:buFont typeface="Arial" panose="020B0604020202020204" pitchFamily="34" charset="0"/>
              <a:buChar char="•"/>
            </a:pPr>
            <a:r>
              <a:rPr lang="fr-BE" b="0" baseline="0" dirty="0" smtClean="0"/>
              <a:t>Ne pas packager plus de 8 PO </a:t>
            </a:r>
            <a:r>
              <a:rPr lang="fr-BE" b="0" baseline="0" dirty="0" err="1" smtClean="0"/>
              <a:t>lines</a:t>
            </a:r>
            <a:r>
              <a:rPr lang="fr-BE" b="0" baseline="0" dirty="0" smtClean="0"/>
              <a:t> ensemble afin d’éviter des bons de commandes trop longs. (Consigne de l’ARF).</a:t>
            </a:r>
            <a:endParaRPr lang="fr-BE" b="1" baseline="0" dirty="0" smtClean="0"/>
          </a:p>
          <a:p>
            <a:endParaRPr lang="fr-BE" baseline="0" dirty="0" smtClean="0"/>
          </a:p>
          <a:p>
            <a:r>
              <a:rPr lang="fr-BE" baseline="0" dirty="0" smtClean="0"/>
              <a:t>3. Cliquer sur « </a:t>
            </a:r>
            <a:r>
              <a:rPr lang="fr-BE" baseline="0" dirty="0" err="1" smtClean="0"/>
              <a:t>Create</a:t>
            </a:r>
            <a:r>
              <a:rPr lang="fr-BE" baseline="0" dirty="0" smtClean="0"/>
              <a:t> new PO », en haut à droite.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28</a:t>
            </a:fld>
            <a:endParaRPr lang="fr-BE"/>
          </a:p>
        </p:txBody>
      </p:sp>
    </p:spTree>
    <p:extLst>
      <p:ext uri="{BB962C8B-B14F-4D97-AF65-F5344CB8AC3E}">
        <p14:creationId xmlns:p14="http://schemas.microsoft.com/office/powerpoint/2010/main" val="976726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4. Il n’y a logiquement</a:t>
            </a:r>
            <a:r>
              <a:rPr lang="fr-BE" baseline="0" dirty="0" smtClean="0"/>
              <a:t> rien à modifier ou a remplir à ce stade. Il suffit de cliquer sur le </a:t>
            </a:r>
            <a:r>
              <a:rPr lang="fr-BE" b="1" baseline="0" dirty="0" smtClean="0"/>
              <a:t>bouton « Save »</a:t>
            </a:r>
            <a:r>
              <a:rPr lang="fr-BE" baseline="0" dirty="0" smtClean="0"/>
              <a:t>, en haut à droite.</a:t>
            </a:r>
          </a:p>
          <a:p>
            <a:endParaRPr lang="fr-BE" baseline="0" dirty="0" smtClean="0"/>
          </a:p>
          <a:p>
            <a:r>
              <a:rPr lang="fr-BE" baseline="0" dirty="0" smtClean="0"/>
              <a:t>Le PO </a:t>
            </a:r>
            <a:r>
              <a:rPr lang="fr-BE" baseline="0" dirty="0" err="1" smtClean="0"/>
              <a:t>number</a:t>
            </a:r>
            <a:r>
              <a:rPr lang="fr-BE" baseline="0" dirty="0" smtClean="0"/>
              <a:t> (en vert), est créé automatiquement par Alma. A l’</a:t>
            </a:r>
            <a:r>
              <a:rPr lang="fr-BE" baseline="0" dirty="0" err="1" smtClean="0"/>
              <a:t>ULiège</a:t>
            </a:r>
            <a:r>
              <a:rPr lang="fr-BE" baseline="0" dirty="0" smtClean="0"/>
              <a:t>, ce numéro est temporaire</a:t>
            </a:r>
            <a:r>
              <a:rPr lang="fr-BE" b="0" baseline="0" dirty="0" smtClean="0"/>
              <a:t>. </a:t>
            </a:r>
            <a:r>
              <a:rPr lang="fr-BE" b="1" baseline="0" dirty="0" smtClean="0"/>
              <a:t>Il sera remplacé par le numéro de bon de commande provenant de SAP</a:t>
            </a:r>
            <a:r>
              <a:rPr lang="fr-BE" baseline="0" dirty="0" smtClean="0"/>
              <a:t>.</a:t>
            </a:r>
          </a:p>
          <a:p>
            <a:endParaRPr lang="fr-BE" baseline="0" dirty="0" smtClean="0"/>
          </a:p>
          <a:p>
            <a:r>
              <a:rPr lang="fr-BE" b="1" baseline="0" dirty="0" smtClean="0"/>
              <a:t>ATTENTION</a:t>
            </a:r>
            <a:r>
              <a:rPr lang="fr-BE" baseline="0" dirty="0" smtClean="0"/>
              <a:t> : A ce stade, il ne faut </a:t>
            </a:r>
            <a:r>
              <a:rPr lang="fr-BE" u="sng" baseline="0" dirty="0" smtClean="0"/>
              <a:t>pas</a:t>
            </a:r>
            <a:r>
              <a:rPr lang="fr-BE" baseline="0" dirty="0" smtClean="0"/>
              <a:t> cliquer sur le bouton « Save and Continue » car cette action envoie directement la commande au fournisseur. Or, le bon de commande </a:t>
            </a:r>
            <a:r>
              <a:rPr lang="fr-BE" baseline="0" dirty="0" err="1" smtClean="0"/>
              <a:t>ULiège</a:t>
            </a:r>
            <a:r>
              <a:rPr lang="fr-BE" baseline="0" dirty="0" smtClean="0"/>
              <a:t> n’a pas encore été créé par la secrétaire exécutive. Le numéro SAP n’a, par conséquent, pas encore été encodé.</a:t>
            </a:r>
          </a:p>
          <a:p>
            <a:endParaRPr lang="fr-BE" baseline="0" dirty="0" smtClean="0"/>
          </a:p>
          <a:p>
            <a:r>
              <a:rPr lang="fr-BE" baseline="0" dirty="0" smtClean="0"/>
              <a:t>En cas d’erreur, il existe des « solutions » telles que supprimer la commande (sans oublier d’avertir le fournisseur) ou de laisser la situation en l’état (mais il faudra bien veiller à ce que la commande BC-XXX d’Alma puisse être retrouvée et mise en regard du bon numéro de BC SAP, mais, bien entendu, le mieux est d’éviter ces désagréments en faisant bien attention de cliquer sur « Save » plutôt que « Save and Continue ».</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29</a:t>
            </a:fld>
            <a:endParaRPr lang="fr-BE"/>
          </a:p>
        </p:txBody>
      </p:sp>
    </p:spTree>
    <p:extLst>
      <p:ext uri="{BB962C8B-B14F-4D97-AF65-F5344CB8AC3E}">
        <p14:creationId xmlns:p14="http://schemas.microsoft.com/office/powerpoint/2010/main" val="68903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a:t>
            </a:fld>
            <a:endParaRPr lang="fr-BE"/>
          </a:p>
        </p:txBody>
      </p:sp>
    </p:spTree>
    <p:extLst>
      <p:ext uri="{BB962C8B-B14F-4D97-AF65-F5344CB8AC3E}">
        <p14:creationId xmlns:p14="http://schemas.microsoft.com/office/powerpoint/2010/main" val="647753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30</a:t>
            </a:fld>
            <a:endParaRPr lang="fr-BE"/>
          </a:p>
        </p:txBody>
      </p:sp>
    </p:spTree>
    <p:extLst>
      <p:ext uri="{BB962C8B-B14F-4D97-AF65-F5344CB8AC3E}">
        <p14:creationId xmlns:p14="http://schemas.microsoft.com/office/powerpoint/2010/main" val="3000211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i="0" dirty="0" smtClean="0"/>
              <a:t>Une</a:t>
            </a:r>
            <a:r>
              <a:rPr lang="fr-BE" i="0" baseline="0" dirty="0" smtClean="0"/>
              <a:t> fois les PO Lines rassemblées en un PO, il faut envoyer ce PO à la secrétaire exécutive afin que les commandes puissent être encodées dans SAP.</a:t>
            </a:r>
          </a:p>
          <a:p>
            <a:endParaRPr lang="fr-BE" i="0" baseline="0" dirty="0" smtClean="0"/>
          </a:p>
          <a:p>
            <a:r>
              <a:rPr lang="fr-BE" i="0" baseline="0" dirty="0" smtClean="0"/>
              <a:t>La solution que nous présentons ici est temporaire, en attendant une implémentation de SAP dans Alma et donc une meilleure interaction. En voici les étapes :</a:t>
            </a:r>
          </a:p>
          <a:p>
            <a:endParaRPr lang="fr-BE" i="0" baseline="0" dirty="0" smtClean="0"/>
          </a:p>
          <a:p>
            <a:r>
              <a:rPr lang="fr-BE" i="0" baseline="0" dirty="0" smtClean="0"/>
              <a:t>1. Dans le menu Alma, cliquer sur « </a:t>
            </a:r>
            <a:r>
              <a:rPr lang="fr-BE" i="0" baseline="0" dirty="0" err="1" smtClean="0"/>
              <a:t>Review</a:t>
            </a:r>
            <a:r>
              <a:rPr lang="fr-BE" i="0" baseline="0" dirty="0" smtClean="0"/>
              <a:t> », dans la section « </a:t>
            </a:r>
            <a:r>
              <a:rPr lang="fr-BE" i="0" baseline="0" dirty="0" err="1" smtClean="0"/>
              <a:t>Purchase</a:t>
            </a:r>
            <a:r>
              <a:rPr lang="fr-BE" i="0" baseline="0" dirty="0" smtClean="0"/>
              <a:t> </a:t>
            </a:r>
            <a:r>
              <a:rPr lang="fr-BE" i="0" baseline="0" dirty="0" err="1" smtClean="0"/>
              <a:t>order</a:t>
            </a:r>
            <a:r>
              <a:rPr lang="fr-BE" i="0" baseline="0" dirty="0" smtClean="0"/>
              <a:t> ». (Attention qu’il existe également un « </a:t>
            </a:r>
            <a:r>
              <a:rPr lang="fr-BE" i="0" baseline="0" dirty="0" err="1" smtClean="0"/>
              <a:t>Review</a:t>
            </a:r>
            <a:r>
              <a:rPr lang="fr-BE" i="0" baseline="0" dirty="0" smtClean="0"/>
              <a:t> » dans la section « </a:t>
            </a:r>
            <a:r>
              <a:rPr lang="fr-BE" i="0" baseline="0" dirty="0" err="1" smtClean="0"/>
              <a:t>Purchase</a:t>
            </a:r>
            <a:r>
              <a:rPr lang="fr-BE" i="0" baseline="0" dirty="0" smtClean="0"/>
              <a:t> </a:t>
            </a:r>
            <a:r>
              <a:rPr lang="fr-BE" i="0" baseline="0" dirty="0" err="1" smtClean="0"/>
              <a:t>Order</a:t>
            </a:r>
            <a:r>
              <a:rPr lang="fr-BE" i="0" baseline="0" dirty="0" smtClean="0"/>
              <a:t> Lines » mais il ne mène pas au même endroit.)</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31</a:t>
            </a:fld>
            <a:endParaRPr lang="fr-BE"/>
          </a:p>
        </p:txBody>
      </p:sp>
    </p:spTree>
    <p:extLst>
      <p:ext uri="{BB962C8B-B14F-4D97-AF65-F5344CB8AC3E}">
        <p14:creationId xmlns:p14="http://schemas.microsoft.com/office/powerpoint/2010/main" val="4257613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2. Repérer la PO que l’on veut traiter</a:t>
            </a:r>
            <a:r>
              <a:rPr lang="fr-BE" baseline="0" dirty="0" smtClean="0"/>
              <a:t> et cliquer sur son numéro (BC-…).</a:t>
            </a:r>
          </a:p>
          <a:p>
            <a:r>
              <a:rPr lang="fr-BE" baseline="0" dirty="0" smtClean="0"/>
              <a:t>On peut utiliser les filtres, à gauche, pour atteindre plus facilement ce que l’on cherche.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32</a:t>
            </a:fld>
            <a:endParaRPr lang="fr-BE"/>
          </a:p>
        </p:txBody>
      </p:sp>
    </p:spTree>
    <p:extLst>
      <p:ext uri="{BB962C8B-B14F-4D97-AF65-F5344CB8AC3E}">
        <p14:creationId xmlns:p14="http://schemas.microsoft.com/office/powerpoint/2010/main" val="4269470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3. Cliquer sur l’onglet « PO line </a:t>
            </a:r>
            <a:r>
              <a:rPr lang="fr-BE" dirty="0" err="1" smtClean="0"/>
              <a:t>list</a:t>
            </a:r>
            <a:r>
              <a:rPr lang="fr-BE" dirty="0" smtClean="0"/>
              <a:t> ».</a:t>
            </a:r>
          </a:p>
          <a:p>
            <a:endParaRPr lang="fr-BE" dirty="0" smtClean="0"/>
          </a:p>
          <a:p>
            <a:r>
              <a:rPr lang="fr-BE" dirty="0" smtClean="0"/>
              <a:t>4.</a:t>
            </a:r>
            <a:r>
              <a:rPr lang="fr-BE" baseline="0" dirty="0" smtClean="0"/>
              <a:t> Cliquer sur le bouton d’export, à droite, puis sur « Excel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33</a:t>
            </a:fld>
            <a:endParaRPr lang="fr-BE"/>
          </a:p>
        </p:txBody>
      </p:sp>
    </p:spTree>
    <p:extLst>
      <p:ext uri="{BB962C8B-B14F-4D97-AF65-F5344CB8AC3E}">
        <p14:creationId xmlns:p14="http://schemas.microsoft.com/office/powerpoint/2010/main" val="1238193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5.</a:t>
            </a:r>
            <a:r>
              <a:rPr lang="fr-BE" baseline="0" dirty="0" smtClean="0"/>
              <a:t> Envoyer le fichier (après une éventuelle amélioration de la mise en page) à la secrétaire exécutive qui encode dans SAP. Une fois le bon de commande créé dans SAP, la secrétaire exécutive, ou le bibliothécaire, </a:t>
            </a:r>
            <a:r>
              <a:rPr lang="fr-BE" b="1" baseline="0" dirty="0" smtClean="0"/>
              <a:t>remplace dans Alma le numéro automatique du PO par le numéro de bon de commande SAP </a:t>
            </a:r>
            <a:r>
              <a:rPr lang="fr-BE" b="1" baseline="0" dirty="0" err="1" smtClean="0"/>
              <a:t>ULiège</a:t>
            </a:r>
            <a:r>
              <a:rPr lang="fr-BE" baseline="0" dirty="0" smtClean="0"/>
              <a:t>. </a:t>
            </a:r>
          </a:p>
          <a:p>
            <a:endParaRPr lang="fr-BE" baseline="0" dirty="0" smtClean="0"/>
          </a:p>
          <a:p>
            <a:r>
              <a:rPr lang="fr-BE" baseline="0" dirty="0" smtClean="0"/>
              <a:t>Selon les workflows des bibliothèques, cela peut donc être la secrétaire exécutive, ou le bibliothécaire en charge des acquisitions qui introduira le numéro SAP dans Alma </a:t>
            </a:r>
            <a:r>
              <a:rPr lang="fr-BE" u="sng" baseline="0" dirty="0" smtClean="0"/>
              <a:t>et assurera la suite des opérations</a:t>
            </a:r>
            <a:r>
              <a:rPr lang="fr-BE" baseline="0" dirty="0" smtClean="0"/>
              <a:t>.</a:t>
            </a:r>
          </a:p>
          <a:p>
            <a:endParaRPr lang="fr-BE" baseline="0" dirty="0" smtClean="0"/>
          </a:p>
          <a:p>
            <a:r>
              <a:rPr lang="fr-BE" baseline="0" dirty="0" smtClean="0"/>
              <a:t>Nous n’avons pas la main sur la configuration de la génération des fichiers Excel par Alma. Les données reprises dans ce tableau sont donc imposées par le système. Or il manque une donnée très importante : le nom du fournisseur. </a:t>
            </a:r>
            <a:r>
              <a:rPr lang="fr-BE" b="1" baseline="0" dirty="0" smtClean="0"/>
              <a:t>La personne qui envoie ce fichier à la secrétaire exécutive doit ajouter une colonne avec le nom du fournisseur.</a:t>
            </a:r>
            <a:r>
              <a:rPr lang="fr-BE" baseline="0" dirty="0" smtClean="0"/>
              <a:t> Les autres colonnes importantes sont celles qui reprennent le titre, l’ISBN, le numéro de PO, la bibliothèque, le budget et le prix.</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34</a:t>
            </a:fld>
            <a:endParaRPr lang="fr-BE"/>
          </a:p>
        </p:txBody>
      </p:sp>
    </p:spTree>
    <p:extLst>
      <p:ext uri="{BB962C8B-B14F-4D97-AF65-F5344CB8AC3E}">
        <p14:creationId xmlns:p14="http://schemas.microsoft.com/office/powerpoint/2010/main" val="2097045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i="0" baseline="0" dirty="0" smtClean="0"/>
              <a:t>6. Dans le menu Alma, cliquer sur « </a:t>
            </a:r>
            <a:r>
              <a:rPr lang="fr-BE" i="0" baseline="0" dirty="0" err="1" smtClean="0"/>
              <a:t>Review</a:t>
            </a:r>
            <a:r>
              <a:rPr lang="fr-BE" i="0" baseline="0" dirty="0" smtClean="0"/>
              <a:t> », dans la section « </a:t>
            </a:r>
            <a:r>
              <a:rPr lang="fr-BE" i="0" baseline="0" dirty="0" err="1" smtClean="0"/>
              <a:t>Purchase</a:t>
            </a:r>
            <a:r>
              <a:rPr lang="fr-BE" i="0" baseline="0" dirty="0" smtClean="0"/>
              <a:t> </a:t>
            </a:r>
            <a:r>
              <a:rPr lang="fr-BE" i="0" baseline="0" dirty="0" err="1" smtClean="0"/>
              <a:t>order</a:t>
            </a:r>
            <a:r>
              <a:rPr lang="fr-BE" i="0" baseline="0" dirty="0" smtClean="0"/>
              <a:t> ».</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35</a:t>
            </a:fld>
            <a:endParaRPr lang="fr-BE"/>
          </a:p>
        </p:txBody>
      </p:sp>
    </p:spTree>
    <p:extLst>
      <p:ext uri="{BB962C8B-B14F-4D97-AF65-F5344CB8AC3E}">
        <p14:creationId xmlns:p14="http://schemas.microsoft.com/office/powerpoint/2010/main" val="4257613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7. Repérer la PO que l’on veut traiter</a:t>
            </a:r>
            <a:r>
              <a:rPr lang="fr-BE" baseline="0" dirty="0" smtClean="0"/>
              <a:t>. </a:t>
            </a:r>
          </a:p>
          <a:p>
            <a:endParaRPr lang="fr-BE" baseline="0" dirty="0" smtClean="0"/>
          </a:p>
          <a:p>
            <a:r>
              <a:rPr lang="fr-BE" baseline="0" dirty="0" smtClean="0"/>
              <a:t>8. Cliquer sur le bouton « … » puis sur « Edit ».</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36</a:t>
            </a:fld>
            <a:endParaRPr lang="fr-BE"/>
          </a:p>
        </p:txBody>
      </p:sp>
    </p:spTree>
    <p:extLst>
      <p:ext uri="{BB962C8B-B14F-4D97-AF65-F5344CB8AC3E}">
        <p14:creationId xmlns:p14="http://schemas.microsoft.com/office/powerpoint/2010/main" val="42694707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9. Dans l’onglet « </a:t>
            </a:r>
            <a:r>
              <a:rPr lang="fr-BE" dirty="0" err="1" smtClean="0"/>
              <a:t>Summary</a:t>
            </a:r>
            <a:r>
              <a:rPr lang="fr-BE" dirty="0" smtClean="0"/>
              <a:t> », </a:t>
            </a:r>
            <a:r>
              <a:rPr lang="fr-BE" b="1" dirty="0" smtClean="0"/>
              <a:t>remplacer le numéro </a:t>
            </a:r>
            <a:r>
              <a:rPr lang="fr-BE" dirty="0" smtClean="0"/>
              <a:t>automatique de PO (PO-….) </a:t>
            </a:r>
            <a:r>
              <a:rPr lang="fr-BE" b="1" dirty="0" smtClean="0"/>
              <a:t>par le numéro de bon de</a:t>
            </a:r>
            <a:r>
              <a:rPr lang="fr-BE" b="1" baseline="0" dirty="0" smtClean="0"/>
              <a:t> commande SAP </a:t>
            </a:r>
            <a:r>
              <a:rPr lang="fr-BE" b="1" baseline="0" dirty="0" err="1" smtClean="0"/>
              <a:t>ULiège</a:t>
            </a:r>
            <a:r>
              <a:rPr lang="fr-BE" baseline="0" dirty="0" smtClean="0"/>
              <a:t>.</a:t>
            </a:r>
          </a:p>
          <a:p>
            <a:endParaRPr lang="fr-BE" baseline="0" dirty="0" smtClean="0"/>
          </a:p>
          <a:p>
            <a:r>
              <a:rPr lang="fr-BE" baseline="0" dirty="0" smtClean="0"/>
              <a:t>10. Cliquer sur le bouton « Save and Continue ». </a:t>
            </a:r>
          </a:p>
          <a:p>
            <a:r>
              <a:rPr lang="fr-BE" b="1" baseline="0" dirty="0" smtClean="0"/>
              <a:t>ATTENTION</a:t>
            </a:r>
            <a:r>
              <a:rPr lang="fr-BE" baseline="0" dirty="0" smtClean="0"/>
              <a:t> : Cette action entraîne l’envoi </a:t>
            </a:r>
            <a:r>
              <a:rPr lang="fr-BE" u="sng" baseline="0" dirty="0" smtClean="0"/>
              <a:t>automatique et instantané</a:t>
            </a:r>
            <a:r>
              <a:rPr lang="fr-BE" baseline="0" dirty="0" smtClean="0"/>
              <a:t> d’un mail de commande au fournisseur.</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37</a:t>
            </a:fld>
            <a:endParaRPr lang="fr-BE"/>
          </a:p>
        </p:txBody>
      </p:sp>
    </p:spTree>
    <p:extLst>
      <p:ext uri="{BB962C8B-B14F-4D97-AF65-F5344CB8AC3E}">
        <p14:creationId xmlns:p14="http://schemas.microsoft.com/office/powerpoint/2010/main" val="4293377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38</a:t>
            </a:fld>
            <a:endParaRPr lang="fr-BE"/>
          </a:p>
        </p:txBody>
      </p:sp>
    </p:spTree>
    <p:extLst>
      <p:ext uri="{BB962C8B-B14F-4D97-AF65-F5344CB8AC3E}">
        <p14:creationId xmlns:p14="http://schemas.microsoft.com/office/powerpoint/2010/main" val="4193118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i="0" dirty="0" smtClean="0"/>
              <a:t>Alma</a:t>
            </a:r>
            <a:r>
              <a:rPr lang="fr-BE" i="0" baseline="0" dirty="0" smtClean="0"/>
              <a:t> permet de configurer un processus d’approbation (</a:t>
            </a:r>
            <a:r>
              <a:rPr lang="fr-BE" i="0" baseline="0" dirty="0" err="1" smtClean="0"/>
              <a:t>Approval</a:t>
            </a:r>
            <a:r>
              <a:rPr lang="fr-BE" i="0" baseline="0" dirty="0" smtClean="0"/>
              <a:t>). Celui-ci permet de rendre obligatoire l’approbation d’une commande si elle rencontre certains critères. Par exemple, on pourrait imaginer que toutes les commandes dépassant un plafond de X EUR doivent être validées par un responsable scientifique, disposant nécessairement de rôles dans les Acquisitions (&lt; exigence d’Alma).</a:t>
            </a:r>
          </a:p>
          <a:p>
            <a:endParaRPr lang="fr-BE" i="0" baseline="0" dirty="0" smtClean="0"/>
          </a:p>
          <a:p>
            <a:r>
              <a:rPr lang="fr-BE" i="0" baseline="0" dirty="0" smtClean="0"/>
              <a:t>Actuellement cette étape du workflow n’est pas configurée. Aucune commande ne passe par le stade de l’approbation. L’approbation se définit au niveau institutionnel, et non de la bibliothèque. Les critères fixés s’appliqueraient dès lors à toutes les commandes créées.</a:t>
            </a:r>
          </a:p>
          <a:p>
            <a:endParaRPr lang="fr-BE" i="0"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39</a:t>
            </a:fld>
            <a:endParaRPr lang="fr-BE"/>
          </a:p>
        </p:txBody>
      </p:sp>
    </p:spTree>
    <p:extLst>
      <p:ext uri="{BB962C8B-B14F-4D97-AF65-F5344CB8AC3E}">
        <p14:creationId xmlns:p14="http://schemas.microsoft.com/office/powerpoint/2010/main" val="132740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Schéma des acquisitions</a:t>
            </a:r>
            <a:r>
              <a:rPr lang="fr-BE" baseline="0" dirty="0" smtClean="0"/>
              <a:t> dans Alma.</a:t>
            </a:r>
          </a:p>
          <a:p>
            <a:endParaRPr lang="fr-BE" baseline="0" dirty="0" smtClean="0"/>
          </a:p>
          <a:p>
            <a:r>
              <a:rPr lang="fr-BE" baseline="0" dirty="0" smtClean="0"/>
              <a:t>0. Suggestion d’achat (hors Alma) + décision de l’achat après vérification qu’il n’existe déjà pas de commande ou que le document n’a pas déjà été acquis par les Bibliothèques</a:t>
            </a:r>
          </a:p>
          <a:p>
            <a:endParaRPr lang="fr-BE" baseline="0" dirty="0" smtClean="0"/>
          </a:p>
          <a:p>
            <a:pPr marL="228600" indent="-228600">
              <a:buAutoNum type="arabicPeriod"/>
            </a:pPr>
            <a:r>
              <a:rPr lang="fr-BE" baseline="0" dirty="0" smtClean="0"/>
              <a:t>On crée la PO line à partir :</a:t>
            </a:r>
          </a:p>
          <a:p>
            <a:pPr marL="628650" lvl="1" indent="-171450">
              <a:buFont typeface="Arial" panose="020B0604020202020204" pitchFamily="34" charset="0"/>
              <a:buChar char="•"/>
            </a:pPr>
            <a:r>
              <a:rPr lang="fr-BE" baseline="0" dirty="0" smtClean="0"/>
              <a:t>d’une notice déjà existante dans la Institution Zone (IZ)</a:t>
            </a:r>
          </a:p>
          <a:p>
            <a:pPr marL="628650" lvl="1" indent="-171450">
              <a:buFont typeface="Arial" panose="020B0604020202020204" pitchFamily="34" charset="0"/>
              <a:buChar char="•"/>
            </a:pPr>
            <a:r>
              <a:rPr lang="fr-BE" baseline="0" dirty="0" smtClean="0"/>
              <a:t>d’une notice de la </a:t>
            </a:r>
            <a:r>
              <a:rPr lang="fr-BE" baseline="0" dirty="0" err="1" smtClean="0"/>
              <a:t>Community</a:t>
            </a:r>
            <a:r>
              <a:rPr lang="fr-BE" baseline="0" dirty="0" smtClean="0"/>
              <a:t> Zone (e-ressources)</a:t>
            </a:r>
          </a:p>
          <a:p>
            <a:pPr marL="628650" lvl="1" indent="-171450">
              <a:buFont typeface="Arial" panose="020B0604020202020204" pitchFamily="34" charset="0"/>
              <a:buChar char="•"/>
            </a:pPr>
            <a:r>
              <a:rPr lang="fr-BE" baseline="0" dirty="0" smtClean="0"/>
              <a:t>d’une notice importée depuis un catalogue externe </a:t>
            </a:r>
          </a:p>
          <a:p>
            <a:pPr marL="628650" lvl="1" indent="-171450">
              <a:buFont typeface="Arial" panose="020B0604020202020204" pitchFamily="34" charset="0"/>
              <a:buChar char="•"/>
            </a:pPr>
            <a:r>
              <a:rPr lang="fr-BE" baseline="0" dirty="0" smtClean="0"/>
              <a:t>d’une notice créée via le </a:t>
            </a:r>
            <a:r>
              <a:rPr lang="fr-BE" baseline="0" dirty="0" err="1" smtClean="0"/>
              <a:t>Metadata</a:t>
            </a:r>
            <a:r>
              <a:rPr lang="fr-BE" baseline="0" dirty="0" smtClean="0"/>
              <a:t> Editor</a:t>
            </a:r>
          </a:p>
          <a:p>
            <a:pPr marL="628650" lvl="1" indent="-171450">
              <a:buFont typeface="Arial" panose="020B0604020202020204" pitchFamily="34" charset="0"/>
              <a:buChar char="•"/>
            </a:pPr>
            <a:r>
              <a:rPr lang="fr-BE" baseline="0" dirty="0" smtClean="0"/>
              <a:t>d’une notice créée via les </a:t>
            </a:r>
            <a:r>
              <a:rPr lang="fr-BE" baseline="0" dirty="0" err="1" smtClean="0"/>
              <a:t>Purchase</a:t>
            </a:r>
            <a:r>
              <a:rPr lang="fr-BE" baseline="0" dirty="0" smtClean="0"/>
              <a:t> </a:t>
            </a:r>
            <a:r>
              <a:rPr lang="fr-BE" baseline="0" dirty="0" err="1" smtClean="0"/>
              <a:t>requests</a:t>
            </a:r>
            <a:r>
              <a:rPr lang="fr-BE" baseline="0" dirty="0" smtClean="0"/>
              <a:t> (</a:t>
            </a:r>
            <a:r>
              <a:rPr lang="fr-BE" baseline="0" dirty="0" smtClean="0">
                <a:sym typeface="Wingdings" panose="05000000000000000000" pitchFamily="2" charset="2"/>
              </a:rPr>
              <a:t> notice obligatoirement à retravailler à la réception)</a:t>
            </a:r>
          </a:p>
          <a:p>
            <a:pPr marL="628650" lvl="1" indent="-171450">
              <a:buFont typeface="Arial" panose="020B0604020202020204" pitchFamily="34" charset="0"/>
              <a:buChar char="•"/>
            </a:pPr>
            <a:endParaRPr lang="fr-BE" baseline="0" dirty="0" smtClean="0"/>
          </a:p>
          <a:p>
            <a:pPr marL="0" indent="0">
              <a:buNone/>
            </a:pPr>
            <a:r>
              <a:rPr lang="fr-BE" baseline="0" dirty="0" smtClean="0"/>
              <a:t>2. La ligne de commande est « validée » par un processus automatique. C’est-à-dire qu’Alma produira des alertes si certains champs ne sont pas remplis ou sont mal remplis.</a:t>
            </a:r>
          </a:p>
          <a:p>
            <a:pPr marL="0" indent="0">
              <a:buNone/>
            </a:pPr>
            <a:endParaRPr lang="fr-BE" baseline="0" dirty="0" smtClean="0"/>
          </a:p>
          <a:p>
            <a:pPr marL="0" indent="0">
              <a:buNone/>
            </a:pPr>
            <a:r>
              <a:rPr lang="fr-BE" i="0" dirty="0" smtClean="0">
                <a:solidFill>
                  <a:srgbClr val="000000"/>
                </a:solidFill>
              </a:rPr>
              <a:t>3. </a:t>
            </a:r>
            <a:r>
              <a:rPr lang="fr-BE" i="0" dirty="0" err="1" smtClean="0">
                <a:solidFill>
                  <a:srgbClr val="000000"/>
                </a:solidFill>
              </a:rPr>
              <a:t>Review</a:t>
            </a:r>
            <a:r>
              <a:rPr lang="fr-BE" i="0" baseline="0" dirty="0" smtClean="0">
                <a:solidFill>
                  <a:srgbClr val="000000"/>
                </a:solidFill>
              </a:rPr>
              <a:t> : Révision éventuelle de la ligne de commande si des problèmes ont été détectés lors de l’étape précédente.</a:t>
            </a:r>
          </a:p>
          <a:p>
            <a:pPr marL="0" indent="0">
              <a:buNone/>
            </a:pPr>
            <a:endParaRPr lang="fr-BE" i="0" dirty="0" smtClean="0">
              <a:solidFill>
                <a:srgbClr val="000000"/>
              </a:solidFill>
            </a:endParaRPr>
          </a:p>
          <a:p>
            <a:pPr marL="0" indent="0">
              <a:buNone/>
            </a:pPr>
            <a:r>
              <a:rPr lang="fr-BE" i="0" dirty="0" smtClean="0">
                <a:solidFill>
                  <a:srgbClr val="000000"/>
                </a:solidFill>
              </a:rPr>
              <a:t>4.</a:t>
            </a:r>
            <a:r>
              <a:rPr lang="fr-BE" i="0" baseline="0" dirty="0" smtClean="0">
                <a:solidFill>
                  <a:srgbClr val="000000"/>
                </a:solidFill>
              </a:rPr>
              <a:t> </a:t>
            </a:r>
            <a:r>
              <a:rPr lang="fr-BE" i="0" dirty="0" smtClean="0">
                <a:solidFill>
                  <a:srgbClr val="000000"/>
                </a:solidFill>
              </a:rPr>
              <a:t>Packaging : Les PO</a:t>
            </a:r>
            <a:r>
              <a:rPr lang="fr-BE" i="0" baseline="0" dirty="0" smtClean="0">
                <a:solidFill>
                  <a:srgbClr val="000000"/>
                </a:solidFill>
              </a:rPr>
              <a:t> </a:t>
            </a:r>
            <a:r>
              <a:rPr lang="fr-BE" i="0" baseline="0" dirty="0" err="1" smtClean="0">
                <a:solidFill>
                  <a:srgbClr val="000000"/>
                </a:solidFill>
              </a:rPr>
              <a:t>l</a:t>
            </a:r>
            <a:r>
              <a:rPr lang="fr-BE" i="0" dirty="0" err="1" smtClean="0">
                <a:solidFill>
                  <a:srgbClr val="000000"/>
                </a:solidFill>
              </a:rPr>
              <a:t>ines</a:t>
            </a:r>
            <a:r>
              <a:rPr lang="fr-BE" i="0" baseline="0" dirty="0" smtClean="0">
                <a:solidFill>
                  <a:srgbClr val="000000"/>
                </a:solidFill>
              </a:rPr>
              <a:t> sont regroupées en fonction du fournisseur, de la bibliothèque qui passe la commande, de la devise, de la « continuité » (One-time, </a:t>
            </a:r>
            <a:r>
              <a:rPr lang="fr-BE" i="0" baseline="0" dirty="0" err="1" smtClean="0">
                <a:solidFill>
                  <a:srgbClr val="000000"/>
                </a:solidFill>
              </a:rPr>
              <a:t>continuous</a:t>
            </a:r>
            <a:r>
              <a:rPr lang="fr-BE" i="0" baseline="0" dirty="0" smtClean="0">
                <a:solidFill>
                  <a:srgbClr val="000000"/>
                </a:solidFill>
              </a:rPr>
              <a:t>…) et de la méthode d’acquisition, pour créer une PO (= bon de commande). Une procédure automatique existe mais ne sera pas appliquée à l’</a:t>
            </a:r>
            <a:r>
              <a:rPr lang="fr-BE" i="0" baseline="0" dirty="0" err="1" smtClean="0">
                <a:solidFill>
                  <a:srgbClr val="000000"/>
                </a:solidFill>
              </a:rPr>
              <a:t>ULiège</a:t>
            </a:r>
            <a:r>
              <a:rPr lang="fr-BE" i="0" baseline="0" dirty="0" smtClean="0">
                <a:solidFill>
                  <a:srgbClr val="000000"/>
                </a:solidFill>
              </a:rPr>
              <a:t>.</a:t>
            </a:r>
          </a:p>
          <a:p>
            <a:pPr marL="0" indent="0">
              <a:buNone/>
            </a:pPr>
            <a:endParaRPr lang="fr-BE" i="1" baseline="0" dirty="0" smtClean="0">
              <a:solidFill>
                <a:srgbClr val="000000"/>
              </a:solidFill>
            </a:endParaRPr>
          </a:p>
          <a:p>
            <a:pPr marL="0" indent="0">
              <a:buNone/>
            </a:pPr>
            <a:r>
              <a:rPr lang="fr-BE" i="0" baseline="0" dirty="0" smtClean="0">
                <a:solidFill>
                  <a:srgbClr val="000000"/>
                </a:solidFill>
              </a:rPr>
              <a:t>4’. La PO est envoyée à la secrétaire exécutive pour encodage dans SAP (via un fichier Excel en attendant l’interfaçage avec SAP). Le numéro de bon de commande provenant de SAP est ensuite encodé dans Alma.</a:t>
            </a:r>
          </a:p>
          <a:p>
            <a:pPr marL="0" indent="0">
              <a:buNone/>
            </a:pPr>
            <a:endParaRPr lang="fr-BE" i="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i="0" baseline="0" dirty="0" smtClean="0">
                <a:solidFill>
                  <a:srgbClr val="000000"/>
                </a:solidFill>
              </a:rPr>
              <a:t>5. Approbation automatique ou manuelle. Envoi des commandes par mail ou par EDI (</a:t>
            </a:r>
            <a:r>
              <a:rPr lang="fr-BE" i="0" baseline="0" dirty="0" err="1" smtClean="0">
                <a:solidFill>
                  <a:srgbClr val="000000"/>
                </a:solidFill>
              </a:rPr>
              <a:t>Electronic</a:t>
            </a:r>
            <a:r>
              <a:rPr lang="fr-BE" i="0" baseline="0" dirty="0" smtClean="0">
                <a:solidFill>
                  <a:srgbClr val="000000"/>
                </a:solidFill>
              </a:rPr>
              <a:t> data </a:t>
            </a:r>
            <a:r>
              <a:rPr lang="fr-BE" i="0" baseline="0" dirty="0" err="1" smtClean="0">
                <a:solidFill>
                  <a:srgbClr val="000000"/>
                </a:solidFill>
              </a:rPr>
              <a:t>interchange</a:t>
            </a:r>
            <a:r>
              <a:rPr lang="fr-BE" i="0" baseline="0" dirty="0" smtClean="0">
                <a:solidFill>
                  <a:srgbClr val="000000"/>
                </a:solidFill>
              </a:rPr>
              <a:t> = permet d’échanger des données directement d’Alma vers le système du fournisseur).</a:t>
            </a:r>
          </a:p>
          <a:p>
            <a:pPr marL="0" marR="0" indent="0" algn="l" defTabSz="914400" rtl="0" eaLnBrk="1" fontAlgn="auto" latinLnBrk="0" hangingPunct="1">
              <a:lnSpc>
                <a:spcPct val="100000"/>
              </a:lnSpc>
              <a:spcBef>
                <a:spcPts val="0"/>
              </a:spcBef>
              <a:spcAft>
                <a:spcPts val="0"/>
              </a:spcAft>
              <a:buClrTx/>
              <a:buSzTx/>
              <a:buFontTx/>
              <a:buNone/>
              <a:tabLst/>
              <a:defRPr/>
            </a:pPr>
            <a:endParaRPr lang="fr-BE" i="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i="0" baseline="0" dirty="0" smtClean="0">
                <a:solidFill>
                  <a:srgbClr val="000000"/>
                </a:solidFill>
              </a:rPr>
              <a:t>6. Réception (pour le « papier ») ou activation (pour l’électronique).</a:t>
            </a:r>
          </a:p>
          <a:p>
            <a:pPr marL="228600" indent="-228600">
              <a:buAutoNum type="arabicPeriod"/>
            </a:pPr>
            <a:endParaRPr lang="fr-BE" i="0" baseline="0" dirty="0" smtClean="0">
              <a:solidFill>
                <a:srgbClr val="FF0000"/>
              </a:solidFill>
            </a:endParaRP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a:t>
            </a:fld>
            <a:endParaRPr lang="fr-BE"/>
          </a:p>
        </p:txBody>
      </p:sp>
    </p:spTree>
    <p:extLst>
      <p:ext uri="{BB962C8B-B14F-4D97-AF65-F5344CB8AC3E}">
        <p14:creationId xmlns:p14="http://schemas.microsoft.com/office/powerpoint/2010/main" val="1296420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40</a:t>
            </a:fld>
            <a:endParaRPr lang="fr-BE"/>
          </a:p>
        </p:txBody>
      </p:sp>
    </p:spTree>
    <p:extLst>
      <p:ext uri="{BB962C8B-B14F-4D97-AF65-F5344CB8AC3E}">
        <p14:creationId xmlns:p14="http://schemas.microsoft.com/office/powerpoint/2010/main" val="25127080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L’envoi d</a:t>
            </a:r>
            <a:r>
              <a:rPr lang="fr-BE" baseline="0" dirty="0" smtClean="0"/>
              <a:t>u PO se fait de façon automatique par Alma. Le système envoie la commande au fournisseur reprenant les lignes de commandes.</a:t>
            </a:r>
          </a:p>
          <a:p>
            <a:endParaRPr lang="fr-BE" baseline="0" dirty="0" smtClean="0"/>
          </a:p>
          <a:p>
            <a:r>
              <a:rPr lang="fr-BE" baseline="0" dirty="0" smtClean="0"/>
              <a:t>L’envoi de la commande peut se faire </a:t>
            </a:r>
          </a:p>
          <a:p>
            <a:pPr marL="171450" indent="-171450">
              <a:buFont typeface="Arial" panose="020B0604020202020204" pitchFamily="34" charset="0"/>
              <a:buChar char="•"/>
            </a:pPr>
            <a:r>
              <a:rPr lang="fr-BE" baseline="0" dirty="0" smtClean="0"/>
              <a:t>par e-mail (sur l’adresse e-mail du fournisseur référencée dans la fiche de ce dernier, voir la présentation </a:t>
            </a:r>
            <a:r>
              <a:rPr lang="fr-BE" baseline="0" dirty="0" err="1" smtClean="0"/>
              <a:t>ppt</a:t>
            </a:r>
            <a:r>
              <a:rPr lang="fr-BE" baseline="0" dirty="0" smtClean="0"/>
              <a:t> à ce sujet).</a:t>
            </a:r>
          </a:p>
          <a:p>
            <a:pPr marL="171450" indent="-171450">
              <a:buFont typeface="Arial" panose="020B0604020202020204" pitchFamily="34" charset="0"/>
              <a:buChar char="•"/>
            </a:pPr>
            <a:r>
              <a:rPr lang="fr-BE" baseline="0" dirty="0" smtClean="0"/>
              <a:t>par </a:t>
            </a:r>
            <a:r>
              <a:rPr lang="fr-BE" dirty="0" smtClean="0"/>
              <a:t>Échange de Données Informatisé (</a:t>
            </a:r>
            <a:r>
              <a:rPr lang="fr-BE" baseline="0" dirty="0" smtClean="0"/>
              <a:t>EDI)</a:t>
            </a:r>
          </a:p>
          <a:p>
            <a:endParaRPr lang="fr-BE" baseline="0" dirty="0" smtClean="0"/>
          </a:p>
          <a:p>
            <a:r>
              <a:rPr lang="fr-BE" sz="1200" b="0" i="0" kern="1200" dirty="0" smtClean="0">
                <a:solidFill>
                  <a:schemeClr val="tx1"/>
                </a:solidFill>
                <a:effectLst/>
                <a:latin typeface="+mn-lt"/>
                <a:ea typeface="+mn-ea"/>
                <a:cs typeface="+mn-cs"/>
              </a:rPr>
              <a:t>L’EDI remplace les lettres, les fax et les courriels. Même si un courriel est envoyé par voie électronique, les documents qu’il permet d’échanger doivent tout de même être traités par les personnes au lieu des ordinateurs. Cette manière d’échange, qui implique des personnes, ralentit le traitement des documents et peut également amener à des erreurs. Au contraire, les documents EDI peuvent être transmis directement vers l’application appropriée sur l’ordinateur du destinataire (par exemple, le système de gestion des commandes) et le traitement peut ainsi commencer immédiatement.</a:t>
            </a:r>
            <a:endParaRPr lang="fr-BE" baseline="0" dirty="0" smtClean="0"/>
          </a:p>
          <a:p>
            <a:endParaRPr lang="fr-BE" baseline="0" dirty="0" smtClean="0"/>
          </a:p>
          <a:p>
            <a:r>
              <a:rPr lang="fr-BE" baseline="0" dirty="0" smtClean="0"/>
              <a:t>Actuellement, étant donné que l’étape d’approbation n’est pas configurée, l’envoi se fait automatiquement après l’étape « Interaction avec SAP (7) ». C’est-à-dire, après avoir cliqué sur le bouton « Save and Continue » d’un PO lorsqu’on l’édite en « </a:t>
            </a:r>
            <a:r>
              <a:rPr lang="fr-BE" baseline="0" dirty="0" err="1" smtClean="0"/>
              <a:t>Review</a:t>
            </a:r>
            <a:r>
              <a:rPr lang="fr-BE" baseline="0" dirty="0" smtClean="0"/>
              <a:t>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41</a:t>
            </a:fld>
            <a:endParaRPr lang="fr-BE"/>
          </a:p>
        </p:txBody>
      </p:sp>
    </p:spTree>
    <p:extLst>
      <p:ext uri="{BB962C8B-B14F-4D97-AF65-F5344CB8AC3E}">
        <p14:creationId xmlns:p14="http://schemas.microsoft.com/office/powerpoint/2010/main" val="19798460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42</a:t>
            </a:fld>
            <a:endParaRPr lang="fr-BE"/>
          </a:p>
        </p:txBody>
      </p:sp>
    </p:spTree>
    <p:extLst>
      <p:ext uri="{BB962C8B-B14F-4D97-AF65-F5344CB8AC3E}">
        <p14:creationId xmlns:p14="http://schemas.microsoft.com/office/powerpoint/2010/main" val="15275603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43</a:t>
            </a:fld>
            <a:endParaRPr lang="fr-BE"/>
          </a:p>
        </p:txBody>
      </p:sp>
    </p:spTree>
    <p:extLst>
      <p:ext uri="{BB962C8B-B14F-4D97-AF65-F5344CB8AC3E}">
        <p14:creationId xmlns:p14="http://schemas.microsoft.com/office/powerpoint/2010/main" val="30319935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Voici les étapes spécifiques lorsqu’on commande une ressource continue en format papier.</a:t>
            </a:r>
            <a:r>
              <a:rPr lang="fr-BE" baseline="0" dirty="0" smtClean="0"/>
              <a:t> Les étapes identiques à celles pour les monographies au format papier ne sont pas retranscrites ici. Pour créer un PO, il est vivement préférable de partir d’une notice correcte (déjà dans l’IZ, importée ou construite directement dans le MD Editor) plutôt que d’utiliser les </a:t>
            </a:r>
            <a:r>
              <a:rPr lang="fr-BE" baseline="0" dirty="0" err="1" smtClean="0"/>
              <a:t>Purchase</a:t>
            </a:r>
            <a:r>
              <a:rPr lang="fr-BE" baseline="0" dirty="0" smtClean="0"/>
              <a:t> </a:t>
            </a:r>
            <a:r>
              <a:rPr lang="fr-BE" baseline="0" dirty="0" err="1" smtClean="0"/>
              <a:t>requests</a:t>
            </a:r>
            <a:r>
              <a:rPr lang="fr-BE" baseline="0" dirty="0" smtClean="0"/>
              <a:t>.</a:t>
            </a:r>
          </a:p>
          <a:p>
            <a:endParaRPr lang="fr-BE" baseline="0" dirty="0" smtClean="0"/>
          </a:p>
          <a:p>
            <a:r>
              <a:rPr lang="fr-BE" baseline="0" dirty="0" smtClean="0"/>
              <a:t>La première différence est évidemment le choix du « </a:t>
            </a:r>
            <a:r>
              <a:rPr lang="fr-BE" baseline="0" dirty="0" err="1" smtClean="0"/>
              <a:t>Purchase</a:t>
            </a:r>
            <a:r>
              <a:rPr lang="fr-BE" baseline="0" dirty="0" smtClean="0"/>
              <a:t> type », qui sera « </a:t>
            </a:r>
            <a:r>
              <a:rPr lang="fr-BE" baseline="0" dirty="0" err="1" smtClean="0"/>
              <a:t>Print</a:t>
            </a:r>
            <a:r>
              <a:rPr lang="fr-BE" baseline="0" dirty="0" smtClean="0"/>
              <a:t> Journal – </a:t>
            </a:r>
            <a:r>
              <a:rPr lang="fr-BE" baseline="0" dirty="0" err="1" smtClean="0"/>
              <a:t>Subscription</a:t>
            </a:r>
            <a:r>
              <a:rPr lang="fr-BE" baseline="0" dirty="0" smtClean="0"/>
              <a:t> » pour un périodique.</a:t>
            </a:r>
          </a:p>
          <a:p>
            <a:endParaRPr lang="fr-BE" baseline="0" dirty="0" smtClean="0"/>
          </a:p>
          <a:p>
            <a:r>
              <a:rPr lang="fr-BE" u="sng" baseline="0" dirty="0" smtClean="0"/>
              <a:t>ATTENTION</a:t>
            </a:r>
            <a:r>
              <a:rPr lang="fr-BE" baseline="0" dirty="0" smtClean="0"/>
              <a:t> : Alma propose généralement des </a:t>
            </a:r>
            <a:r>
              <a:rPr lang="fr-BE" baseline="0" dirty="0" err="1" smtClean="0"/>
              <a:t>Purchase</a:t>
            </a:r>
            <a:r>
              <a:rPr lang="fr-BE" baseline="0" dirty="0" smtClean="0"/>
              <a:t> Types recommandés et présente les autres Types à la suite. L’identification pour Alma de ce qui est « </a:t>
            </a:r>
            <a:r>
              <a:rPr lang="fr-BE" baseline="0" dirty="0" err="1" smtClean="0"/>
              <a:t>recommanded</a:t>
            </a:r>
            <a:r>
              <a:rPr lang="fr-BE" baseline="0" dirty="0" smtClean="0"/>
              <a:t> » ou non se fait notamment sur des données codées comme le LDR/07 : codé à « s », Alma proposera des </a:t>
            </a:r>
            <a:r>
              <a:rPr lang="fr-BE" baseline="0" dirty="0" err="1" smtClean="0"/>
              <a:t>Purchase</a:t>
            </a:r>
            <a:r>
              <a:rPr lang="fr-BE" baseline="0" dirty="0" smtClean="0"/>
              <a:t> Types en lien avec des périodiques, codé à « m » Alma proposera des </a:t>
            </a:r>
            <a:r>
              <a:rPr lang="fr-BE" baseline="0" dirty="0" err="1" smtClean="0"/>
              <a:t>Purchase</a:t>
            </a:r>
            <a:r>
              <a:rPr lang="fr-BE" baseline="0" dirty="0" smtClean="0"/>
              <a:t> Types pour des ouvrages.</a:t>
            </a:r>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44</a:t>
            </a:fld>
            <a:endParaRPr lang="fr-BE"/>
          </a:p>
        </p:txBody>
      </p:sp>
    </p:spTree>
    <p:extLst>
      <p:ext uri="{BB962C8B-B14F-4D97-AF65-F5344CB8AC3E}">
        <p14:creationId xmlns:p14="http://schemas.microsoft.com/office/powerpoint/2010/main" val="26612060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Dans l’onglet « </a:t>
            </a:r>
            <a:r>
              <a:rPr lang="fr-BE" dirty="0" err="1" smtClean="0"/>
              <a:t>Summary</a:t>
            </a:r>
            <a:r>
              <a:rPr lang="fr-BE" dirty="0" smtClean="0"/>
              <a:t> » :</a:t>
            </a:r>
          </a:p>
          <a:p>
            <a:endParaRPr lang="fr-BE" dirty="0" smtClean="0"/>
          </a:p>
          <a:p>
            <a:pPr marL="0" indent="0">
              <a:buNone/>
            </a:pPr>
            <a:r>
              <a:rPr lang="fr-BE" b="1" baseline="0" dirty="0" smtClean="0"/>
              <a:t>A. </a:t>
            </a:r>
            <a:r>
              <a:rPr lang="fr-BE" baseline="0" dirty="0" smtClean="0"/>
              <a:t>Un holding a été automatiquement créé, avec la localisation choisie à l’étape précédente. Si nécessaire, on peut éditer ou supprimer cet holding grâce au bouton « … » (à droite).</a:t>
            </a:r>
          </a:p>
          <a:p>
            <a:pPr marL="0" indent="0">
              <a:buNone/>
            </a:pPr>
            <a:r>
              <a:rPr lang="fr-BE" baseline="0" dirty="0" smtClean="0"/>
              <a:t>Il est possible de commander plusieurs abonnements. Il faut cliquer sur « </a:t>
            </a:r>
            <a:r>
              <a:rPr lang="fr-BE" baseline="0" dirty="0" err="1" smtClean="0"/>
              <a:t>Add</a:t>
            </a:r>
            <a:r>
              <a:rPr lang="fr-BE" baseline="0" dirty="0" smtClean="0"/>
              <a:t> Location » et remplir  les champs « </a:t>
            </a:r>
            <a:r>
              <a:rPr lang="fr-BE" baseline="0" dirty="0" err="1" smtClean="0"/>
              <a:t>Number</a:t>
            </a:r>
            <a:r>
              <a:rPr lang="fr-BE" baseline="0" dirty="0" smtClean="0"/>
              <a:t> of holding to </a:t>
            </a:r>
            <a:r>
              <a:rPr lang="fr-BE" baseline="0" dirty="0" err="1" smtClean="0"/>
              <a:t>add</a:t>
            </a:r>
            <a:r>
              <a:rPr lang="fr-BE" baseline="0" dirty="0" smtClean="0"/>
              <a:t> » et « </a:t>
            </a:r>
            <a:r>
              <a:rPr lang="fr-BE" baseline="0" dirty="0" err="1" smtClean="0"/>
              <a:t>Supported</a:t>
            </a:r>
            <a:r>
              <a:rPr lang="fr-BE" baseline="0" dirty="0" smtClean="0"/>
              <a:t> </a:t>
            </a:r>
            <a:r>
              <a:rPr lang="fr-BE" baseline="0" dirty="0" err="1" smtClean="0"/>
              <a:t>Libraries</a:t>
            </a:r>
            <a:r>
              <a:rPr lang="fr-BE" baseline="0" dirty="0" smtClean="0"/>
              <a:t> », puis cliquer sur « </a:t>
            </a:r>
            <a:r>
              <a:rPr lang="fr-BE" baseline="0" dirty="0" err="1" smtClean="0"/>
              <a:t>Add</a:t>
            </a:r>
            <a:r>
              <a:rPr lang="fr-BE" baseline="0" dirty="0" smtClean="0"/>
              <a:t> ».</a:t>
            </a:r>
          </a:p>
          <a:p>
            <a:pPr marL="0" indent="0">
              <a:buNone/>
            </a:pPr>
            <a:endParaRPr lang="fr-BE" b="0" dirty="0" smtClean="0"/>
          </a:p>
          <a:p>
            <a:endParaRPr lang="fr-BE" b="0" dirty="0" smtClean="0"/>
          </a:p>
          <a:p>
            <a:r>
              <a:rPr lang="fr-BE" b="1" dirty="0" smtClean="0"/>
              <a:t>B. </a:t>
            </a:r>
            <a:r>
              <a:rPr lang="fr-BE" b="0" dirty="0" smtClean="0"/>
              <a:t>Les informations concernant les lettres de relances envoyées automatiquement</a:t>
            </a:r>
            <a:r>
              <a:rPr lang="fr-BE" b="0" baseline="0" dirty="0" smtClean="0"/>
              <a:t> au fournisseur peuvent être :</a:t>
            </a:r>
          </a:p>
          <a:p>
            <a:pPr marL="628650" lvl="1" indent="-171450">
              <a:buFont typeface="Arial" panose="020B0604020202020204" pitchFamily="34" charset="0"/>
              <a:buChar char="•"/>
            </a:pPr>
            <a:r>
              <a:rPr lang="fr-BE" b="0" dirty="0" smtClean="0"/>
              <a:t>Remplies</a:t>
            </a:r>
            <a:r>
              <a:rPr lang="fr-BE" b="0" baseline="0" dirty="0" smtClean="0"/>
              <a:t> manuellement</a:t>
            </a:r>
          </a:p>
          <a:p>
            <a:pPr marL="628650" lvl="1" indent="-171450">
              <a:buFont typeface="Arial" panose="020B0604020202020204" pitchFamily="34" charset="0"/>
              <a:buChar char="•"/>
            </a:pPr>
            <a:r>
              <a:rPr lang="fr-BE" b="0" baseline="0" dirty="0" smtClean="0"/>
              <a:t>Remplies automatiquement en fonction du fournisseur</a:t>
            </a:r>
          </a:p>
          <a:p>
            <a:pPr marL="628650" lvl="1" indent="-171450">
              <a:buFont typeface="Arial" panose="020B0604020202020204" pitchFamily="34" charset="0"/>
              <a:buChar char="•"/>
            </a:pPr>
            <a:endParaRPr lang="fr-BE"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BE" b="0" u="sng" baseline="0" dirty="0" smtClean="0"/>
              <a:t>Rappels</a:t>
            </a:r>
            <a:r>
              <a:rPr lang="fr-BE" b="0" baseline="0" dirty="0" smtClean="0"/>
              <a:t> :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BE" b="0" baseline="0" dirty="0" smtClean="0"/>
              <a:t>Même remplies automatiquement en fonction du fournisseur, ces informations sont modifiables dans chaque POL.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BE" b="0" baseline="0" dirty="0" smtClean="0"/>
              <a:t>Ne rien mettre (ou mettre « 0 ») enverra des rappels dès le lendemain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r-BE" b="0"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BE" b="0" baseline="0" dirty="0" smtClean="0"/>
              <a:t>Le champ « </a:t>
            </a:r>
            <a:r>
              <a:rPr lang="fr-BE" b="0" baseline="0" dirty="0" err="1" smtClean="0"/>
              <a:t>Subscription</a:t>
            </a:r>
            <a:r>
              <a:rPr lang="fr-BE" b="0" baseline="0" dirty="0" smtClean="0"/>
              <a:t> </a:t>
            </a:r>
            <a:r>
              <a:rPr lang="fr-BE" b="0" baseline="0" dirty="0" err="1" smtClean="0"/>
              <a:t>interval</a:t>
            </a:r>
            <a:r>
              <a:rPr lang="fr-BE" b="0" baseline="0" dirty="0" smtClean="0"/>
              <a:t> » doit être rempli avec le nombre de jours qui sépare la parution de deux fascicules (ex. : 30 pour un mensuel).</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45</a:t>
            </a:fld>
            <a:endParaRPr lang="fr-BE"/>
          </a:p>
        </p:txBody>
      </p:sp>
    </p:spTree>
    <p:extLst>
      <p:ext uri="{BB962C8B-B14F-4D97-AF65-F5344CB8AC3E}">
        <p14:creationId xmlns:p14="http://schemas.microsoft.com/office/powerpoint/2010/main" val="3246618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Toujours dans l’onglet « </a:t>
            </a:r>
            <a:r>
              <a:rPr lang="fr-BE" dirty="0" err="1" smtClean="0"/>
              <a:t>Summary</a:t>
            </a:r>
            <a:r>
              <a:rPr lang="fr-BE" dirty="0" smtClean="0"/>
              <a:t> » :</a:t>
            </a:r>
          </a:p>
          <a:p>
            <a:endParaRPr lang="fr-BE" dirty="0" smtClean="0"/>
          </a:p>
          <a:p>
            <a:r>
              <a:rPr lang="fr-BE" dirty="0" smtClean="0"/>
              <a:t>C. Le « </a:t>
            </a:r>
            <a:r>
              <a:rPr lang="fr-BE" dirty="0" err="1" smtClean="0"/>
              <a:t>Material</a:t>
            </a:r>
            <a:r>
              <a:rPr lang="fr-BE" dirty="0" smtClean="0"/>
              <a:t> type » doit être « Issue ». Si</a:t>
            </a:r>
            <a:r>
              <a:rPr lang="fr-BE" baseline="0" dirty="0" smtClean="0"/>
              <a:t> on a bien choisi « </a:t>
            </a:r>
            <a:r>
              <a:rPr lang="fr-BE" baseline="0" dirty="0" err="1" smtClean="0"/>
              <a:t>Print</a:t>
            </a:r>
            <a:r>
              <a:rPr lang="fr-BE" baseline="0" dirty="0" smtClean="0"/>
              <a:t> Journal – </a:t>
            </a:r>
            <a:r>
              <a:rPr lang="fr-BE" baseline="0" dirty="0" err="1" smtClean="0"/>
              <a:t>Subscription</a:t>
            </a:r>
            <a:r>
              <a:rPr lang="fr-BE" baseline="0" dirty="0" smtClean="0"/>
              <a:t> » à la première étape, cette donnée est remplie automatiquement.</a:t>
            </a:r>
          </a:p>
          <a:p>
            <a:endParaRPr lang="fr-BE" baseline="0" dirty="0" smtClean="0"/>
          </a:p>
          <a:p>
            <a:r>
              <a:rPr lang="fr-BE" baseline="0" dirty="0" smtClean="0"/>
              <a:t>Remarque : L’« Acquisition </a:t>
            </a:r>
            <a:r>
              <a:rPr lang="fr-BE" baseline="0" dirty="0" err="1" smtClean="0"/>
              <a:t>method</a:t>
            </a:r>
            <a:r>
              <a:rPr lang="fr-BE" baseline="0" dirty="0" smtClean="0"/>
              <a:t> » sera presque toujours « </a:t>
            </a:r>
            <a:r>
              <a:rPr lang="fr-BE" baseline="0" dirty="0" err="1" smtClean="0"/>
              <a:t>Purchase</a:t>
            </a:r>
            <a:r>
              <a:rPr lang="fr-BE" baseline="0" dirty="0" smtClean="0"/>
              <a:t> at </a:t>
            </a:r>
            <a:r>
              <a:rPr lang="fr-BE" baseline="0" dirty="0" err="1" smtClean="0"/>
              <a:t>Vendor</a:t>
            </a:r>
            <a:r>
              <a:rPr lang="fr-BE" baseline="0" dirty="0" smtClean="0"/>
              <a:t> System » pour les périodiques.</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46</a:t>
            </a:fld>
            <a:endParaRPr lang="fr-BE"/>
          </a:p>
        </p:txBody>
      </p:sp>
    </p:spTree>
    <p:extLst>
      <p:ext uri="{BB962C8B-B14F-4D97-AF65-F5344CB8AC3E}">
        <p14:creationId xmlns:p14="http://schemas.microsoft.com/office/powerpoint/2010/main" val="5347007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b="1" i="0" baseline="0" dirty="0" err="1" smtClean="0"/>
              <a:t>Renewal</a:t>
            </a:r>
            <a:r>
              <a:rPr lang="fr-BE" b="1" i="0" baseline="0" dirty="0" smtClean="0"/>
              <a:t> : </a:t>
            </a:r>
            <a:r>
              <a:rPr lang="fr-BE" b="0" i="0" baseline="0" dirty="0" smtClean="0"/>
              <a:t>Permet de gérer le renouvellement d’un périodique.</a:t>
            </a:r>
          </a:p>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a:p>
            <a:r>
              <a:rPr lang="fr-BE" b="1" u="sng" baseline="0" dirty="0" smtClean="0"/>
              <a:t>D.1. Renouvellement manuel :</a:t>
            </a:r>
            <a:endParaRPr lang="fr-BE" b="1" i="0" u="sng" baseline="0" dirty="0" smtClean="0"/>
          </a:p>
          <a:p>
            <a:pPr marL="171450" indent="-171450">
              <a:buFont typeface="Arial" panose="020B0604020202020204" pitchFamily="34" charset="0"/>
              <a:buChar char="•"/>
            </a:pPr>
            <a:r>
              <a:rPr lang="fr-BE" b="1" i="1" baseline="0" dirty="0" err="1" smtClean="0"/>
              <a:t>Manual</a:t>
            </a:r>
            <a:r>
              <a:rPr lang="fr-BE" b="1" i="1" baseline="0" dirty="0" smtClean="0"/>
              <a:t> </a:t>
            </a:r>
            <a:r>
              <a:rPr lang="fr-BE" b="1" i="1" baseline="0" dirty="0" err="1" smtClean="0"/>
              <a:t>renewal</a:t>
            </a:r>
            <a:r>
              <a:rPr lang="fr-BE" b="1" i="1" baseline="0" dirty="0" smtClean="0"/>
              <a:t> : </a:t>
            </a:r>
            <a:r>
              <a:rPr lang="fr-BE" b="0" i="0" baseline="0" dirty="0" smtClean="0"/>
              <a:t>Cocher cette case permettra de gérer la date de renouvellement de façon manuelle.</a:t>
            </a:r>
          </a:p>
          <a:p>
            <a:pPr marL="171450" indent="-171450">
              <a:buFont typeface="Arial" panose="020B0604020202020204" pitchFamily="34" charset="0"/>
              <a:buChar char="•"/>
            </a:pPr>
            <a:r>
              <a:rPr lang="fr-BE" b="1" i="1" baseline="0" dirty="0" err="1" smtClean="0"/>
              <a:t>Subscription</a:t>
            </a:r>
            <a:r>
              <a:rPr lang="fr-BE" b="1" i="1" baseline="0" dirty="0" smtClean="0"/>
              <a:t> </a:t>
            </a:r>
            <a:r>
              <a:rPr lang="fr-BE" b="1" i="1" baseline="0" dirty="0" err="1" smtClean="0"/>
              <a:t>from</a:t>
            </a:r>
            <a:r>
              <a:rPr lang="fr-BE" b="1" i="1" baseline="0" dirty="0" smtClean="0"/>
              <a:t> date / </a:t>
            </a:r>
            <a:r>
              <a:rPr lang="fr-BE" b="1" i="1" baseline="0" dirty="0" err="1" smtClean="0"/>
              <a:t>Subscription</a:t>
            </a:r>
            <a:r>
              <a:rPr lang="fr-BE" b="1" i="1" baseline="0" dirty="0" smtClean="0"/>
              <a:t> to date : </a:t>
            </a:r>
            <a:r>
              <a:rPr lang="fr-BE" b="0" i="0" baseline="0" dirty="0" smtClean="0"/>
              <a:t>Date de début et de fin d’abonnement.</a:t>
            </a:r>
          </a:p>
          <a:p>
            <a:pPr marL="171450" indent="-171450">
              <a:buFont typeface="Arial" panose="020B0604020202020204" pitchFamily="34" charset="0"/>
              <a:buChar char="•"/>
            </a:pPr>
            <a:r>
              <a:rPr lang="fr-BE" b="1" i="1" baseline="0" dirty="0" err="1" smtClean="0"/>
              <a:t>Renewal</a:t>
            </a:r>
            <a:r>
              <a:rPr lang="fr-BE" b="1" i="1" baseline="0" dirty="0" smtClean="0"/>
              <a:t> date : </a:t>
            </a:r>
            <a:r>
              <a:rPr lang="fr-BE" b="0" i="0" baseline="0" dirty="0" smtClean="0"/>
              <a:t>Date à laquelle il faut renouveler la souscription.</a:t>
            </a:r>
          </a:p>
          <a:p>
            <a:pPr marL="171450" indent="-171450">
              <a:buFont typeface="Arial" panose="020B0604020202020204" pitchFamily="34" charset="0"/>
              <a:buChar char="•"/>
            </a:pPr>
            <a:r>
              <a:rPr lang="fr-BE" b="1" i="1" baseline="0" dirty="0" err="1" smtClean="0"/>
              <a:t>Renewal</a:t>
            </a:r>
            <a:r>
              <a:rPr lang="fr-BE" b="1" i="1" baseline="0" dirty="0" smtClean="0"/>
              <a:t> </a:t>
            </a:r>
            <a:r>
              <a:rPr lang="fr-BE" b="1" i="1" baseline="0" dirty="0" err="1" smtClean="0"/>
              <a:t>reminder</a:t>
            </a:r>
            <a:r>
              <a:rPr lang="fr-BE" b="1" i="1" baseline="0" dirty="0" smtClean="0"/>
              <a:t> </a:t>
            </a:r>
            <a:r>
              <a:rPr lang="fr-BE" b="1" i="1" baseline="0" dirty="0" err="1" smtClean="0"/>
              <a:t>period</a:t>
            </a:r>
            <a:r>
              <a:rPr lang="fr-BE" b="1" i="1" baseline="0" dirty="0" smtClean="0"/>
              <a:t> (</a:t>
            </a:r>
            <a:r>
              <a:rPr lang="fr-BE" b="1" i="1" baseline="0" dirty="0" err="1" smtClean="0"/>
              <a:t>days</a:t>
            </a:r>
            <a:r>
              <a:rPr lang="fr-BE" b="1" i="1" baseline="0" dirty="0" smtClean="0"/>
              <a:t>) : </a:t>
            </a:r>
            <a:r>
              <a:rPr lang="fr-BE" b="0" i="0" baseline="0" dirty="0" smtClean="0"/>
              <a:t> Date à partir de laquelle la PO line passera dans la liste des tâches. Nombre de jour avant la « </a:t>
            </a:r>
            <a:r>
              <a:rPr lang="fr-BE" b="0" i="0" baseline="0" dirty="0" err="1" smtClean="0"/>
              <a:t>Renewal</a:t>
            </a:r>
            <a:r>
              <a:rPr lang="fr-BE" b="0" i="0" baseline="0" dirty="0" smtClean="0"/>
              <a:t> date ». </a:t>
            </a:r>
          </a:p>
          <a:p>
            <a:endParaRPr lang="fr-BE" b="0" i="0" baseline="0" dirty="0" smtClean="0"/>
          </a:p>
          <a:p>
            <a:r>
              <a:rPr lang="fr-BE" b="1" i="0" baseline="0" dirty="0" smtClean="0"/>
              <a:t>Cas concret : </a:t>
            </a:r>
            <a:r>
              <a:rPr lang="fr-BE" b="0" i="0" baseline="0" dirty="0" smtClean="0"/>
              <a:t>Dans cet exemple, l’abonnement doit être renouvelé pour le 31/10/2018 au plus tard mais la PO line apparaîtra dans la liste des tâches dès le 24/10/2018 (« </a:t>
            </a:r>
            <a:r>
              <a:rPr lang="fr-BE" b="0" i="0" baseline="0" dirty="0" err="1" smtClean="0"/>
              <a:t>Renewal</a:t>
            </a:r>
            <a:r>
              <a:rPr lang="fr-BE" b="0" i="0" baseline="0" dirty="0" smtClean="0"/>
              <a:t> </a:t>
            </a:r>
            <a:r>
              <a:rPr lang="fr-BE" b="0" i="0" baseline="0" dirty="0" err="1" smtClean="0"/>
              <a:t>reminder</a:t>
            </a:r>
            <a:r>
              <a:rPr lang="fr-BE" b="0" i="0" baseline="0" dirty="0" smtClean="0"/>
              <a:t> </a:t>
            </a:r>
            <a:r>
              <a:rPr lang="fr-BE" b="0" i="0" baseline="0" dirty="0" err="1" smtClean="0"/>
              <a:t>period</a:t>
            </a:r>
            <a:r>
              <a:rPr lang="fr-BE" b="0" i="0" baseline="0" dirty="0" smtClean="0"/>
              <a:t> (</a:t>
            </a:r>
            <a:r>
              <a:rPr lang="fr-BE" b="0" i="0" baseline="0" dirty="0" err="1" smtClean="0"/>
              <a:t>days</a:t>
            </a:r>
            <a:r>
              <a:rPr lang="fr-BE" b="0" i="0" baseline="0" dirty="0" smtClean="0"/>
              <a:t>) » = 7).</a:t>
            </a:r>
          </a:p>
          <a:p>
            <a:endParaRPr lang="fr-BE" b="0" i="0" baseline="0" dirty="0" smtClean="0"/>
          </a:p>
          <a:p>
            <a:r>
              <a:rPr lang="fr-BE" b="1" i="0" u="sng" baseline="0" dirty="0" smtClean="0"/>
              <a:t>D.2. Renouvellement automatique :</a:t>
            </a:r>
          </a:p>
          <a:p>
            <a:pPr marL="171450" indent="-171450">
              <a:buFont typeface="Arial" panose="020B0604020202020204" pitchFamily="34" charset="0"/>
              <a:buChar char="•"/>
            </a:pPr>
            <a:r>
              <a:rPr lang="fr-BE" b="1" i="1" baseline="0" dirty="0" err="1" smtClean="0"/>
              <a:t>Manual</a:t>
            </a:r>
            <a:r>
              <a:rPr lang="fr-BE" b="1" i="1" baseline="0" dirty="0" smtClean="0"/>
              <a:t> </a:t>
            </a:r>
            <a:r>
              <a:rPr lang="fr-BE" b="1" i="1" baseline="0" dirty="0" err="1" smtClean="0"/>
              <a:t>renewal</a:t>
            </a:r>
            <a:r>
              <a:rPr lang="fr-BE" b="1" i="1" baseline="0" dirty="0" smtClean="0"/>
              <a:t> :  </a:t>
            </a:r>
            <a:r>
              <a:rPr lang="fr-BE" b="0" i="0" baseline="0" dirty="0" smtClean="0"/>
              <a:t>Ne pas cocher cette case permettra de gérer la date de renouvellement de façon automatique.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b="1" i="1" baseline="0" dirty="0" err="1" smtClean="0"/>
              <a:t>Subscription</a:t>
            </a:r>
            <a:r>
              <a:rPr lang="fr-BE" b="1" i="1" baseline="0" dirty="0" smtClean="0"/>
              <a:t> </a:t>
            </a:r>
            <a:r>
              <a:rPr lang="fr-BE" b="1" i="1" baseline="0" dirty="0" err="1" smtClean="0"/>
              <a:t>from</a:t>
            </a:r>
            <a:r>
              <a:rPr lang="fr-BE" b="1" i="1" baseline="0" dirty="0" smtClean="0"/>
              <a:t> date / </a:t>
            </a:r>
            <a:r>
              <a:rPr lang="fr-BE" b="1" i="1" baseline="0" dirty="0" err="1" smtClean="0"/>
              <a:t>Subscription</a:t>
            </a:r>
            <a:r>
              <a:rPr lang="fr-BE" b="1" i="1" baseline="0" dirty="0" smtClean="0"/>
              <a:t> to date : </a:t>
            </a:r>
            <a:r>
              <a:rPr lang="fr-BE" b="0" i="0" baseline="0" dirty="0" smtClean="0"/>
              <a:t>Date de début et de fin d’abonnement.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b="1" i="1" baseline="0" dirty="0" err="1" smtClean="0"/>
              <a:t>Renewal</a:t>
            </a:r>
            <a:r>
              <a:rPr lang="fr-BE" b="1" i="1" baseline="0" dirty="0" smtClean="0"/>
              <a:t> date : </a:t>
            </a:r>
            <a:r>
              <a:rPr lang="fr-BE" b="0" i="0" baseline="0" dirty="0" smtClean="0"/>
              <a:t>Date à laquelle la souscription sera automatiquement renouvelée. Dans le cas du renouvellement automatique, il faut la remplir lorsqu’on crée la PO line pour la première fois. Il ne faudra plus aller la changer manuellement.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b="1" i="1" baseline="0" dirty="0" err="1" smtClean="0"/>
              <a:t>Renewal</a:t>
            </a:r>
            <a:r>
              <a:rPr lang="fr-BE" b="1" i="1" baseline="0" dirty="0" smtClean="0"/>
              <a:t> </a:t>
            </a:r>
            <a:r>
              <a:rPr lang="fr-BE" b="1" i="1" baseline="0" dirty="0" err="1" smtClean="0"/>
              <a:t>reminder</a:t>
            </a:r>
            <a:r>
              <a:rPr lang="fr-BE" b="1" i="1" baseline="0" dirty="0" smtClean="0"/>
              <a:t> </a:t>
            </a:r>
            <a:r>
              <a:rPr lang="fr-BE" b="1" i="1" baseline="0" dirty="0" err="1" smtClean="0"/>
              <a:t>period</a:t>
            </a:r>
            <a:r>
              <a:rPr lang="fr-BE" b="1" i="1" baseline="0" dirty="0" smtClean="0"/>
              <a:t> (</a:t>
            </a:r>
            <a:r>
              <a:rPr lang="fr-BE" b="1" i="1" baseline="0" dirty="0" err="1" smtClean="0"/>
              <a:t>days</a:t>
            </a:r>
            <a:r>
              <a:rPr lang="fr-BE" b="1" i="1" baseline="0" dirty="0" smtClean="0"/>
              <a:t>) : </a:t>
            </a:r>
            <a:r>
              <a:rPr lang="fr-BE" b="0" i="0" baseline="0" dirty="0" smtClean="0"/>
              <a:t> Date à laquelle Alma renouvellera la souscription et enverra un mail automatique au fournisseur. Nombre de jour avant la « </a:t>
            </a:r>
            <a:r>
              <a:rPr lang="fr-BE" b="0" i="0" baseline="0" dirty="0" err="1" smtClean="0"/>
              <a:t>Renewal</a:t>
            </a:r>
            <a:r>
              <a:rPr lang="fr-BE" b="0" i="0" baseline="0" dirty="0" smtClean="0"/>
              <a:t> date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b="1" i="1" baseline="0" dirty="0" err="1" smtClean="0"/>
              <a:t>Renewal</a:t>
            </a:r>
            <a:r>
              <a:rPr lang="fr-BE" b="1" i="1" baseline="0" dirty="0" smtClean="0"/>
              <a:t> cycle : </a:t>
            </a:r>
            <a:r>
              <a:rPr lang="fr-BE" b="0" i="0" baseline="0" dirty="0" smtClean="0"/>
              <a:t>Permet de choisir la période de renouvellement dans une liste déroulante (1, 2 ou 3 ans).</a:t>
            </a:r>
          </a:p>
          <a:p>
            <a:pPr marL="0" marR="0" indent="0" algn="l" defTabSz="914400" rtl="0" eaLnBrk="1" fontAlgn="auto" latinLnBrk="0" hangingPunct="1">
              <a:lnSpc>
                <a:spcPct val="100000"/>
              </a:lnSpc>
              <a:spcBef>
                <a:spcPts val="0"/>
              </a:spcBef>
              <a:spcAft>
                <a:spcPts val="0"/>
              </a:spcAft>
              <a:buClrTx/>
              <a:buSzTx/>
              <a:buFontTx/>
              <a:buNone/>
              <a:tabLst/>
              <a:defRPr/>
            </a:pPr>
            <a:endParaRPr lang="fr-BE"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1" i="0" baseline="0" dirty="0" smtClean="0"/>
              <a:t>Cas concret : </a:t>
            </a:r>
            <a:r>
              <a:rPr lang="fr-BE" b="0" i="0" baseline="0" dirty="0" smtClean="0"/>
              <a:t>Dans cet exemple, l’abonnement doit être renouvelé tous les ans, le 31/10. Tous les ans, le 24/10, le système enverra un mail automatique au fournisseur, demandant le renouvellement. Il convient donc d’être </a:t>
            </a:r>
            <a:r>
              <a:rPr lang="fr-BE" b="0" i="0" u="sng" baseline="0" dirty="0" smtClean="0"/>
              <a:t>prudent</a:t>
            </a:r>
            <a:r>
              <a:rPr lang="fr-BE" b="0" i="0" baseline="0" dirty="0" smtClean="0"/>
              <a:t> avec fonctionnalité !</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47</a:t>
            </a:fld>
            <a:endParaRPr lang="fr-BE"/>
          </a:p>
        </p:txBody>
      </p:sp>
    </p:spTree>
    <p:extLst>
      <p:ext uri="{BB962C8B-B14F-4D97-AF65-F5344CB8AC3E}">
        <p14:creationId xmlns:p14="http://schemas.microsoft.com/office/powerpoint/2010/main" val="36303444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48</a:t>
            </a:fld>
            <a:endParaRPr lang="fr-BE"/>
          </a:p>
        </p:txBody>
      </p:sp>
    </p:spTree>
    <p:extLst>
      <p:ext uri="{BB962C8B-B14F-4D97-AF65-F5344CB8AC3E}">
        <p14:creationId xmlns:p14="http://schemas.microsoft.com/office/powerpoint/2010/main" val="25374780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49</a:t>
            </a:fld>
            <a:endParaRPr lang="fr-BE"/>
          </a:p>
        </p:txBody>
      </p:sp>
    </p:spTree>
    <p:extLst>
      <p:ext uri="{BB962C8B-B14F-4D97-AF65-F5344CB8AC3E}">
        <p14:creationId xmlns:p14="http://schemas.microsoft.com/office/powerpoint/2010/main" val="303199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a:t>
            </a:fld>
            <a:endParaRPr lang="fr-BE"/>
          </a:p>
        </p:txBody>
      </p:sp>
    </p:spTree>
    <p:extLst>
      <p:ext uri="{BB962C8B-B14F-4D97-AF65-F5344CB8AC3E}">
        <p14:creationId xmlns:p14="http://schemas.microsoft.com/office/powerpoint/2010/main" val="5865595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Voici les étapes spécifiques lorsqu’on commande une ressource continue en format papier.</a:t>
            </a:r>
            <a:r>
              <a:rPr lang="fr-BE" baseline="0" dirty="0" smtClean="0"/>
              <a:t> Les étapes identiques à celles pour les monographies au format papier ne sont pas retranscrites ici.</a:t>
            </a:r>
            <a:endParaRPr lang="fr-BE" dirty="0" smtClean="0">
              <a:solidFill>
                <a:schemeClr val="tx1"/>
              </a:solidFill>
            </a:endParaRPr>
          </a:p>
          <a:p>
            <a:endParaRPr lang="fr-BE" dirty="0" smtClean="0">
              <a:solidFill>
                <a:schemeClr val="tx1"/>
              </a:solidFill>
            </a:endParaRPr>
          </a:p>
          <a:p>
            <a:r>
              <a:rPr lang="fr-BE" dirty="0" smtClean="0">
                <a:solidFill>
                  <a:schemeClr val="tx1"/>
                </a:solidFill>
              </a:rPr>
              <a:t>La première étape</a:t>
            </a:r>
            <a:r>
              <a:rPr lang="fr-BE" baseline="0" dirty="0" smtClean="0">
                <a:solidFill>
                  <a:schemeClr val="tx1"/>
                </a:solidFill>
              </a:rPr>
              <a:t> est, comme pour une ressource « papier », de localiser la ressource dans Alma. Le plus souvent, cela se fera via la « </a:t>
            </a:r>
            <a:r>
              <a:rPr lang="fr-BE" baseline="0" dirty="0" err="1" smtClean="0">
                <a:solidFill>
                  <a:schemeClr val="tx1"/>
                </a:solidFill>
              </a:rPr>
              <a:t>Community</a:t>
            </a:r>
            <a:r>
              <a:rPr lang="fr-BE" baseline="0" dirty="0" smtClean="0">
                <a:solidFill>
                  <a:schemeClr val="tx1"/>
                </a:solidFill>
              </a:rPr>
              <a:t> Zone ».</a:t>
            </a:r>
          </a:p>
          <a:p>
            <a:endParaRPr lang="fr-BE" baseline="0" dirty="0" smtClean="0">
              <a:solidFill>
                <a:schemeClr val="tx1"/>
              </a:solidFill>
            </a:endParaRPr>
          </a:p>
          <a:p>
            <a:r>
              <a:rPr lang="fr-BE" baseline="0" dirty="0" smtClean="0">
                <a:solidFill>
                  <a:schemeClr val="tx1"/>
                </a:solidFill>
              </a:rPr>
              <a:t>Il peut exister différents cas : commande d’un portfolio isolé, commande d’une base de données… L’exemple que nous allons développer ici est celui du package, ou « </a:t>
            </a:r>
            <a:r>
              <a:rPr lang="fr-BE" baseline="0" dirty="0" err="1" smtClean="0">
                <a:solidFill>
                  <a:schemeClr val="tx1"/>
                </a:solidFill>
              </a:rPr>
              <a:t>Electronic</a:t>
            </a:r>
            <a:r>
              <a:rPr lang="fr-BE" baseline="0" dirty="0" smtClean="0">
                <a:solidFill>
                  <a:schemeClr val="tx1"/>
                </a:solidFill>
              </a:rPr>
              <a:t> collection », c’est-à-dire, le regroupement de plusieurs portfolios.</a:t>
            </a:r>
          </a:p>
          <a:p>
            <a:endParaRPr lang="fr-BE"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b="1" baseline="0" dirty="0" smtClean="0">
                <a:solidFill>
                  <a:schemeClr val="tx1"/>
                </a:solidFill>
              </a:rPr>
              <a:t>Attention : </a:t>
            </a:r>
            <a:r>
              <a:rPr lang="fr-BE" b="0" baseline="0" dirty="0" smtClean="0"/>
              <a:t>Pour le cas des périodiques, veillez à bien choisir le bon portfolio. Voir le How to « </a:t>
            </a:r>
            <a:r>
              <a:rPr lang="fr-BE" sz="1200" b="0" i="0" kern="1200" dirty="0" smtClean="0">
                <a:solidFill>
                  <a:schemeClr val="tx1"/>
                </a:solidFill>
                <a:effectLst/>
                <a:latin typeface="+mn-lt"/>
                <a:ea typeface="+mn-ea"/>
                <a:cs typeface="+mn-cs"/>
              </a:rPr>
              <a:t>Créer une ligne de commande en cas d’accès électronique existant »</a:t>
            </a:r>
            <a:r>
              <a:rPr lang="fr-BE" sz="1200" b="0" i="0" kern="1200" dirty="0">
                <a:solidFill>
                  <a:schemeClr val="tx1"/>
                </a:solidFill>
                <a:effectLst/>
                <a:latin typeface="+mn-lt"/>
                <a:ea typeface="+mn-ea"/>
                <a:cs typeface="+mn-cs"/>
              </a:rPr>
              <a:t>.</a:t>
            </a:r>
            <a:endParaRPr lang="fr-BE" b="1"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50</a:t>
            </a:fld>
            <a:endParaRPr lang="fr-BE"/>
          </a:p>
        </p:txBody>
      </p:sp>
    </p:spTree>
    <p:extLst>
      <p:ext uri="{BB962C8B-B14F-4D97-AF65-F5344CB8AC3E}">
        <p14:creationId xmlns:p14="http://schemas.microsoft.com/office/powerpoint/2010/main" val="8613490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Choisir le « </a:t>
            </a:r>
            <a:r>
              <a:rPr lang="fr-BE" dirty="0" err="1" smtClean="0"/>
              <a:t>Purchase</a:t>
            </a:r>
            <a:r>
              <a:rPr lang="fr-BE" dirty="0" smtClean="0"/>
              <a:t> Type</a:t>
            </a:r>
            <a:r>
              <a:rPr lang="fr-BE" baseline="0" dirty="0" smtClean="0"/>
              <a:t> » adéquat : </a:t>
            </a:r>
            <a:r>
              <a:rPr lang="fr-BE" baseline="0" dirty="0" err="1" smtClean="0"/>
              <a:t>Electronic</a:t>
            </a:r>
            <a:r>
              <a:rPr lang="fr-BE" baseline="0" dirty="0" smtClean="0"/>
              <a:t> Collection – </a:t>
            </a:r>
            <a:r>
              <a:rPr lang="fr-BE" baseline="0" dirty="0" err="1" smtClean="0"/>
              <a:t>Subscription</a:t>
            </a:r>
            <a:r>
              <a:rPr lang="fr-BE" baseline="0" dirty="0" smtClean="0"/>
              <a:t>, </a:t>
            </a:r>
            <a:r>
              <a:rPr lang="fr-BE" baseline="0" dirty="0" err="1" smtClean="0"/>
              <a:t>Electronic</a:t>
            </a:r>
            <a:r>
              <a:rPr lang="fr-BE" baseline="0" dirty="0" smtClean="0"/>
              <a:t> Collection – One Time…</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51</a:t>
            </a:fld>
            <a:endParaRPr lang="fr-BE"/>
          </a:p>
        </p:txBody>
      </p:sp>
    </p:spTree>
    <p:extLst>
      <p:ext uri="{BB962C8B-B14F-4D97-AF65-F5344CB8AC3E}">
        <p14:creationId xmlns:p14="http://schemas.microsoft.com/office/powerpoint/2010/main" val="31251989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Dans l’onglet « </a:t>
            </a:r>
            <a:r>
              <a:rPr lang="fr-BE" dirty="0" err="1" smtClean="0"/>
              <a:t>Summary</a:t>
            </a:r>
            <a:r>
              <a:rPr lang="fr-BE" dirty="0" smtClean="0"/>
              <a:t> » :</a:t>
            </a:r>
          </a:p>
          <a:p>
            <a:endParaRPr lang="fr-BE" baseline="0" dirty="0" smtClean="0"/>
          </a:p>
          <a:p>
            <a:pPr marL="228600" indent="-228600">
              <a:buAutoNum type="alphaUcPeriod"/>
            </a:pPr>
            <a:r>
              <a:rPr lang="fr-BE" b="1" dirty="0" smtClean="0"/>
              <a:t>License </a:t>
            </a:r>
            <a:r>
              <a:rPr lang="fr-BE" b="0" dirty="0" smtClean="0"/>
              <a:t>: On peut ajouter la licence relative à la ressource électronique</a:t>
            </a:r>
            <a:r>
              <a:rPr lang="fr-BE" b="0" baseline="0" dirty="0" smtClean="0"/>
              <a:t>. Les détails de cette licence peuvent être visualisés en cliquant sur le lien « </a:t>
            </a:r>
            <a:r>
              <a:rPr lang="fr-BE" b="0" baseline="0" dirty="0" err="1" smtClean="0"/>
              <a:t>View</a:t>
            </a:r>
            <a:r>
              <a:rPr lang="fr-BE" b="0" baseline="0" dirty="0" smtClean="0"/>
              <a:t> </a:t>
            </a:r>
            <a:r>
              <a:rPr lang="fr-BE" b="0" baseline="0" dirty="0" err="1" smtClean="0"/>
              <a:t>license</a:t>
            </a:r>
            <a:r>
              <a:rPr lang="fr-BE" b="0" baseline="0" dirty="0" smtClean="0"/>
              <a:t> », à droite du champ. </a:t>
            </a:r>
            <a:r>
              <a:rPr lang="fr-BE" sz="1200" kern="1200" dirty="0" smtClean="0">
                <a:solidFill>
                  <a:schemeClr val="tx1"/>
                </a:solidFill>
                <a:effectLst/>
                <a:latin typeface="+mn-lt"/>
                <a:ea typeface="+mn-ea"/>
                <a:cs typeface="+mn-cs"/>
              </a:rPr>
              <a:t>Attention, via une ligne de commande, on ne peut ajouter une licence que si celle-ci est déjà encodée dans Alma. L’encodage des licences fera l’objet d’une autre formation.</a:t>
            </a:r>
          </a:p>
          <a:p>
            <a:pPr marL="228600" indent="-228600">
              <a:buAutoNum type="alphaUcPeriod"/>
            </a:pPr>
            <a:endParaRPr lang="fr-BE" sz="1200" b="1" kern="1200" dirty="0" smtClean="0">
              <a:solidFill>
                <a:schemeClr val="tx1"/>
              </a:solidFill>
              <a:effectLst/>
              <a:latin typeface="+mn-lt"/>
              <a:ea typeface="+mn-ea"/>
              <a:cs typeface="+mn-cs"/>
            </a:endParaRPr>
          </a:p>
          <a:p>
            <a:pPr marL="228600" indent="-228600">
              <a:buAutoNum type="alphaUcPeriod"/>
            </a:pPr>
            <a:r>
              <a:rPr lang="fr-BE" sz="1200" b="1" kern="1200" dirty="0" smtClean="0">
                <a:solidFill>
                  <a:schemeClr val="tx1"/>
                </a:solidFill>
                <a:effectLst/>
                <a:latin typeface="+mn-lt"/>
                <a:ea typeface="+mn-ea"/>
                <a:cs typeface="+mn-cs"/>
              </a:rPr>
              <a:t>Access provider </a:t>
            </a:r>
            <a:r>
              <a:rPr lang="fr-BE" sz="1200" b="0" kern="1200" dirty="0" smtClean="0">
                <a:solidFill>
                  <a:schemeClr val="tx1"/>
                </a:solidFill>
                <a:effectLst/>
                <a:latin typeface="+mn-lt"/>
                <a:ea typeface="+mn-ea"/>
                <a:cs typeface="+mn-cs"/>
              </a:rPr>
              <a:t>: Le</a:t>
            </a:r>
            <a:r>
              <a:rPr lang="fr-BE" sz="1200" b="0" kern="1200" baseline="0" dirty="0" smtClean="0">
                <a:solidFill>
                  <a:schemeClr val="tx1"/>
                </a:solidFill>
                <a:effectLst/>
                <a:latin typeface="+mn-lt"/>
                <a:ea typeface="+mn-ea"/>
                <a:cs typeface="+mn-cs"/>
              </a:rPr>
              <a:t> fournisseur d’accès. Ce n’est pas nécessairement le même le fournisseur (</a:t>
            </a:r>
            <a:r>
              <a:rPr lang="fr-BE" sz="1200" b="0" kern="1200" baseline="0" dirty="0" err="1" smtClean="0">
                <a:solidFill>
                  <a:schemeClr val="tx1"/>
                </a:solidFill>
                <a:effectLst/>
                <a:latin typeface="+mn-lt"/>
                <a:ea typeface="+mn-ea"/>
                <a:cs typeface="+mn-cs"/>
              </a:rPr>
              <a:t>Material</a:t>
            </a:r>
            <a:r>
              <a:rPr lang="fr-BE" sz="1200" b="0" kern="1200" baseline="0" dirty="0" smtClean="0">
                <a:solidFill>
                  <a:schemeClr val="tx1"/>
                </a:solidFill>
                <a:effectLst/>
                <a:latin typeface="+mn-lt"/>
                <a:ea typeface="+mn-ea"/>
                <a:cs typeface="+mn-cs"/>
              </a:rPr>
              <a:t> supplier).</a:t>
            </a:r>
          </a:p>
          <a:p>
            <a:pPr marL="228600" indent="-228600">
              <a:buAutoNum type="alphaUcPeriod"/>
            </a:pPr>
            <a:endParaRPr lang="fr-BE" sz="1200" b="0" kern="1200" baseline="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lphaUcPeriod"/>
              <a:tabLst/>
              <a:defRPr/>
            </a:pPr>
            <a:r>
              <a:rPr lang="fr-BE" sz="1200" b="1" kern="1200" baseline="0" dirty="0" smtClean="0">
                <a:solidFill>
                  <a:schemeClr val="tx1"/>
                </a:solidFill>
                <a:effectLst/>
                <a:latin typeface="+mn-lt"/>
                <a:ea typeface="+mn-ea"/>
                <a:cs typeface="+mn-cs"/>
              </a:rPr>
              <a:t>E-Activation due </a:t>
            </a:r>
            <a:r>
              <a:rPr lang="fr-BE" sz="1200" b="1" kern="1200" baseline="0" dirty="0" err="1" smtClean="0">
                <a:solidFill>
                  <a:schemeClr val="tx1"/>
                </a:solidFill>
                <a:effectLst/>
                <a:latin typeface="+mn-lt"/>
                <a:ea typeface="+mn-ea"/>
                <a:cs typeface="+mn-cs"/>
              </a:rPr>
              <a:t>after</a:t>
            </a:r>
            <a:r>
              <a:rPr lang="fr-BE" sz="1200" b="1" kern="1200" baseline="0" dirty="0" smtClean="0">
                <a:solidFill>
                  <a:schemeClr val="tx1"/>
                </a:solidFill>
                <a:effectLst/>
                <a:latin typeface="+mn-lt"/>
                <a:ea typeface="+mn-ea"/>
                <a:cs typeface="+mn-cs"/>
              </a:rPr>
              <a:t> </a:t>
            </a:r>
            <a:r>
              <a:rPr lang="fr-BE" sz="1200" b="1" kern="1200" baseline="0" dirty="0" err="1" smtClean="0">
                <a:solidFill>
                  <a:schemeClr val="tx1"/>
                </a:solidFill>
                <a:effectLst/>
                <a:latin typeface="+mn-lt"/>
                <a:ea typeface="+mn-ea"/>
                <a:cs typeface="+mn-cs"/>
              </a:rPr>
              <a:t>ordering</a:t>
            </a:r>
            <a:r>
              <a:rPr lang="fr-BE" sz="1200" b="1" kern="1200" baseline="0" dirty="0" smtClean="0">
                <a:solidFill>
                  <a:schemeClr val="tx1"/>
                </a:solidFill>
                <a:effectLst/>
                <a:latin typeface="+mn-lt"/>
                <a:ea typeface="+mn-ea"/>
                <a:cs typeface="+mn-cs"/>
              </a:rPr>
              <a:t> (</a:t>
            </a:r>
            <a:r>
              <a:rPr lang="fr-BE" sz="1200" b="1" kern="1200" baseline="0" dirty="0" err="1" smtClean="0">
                <a:solidFill>
                  <a:schemeClr val="tx1"/>
                </a:solidFill>
                <a:effectLst/>
                <a:latin typeface="+mn-lt"/>
                <a:ea typeface="+mn-ea"/>
                <a:cs typeface="+mn-cs"/>
              </a:rPr>
              <a:t>days</a:t>
            </a:r>
            <a:r>
              <a:rPr lang="fr-BE" sz="1200" b="1" kern="1200" baseline="0" dirty="0" smtClean="0">
                <a:solidFill>
                  <a:schemeClr val="tx1"/>
                </a:solidFill>
                <a:effectLst/>
                <a:latin typeface="+mn-lt"/>
                <a:ea typeface="+mn-ea"/>
                <a:cs typeface="+mn-cs"/>
              </a:rPr>
              <a:t>) </a:t>
            </a:r>
            <a:r>
              <a:rPr lang="fr-BE" sz="1200" b="0" kern="1200" baseline="0" dirty="0" smtClean="0">
                <a:solidFill>
                  <a:schemeClr val="tx1"/>
                </a:solidFill>
                <a:effectLst/>
                <a:latin typeface="+mn-lt"/>
                <a:ea typeface="+mn-ea"/>
                <a:cs typeface="+mn-cs"/>
              </a:rPr>
              <a:t>: </a:t>
            </a:r>
            <a:r>
              <a:rPr lang="fr-BE" b="0" baseline="0" dirty="0" smtClean="0"/>
              <a:t>Dans le cas d’une e-ressource, il est important d’indiquer une date d’activation attendue (en général la date de début du contrat de souscription). Ceci permettra de gérer plus facilement les tâches d’activation: en effet, lorsque la date attendue d’activation est dépassée, la tâche apparaît avec la mention « </a:t>
            </a:r>
            <a:r>
              <a:rPr lang="fr-BE" b="0" baseline="0" dirty="0" err="1" smtClean="0"/>
              <a:t>passed</a:t>
            </a:r>
            <a:r>
              <a:rPr lang="fr-BE" b="0" baseline="0" dirty="0" smtClean="0"/>
              <a:t> due date ».</a:t>
            </a:r>
            <a:endParaRPr lang="fr-BE" b="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52</a:t>
            </a:fld>
            <a:endParaRPr lang="fr-BE"/>
          </a:p>
        </p:txBody>
      </p:sp>
    </p:spTree>
    <p:extLst>
      <p:ext uri="{BB962C8B-B14F-4D97-AF65-F5344CB8AC3E}">
        <p14:creationId xmlns:p14="http://schemas.microsoft.com/office/powerpoint/2010/main" val="30382310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1" dirty="0" smtClean="0"/>
              <a:t>PO Line </a:t>
            </a:r>
            <a:r>
              <a:rPr lang="fr-BE" b="1" dirty="0" err="1" smtClean="0"/>
              <a:t>details</a:t>
            </a:r>
            <a:endParaRPr lang="fr-BE" b="1" dirty="0" smtClean="0"/>
          </a:p>
          <a:p>
            <a:endParaRPr lang="fr-BE" b="1" dirty="0" smtClean="0"/>
          </a:p>
          <a:p>
            <a:r>
              <a:rPr lang="fr-BE" dirty="0" smtClean="0"/>
              <a:t>Dans le cas des contrats</a:t>
            </a:r>
            <a:r>
              <a:rPr lang="fr-BE" baseline="0" dirty="0" smtClean="0"/>
              <a:t> de souscription à des ressources électroniques de type « </a:t>
            </a:r>
            <a:r>
              <a:rPr lang="fr-BE" baseline="0" dirty="0" err="1" smtClean="0"/>
              <a:t>big</a:t>
            </a:r>
            <a:r>
              <a:rPr lang="fr-BE" baseline="0" dirty="0" smtClean="0"/>
              <a:t> deal » (Wiley, Elsevier, SAGE…), le modèle commercial se base sur les souscriptions « historiques » et donne accès, contre un surcoût « limité » à un nombre de titres important de la collection. Pour bénéficier de cet accès large avec un surcoût « limité », il est requis de conserver les abonnements « historiques » (parfois avec des possibilités d’échange (« </a:t>
            </a:r>
            <a:r>
              <a:rPr lang="fr-BE" baseline="0" dirty="0" err="1" smtClean="0"/>
              <a:t>swapping</a:t>
            </a:r>
            <a:r>
              <a:rPr lang="fr-BE" baseline="0" dirty="0" smtClean="0"/>
              <a:t> ») pour montant équivalent.</a:t>
            </a:r>
          </a:p>
          <a:p>
            <a:endParaRPr lang="fr-BE" baseline="0" dirty="0" smtClean="0"/>
          </a:p>
          <a:p>
            <a:r>
              <a:rPr lang="fr-BE" baseline="0" dirty="0" smtClean="0"/>
              <a:t>Pour de tels contrats, il est intéressant de cocher la case « </a:t>
            </a:r>
            <a:r>
              <a:rPr lang="fr-BE" b="1" baseline="0" dirty="0" err="1" smtClean="0"/>
              <a:t>cancellation</a:t>
            </a:r>
            <a:r>
              <a:rPr lang="fr-BE" b="1" baseline="0" dirty="0" smtClean="0"/>
              <a:t> restriction </a:t>
            </a:r>
            <a:r>
              <a:rPr lang="fr-BE" baseline="0" dirty="0" smtClean="0"/>
              <a:t>» des abonnements, en indiquant en note par exemple le nom et la durée du contrat. </a:t>
            </a:r>
          </a:p>
          <a:p>
            <a:endParaRPr lang="fr-BE" baseline="0" dirty="0" smtClean="0"/>
          </a:p>
          <a:p>
            <a:r>
              <a:rPr lang="fr-BE" u="sng" baseline="0" dirty="0" smtClean="0"/>
              <a:t>Remarque</a:t>
            </a:r>
            <a:r>
              <a:rPr lang="fr-BE" baseline="0" dirty="0" smtClean="0"/>
              <a:t> : Il peut-être aussi intéressant pour les contrats pluriannuels, étant donné que l’on crée une PO line par année de contrat, de cocher la case « </a:t>
            </a:r>
            <a:r>
              <a:rPr lang="fr-BE" baseline="0" dirty="0" err="1" smtClean="0"/>
              <a:t>cancellation</a:t>
            </a:r>
            <a:r>
              <a:rPr lang="fr-BE" baseline="0" dirty="0" smtClean="0"/>
              <a:t> restriction » en indiquant en note la durée du contrat.</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53</a:t>
            </a:fld>
            <a:endParaRPr lang="fr-BE"/>
          </a:p>
        </p:txBody>
      </p:sp>
    </p:spTree>
    <p:extLst>
      <p:ext uri="{BB962C8B-B14F-4D97-AF65-F5344CB8AC3E}">
        <p14:creationId xmlns:p14="http://schemas.microsoft.com/office/powerpoint/2010/main" val="10189030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Comme il s’agit,</a:t>
            </a:r>
            <a:r>
              <a:rPr lang="fr-BE" baseline="0" dirty="0" smtClean="0"/>
              <a:t> dans notre exemple, d’une souscription, il faut également remplir les données relatives au renouvellement, à l’instar d’un abonnement pour une revue « papier ».</a:t>
            </a:r>
          </a:p>
          <a:p>
            <a:endParaRPr lang="fr-BE" baseline="0" dirty="0" smtClean="0"/>
          </a:p>
          <a:p>
            <a:pPr lvl="0"/>
            <a:r>
              <a:rPr lang="fr-BE" sz="1200" b="0" kern="1200" dirty="0" smtClean="0">
                <a:solidFill>
                  <a:schemeClr val="tx1"/>
                </a:solidFill>
                <a:effectLst/>
                <a:latin typeface="+mn-lt"/>
                <a:ea typeface="+mn-ea"/>
                <a:cs typeface="+mn-cs"/>
              </a:rPr>
              <a:t>Pour les e-ressources</a:t>
            </a:r>
            <a:r>
              <a:rPr lang="fr-BE" sz="1200" b="0" kern="1200" baseline="0" dirty="0" smtClean="0">
                <a:solidFill>
                  <a:schemeClr val="tx1"/>
                </a:solidFill>
                <a:effectLst/>
                <a:latin typeface="+mn-lt"/>
                <a:ea typeface="+mn-ea"/>
                <a:cs typeface="+mn-cs"/>
              </a:rPr>
              <a:t> en particulier, étant donné les montants de certains marchés, </a:t>
            </a:r>
            <a:r>
              <a:rPr lang="fr-BE" sz="1200" b="0" kern="1200" dirty="0" smtClean="0">
                <a:solidFill>
                  <a:schemeClr val="tx1"/>
                </a:solidFill>
                <a:effectLst/>
                <a:latin typeface="+mn-lt"/>
                <a:ea typeface="+mn-ea"/>
                <a:cs typeface="+mn-cs"/>
              </a:rPr>
              <a:t>il</a:t>
            </a:r>
            <a:r>
              <a:rPr lang="fr-BE" sz="1200" b="0" kern="1200" baseline="0" dirty="0" smtClean="0">
                <a:solidFill>
                  <a:schemeClr val="tx1"/>
                </a:solidFill>
                <a:effectLst/>
                <a:latin typeface="+mn-lt"/>
                <a:ea typeface="+mn-ea"/>
                <a:cs typeface="+mn-cs"/>
              </a:rPr>
              <a:t> est </a:t>
            </a:r>
            <a:r>
              <a:rPr lang="fr-BE" sz="1200" b="0" u="sng" kern="1200" baseline="0" dirty="0" smtClean="0">
                <a:solidFill>
                  <a:schemeClr val="tx1"/>
                </a:solidFill>
                <a:effectLst/>
                <a:latin typeface="+mn-lt"/>
                <a:ea typeface="+mn-ea"/>
                <a:cs typeface="+mn-cs"/>
              </a:rPr>
              <a:t>essentiel</a:t>
            </a:r>
            <a:r>
              <a:rPr lang="fr-BE" sz="1200" b="0" kern="1200" baseline="0" dirty="0" smtClean="0">
                <a:solidFill>
                  <a:schemeClr val="tx1"/>
                </a:solidFill>
                <a:effectLst/>
                <a:latin typeface="+mn-lt"/>
                <a:ea typeface="+mn-ea"/>
                <a:cs typeface="+mn-cs"/>
              </a:rPr>
              <a:t> de spécifier une </a:t>
            </a:r>
            <a:r>
              <a:rPr lang="fr-BE" sz="1200" b="1" kern="1200" baseline="0" dirty="0" err="1" smtClean="0">
                <a:solidFill>
                  <a:schemeClr val="tx1"/>
                </a:solidFill>
                <a:effectLst/>
                <a:latin typeface="+mn-lt"/>
                <a:ea typeface="+mn-ea"/>
                <a:cs typeface="+mn-cs"/>
              </a:rPr>
              <a:t>r</a:t>
            </a:r>
            <a:r>
              <a:rPr lang="fr-BE" sz="1200" b="1" kern="1200" dirty="0" err="1" smtClean="0">
                <a:solidFill>
                  <a:schemeClr val="tx1"/>
                </a:solidFill>
                <a:effectLst/>
                <a:latin typeface="+mn-lt"/>
                <a:ea typeface="+mn-ea"/>
                <a:cs typeface="+mn-cs"/>
              </a:rPr>
              <a:t>enewal</a:t>
            </a:r>
            <a:r>
              <a:rPr lang="fr-BE" sz="1200" b="1" kern="1200" dirty="0" smtClean="0">
                <a:solidFill>
                  <a:schemeClr val="tx1"/>
                </a:solidFill>
                <a:effectLst/>
                <a:latin typeface="+mn-lt"/>
                <a:ea typeface="+mn-ea"/>
                <a:cs typeface="+mn-cs"/>
              </a:rPr>
              <a:t> </a:t>
            </a:r>
            <a:r>
              <a:rPr lang="fr-BE" sz="1200" b="1" kern="1200" dirty="0" err="1" smtClean="0">
                <a:solidFill>
                  <a:schemeClr val="tx1"/>
                </a:solidFill>
                <a:effectLst/>
                <a:latin typeface="+mn-lt"/>
                <a:ea typeface="+mn-ea"/>
                <a:cs typeface="+mn-cs"/>
              </a:rPr>
              <a:t>reminder</a:t>
            </a:r>
            <a:r>
              <a:rPr lang="fr-BE" sz="1200" b="1" kern="1200" dirty="0" smtClean="0">
                <a:solidFill>
                  <a:schemeClr val="tx1"/>
                </a:solidFill>
                <a:effectLst/>
                <a:latin typeface="+mn-lt"/>
                <a:ea typeface="+mn-ea"/>
                <a:cs typeface="+mn-cs"/>
              </a:rPr>
              <a:t> </a:t>
            </a:r>
            <a:r>
              <a:rPr lang="fr-BE" sz="1200" b="1" kern="1200" dirty="0" err="1" smtClean="0">
                <a:solidFill>
                  <a:schemeClr val="tx1"/>
                </a:solidFill>
                <a:effectLst/>
                <a:latin typeface="+mn-lt"/>
                <a:ea typeface="+mn-ea"/>
                <a:cs typeface="+mn-cs"/>
              </a:rPr>
              <a:t>period</a:t>
            </a:r>
            <a:r>
              <a:rPr lang="fr-BE" sz="1200" b="1" kern="1200" baseline="0" dirty="0" smtClean="0">
                <a:solidFill>
                  <a:schemeClr val="tx1"/>
                </a:solidFill>
                <a:effectLst/>
                <a:latin typeface="+mn-lt"/>
                <a:ea typeface="+mn-ea"/>
                <a:cs typeface="+mn-cs"/>
              </a:rPr>
              <a:t> </a:t>
            </a:r>
            <a:r>
              <a:rPr lang="fr-BE" sz="1200" b="0" kern="1200" baseline="0" dirty="0" smtClean="0">
                <a:solidFill>
                  <a:schemeClr val="tx1"/>
                </a:solidFill>
                <a:effectLst/>
                <a:latin typeface="+mn-lt"/>
                <a:ea typeface="+mn-ea"/>
                <a:cs typeface="+mn-cs"/>
              </a:rPr>
              <a:t>en fonction de </a:t>
            </a:r>
            <a:r>
              <a:rPr lang="fr-BE" sz="1200" i="0" kern="1200" dirty="0" smtClean="0">
                <a:solidFill>
                  <a:schemeClr val="tx1"/>
                </a:solidFill>
                <a:effectLst/>
                <a:latin typeface="+mn-lt"/>
                <a:ea typeface="+mn-ea"/>
                <a:cs typeface="+mn-cs"/>
              </a:rPr>
              <a:t>la procédure légale appropriée :</a:t>
            </a:r>
          </a:p>
          <a:p>
            <a:pPr marL="171450" lvl="0" indent="-171450">
              <a:buFont typeface="Arial" panose="020B0604020202020204" pitchFamily="34" charset="0"/>
              <a:buChar char="•"/>
            </a:pPr>
            <a:r>
              <a:rPr lang="fr-BE" sz="1200" kern="1200" dirty="0" smtClean="0">
                <a:solidFill>
                  <a:schemeClr val="tx1"/>
                </a:solidFill>
                <a:effectLst/>
                <a:latin typeface="+mn-lt"/>
                <a:ea typeface="+mn-ea"/>
                <a:cs typeface="+mn-cs"/>
              </a:rPr>
              <a:t>Si négociations simples: au moins </a:t>
            </a:r>
            <a:r>
              <a:rPr lang="fr-BE" sz="1200" b="1" kern="1200" dirty="0" smtClean="0">
                <a:solidFill>
                  <a:schemeClr val="tx1"/>
                </a:solidFill>
                <a:effectLst/>
                <a:latin typeface="+mn-lt"/>
                <a:ea typeface="+mn-ea"/>
                <a:cs typeface="+mn-cs"/>
              </a:rPr>
              <a:t>60</a:t>
            </a:r>
            <a:r>
              <a:rPr lang="fr-BE" sz="1200" kern="1200" dirty="0" smtClean="0">
                <a:solidFill>
                  <a:schemeClr val="tx1"/>
                </a:solidFill>
                <a:effectLst/>
                <a:latin typeface="+mn-lt"/>
                <a:ea typeface="+mn-ea"/>
                <a:cs typeface="+mn-cs"/>
              </a:rPr>
              <a:t> jours (</a:t>
            </a:r>
            <a:r>
              <a:rPr lang="fr-BE" sz="1200" b="0" i="0" kern="1200" dirty="0" smtClean="0">
                <a:solidFill>
                  <a:schemeClr val="tx1"/>
                </a:solidFill>
                <a:effectLst/>
                <a:latin typeface="+mn-lt"/>
                <a:ea typeface="+mn-ea"/>
                <a:cs typeface="+mn-cs"/>
              </a:rPr>
              <a:t>jusqu’à 30.000 € HTVA)</a:t>
            </a:r>
            <a:endParaRPr lang="fr-B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BE" sz="1200" kern="1200" dirty="0" smtClean="0">
                <a:solidFill>
                  <a:schemeClr val="tx1"/>
                </a:solidFill>
                <a:effectLst/>
                <a:latin typeface="+mn-lt"/>
                <a:ea typeface="+mn-ea"/>
                <a:cs typeface="+mn-cs"/>
              </a:rPr>
              <a:t>Si Cahier Spécial des Charges (CSC) sans Appel d’Offres</a:t>
            </a:r>
            <a:r>
              <a:rPr lang="fr-BE" sz="1200" kern="1200" baseline="0" dirty="0" smtClean="0">
                <a:solidFill>
                  <a:schemeClr val="tx1"/>
                </a:solidFill>
                <a:effectLst/>
                <a:latin typeface="+mn-lt"/>
                <a:ea typeface="+mn-ea"/>
                <a:cs typeface="+mn-cs"/>
              </a:rPr>
              <a:t> Européen (</a:t>
            </a:r>
            <a:r>
              <a:rPr lang="fr-BE" sz="1200" kern="1200" dirty="0" smtClean="0">
                <a:solidFill>
                  <a:schemeClr val="tx1"/>
                </a:solidFill>
                <a:effectLst/>
                <a:latin typeface="+mn-lt"/>
                <a:ea typeface="+mn-ea"/>
                <a:cs typeface="+mn-cs"/>
              </a:rPr>
              <a:t>AOE) &lt;144.000€ : au moins </a:t>
            </a:r>
            <a:r>
              <a:rPr lang="fr-BE" sz="1200" b="1" kern="1200" dirty="0" smtClean="0">
                <a:solidFill>
                  <a:schemeClr val="tx1"/>
                </a:solidFill>
                <a:effectLst/>
                <a:latin typeface="+mn-lt"/>
                <a:ea typeface="+mn-ea"/>
                <a:cs typeface="+mn-cs"/>
              </a:rPr>
              <a:t>90</a:t>
            </a:r>
            <a:r>
              <a:rPr lang="fr-BE" sz="1200" kern="1200" dirty="0" smtClean="0">
                <a:solidFill>
                  <a:schemeClr val="tx1"/>
                </a:solidFill>
                <a:effectLst/>
                <a:latin typeface="+mn-lt"/>
                <a:ea typeface="+mn-ea"/>
                <a:cs typeface="+mn-cs"/>
              </a:rPr>
              <a:t> jours ;</a:t>
            </a:r>
          </a:p>
          <a:p>
            <a:pPr marL="171450" lvl="0" indent="-171450">
              <a:buFont typeface="Arial" panose="020B0604020202020204" pitchFamily="34" charset="0"/>
              <a:buChar char="•"/>
            </a:pPr>
            <a:r>
              <a:rPr lang="fr-BE" sz="1200" kern="1200" dirty="0" smtClean="0">
                <a:solidFill>
                  <a:schemeClr val="tx1"/>
                </a:solidFill>
                <a:effectLst/>
                <a:latin typeface="+mn-lt"/>
                <a:ea typeface="+mn-ea"/>
                <a:cs typeface="+mn-cs"/>
              </a:rPr>
              <a:t>Si CSC sans AOE &gt;144.000€</a:t>
            </a:r>
            <a:r>
              <a:rPr lang="fr-BE" sz="1200" kern="1200" baseline="0" dirty="0" smtClean="0">
                <a:solidFill>
                  <a:schemeClr val="tx1"/>
                </a:solidFill>
                <a:effectLst/>
                <a:latin typeface="+mn-lt"/>
                <a:ea typeface="+mn-ea"/>
                <a:cs typeface="+mn-cs"/>
              </a:rPr>
              <a:t> </a:t>
            </a:r>
            <a:r>
              <a:rPr lang="fr-BE" sz="1200" kern="1200" dirty="0" smtClean="0">
                <a:solidFill>
                  <a:schemeClr val="tx1"/>
                </a:solidFill>
                <a:effectLst/>
                <a:latin typeface="+mn-lt"/>
                <a:ea typeface="+mn-ea"/>
                <a:cs typeface="+mn-cs"/>
              </a:rPr>
              <a:t>: au moins </a:t>
            </a:r>
            <a:r>
              <a:rPr lang="fr-BE" sz="1200" b="1" kern="1200" dirty="0" smtClean="0">
                <a:solidFill>
                  <a:schemeClr val="tx1"/>
                </a:solidFill>
                <a:effectLst/>
                <a:latin typeface="+mn-lt"/>
                <a:ea typeface="+mn-ea"/>
                <a:cs typeface="+mn-cs"/>
              </a:rPr>
              <a:t>120</a:t>
            </a:r>
            <a:r>
              <a:rPr lang="fr-BE" sz="1200" kern="1200" dirty="0" smtClean="0">
                <a:solidFill>
                  <a:schemeClr val="tx1"/>
                </a:solidFill>
                <a:effectLst/>
                <a:latin typeface="+mn-lt"/>
                <a:ea typeface="+mn-ea"/>
                <a:cs typeface="+mn-cs"/>
              </a:rPr>
              <a:t> jours</a:t>
            </a:r>
          </a:p>
          <a:p>
            <a:pPr marL="171450" lvl="0" indent="-171450">
              <a:buFont typeface="Arial" panose="020B0604020202020204" pitchFamily="34" charset="0"/>
              <a:buChar char="•"/>
            </a:pPr>
            <a:r>
              <a:rPr lang="fr-BE" sz="1200" kern="1200" dirty="0" smtClean="0">
                <a:solidFill>
                  <a:schemeClr val="tx1"/>
                </a:solidFill>
                <a:effectLst/>
                <a:latin typeface="+mn-lt"/>
                <a:ea typeface="+mn-ea"/>
                <a:cs typeface="+mn-cs"/>
              </a:rPr>
              <a:t>Si AOE : au moins </a:t>
            </a:r>
            <a:r>
              <a:rPr lang="fr-BE" sz="1200" b="1" kern="1200" dirty="0" smtClean="0">
                <a:solidFill>
                  <a:schemeClr val="tx1"/>
                </a:solidFill>
                <a:effectLst/>
                <a:latin typeface="+mn-lt"/>
                <a:ea typeface="+mn-ea"/>
                <a:cs typeface="+mn-cs"/>
              </a:rPr>
              <a:t>180</a:t>
            </a:r>
            <a:r>
              <a:rPr lang="fr-BE" sz="1200" kern="1200" dirty="0" smtClean="0">
                <a:solidFill>
                  <a:schemeClr val="tx1"/>
                </a:solidFill>
                <a:effectLst/>
                <a:latin typeface="+mn-lt"/>
                <a:ea typeface="+mn-ea"/>
                <a:cs typeface="+mn-cs"/>
              </a:rPr>
              <a:t> jours.</a:t>
            </a:r>
          </a:p>
          <a:p>
            <a:pPr marL="0" lvl="0" indent="0">
              <a:buFontTx/>
              <a:buNone/>
            </a:pPr>
            <a:r>
              <a:rPr lang="fr-BE" sz="1200" kern="1200" dirty="0" smtClean="0">
                <a:solidFill>
                  <a:schemeClr val="tx1"/>
                </a:solidFill>
                <a:effectLst/>
                <a:latin typeface="+mn-lt"/>
                <a:ea typeface="+mn-ea"/>
                <a:cs typeface="+mn-cs"/>
              </a:rPr>
              <a:t>A partir de 144.000€,</a:t>
            </a:r>
            <a:r>
              <a:rPr lang="fr-BE" sz="1200" kern="1200" baseline="0" dirty="0" smtClean="0">
                <a:solidFill>
                  <a:schemeClr val="tx1"/>
                </a:solidFill>
                <a:effectLst/>
                <a:latin typeface="+mn-lt"/>
                <a:ea typeface="+mn-ea"/>
                <a:cs typeface="+mn-cs"/>
              </a:rPr>
              <a:t> une approbation de l’acquisition/souscription doit impérativement passer au </a:t>
            </a:r>
            <a:r>
              <a:rPr lang="fr-BE" sz="1200" kern="1200" dirty="0" smtClean="0">
                <a:solidFill>
                  <a:schemeClr val="tx1"/>
                </a:solidFill>
                <a:effectLst/>
                <a:latin typeface="+mn-lt"/>
                <a:ea typeface="+mn-ea"/>
                <a:cs typeface="+mn-cs"/>
              </a:rPr>
              <a:t>Bureau Exécutif (BE) et/ou</a:t>
            </a:r>
            <a:r>
              <a:rPr lang="fr-BE" sz="1200" kern="1200" baseline="0" dirty="0" smtClean="0">
                <a:solidFill>
                  <a:schemeClr val="tx1"/>
                </a:solidFill>
                <a:effectLst/>
                <a:latin typeface="+mn-lt"/>
                <a:ea typeface="+mn-ea"/>
                <a:cs typeface="+mn-cs"/>
              </a:rPr>
              <a:t> au CA </a:t>
            </a:r>
            <a:r>
              <a:rPr lang="fr-BE" sz="1200" kern="1200" dirty="0" smtClean="0">
                <a:solidFill>
                  <a:schemeClr val="tx1"/>
                </a:solidFill>
                <a:effectLst/>
                <a:latin typeface="+mn-lt"/>
                <a:ea typeface="+mn-ea"/>
                <a:cs typeface="+mn-cs"/>
              </a:rPr>
              <a:t>de l’</a:t>
            </a:r>
            <a:r>
              <a:rPr lang="fr-BE" sz="1200" kern="1200" dirty="0" err="1" smtClean="0">
                <a:solidFill>
                  <a:schemeClr val="tx1"/>
                </a:solidFill>
                <a:effectLst/>
                <a:latin typeface="+mn-lt"/>
                <a:ea typeface="+mn-ea"/>
                <a:cs typeface="+mn-cs"/>
              </a:rPr>
              <a:t>ULiège</a:t>
            </a:r>
            <a:r>
              <a:rPr lang="fr-BE" sz="1200" kern="1200" dirty="0" smtClean="0">
                <a:solidFill>
                  <a:schemeClr val="tx1"/>
                </a:solidFill>
                <a:effectLst/>
                <a:latin typeface="+mn-lt"/>
                <a:ea typeface="+mn-ea"/>
                <a:cs typeface="+mn-cs"/>
              </a:rPr>
              <a:t>.</a:t>
            </a:r>
          </a:p>
          <a:p>
            <a:endParaRPr lang="fr-BE" baseline="0" dirty="0" smtClean="0"/>
          </a:p>
          <a:p>
            <a:r>
              <a:rPr lang="fr-BE" dirty="0" smtClean="0"/>
              <a:t>Pour les contrats d’e-ressources passés</a:t>
            </a:r>
            <a:r>
              <a:rPr lang="fr-BE" baseline="0" dirty="0" smtClean="0"/>
              <a:t> en dehors d’un contrat global (comme celui pour les périodiques), il est </a:t>
            </a:r>
            <a:r>
              <a:rPr lang="fr-BE" u="sng" baseline="0" dirty="0" smtClean="0"/>
              <a:t>important</a:t>
            </a:r>
            <a:r>
              <a:rPr lang="fr-BE" baseline="0" dirty="0" smtClean="0"/>
              <a:t> attacher les fichiers utiles via l’onglet </a:t>
            </a:r>
            <a:r>
              <a:rPr lang="fr-BE" b="1" dirty="0" smtClean="0"/>
              <a:t>Attachements</a:t>
            </a:r>
            <a:r>
              <a:rPr lang="fr-BE" b="0" dirty="0" smtClean="0"/>
              <a:t>:</a:t>
            </a:r>
          </a:p>
          <a:p>
            <a:pPr marL="228600" indent="-228600">
              <a:buFont typeface="+mj-lt"/>
              <a:buAutoNum type="arabicPeriod"/>
            </a:pPr>
            <a:r>
              <a:rPr lang="fr-BE" sz="1200" kern="1200" dirty="0" smtClean="0">
                <a:solidFill>
                  <a:schemeClr val="tx1"/>
                </a:solidFill>
                <a:effectLst/>
                <a:latin typeface="+mn-lt"/>
                <a:ea typeface="+mn-ea"/>
                <a:cs typeface="+mn-cs"/>
              </a:rPr>
              <a:t>Les documents officiels de procédure interne (CSC/Appel d’offres et réponses au CSC/Appel d’offres ou devis officiel)</a:t>
            </a:r>
          </a:p>
          <a:p>
            <a:pPr marL="228600" indent="-228600">
              <a:buFont typeface="+mj-lt"/>
              <a:buAutoNum type="arabicPeriod"/>
            </a:pPr>
            <a:r>
              <a:rPr lang="fr-BE" sz="1200" kern="1200" dirty="0" smtClean="0">
                <a:solidFill>
                  <a:schemeClr val="tx1"/>
                </a:solidFill>
                <a:effectLst/>
                <a:latin typeface="+mn-lt"/>
                <a:ea typeface="+mn-ea"/>
                <a:cs typeface="+mn-cs"/>
              </a:rPr>
              <a:t>Listes de titres officielles de</a:t>
            </a:r>
            <a:r>
              <a:rPr lang="fr-BE" sz="1200" kern="1200" baseline="0" dirty="0" smtClean="0">
                <a:solidFill>
                  <a:schemeClr val="tx1"/>
                </a:solidFill>
                <a:effectLst/>
                <a:latin typeface="+mn-lt"/>
                <a:ea typeface="+mn-ea"/>
                <a:cs typeface="+mn-cs"/>
              </a:rPr>
              <a:t> l’année </a:t>
            </a:r>
            <a:r>
              <a:rPr lang="fr-BE" sz="1200" kern="1200" dirty="0" smtClean="0">
                <a:solidFill>
                  <a:schemeClr val="tx1"/>
                </a:solidFill>
                <a:effectLst/>
                <a:latin typeface="+mn-lt"/>
                <a:ea typeface="+mn-ea"/>
                <a:cs typeface="+mn-cs"/>
              </a:rPr>
              <a:t>pour les contrats globaux (si pertinent)</a:t>
            </a:r>
          </a:p>
          <a:p>
            <a:endParaRPr lang="fr-BE" b="1" dirty="0" smtClean="0"/>
          </a:p>
          <a:p>
            <a:r>
              <a:rPr lang="fr-BE" dirty="0" smtClean="0"/>
              <a:t>Le reste des onglets ne diffèrent pas de ceux que l’on a vu plus haut, pour la commande de monographie « papier ». Et la suite du processus reste également le même.</a:t>
            </a:r>
          </a:p>
          <a:p>
            <a:endParaRPr lang="fr-BE" dirty="0" smtClean="0"/>
          </a:p>
          <a:p>
            <a:r>
              <a:rPr lang="fr-BE" dirty="0" smtClean="0"/>
              <a:t>L’activation des ressources électroniques est abordée dans le Power Point relatif à la réception.</a:t>
            </a:r>
          </a:p>
          <a:p>
            <a:endParaRPr lang="fr-BE" b="1" dirty="0" smtClean="0"/>
          </a:p>
          <a:p>
            <a:r>
              <a:rPr lang="fr-BE" b="1" baseline="0" dirty="0" smtClean="0"/>
              <a:t> </a:t>
            </a:r>
            <a:endParaRPr lang="fr-BE" b="1"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54</a:t>
            </a:fld>
            <a:endParaRPr lang="fr-BE"/>
          </a:p>
        </p:txBody>
      </p:sp>
    </p:spTree>
    <p:extLst>
      <p:ext uri="{BB962C8B-B14F-4D97-AF65-F5344CB8AC3E}">
        <p14:creationId xmlns:p14="http://schemas.microsoft.com/office/powerpoint/2010/main" val="3961775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Dans le bandeau du workflow de la commande, en haut, deux options sont spécifiques aux e-ressources, pour lancer un test de la ressource (en interne ou auprès des usagers): </a:t>
            </a:r>
          </a:p>
          <a:p>
            <a:endParaRPr lang="fr-BE" baseline="0" dirty="0" smtClean="0"/>
          </a:p>
          <a:p>
            <a:pPr marL="171450" indent="-171450">
              <a:buFont typeface="Arial" panose="020B0604020202020204" pitchFamily="34" charset="0"/>
              <a:buChar char="•"/>
            </a:pPr>
            <a:r>
              <a:rPr lang="fr-BE" b="1" baseline="0" dirty="0" smtClean="0"/>
              <a:t>Save and </a:t>
            </a:r>
            <a:r>
              <a:rPr lang="fr-BE" b="1" baseline="0" dirty="0" err="1" smtClean="0"/>
              <a:t>request</a:t>
            </a:r>
            <a:r>
              <a:rPr lang="fr-BE" b="1" baseline="0" dirty="0" smtClean="0"/>
              <a:t> </a:t>
            </a:r>
            <a:r>
              <a:rPr lang="fr-BE" b="1" baseline="0" dirty="0" err="1" smtClean="0"/>
              <a:t>evaluation</a:t>
            </a:r>
            <a:r>
              <a:rPr lang="fr-BE" b="1" baseline="0" dirty="0" smtClean="0"/>
              <a:t> </a:t>
            </a:r>
            <a:r>
              <a:rPr lang="fr-BE" baseline="0" dirty="0" smtClean="0"/>
              <a:t>: </a:t>
            </a:r>
            <a:r>
              <a:rPr lang="en-US" sz="1200" kern="1200" dirty="0" smtClean="0">
                <a:solidFill>
                  <a:schemeClr val="tx1"/>
                </a:solidFill>
                <a:effectLst/>
                <a:latin typeface="+mn-lt"/>
                <a:ea typeface="+mn-ea"/>
                <a:cs typeface="+mn-cs"/>
              </a:rPr>
              <a:t>(=“request trial” (demander un test)) – Si le Purchasing Operator </a:t>
            </a:r>
            <a:r>
              <a:rPr lang="en-US" sz="1200" kern="1200" dirty="0" err="1" smtClean="0">
                <a:solidFill>
                  <a:schemeClr val="tx1"/>
                </a:solidFill>
                <a:effectLst/>
                <a:latin typeface="+mn-lt"/>
                <a:ea typeface="+mn-ea"/>
                <a:cs typeface="+mn-cs"/>
              </a:rPr>
              <a:t>n’a</a:t>
            </a:r>
            <a:r>
              <a:rPr lang="en-US" sz="1200" kern="1200" dirty="0" smtClean="0">
                <a:solidFill>
                  <a:schemeClr val="tx1"/>
                </a:solidFill>
                <a:effectLst/>
                <a:latin typeface="+mn-lt"/>
                <a:ea typeface="+mn-ea"/>
                <a:cs typeface="+mn-cs"/>
              </a:rPr>
              <a:t> pas le </a:t>
            </a:r>
            <a:r>
              <a:rPr lang="en-US" sz="1200" kern="1200" dirty="0" err="1" smtClean="0">
                <a:solidFill>
                  <a:schemeClr val="tx1"/>
                </a:solidFill>
                <a:effectLst/>
                <a:latin typeface="+mn-lt"/>
                <a:ea typeface="+mn-ea"/>
                <a:cs typeface="+mn-cs"/>
              </a:rPr>
              <a:t>rôle</a:t>
            </a:r>
            <a:r>
              <a:rPr lang="en-US" sz="1200" kern="1200" dirty="0" smtClean="0">
                <a:solidFill>
                  <a:schemeClr val="tx1"/>
                </a:solidFill>
                <a:effectLst/>
                <a:latin typeface="+mn-lt"/>
                <a:ea typeface="+mn-ea"/>
                <a:cs typeface="+mn-cs"/>
              </a:rPr>
              <a:t> de Trial Operator, le </a:t>
            </a:r>
            <a:r>
              <a:rPr lang="en-US" sz="1200" kern="1200" dirty="0" err="1" smtClean="0">
                <a:solidFill>
                  <a:schemeClr val="tx1"/>
                </a:solidFill>
                <a:effectLst/>
                <a:latin typeface="+mn-lt"/>
                <a:ea typeface="+mn-ea"/>
                <a:cs typeface="+mn-cs"/>
              </a:rPr>
              <a:t>statut</a:t>
            </a:r>
            <a:r>
              <a:rPr lang="en-US" sz="1200" kern="1200" dirty="0" smtClean="0">
                <a:solidFill>
                  <a:schemeClr val="tx1"/>
                </a:solidFill>
                <a:effectLst/>
                <a:latin typeface="+mn-lt"/>
                <a:ea typeface="+mn-ea"/>
                <a:cs typeface="+mn-cs"/>
              </a:rPr>
              <a:t> de la PO line </a:t>
            </a:r>
            <a:r>
              <a:rPr lang="en-US" sz="1200" kern="1200" dirty="0" err="1" smtClean="0">
                <a:solidFill>
                  <a:schemeClr val="tx1"/>
                </a:solidFill>
                <a:effectLst/>
                <a:latin typeface="+mn-lt"/>
                <a:ea typeface="+mn-ea"/>
                <a:cs typeface="+mn-cs"/>
              </a:rPr>
              <a:t>est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modifié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“Under Evaluation” et la </a:t>
            </a:r>
            <a:r>
              <a:rPr lang="en-US" sz="1200" kern="1200" dirty="0" err="1" smtClean="0">
                <a:solidFill>
                  <a:schemeClr val="tx1"/>
                </a:solidFill>
                <a:effectLst/>
                <a:latin typeface="+mn-lt"/>
                <a:ea typeface="+mn-ea"/>
                <a:cs typeface="+mn-cs"/>
              </a:rPr>
              <a:t>ligne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commande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apparaît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sur</a:t>
            </a:r>
            <a:r>
              <a:rPr lang="en-US" sz="1200" kern="1200" dirty="0" smtClean="0">
                <a:solidFill>
                  <a:schemeClr val="tx1"/>
                </a:solidFill>
                <a:effectLst/>
                <a:latin typeface="+mn-lt"/>
                <a:ea typeface="+mn-ea"/>
                <a:cs typeface="+mn-cs"/>
              </a:rPr>
              <a:t> la page “Manage Trials” avec le status “Requested”, </a:t>
            </a:r>
            <a:r>
              <a:rPr lang="en-US" sz="1200" kern="1200" dirty="0" err="1" smtClean="0">
                <a:solidFill>
                  <a:schemeClr val="tx1"/>
                </a:solidFill>
                <a:effectLst/>
                <a:latin typeface="+mn-lt"/>
                <a:ea typeface="+mn-ea"/>
                <a:cs typeface="+mn-cs"/>
              </a:rPr>
              <a:t>où</a:t>
            </a:r>
            <a:r>
              <a:rPr lang="en-US" sz="1200" kern="1200" dirty="0" smtClean="0">
                <a:solidFill>
                  <a:schemeClr val="tx1"/>
                </a:solidFill>
                <a:effectLst/>
                <a:latin typeface="+mn-lt"/>
                <a:ea typeface="+mn-ea"/>
                <a:cs typeface="+mn-cs"/>
              </a:rPr>
              <a:t> le Trial Operator </a:t>
            </a:r>
            <a:r>
              <a:rPr lang="en-US" sz="1200" kern="1200" dirty="0" err="1" smtClean="0">
                <a:solidFill>
                  <a:schemeClr val="tx1"/>
                </a:solidFill>
                <a:effectLst/>
                <a:latin typeface="+mn-lt"/>
                <a:ea typeface="+mn-ea"/>
                <a:cs typeface="+mn-cs"/>
              </a:rPr>
              <a:t>peut</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accéder</a:t>
            </a:r>
            <a:r>
              <a:rPr lang="en-US" sz="1200" kern="1200" dirty="0" smtClean="0">
                <a:solidFill>
                  <a:schemeClr val="tx1"/>
                </a:solidFill>
                <a:effectLst/>
                <a:latin typeface="+mn-lt"/>
                <a:ea typeface="+mn-ea"/>
                <a:cs typeface="+mn-cs"/>
              </a:rPr>
              <a:t> et lancer le test.</a:t>
            </a:r>
          </a:p>
          <a:p>
            <a:pPr marL="171450" indent="-171450">
              <a:buFont typeface="Arial" panose="020B0604020202020204" pitchFamily="34" charset="0"/>
              <a:buChar char="•"/>
            </a:pPr>
            <a:endParaRPr lang="fr-B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Save and Start Trial</a:t>
            </a:r>
            <a:r>
              <a:rPr lang="en-US" sz="1200" kern="1200" dirty="0" smtClean="0">
                <a:solidFill>
                  <a:schemeClr val="tx1"/>
                </a:solidFill>
                <a:effectLst/>
                <a:latin typeface="+mn-lt"/>
                <a:ea typeface="+mn-ea"/>
                <a:cs typeface="+mn-cs"/>
              </a:rPr>
              <a:t> – Si le Purchasing Operator a </a:t>
            </a:r>
            <a:r>
              <a:rPr lang="en-US" sz="1200" kern="1200" dirty="0" err="1" smtClean="0">
                <a:solidFill>
                  <a:schemeClr val="tx1"/>
                </a:solidFill>
                <a:effectLst/>
                <a:latin typeface="+mn-lt"/>
                <a:ea typeface="+mn-ea"/>
                <a:cs typeface="+mn-cs"/>
              </a:rPr>
              <a:t>aussi</a:t>
            </a:r>
            <a:r>
              <a:rPr lang="en-US" sz="1200" kern="1200" dirty="0" smtClean="0">
                <a:solidFill>
                  <a:schemeClr val="tx1"/>
                </a:solidFill>
                <a:effectLst/>
                <a:latin typeface="+mn-lt"/>
                <a:ea typeface="+mn-ea"/>
                <a:cs typeface="+mn-cs"/>
              </a:rPr>
              <a:t> le </a:t>
            </a:r>
            <a:r>
              <a:rPr lang="en-US" sz="1200" kern="1200" dirty="0" err="1" smtClean="0">
                <a:solidFill>
                  <a:schemeClr val="tx1"/>
                </a:solidFill>
                <a:effectLst/>
                <a:latin typeface="+mn-lt"/>
                <a:ea typeface="+mn-ea"/>
                <a:cs typeface="+mn-cs"/>
              </a:rPr>
              <a:t>rôle</a:t>
            </a:r>
            <a:r>
              <a:rPr lang="en-US" sz="1200" kern="1200" dirty="0" smtClean="0">
                <a:solidFill>
                  <a:schemeClr val="tx1"/>
                </a:solidFill>
                <a:effectLst/>
                <a:latin typeface="+mn-lt"/>
                <a:ea typeface="+mn-ea"/>
                <a:cs typeface="+mn-cs"/>
              </a:rPr>
              <a:t> de Trial Operator, le </a:t>
            </a:r>
            <a:r>
              <a:rPr lang="en-US" sz="1200" kern="1200" dirty="0" err="1" smtClean="0">
                <a:solidFill>
                  <a:schemeClr val="tx1"/>
                </a:solidFill>
                <a:effectLst/>
                <a:latin typeface="+mn-lt"/>
                <a:ea typeface="+mn-ea"/>
                <a:cs typeface="+mn-cs"/>
              </a:rPr>
              <a:t>statut</a:t>
            </a:r>
            <a:r>
              <a:rPr lang="en-US" sz="1200" kern="1200" dirty="0" smtClean="0">
                <a:solidFill>
                  <a:schemeClr val="tx1"/>
                </a:solidFill>
                <a:effectLst/>
                <a:latin typeface="+mn-lt"/>
                <a:ea typeface="+mn-ea"/>
                <a:cs typeface="+mn-cs"/>
              </a:rPr>
              <a:t> de la PO line </a:t>
            </a:r>
            <a:r>
              <a:rPr lang="en-US" sz="1200" kern="1200" dirty="0" err="1" smtClean="0">
                <a:solidFill>
                  <a:schemeClr val="tx1"/>
                </a:solidFill>
                <a:effectLst/>
                <a:latin typeface="+mn-lt"/>
                <a:ea typeface="+mn-ea"/>
                <a:cs typeface="+mn-cs"/>
              </a:rPr>
              <a:t>est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modifié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“Under Evaluation” et la page “Trial Details” </a:t>
            </a:r>
            <a:r>
              <a:rPr lang="en-US" sz="1200" kern="1200" dirty="0" err="1" smtClean="0">
                <a:solidFill>
                  <a:schemeClr val="tx1"/>
                </a:solidFill>
                <a:effectLst/>
                <a:latin typeface="+mn-lt"/>
                <a:ea typeface="+mn-ea"/>
                <a:cs typeface="+mn-cs"/>
              </a:rPr>
              <a:t>s’ouvre</a:t>
            </a:r>
            <a:r>
              <a:rPr lang="en-US" sz="1200" kern="1200" dirty="0" smtClean="0">
                <a:solidFill>
                  <a:schemeClr val="tx1"/>
                </a:solidFill>
                <a:effectLst/>
                <a:latin typeface="+mn-lt"/>
                <a:ea typeface="+mn-ea"/>
                <a:cs typeface="+mn-cs"/>
              </a:rPr>
              <a:t>. </a:t>
            </a:r>
          </a:p>
          <a:p>
            <a:pPr marL="0" indent="0">
              <a:buFontTx/>
              <a:buNone/>
            </a:pPr>
            <a:endParaRPr lang="en-US" sz="1200" kern="1200" dirty="0" smtClean="0">
              <a:solidFill>
                <a:schemeClr val="tx1"/>
              </a:solidFill>
              <a:effectLst/>
              <a:latin typeface="+mn-lt"/>
              <a:ea typeface="+mn-ea"/>
              <a:cs typeface="+mn-cs"/>
            </a:endParaRPr>
          </a:p>
          <a:p>
            <a:pPr marL="0" indent="0">
              <a:buFontTx/>
              <a:buNone/>
            </a:pPr>
            <a:r>
              <a:rPr lang="fr-BE" sz="1200" kern="1200" dirty="0" smtClean="0">
                <a:solidFill>
                  <a:schemeClr val="tx1"/>
                </a:solidFill>
                <a:effectLst/>
                <a:latin typeface="+mn-lt"/>
                <a:ea typeface="+mn-ea"/>
                <a:cs typeface="+mn-cs"/>
              </a:rPr>
              <a:t>La création de tests fera</a:t>
            </a:r>
            <a:r>
              <a:rPr lang="fr-BE" sz="1200" kern="1200" baseline="0" dirty="0" smtClean="0">
                <a:solidFill>
                  <a:schemeClr val="tx1"/>
                </a:solidFill>
                <a:effectLst/>
                <a:latin typeface="+mn-lt"/>
                <a:ea typeface="+mn-ea"/>
                <a:cs typeface="+mn-cs"/>
              </a:rPr>
              <a:t> l’objet d’une autre formation (« Trials »).</a:t>
            </a:r>
            <a:endParaRPr lang="fr-BE"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55</a:t>
            </a:fld>
            <a:endParaRPr lang="fr-BE"/>
          </a:p>
        </p:txBody>
      </p:sp>
    </p:spTree>
    <p:extLst>
      <p:ext uri="{BB962C8B-B14F-4D97-AF65-F5344CB8AC3E}">
        <p14:creationId xmlns:p14="http://schemas.microsoft.com/office/powerpoint/2010/main" val="5026937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En fonction</a:t>
            </a:r>
            <a:r>
              <a:rPr lang="fr-BE" baseline="0" dirty="0" smtClean="0"/>
              <a:t> du type de collection électronique (bouquet, base de données…), il conviendra de traiter les commandes de la façon la plus appropriée. </a:t>
            </a:r>
          </a:p>
          <a:p>
            <a:endParaRPr lang="fr-BE" baseline="0" dirty="0" smtClean="0"/>
          </a:p>
          <a:p>
            <a:r>
              <a:rPr lang="fr-BE" u="sng" baseline="0" dirty="0" smtClean="0"/>
              <a:t>A l’heure actuelle</a:t>
            </a:r>
            <a:r>
              <a:rPr lang="fr-BE" baseline="0" dirty="0" smtClean="0"/>
              <a:t>, le traitement des </a:t>
            </a:r>
            <a:r>
              <a:rPr lang="fr-BE" b="1" baseline="0" dirty="0" smtClean="0"/>
              <a:t>portefeuilles historiques</a:t>
            </a:r>
            <a:r>
              <a:rPr lang="fr-BE" baseline="0" dirty="0" smtClean="0"/>
              <a:t> des </a:t>
            </a:r>
            <a:r>
              <a:rPr lang="fr-BE" baseline="0" dirty="0" err="1" smtClean="0"/>
              <a:t>big</a:t>
            </a:r>
            <a:r>
              <a:rPr lang="fr-BE" baseline="0" dirty="0" smtClean="0"/>
              <a:t> deals n’est pas encore clair: </a:t>
            </a:r>
          </a:p>
          <a:p>
            <a:pPr marL="171450" indent="-171450">
              <a:buFont typeface="Arial" panose="020B0604020202020204" pitchFamily="34" charset="0"/>
              <a:buChar char="•"/>
            </a:pPr>
            <a:r>
              <a:rPr lang="fr-BE" baseline="0" dirty="0" smtClean="0"/>
              <a:t>1 seule PO line pour l’ensemble des holdings </a:t>
            </a:r>
          </a:p>
          <a:p>
            <a:r>
              <a:rPr lang="fr-BE" baseline="0" dirty="0" smtClean="0"/>
              <a:t>ou</a:t>
            </a:r>
          </a:p>
          <a:p>
            <a:pPr marL="171450" indent="-171450">
              <a:buFont typeface="Arial" panose="020B0604020202020204" pitchFamily="34" charset="0"/>
              <a:buChar char="•"/>
            </a:pPr>
            <a:r>
              <a:rPr lang="fr-BE" sz="1200" dirty="0" smtClean="0"/>
              <a:t>1 PO line par titre des holdings</a:t>
            </a:r>
            <a:r>
              <a:rPr lang="fr-BE" sz="1200" baseline="0" dirty="0" smtClean="0"/>
              <a:t> </a:t>
            </a:r>
          </a:p>
          <a:p>
            <a:r>
              <a:rPr lang="fr-BE" dirty="0" smtClean="0"/>
              <a:t>La</a:t>
            </a:r>
            <a:r>
              <a:rPr lang="fr-BE" baseline="0" dirty="0" smtClean="0"/>
              <a:t> question est toujours à l’étude.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56</a:t>
            </a:fld>
            <a:endParaRPr lang="fr-BE"/>
          </a:p>
        </p:txBody>
      </p:sp>
    </p:spTree>
    <p:extLst>
      <p:ext uri="{BB962C8B-B14F-4D97-AF65-F5344CB8AC3E}">
        <p14:creationId xmlns:p14="http://schemas.microsoft.com/office/powerpoint/2010/main" val="1153591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57</a:t>
            </a:fld>
            <a:endParaRPr lang="fr-BE"/>
          </a:p>
        </p:txBody>
      </p:sp>
    </p:spTree>
    <p:extLst>
      <p:ext uri="{BB962C8B-B14F-4D97-AF65-F5344CB8AC3E}">
        <p14:creationId xmlns:p14="http://schemas.microsoft.com/office/powerpoint/2010/main" val="30319935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Il n’est pas possible dans Alma d’avoir une même PO</a:t>
            </a:r>
            <a:r>
              <a:rPr lang="fr-BE" baseline="0" dirty="0" smtClean="0"/>
              <a:t> Line définie à la fois pour du papier et de l’électronique. Si l’on veut commander une version </a:t>
            </a:r>
            <a:r>
              <a:rPr lang="fr-BE" baseline="0" dirty="0" err="1" smtClean="0"/>
              <a:t>p+e</a:t>
            </a:r>
            <a:r>
              <a:rPr lang="fr-BE" baseline="0" dirty="0" smtClean="0"/>
              <a:t> d’une ressource (livre papier + accès en ligne, périodique papier + accès en ligne…), il faut créer </a:t>
            </a:r>
            <a:r>
              <a:rPr lang="fr-BE" b="1" baseline="0" dirty="0" smtClean="0"/>
              <a:t>deux PO </a:t>
            </a:r>
            <a:r>
              <a:rPr lang="fr-BE" b="1" baseline="0" dirty="0" err="1" smtClean="0"/>
              <a:t>lines</a:t>
            </a:r>
            <a:r>
              <a:rPr lang="fr-BE" b="1" baseline="0" dirty="0" smtClean="0"/>
              <a:t> séparées, chacune dans un PO propre</a:t>
            </a:r>
            <a:r>
              <a:rPr lang="fr-BE" b="0" baseline="0" dirty="0" smtClean="0"/>
              <a:t>. En effet, comme les POL utiliseront des </a:t>
            </a:r>
            <a:r>
              <a:rPr lang="fr-BE" b="0" i="1" baseline="0" dirty="0" smtClean="0"/>
              <a:t>Acquisition </a:t>
            </a:r>
            <a:r>
              <a:rPr lang="fr-BE" b="0" i="1" baseline="0" dirty="0" err="1" smtClean="0"/>
              <a:t>method</a:t>
            </a:r>
            <a:r>
              <a:rPr lang="fr-BE" b="0" i="1" baseline="0" dirty="0" smtClean="0"/>
              <a:t> </a:t>
            </a:r>
            <a:r>
              <a:rPr lang="fr-BE" b="0" baseline="0" dirty="0" smtClean="0"/>
              <a:t>différentes, il ne sera pas possible de les regrouper dans un seul et même PO.</a:t>
            </a:r>
          </a:p>
          <a:p>
            <a:pPr marL="171450" indent="-171450">
              <a:buFontTx/>
              <a:buChar char="-"/>
            </a:pPr>
            <a:r>
              <a:rPr lang="fr-BE" baseline="0" dirty="0" smtClean="0"/>
              <a:t>Notice bib papier -&gt; commande Physical</a:t>
            </a:r>
          </a:p>
          <a:p>
            <a:pPr marL="171450" indent="-171450">
              <a:buFontTx/>
              <a:buChar char="-"/>
            </a:pPr>
            <a:r>
              <a:rPr lang="fr-BE" baseline="0" dirty="0" smtClean="0"/>
              <a:t>Notice bib pour l’électronique (notice de la CZ ou locale) -&gt; commande </a:t>
            </a:r>
            <a:r>
              <a:rPr lang="fr-BE" baseline="0" dirty="0" err="1" smtClean="0"/>
              <a:t>Electronic</a:t>
            </a:r>
            <a:endParaRPr lang="fr-BE" baseline="0" dirty="0" smtClean="0"/>
          </a:p>
          <a:p>
            <a:r>
              <a:rPr lang="fr-BE" baseline="0" dirty="0" smtClean="0"/>
              <a:t>Il y a donc bien </a:t>
            </a:r>
            <a:r>
              <a:rPr lang="fr-BE" b="1" baseline="0" dirty="0" smtClean="0"/>
              <a:t>deux notices bibliographiques distinctes </a:t>
            </a:r>
            <a:r>
              <a:rPr lang="fr-BE" baseline="0" dirty="0" smtClean="0"/>
              <a:t>!</a:t>
            </a:r>
            <a:endParaRPr lang="fr-BE" b="0" baseline="0" dirty="0" smtClean="0"/>
          </a:p>
          <a:p>
            <a:endParaRPr lang="fr-BE" dirty="0" smtClean="0"/>
          </a:p>
          <a:p>
            <a:r>
              <a:rPr lang="fr-BE" b="1" u="sng" dirty="0" smtClean="0"/>
              <a:t>Important</a:t>
            </a:r>
            <a:r>
              <a:rPr lang="fr-BE" dirty="0" smtClean="0"/>
              <a:t> : Dans</a:t>
            </a:r>
            <a:r>
              <a:rPr lang="fr-BE" baseline="0" dirty="0" smtClean="0"/>
              <a:t> le traitement, il est important d’</a:t>
            </a:r>
            <a:r>
              <a:rPr lang="fr-BE" b="1" baseline="0" dirty="0" smtClean="0"/>
              <a:t>associer les POL créées</a:t>
            </a:r>
            <a:r>
              <a:rPr lang="fr-BE" baseline="0" dirty="0" smtClean="0"/>
              <a:t>. Le lien entre les deux POL doit être construit manuellement et de façon réciproque (de X vers Y </a:t>
            </a:r>
            <a:r>
              <a:rPr lang="fr-BE" u="sng" baseline="0" dirty="0" smtClean="0"/>
              <a:t>et</a:t>
            </a:r>
            <a:r>
              <a:rPr lang="fr-BE" baseline="0" dirty="0" smtClean="0"/>
              <a:t> de Y vers X) par l’opérateur.</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58</a:t>
            </a:fld>
            <a:endParaRPr lang="fr-BE"/>
          </a:p>
        </p:txBody>
      </p:sp>
    </p:spTree>
    <p:extLst>
      <p:ext uri="{BB962C8B-B14F-4D97-AF65-F5344CB8AC3E}">
        <p14:creationId xmlns:p14="http://schemas.microsoft.com/office/powerpoint/2010/main" val="28363686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L’exemple est donné dans le cas d’une acquisition de type périodique. Pour une monographie, il suffit d’adapter le « </a:t>
            </a:r>
            <a:r>
              <a:rPr lang="fr-BE" baseline="0" dirty="0" err="1" smtClean="0"/>
              <a:t>Subscription</a:t>
            </a:r>
            <a:r>
              <a:rPr lang="fr-BE" baseline="0" dirty="0" smtClean="0"/>
              <a:t> » en One Time ».</a:t>
            </a:r>
          </a:p>
          <a:p>
            <a:endParaRPr lang="fr-BE" baseline="0" dirty="0" smtClean="0"/>
          </a:p>
          <a:p>
            <a:pPr marL="228600" indent="-228600">
              <a:buAutoNum type="arabicPeriod"/>
            </a:pPr>
            <a:r>
              <a:rPr lang="fr-BE" baseline="0" dirty="0" smtClean="0"/>
              <a:t>Créer une PO line normale pour la </a:t>
            </a:r>
            <a:r>
              <a:rPr lang="fr-BE" b="1" baseline="0" dirty="0" smtClean="0"/>
              <a:t>ressource papier</a:t>
            </a:r>
            <a:r>
              <a:rPr lang="fr-BE" baseline="0" dirty="0" smtClean="0"/>
              <a:t>, dont le </a:t>
            </a:r>
            <a:r>
              <a:rPr lang="fr-BE" baseline="0" dirty="0" err="1" smtClean="0"/>
              <a:t>Purchase</a:t>
            </a:r>
            <a:r>
              <a:rPr lang="fr-BE" baseline="0" dirty="0" smtClean="0"/>
              <a:t> type est </a:t>
            </a:r>
            <a:r>
              <a:rPr lang="fr-BE" b="1" baseline="0" dirty="0" err="1" smtClean="0"/>
              <a:t>Print</a:t>
            </a:r>
            <a:r>
              <a:rPr lang="fr-BE" b="1" baseline="0" dirty="0" smtClean="0"/>
              <a:t> Journal – </a:t>
            </a:r>
            <a:r>
              <a:rPr lang="fr-BE" b="1" baseline="0" dirty="0" err="1" smtClean="0"/>
              <a:t>Subscription</a:t>
            </a:r>
            <a:r>
              <a:rPr lang="fr-BE" baseline="0" dirty="0" smtClean="0"/>
              <a:t>.</a:t>
            </a:r>
          </a:p>
          <a:p>
            <a:pPr marL="228600" indent="-228600">
              <a:buAutoNum type="arabicPeriod"/>
            </a:pPr>
            <a:endParaRPr lang="fr-BE" baseline="0" dirty="0" smtClean="0"/>
          </a:p>
          <a:p>
            <a:pPr marL="228600" indent="-228600">
              <a:buAutoNum type="arabicPeriod"/>
            </a:pPr>
            <a:r>
              <a:rPr lang="fr-BE" baseline="0" dirty="0" smtClean="0"/>
              <a:t>Donner le montant de la commande. </a:t>
            </a:r>
          </a:p>
          <a:p>
            <a:pPr marL="0" indent="0">
              <a:buNone/>
            </a:pPr>
            <a:r>
              <a:rPr lang="fr-BE" b="1" baseline="0" dirty="0" smtClean="0"/>
              <a:t>Attention</a:t>
            </a:r>
            <a:r>
              <a:rPr lang="fr-BE" baseline="0" dirty="0" smtClean="0"/>
              <a:t> : Si c’est un seul et même montant pour le </a:t>
            </a:r>
            <a:r>
              <a:rPr lang="fr-BE" baseline="0" dirty="0" err="1" smtClean="0"/>
              <a:t>p+e</a:t>
            </a:r>
            <a:r>
              <a:rPr lang="fr-BE" baseline="0" dirty="0" smtClean="0"/>
              <a:t>, donner le montant total. S’il est possible de différencier les coûts du papier et de l’électronique, alors il ne faut introduire dans cette PO line que le montant du papier.</a:t>
            </a:r>
          </a:p>
          <a:p>
            <a:pPr marL="228600" indent="-228600">
              <a:buAutoNum type="arabicPeriod"/>
            </a:pPr>
            <a:endParaRPr lang="fr-BE" baseline="0" dirty="0" smtClean="0"/>
          </a:p>
          <a:p>
            <a:pPr marL="228600" indent="-228600">
              <a:buFont typeface="+mj-lt"/>
              <a:buAutoNum type="arabicPeriod" startAt="3"/>
            </a:pPr>
            <a:r>
              <a:rPr lang="fr-BE" baseline="0" dirty="0" smtClean="0"/>
              <a:t>Sélectionner « </a:t>
            </a:r>
            <a:r>
              <a:rPr lang="fr-BE" baseline="0" dirty="0" err="1" smtClean="0"/>
              <a:t>Purchase</a:t>
            </a:r>
            <a:r>
              <a:rPr lang="fr-BE" baseline="0" dirty="0" smtClean="0"/>
              <a:t> » (ou </a:t>
            </a:r>
            <a:r>
              <a:rPr lang="fr-BE" baseline="0" dirty="0" err="1" smtClean="0"/>
              <a:t>Purchase</a:t>
            </a:r>
            <a:r>
              <a:rPr lang="fr-BE" baseline="0" dirty="0" smtClean="0"/>
              <a:t> at </a:t>
            </a:r>
            <a:r>
              <a:rPr lang="fr-BE" baseline="0" dirty="0" err="1" smtClean="0"/>
              <a:t>Vendor</a:t>
            </a:r>
            <a:r>
              <a:rPr lang="fr-BE" baseline="0" dirty="0" smtClean="0"/>
              <a:t> System si nécessaire) en « Acquisition </a:t>
            </a:r>
            <a:r>
              <a:rPr lang="fr-BE" baseline="0" dirty="0" err="1" smtClean="0"/>
              <a:t>method</a:t>
            </a:r>
            <a:r>
              <a:rPr lang="fr-BE" baseline="0" dirty="0" smtClean="0"/>
              <a:t> ».</a:t>
            </a:r>
          </a:p>
          <a:p>
            <a:pPr marL="228600" indent="-228600">
              <a:buFont typeface="+mj-lt"/>
              <a:buAutoNum type="arabicPeriod" startAt="3"/>
            </a:pPr>
            <a:endParaRPr lang="fr-BE" baseline="0" dirty="0" smtClean="0"/>
          </a:p>
          <a:p>
            <a:pPr marL="228600" indent="-228600">
              <a:buFont typeface="+mj-lt"/>
              <a:buAutoNum type="arabicPeriod" startAt="3"/>
            </a:pPr>
            <a:r>
              <a:rPr lang="fr-BE" baseline="0" dirty="0" smtClean="0"/>
              <a:t>Selon les cas, il peut être prudent de compléter l’ISBN (ou l’ISSN si périodique) par une note complémentaire et/ou d’ajouter une note à l’attention du vendeur.</a:t>
            </a:r>
          </a:p>
          <a:p>
            <a:pPr marL="228600" indent="-228600">
              <a:buFont typeface="+mj-lt"/>
              <a:buAutoNum type="arabicPeriod" startAt="3"/>
            </a:pPr>
            <a:endParaRPr lang="fr-BE" baseline="0" dirty="0" smtClean="0"/>
          </a:p>
          <a:p>
            <a:pPr marL="228600" indent="-228600">
              <a:buFont typeface="+mj-lt"/>
              <a:buAutoNum type="arabicPeriod" startAt="3"/>
            </a:pPr>
            <a:r>
              <a:rPr lang="fr-BE" baseline="0" dirty="0" smtClean="0"/>
              <a:t>Packager la PO line et générer le PO.</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59</a:t>
            </a:fld>
            <a:endParaRPr lang="fr-BE"/>
          </a:p>
        </p:txBody>
      </p:sp>
    </p:spTree>
    <p:extLst>
      <p:ext uri="{BB962C8B-B14F-4D97-AF65-F5344CB8AC3E}">
        <p14:creationId xmlns:p14="http://schemas.microsoft.com/office/powerpoint/2010/main" val="1370894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La première étape consiste à créer ou à importer une notice</a:t>
            </a:r>
            <a:r>
              <a:rPr lang="fr-BE" baseline="0" dirty="0" smtClean="0"/>
              <a:t> bibliographique. Il faut impérativement avoir des données bibliographiques pour pouvoir créer une ligne de commande.</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a:t>
            </a:fld>
            <a:endParaRPr lang="fr-BE"/>
          </a:p>
        </p:txBody>
      </p:sp>
    </p:spTree>
    <p:extLst>
      <p:ext uri="{BB962C8B-B14F-4D97-AF65-F5344CB8AC3E}">
        <p14:creationId xmlns:p14="http://schemas.microsoft.com/office/powerpoint/2010/main" val="7384799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a:pPr>
            <a:r>
              <a:rPr lang="fr-BE" dirty="0" smtClean="0"/>
              <a:t>Trouvez la notice correspondant à ressource électronique dans</a:t>
            </a:r>
            <a:r>
              <a:rPr lang="fr-BE" baseline="0" dirty="0" smtClean="0"/>
              <a:t> la CZ. Si celle n’existe pas, il faut créer (ou faire créer par un gestionnaire </a:t>
            </a:r>
            <a:r>
              <a:rPr lang="fr-BE" baseline="0" dirty="0" err="1" smtClean="0"/>
              <a:t>eResources</a:t>
            </a:r>
            <a:r>
              <a:rPr lang="fr-BE" baseline="0" dirty="0" smtClean="0"/>
              <a:t>) la notice via le MD Editor. </a:t>
            </a:r>
          </a:p>
          <a:p>
            <a:pPr marL="228600" indent="-228600">
              <a:buAutoNum type="arabicPeriod"/>
            </a:pPr>
            <a:endParaRPr lang="fr-BE" baseline="0" dirty="0" smtClean="0"/>
          </a:p>
          <a:p>
            <a:r>
              <a:rPr lang="fr-BE" b="1" baseline="0" dirty="0" smtClean="0"/>
              <a:t>Attention 1</a:t>
            </a:r>
            <a:r>
              <a:rPr lang="fr-BE" baseline="0" dirty="0" smtClean="0"/>
              <a:t> : veillez à bien connaître les règles et normes relatives à la création de notices de ressources électroniques.</a:t>
            </a:r>
          </a:p>
          <a:p>
            <a:pPr marL="0" marR="0" indent="0" algn="l" defTabSz="914400" rtl="0" eaLnBrk="1" fontAlgn="auto" latinLnBrk="0" hangingPunct="1">
              <a:lnSpc>
                <a:spcPct val="100000"/>
              </a:lnSpc>
              <a:spcBef>
                <a:spcPts val="0"/>
              </a:spcBef>
              <a:spcAft>
                <a:spcPts val="0"/>
              </a:spcAft>
              <a:buClrTx/>
              <a:buSzTx/>
              <a:buFontTx/>
              <a:buNone/>
              <a:tabLst/>
              <a:defRPr/>
            </a:pPr>
            <a:r>
              <a:rPr lang="fr-BE" b="1" baseline="0" dirty="0" smtClean="0"/>
              <a:t>Attention 2 </a:t>
            </a:r>
            <a:r>
              <a:rPr lang="fr-BE" b="0" baseline="0" dirty="0" smtClean="0"/>
              <a:t>: Pour le cas des périodiques, veillez à bien choisir le bon portfolio. Voir le How to « </a:t>
            </a:r>
            <a:r>
              <a:rPr lang="fr-BE" sz="1200" b="0" i="0" kern="1200" dirty="0" smtClean="0">
                <a:solidFill>
                  <a:schemeClr val="tx1"/>
                </a:solidFill>
                <a:effectLst/>
                <a:latin typeface="+mn-lt"/>
                <a:ea typeface="+mn-ea"/>
                <a:cs typeface="+mn-cs"/>
              </a:rPr>
              <a:t>Créer une ligne de commande en cas d’accès électronique existant ».</a:t>
            </a:r>
            <a:endParaRPr lang="fr-BE" b="1" baseline="0" dirty="0" smtClean="0"/>
          </a:p>
          <a:p>
            <a:endParaRPr lang="fr-BE" baseline="0" dirty="0" smtClean="0"/>
          </a:p>
          <a:p>
            <a:pPr marL="228600" indent="-228600">
              <a:buFont typeface="+mj-lt"/>
              <a:buAutoNum type="arabicPeriod" startAt="2"/>
            </a:pPr>
            <a:r>
              <a:rPr lang="fr-BE" baseline="0" dirty="0" smtClean="0"/>
              <a:t>Créez la PO line de type </a:t>
            </a:r>
            <a:r>
              <a:rPr lang="fr-BE" b="1" baseline="0" dirty="0" err="1" smtClean="0"/>
              <a:t>Electronic</a:t>
            </a:r>
            <a:r>
              <a:rPr lang="fr-BE" b="1" baseline="0" dirty="0" smtClean="0"/>
              <a:t> Book – One Time</a:t>
            </a:r>
          </a:p>
          <a:p>
            <a:pPr marL="0" indent="0">
              <a:buFont typeface="+mj-lt"/>
              <a:buNone/>
            </a:pPr>
            <a:endParaRPr lang="fr-BE" b="1"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60</a:t>
            </a:fld>
            <a:endParaRPr lang="fr-BE"/>
          </a:p>
        </p:txBody>
      </p:sp>
    </p:spTree>
    <p:extLst>
      <p:ext uri="{BB962C8B-B14F-4D97-AF65-F5344CB8AC3E}">
        <p14:creationId xmlns:p14="http://schemas.microsoft.com/office/powerpoint/2010/main" val="12538021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mj-lt"/>
              <a:buNone/>
            </a:pPr>
            <a:r>
              <a:rPr lang="fr-BE" dirty="0" smtClean="0"/>
              <a:t>1. Indiquez</a:t>
            </a:r>
            <a:r>
              <a:rPr lang="fr-BE" baseline="0" dirty="0" smtClean="0"/>
              <a:t> le </a:t>
            </a:r>
            <a:r>
              <a:rPr lang="fr-BE" b="1" baseline="0" dirty="0" smtClean="0"/>
              <a:t>même vendeur </a:t>
            </a:r>
            <a:r>
              <a:rPr lang="fr-BE" baseline="0" dirty="0" smtClean="0"/>
              <a:t>que dans POL du papier, ainsi que l’Access Provider qui n’est pas toujours le même.</a:t>
            </a:r>
          </a:p>
          <a:p>
            <a:pPr marL="228600" indent="-228600">
              <a:buFont typeface="+mj-lt"/>
              <a:buAutoNum type="arabicPeriod"/>
            </a:pPr>
            <a:endParaRPr lang="fr-BE" baseline="0" dirty="0" smtClean="0"/>
          </a:p>
          <a:p>
            <a:pPr marL="0" indent="0">
              <a:buFont typeface="+mj-lt"/>
              <a:buNone/>
            </a:pPr>
            <a:r>
              <a:rPr lang="fr-BE" baseline="0" dirty="0" smtClean="0"/>
              <a:t>2. Communiquez une </a:t>
            </a:r>
            <a:r>
              <a:rPr lang="fr-BE" b="1" baseline="0" dirty="0" err="1" smtClean="0"/>
              <a:t>Expected</a:t>
            </a:r>
            <a:r>
              <a:rPr lang="fr-BE" b="1" baseline="0" dirty="0" smtClean="0"/>
              <a:t> Activation Date </a:t>
            </a:r>
            <a:r>
              <a:rPr lang="fr-BE" baseline="0" dirty="0" smtClean="0"/>
              <a:t>à l’attention du collègue gestionnaire </a:t>
            </a:r>
            <a:r>
              <a:rPr lang="fr-BE" baseline="0" dirty="0" err="1" smtClean="0"/>
              <a:t>eRessources</a:t>
            </a:r>
            <a:r>
              <a:rPr lang="fr-BE" baseline="0" dirty="0" smtClean="0"/>
              <a:t>.</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61</a:t>
            </a:fld>
            <a:endParaRPr lang="fr-BE"/>
          </a:p>
        </p:txBody>
      </p:sp>
    </p:spTree>
    <p:extLst>
      <p:ext uri="{BB962C8B-B14F-4D97-AF65-F5344CB8AC3E}">
        <p14:creationId xmlns:p14="http://schemas.microsoft.com/office/powerpoint/2010/main" val="12538021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mj-lt"/>
              <a:buNone/>
            </a:pPr>
            <a:r>
              <a:rPr lang="fr-BE" baseline="0" dirty="0" smtClean="0"/>
              <a:t>3. Pour le prix et le fond</a:t>
            </a:r>
          </a:p>
          <a:p>
            <a:pPr marL="628650" lvl="1" indent="-171450">
              <a:buFont typeface="Arial" panose="020B0604020202020204" pitchFamily="34" charset="0"/>
              <a:buChar char="•"/>
            </a:pPr>
            <a:r>
              <a:rPr lang="fr-BE" b="0" baseline="0" dirty="0" smtClean="0"/>
              <a:t>Introduisez </a:t>
            </a:r>
            <a:r>
              <a:rPr lang="fr-BE" b="1" baseline="0" dirty="0" smtClean="0"/>
              <a:t>« 0 » </a:t>
            </a:r>
            <a:r>
              <a:rPr lang="fr-BE" baseline="0" dirty="0" smtClean="0"/>
              <a:t>et ne sélectionnez </a:t>
            </a:r>
            <a:r>
              <a:rPr lang="fr-BE" b="1" baseline="0" dirty="0" smtClean="0"/>
              <a:t>aucun Funds </a:t>
            </a:r>
            <a:r>
              <a:rPr lang="fr-BE" baseline="0" dirty="0" smtClean="0"/>
              <a:t>si le montant total est supporté par la PO line du papier (</a:t>
            </a:r>
            <a:r>
              <a:rPr lang="fr-BE" i="1" baseline="0" dirty="0" smtClean="0"/>
              <a:t>notre exemple</a:t>
            </a:r>
            <a:r>
              <a:rPr lang="fr-BE" baseline="0" dirty="0" smtClean="0"/>
              <a:t>);</a:t>
            </a:r>
          </a:p>
          <a:p>
            <a:pPr marL="628650" lvl="1" indent="-171450">
              <a:buFont typeface="Arial" panose="020B0604020202020204" pitchFamily="34" charset="0"/>
              <a:buChar char="•"/>
            </a:pPr>
            <a:r>
              <a:rPr lang="fr-BE" baseline="0" dirty="0" smtClean="0"/>
              <a:t>Introduisez un montant et sélectionnez le </a:t>
            </a:r>
            <a:r>
              <a:rPr lang="fr-BE" baseline="0" dirty="0" err="1" smtClean="0"/>
              <a:t>Fund</a:t>
            </a:r>
            <a:r>
              <a:rPr lang="fr-BE" baseline="0" dirty="0" smtClean="0"/>
              <a:t> approprié si un montant particulier peut être imputé à la ressource électronique.</a:t>
            </a:r>
          </a:p>
          <a:p>
            <a:pPr marL="228600" indent="-228600">
              <a:buFont typeface="+mj-lt"/>
              <a:buAutoNum type="arabicPeriod" startAt="4"/>
            </a:pPr>
            <a:endParaRPr lang="fr-BE" baseline="0" dirty="0" smtClean="0"/>
          </a:p>
          <a:p>
            <a:pPr marL="0" indent="0">
              <a:buFont typeface="+mj-lt"/>
              <a:buNone/>
            </a:pPr>
            <a:r>
              <a:rPr lang="fr-BE" baseline="0" dirty="0" smtClean="0"/>
              <a:t>4. En « Acquisition </a:t>
            </a:r>
            <a:r>
              <a:rPr lang="fr-BE" baseline="0" dirty="0" err="1" smtClean="0"/>
              <a:t>method</a:t>
            </a:r>
            <a:r>
              <a:rPr lang="fr-BE" baseline="0" dirty="0" smtClean="0"/>
              <a:t> », prendre </a:t>
            </a:r>
            <a:r>
              <a:rPr lang="fr-BE" b="1" baseline="0" dirty="0" err="1" smtClean="0"/>
              <a:t>Technical</a:t>
            </a:r>
            <a:r>
              <a:rPr lang="fr-BE" b="0" baseline="0" dirty="0" smtClean="0"/>
              <a:t>. La PO ne sera donc pas envoyée au </a:t>
            </a:r>
            <a:r>
              <a:rPr lang="fr-BE" b="0" baseline="0" dirty="0" err="1" smtClean="0"/>
              <a:t>Vendor</a:t>
            </a:r>
            <a:r>
              <a:rPr lang="fr-BE"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endParaRPr lang="fr-BE"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fr-BE" baseline="0" dirty="0" smtClean="0"/>
              <a:t>5. Packagez la PO line et générez le PO.</a:t>
            </a:r>
          </a:p>
          <a:p>
            <a:pPr marL="228600" indent="-228600">
              <a:buFont typeface="+mj-lt"/>
              <a:buAutoNum type="arabicPeriod" startAt="4"/>
            </a:pPr>
            <a:endParaRPr lang="fr-BE" b="1" baseline="0"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62</a:t>
            </a:fld>
            <a:endParaRPr lang="fr-BE"/>
          </a:p>
        </p:txBody>
      </p:sp>
    </p:spTree>
    <p:extLst>
      <p:ext uri="{BB962C8B-B14F-4D97-AF65-F5344CB8AC3E}">
        <p14:creationId xmlns:p14="http://schemas.microsoft.com/office/powerpoint/2010/main" val="12538021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Pour lier les PO Lines, il suffit d’éditer</a:t>
            </a:r>
            <a:r>
              <a:rPr lang="fr-BE" baseline="0" dirty="0" smtClean="0"/>
              <a:t> </a:t>
            </a:r>
            <a:r>
              <a:rPr lang="fr-BE" dirty="0" smtClean="0"/>
              <a:t>la POL du papier et de la lier à la POL de l’électronique. Dans notre exemple, éditez POL-32687</a:t>
            </a:r>
            <a:r>
              <a:rPr lang="fr-BE" baseline="0" dirty="0" smtClean="0"/>
              <a:t> (papier) et associez-la avec POL-32688 (électronique).</a:t>
            </a:r>
          </a:p>
          <a:p>
            <a:endParaRPr lang="fr-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Faire de même dans l’autre sens : éd</a:t>
            </a:r>
            <a:r>
              <a:rPr lang="fr-BE" dirty="0" smtClean="0"/>
              <a:t>iter la POL de l’électronique (POL-32688)</a:t>
            </a:r>
            <a:r>
              <a:rPr lang="fr-BE" baseline="0" dirty="0" smtClean="0"/>
              <a:t> </a:t>
            </a:r>
            <a:r>
              <a:rPr lang="fr-BE" dirty="0" smtClean="0"/>
              <a:t>et la lier à la POL du papier (POL-32687).</a:t>
            </a:r>
          </a:p>
          <a:p>
            <a:pPr marL="0" marR="0" indent="0" algn="l" defTabSz="914400" rtl="0" eaLnBrk="1" fontAlgn="auto" latinLnBrk="0" hangingPunct="1">
              <a:lnSpc>
                <a:spcPct val="100000"/>
              </a:lnSpc>
              <a:spcBef>
                <a:spcPts val="0"/>
              </a:spcBef>
              <a:spcAft>
                <a:spcPts val="0"/>
              </a:spcAft>
              <a:buClrTx/>
              <a:buSzTx/>
              <a:buFontTx/>
              <a:buNone/>
              <a:tabLst/>
              <a:defRPr/>
            </a:pPr>
            <a:endParaRPr lang="fr-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1" u="sng" dirty="0" smtClean="0"/>
              <a:t>Attention</a:t>
            </a:r>
            <a:r>
              <a:rPr lang="fr-BE" dirty="0" smtClean="0"/>
              <a:t> :</a:t>
            </a:r>
            <a:r>
              <a:rPr lang="fr-BE" baseline="0" dirty="0" smtClean="0"/>
              <a:t> le lien n’est pas automatiquement réciproque. Il doit bien se faire manuellement dans les 2 PO </a:t>
            </a:r>
            <a:r>
              <a:rPr lang="fr-BE" baseline="0" dirty="0" err="1" smtClean="0"/>
              <a:t>lines</a:t>
            </a:r>
            <a:r>
              <a:rPr lang="fr-BE" baseline="0" dirty="0" smtClean="0"/>
              <a:t>.</a:t>
            </a:r>
            <a:endParaRPr lang="fr-BE" dirty="0" smtClean="0"/>
          </a:p>
          <a:p>
            <a:endParaRPr lang="fr-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Pour visionner le</a:t>
            </a:r>
            <a:r>
              <a:rPr lang="fr-BE" baseline="0" dirty="0" smtClean="0"/>
              <a:t> lien </a:t>
            </a:r>
            <a:r>
              <a:rPr lang="fr-BE" dirty="0" smtClean="0"/>
              <a:t>qui existe entre les deux PO </a:t>
            </a:r>
            <a:r>
              <a:rPr lang="fr-BE" dirty="0" err="1" smtClean="0"/>
              <a:t>lines</a:t>
            </a:r>
            <a:r>
              <a:rPr lang="fr-BE" dirty="0" smtClean="0"/>
              <a:t>, il suffit</a:t>
            </a:r>
            <a:r>
              <a:rPr lang="fr-BE" baseline="0" dirty="0" smtClean="0"/>
              <a:t>, lorsqu’on est dans la fiche d’une des deux PO </a:t>
            </a:r>
            <a:r>
              <a:rPr lang="fr-BE" baseline="0" dirty="0" err="1" smtClean="0"/>
              <a:t>lines</a:t>
            </a:r>
            <a:r>
              <a:rPr lang="fr-BE" baseline="0" dirty="0" smtClean="0"/>
              <a:t>, d’aller dans l’onglet « Associated PO Lines ». On peut y voir la PO line associée.</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63</a:t>
            </a:fld>
            <a:endParaRPr lang="fr-BE"/>
          </a:p>
        </p:txBody>
      </p:sp>
    </p:spTree>
    <p:extLst>
      <p:ext uri="{BB962C8B-B14F-4D97-AF65-F5344CB8AC3E}">
        <p14:creationId xmlns:p14="http://schemas.microsoft.com/office/powerpoint/2010/main" val="15015126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64</a:t>
            </a:fld>
            <a:endParaRPr lang="fr-BE"/>
          </a:p>
        </p:txBody>
      </p:sp>
    </p:spTree>
    <p:extLst>
      <p:ext uri="{BB962C8B-B14F-4D97-AF65-F5344CB8AC3E}">
        <p14:creationId xmlns:p14="http://schemas.microsoft.com/office/powerpoint/2010/main" val="30319935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65</a:t>
            </a:fld>
            <a:endParaRPr lang="fr-BE"/>
          </a:p>
        </p:txBody>
      </p:sp>
    </p:spTree>
    <p:extLst>
      <p:ext uri="{BB962C8B-B14F-4D97-AF65-F5344CB8AC3E}">
        <p14:creationId xmlns:p14="http://schemas.microsoft.com/office/powerpoint/2010/main" val="30319935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66</a:t>
            </a:fld>
            <a:endParaRPr lang="fr-BE"/>
          </a:p>
        </p:txBody>
      </p:sp>
    </p:spTree>
    <p:extLst>
      <p:ext uri="{BB962C8B-B14F-4D97-AF65-F5344CB8AC3E}">
        <p14:creationId xmlns:p14="http://schemas.microsoft.com/office/powerpoint/2010/main" val="34995932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a:pPr>
            <a:r>
              <a:rPr lang="fr-BE" dirty="0" smtClean="0"/>
              <a:t>Dans la « Persistant </a:t>
            </a:r>
            <a:r>
              <a:rPr lang="fr-BE" dirty="0" err="1" smtClean="0"/>
              <a:t>Search</a:t>
            </a:r>
            <a:r>
              <a:rPr lang="fr-BE" dirty="0" smtClean="0"/>
              <a:t> »</a:t>
            </a:r>
            <a:r>
              <a:rPr lang="fr-BE" baseline="0" dirty="0" smtClean="0"/>
              <a:t>, choisir « </a:t>
            </a:r>
            <a:r>
              <a:rPr lang="fr-BE" baseline="0" dirty="0" err="1" smtClean="0"/>
              <a:t>Order</a:t>
            </a:r>
            <a:r>
              <a:rPr lang="fr-BE" baseline="0" dirty="0" smtClean="0"/>
              <a:t> </a:t>
            </a:r>
            <a:r>
              <a:rPr lang="fr-BE" baseline="0" dirty="0" err="1" smtClean="0"/>
              <a:t>lines</a:t>
            </a:r>
            <a:r>
              <a:rPr lang="fr-BE" baseline="0" dirty="0" smtClean="0"/>
              <a:t> » puis choisir un domaine et taper ce que l’on cherche dans la champ de recherche.</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67</a:t>
            </a:fld>
            <a:endParaRPr lang="fr-BE"/>
          </a:p>
        </p:txBody>
      </p:sp>
    </p:spTree>
    <p:extLst>
      <p:ext uri="{BB962C8B-B14F-4D97-AF65-F5344CB8AC3E}">
        <p14:creationId xmlns:p14="http://schemas.microsoft.com/office/powerpoint/2010/main" val="23958418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La</a:t>
            </a:r>
            <a:r>
              <a:rPr lang="fr-BE" baseline="0" dirty="0" smtClean="0"/>
              <a:t> liste des résultats de la recherche s’affiche. Ici, il s’agit d’un exemple de recherche sur le fournisseur (</a:t>
            </a:r>
            <a:r>
              <a:rPr lang="fr-BE" baseline="0" dirty="0" err="1" smtClean="0"/>
              <a:t>Vendor</a:t>
            </a:r>
            <a:r>
              <a:rPr lang="fr-BE" baseline="0" dirty="0" smtClean="0"/>
              <a:t> code).</a:t>
            </a:r>
          </a:p>
          <a:p>
            <a:endParaRPr lang="fr-BE" baseline="0" dirty="0" smtClean="0"/>
          </a:p>
          <a:p>
            <a:r>
              <a:rPr lang="fr-BE" dirty="0" smtClean="0"/>
              <a:t>2. Il est possible d’affiner la recherche grâce</a:t>
            </a:r>
            <a:r>
              <a:rPr lang="fr-BE" baseline="0" dirty="0" smtClean="0"/>
              <a:t> aux filtres. Il est possible, entre autre, de filtrer par statuts. En voici la liste :</a:t>
            </a:r>
          </a:p>
          <a:p>
            <a:pPr marL="171450" indent="-171450">
              <a:buFont typeface="Arial" panose="020B0604020202020204" pitchFamily="34" charset="0"/>
              <a:buChar char="•"/>
            </a:pPr>
            <a:r>
              <a:rPr lang="fr-BE" b="1" baseline="0" dirty="0" smtClean="0"/>
              <a:t>In </a:t>
            </a:r>
            <a:r>
              <a:rPr lang="fr-BE" b="1" baseline="0" dirty="0" err="1" smtClean="0"/>
              <a:t>Review</a:t>
            </a:r>
            <a:r>
              <a:rPr lang="fr-BE" b="1" baseline="0" dirty="0" smtClean="0"/>
              <a:t> : </a:t>
            </a:r>
            <a:r>
              <a:rPr lang="fr-BE" b="0" baseline="0" dirty="0" smtClean="0"/>
              <a:t>La PO line doit être révisée. Il manque des informations et elle n’a pas été envoyée au fournisseur.</a:t>
            </a:r>
          </a:p>
          <a:p>
            <a:pPr marL="171450" indent="-171450">
              <a:buFont typeface="Arial" panose="020B0604020202020204" pitchFamily="34" charset="0"/>
              <a:buChar char="•"/>
            </a:pPr>
            <a:r>
              <a:rPr lang="fr-BE" b="1" baseline="0" dirty="0" err="1" smtClean="0"/>
              <a:t>Manual</a:t>
            </a:r>
            <a:r>
              <a:rPr lang="fr-BE" b="1" baseline="0" dirty="0" smtClean="0"/>
              <a:t> Packaging / Auto Packaging : </a:t>
            </a:r>
            <a:r>
              <a:rPr lang="fr-BE" b="0" baseline="0" dirty="0" smtClean="0"/>
              <a:t>La PO line est en attente de packaging. </a:t>
            </a:r>
          </a:p>
          <a:p>
            <a:pPr marL="171450" indent="-171450">
              <a:buFont typeface="Arial" panose="020B0604020202020204" pitchFamily="34" charset="0"/>
              <a:buChar char="•"/>
            </a:pPr>
            <a:r>
              <a:rPr lang="fr-BE" b="1" baseline="0" dirty="0" err="1" smtClean="0"/>
              <a:t>Ready</a:t>
            </a:r>
            <a:r>
              <a:rPr lang="fr-BE" b="1" baseline="0" dirty="0" smtClean="0"/>
              <a:t> : </a:t>
            </a:r>
            <a:r>
              <a:rPr lang="fr-BE" b="0" baseline="0" dirty="0" smtClean="0"/>
              <a:t>La PO line à été « packagée », fait partie d’un PO et est en attente d’être envoyée au fournisseur.</a:t>
            </a:r>
          </a:p>
          <a:p>
            <a:pPr marL="171450" indent="-171450">
              <a:buFont typeface="Arial" panose="020B0604020202020204" pitchFamily="34" charset="0"/>
              <a:buChar char="•"/>
            </a:pPr>
            <a:r>
              <a:rPr lang="fr-BE" b="1" baseline="0" dirty="0" smtClean="0"/>
              <a:t>Sent : </a:t>
            </a:r>
            <a:r>
              <a:rPr lang="fr-BE" b="0" baseline="0" dirty="0" smtClean="0"/>
              <a:t>La PO line a été envoyée au fournisseur. Le document n’a pas encore été réceptionné.</a:t>
            </a:r>
          </a:p>
          <a:p>
            <a:pPr marL="171450" indent="-171450">
              <a:buFont typeface="Arial" panose="020B0604020202020204" pitchFamily="34" charset="0"/>
              <a:buChar char="•"/>
            </a:pPr>
            <a:r>
              <a:rPr lang="fr-BE" b="1" baseline="0" dirty="0" err="1" smtClean="0"/>
              <a:t>Closed</a:t>
            </a:r>
            <a:r>
              <a:rPr lang="fr-BE" b="1" baseline="0" dirty="0" smtClean="0"/>
              <a:t> : </a:t>
            </a:r>
            <a:r>
              <a:rPr lang="fr-BE" b="0" baseline="0" dirty="0" smtClean="0"/>
              <a:t>La PO line est clôturée.</a:t>
            </a:r>
          </a:p>
          <a:p>
            <a:pPr marL="171450" indent="-171450">
              <a:buFont typeface="Arial" panose="020B0604020202020204" pitchFamily="34" charset="0"/>
              <a:buChar char="•"/>
            </a:pPr>
            <a:r>
              <a:rPr lang="fr-BE" b="1" baseline="0" dirty="0" err="1" smtClean="0"/>
              <a:t>Waiting</a:t>
            </a:r>
            <a:r>
              <a:rPr lang="fr-BE" b="1" baseline="0" dirty="0" smtClean="0"/>
              <a:t> for (</a:t>
            </a:r>
            <a:r>
              <a:rPr lang="fr-BE" b="1" baseline="0" dirty="0" err="1" smtClean="0"/>
              <a:t>manual</a:t>
            </a:r>
            <a:r>
              <a:rPr lang="fr-BE" b="1" baseline="0" dirty="0" smtClean="0"/>
              <a:t>) </a:t>
            </a:r>
            <a:r>
              <a:rPr lang="fr-BE" b="1" baseline="0" dirty="0" err="1" smtClean="0"/>
              <a:t>renewal</a:t>
            </a:r>
            <a:r>
              <a:rPr lang="fr-BE" b="1" baseline="0" dirty="0" smtClean="0"/>
              <a:t> : </a:t>
            </a:r>
            <a:r>
              <a:rPr lang="fr-BE" b="0" baseline="0" dirty="0" smtClean="0"/>
              <a:t>La PO line est en attente de renouvellement (pour les souscriptions) manuel ou automatique. </a:t>
            </a:r>
          </a:p>
          <a:p>
            <a:pPr marL="171450" indent="-171450">
              <a:buFont typeface="Arial" panose="020B0604020202020204" pitchFamily="34" charset="0"/>
              <a:buChar char="•"/>
            </a:pPr>
            <a:r>
              <a:rPr lang="fr-BE" b="1" baseline="0" dirty="0" err="1" smtClean="0"/>
              <a:t>Waiting</a:t>
            </a:r>
            <a:r>
              <a:rPr lang="fr-BE" b="1" baseline="0" dirty="0" smtClean="0"/>
              <a:t> for </a:t>
            </a:r>
            <a:r>
              <a:rPr lang="fr-BE" b="1" baseline="0" dirty="0" err="1" smtClean="0"/>
              <a:t>Invoice</a:t>
            </a:r>
            <a:r>
              <a:rPr lang="fr-BE" b="1" baseline="0" dirty="0" smtClean="0"/>
              <a:t> : </a:t>
            </a:r>
            <a:r>
              <a:rPr lang="fr-BE" b="0" baseline="0" dirty="0" smtClean="0"/>
              <a:t>La PO line est prête à être reliée à une </a:t>
            </a:r>
            <a:r>
              <a:rPr lang="fr-BE" b="0" baseline="0" dirty="0" err="1" smtClean="0"/>
              <a:t>Invoice</a:t>
            </a:r>
            <a:r>
              <a:rPr lang="fr-BE" b="0" baseline="0" dirty="0" smtClean="0"/>
              <a:t> Line (Facturation).</a:t>
            </a:r>
          </a:p>
          <a:p>
            <a:pPr marL="171450" indent="-171450">
              <a:buFont typeface="Arial" panose="020B0604020202020204" pitchFamily="34" charset="0"/>
              <a:buChar char="•"/>
            </a:pPr>
            <a:r>
              <a:rPr lang="fr-BE" b="1" baseline="0" dirty="0" smtClean="0"/>
              <a:t>Under Evaluation / Under </a:t>
            </a:r>
            <a:r>
              <a:rPr lang="fr-BE" b="1" baseline="0" dirty="0" err="1" smtClean="0"/>
              <a:t>evaluation</a:t>
            </a:r>
            <a:r>
              <a:rPr lang="fr-BE" b="1" baseline="0" dirty="0" smtClean="0"/>
              <a:t> (</a:t>
            </a:r>
            <a:r>
              <a:rPr lang="fr-BE" b="1" baseline="0" dirty="0" err="1" smtClean="0"/>
              <a:t>Renewal</a:t>
            </a:r>
            <a:r>
              <a:rPr lang="fr-BE" b="1" baseline="0" dirty="0" smtClean="0"/>
              <a:t>) : </a:t>
            </a:r>
            <a:r>
              <a:rPr lang="fr-BE" b="0" baseline="0" dirty="0" smtClean="0"/>
              <a:t>La PO line est en cours d’évaluation, en vue d’un renouvellement ou non.</a:t>
            </a:r>
          </a:p>
          <a:p>
            <a:pPr marL="171450" indent="-171450">
              <a:buFont typeface="Arial" panose="020B0604020202020204" pitchFamily="34" charset="0"/>
              <a:buChar char="•"/>
            </a:pPr>
            <a:r>
              <a:rPr lang="fr-BE" b="1" baseline="0" dirty="0" err="1" smtClean="0"/>
              <a:t>Deferred</a:t>
            </a:r>
            <a:r>
              <a:rPr lang="fr-BE" b="1" baseline="0" dirty="0" smtClean="0"/>
              <a:t> : </a:t>
            </a:r>
            <a:r>
              <a:rPr lang="fr-BE" b="0" baseline="0" dirty="0" smtClean="0"/>
              <a:t>La PO line est « mise en attente » pour un traitement ultérieur.</a:t>
            </a:r>
          </a:p>
          <a:p>
            <a:pPr marL="171450" indent="-171450">
              <a:buFont typeface="Arial" panose="020B0604020202020204" pitchFamily="34" charset="0"/>
              <a:buChar char="•"/>
            </a:pPr>
            <a:r>
              <a:rPr lang="fr-BE" b="1" baseline="0" dirty="0" err="1" smtClean="0"/>
              <a:t>Canceled</a:t>
            </a:r>
            <a:r>
              <a:rPr lang="fr-BE" b="1" baseline="0" dirty="0" smtClean="0"/>
              <a:t> : </a:t>
            </a:r>
            <a:r>
              <a:rPr lang="fr-BE" b="0" baseline="0" dirty="0" smtClean="0"/>
              <a:t>La PO line est annulée, elle n’est pas supprimée.</a:t>
            </a:r>
          </a:p>
          <a:p>
            <a:r>
              <a:rPr lang="fr-BE" b="0" baseline="0" dirty="0" smtClean="0"/>
              <a:t>	</a:t>
            </a:r>
            <a:endParaRPr lang="fr-BE" b="0" i="1" baseline="0" dirty="0" smtClean="0"/>
          </a:p>
          <a:p>
            <a:r>
              <a:rPr lang="fr-BE" b="0" i="0" baseline="0" dirty="0" smtClean="0"/>
              <a:t>Il est également possible de filtrer par bibliothèque, par fournisseur… en fonction de la recherche initiale.</a:t>
            </a:r>
          </a:p>
          <a:p>
            <a:r>
              <a:rPr lang="fr-BE" b="0" i="0" baseline="0" dirty="0" smtClean="0"/>
              <a:t>Il est également possible de filtrer par alertes générées par Alma. Par exemple : PO </a:t>
            </a:r>
            <a:r>
              <a:rPr lang="fr-BE" b="0" i="0" baseline="0" dirty="0" err="1" smtClean="0"/>
              <a:t>lines</a:t>
            </a:r>
            <a:r>
              <a:rPr lang="fr-BE" b="0" i="0" baseline="0" dirty="0" smtClean="0"/>
              <a:t> dupliquées, informations manquantes…</a:t>
            </a:r>
          </a:p>
          <a:p>
            <a:endParaRPr lang="fr-BE" b="0" i="0" baseline="0" dirty="0" smtClean="0"/>
          </a:p>
          <a:p>
            <a:endParaRPr lang="fr-BE" b="0" i="0" baseline="0" dirty="0" smtClean="0"/>
          </a:p>
          <a:p>
            <a:r>
              <a:rPr lang="fr-BE" b="0" i="0" baseline="0" dirty="0" smtClean="0"/>
              <a:t>3. Les options disponibles pour chaque PO line dépend de son statut. Voici les options qui peuvent être disponibles :</a:t>
            </a:r>
          </a:p>
          <a:p>
            <a:pPr marL="171450" indent="-171450">
              <a:buFont typeface="Arial" panose="020B0604020202020204" pitchFamily="34" charset="0"/>
              <a:buChar char="•"/>
            </a:pPr>
            <a:r>
              <a:rPr lang="fr-BE" b="1" i="0" baseline="0" dirty="0" err="1" smtClean="0"/>
              <a:t>View</a:t>
            </a:r>
            <a:r>
              <a:rPr lang="fr-BE" b="1" i="0" baseline="0" dirty="0" smtClean="0"/>
              <a:t> : </a:t>
            </a:r>
            <a:r>
              <a:rPr lang="fr-BE" b="0" i="0" baseline="0" dirty="0" smtClean="0"/>
              <a:t>Permet de visualiser la PO line, sans pouvoir y apporter de modification. Disponible pour le statut « In </a:t>
            </a:r>
            <a:r>
              <a:rPr lang="fr-BE" b="0" i="0" baseline="0" dirty="0" err="1" smtClean="0"/>
              <a:t>Review</a:t>
            </a:r>
            <a:r>
              <a:rPr lang="fr-BE" b="0" i="0" baseline="0" dirty="0" smtClean="0"/>
              <a:t> » et via la </a:t>
            </a:r>
            <a:r>
              <a:rPr lang="fr-BE" b="0" i="0" baseline="0" dirty="0" err="1" smtClean="0"/>
              <a:t>Repository</a:t>
            </a:r>
            <a:r>
              <a:rPr lang="fr-BE" b="0" i="0" baseline="0" dirty="0" smtClean="0"/>
              <a:t> </a:t>
            </a:r>
            <a:r>
              <a:rPr lang="fr-BE" b="0" i="0" baseline="0" dirty="0" err="1" smtClean="0"/>
              <a:t>Search</a:t>
            </a:r>
            <a:r>
              <a:rPr lang="fr-BE" b="0" i="0" baseline="0" dirty="0" smtClean="0"/>
              <a:t> (« More Info »).</a:t>
            </a:r>
          </a:p>
          <a:p>
            <a:pPr marL="171450" indent="-171450">
              <a:buFont typeface="Arial" panose="020B0604020202020204" pitchFamily="34" charset="0"/>
              <a:buChar char="•"/>
            </a:pPr>
            <a:r>
              <a:rPr lang="fr-BE" b="1" i="0" baseline="0" dirty="0" smtClean="0"/>
              <a:t>Edit : </a:t>
            </a:r>
            <a:r>
              <a:rPr lang="fr-BE" b="0" i="0" baseline="0" dirty="0" smtClean="0"/>
              <a:t>Permet d’éditer la PO line. Disponible pour tous les statuts sauf « In </a:t>
            </a:r>
            <a:r>
              <a:rPr lang="fr-BE" b="0" i="0" baseline="0" dirty="0" err="1" smtClean="0"/>
              <a:t>review</a:t>
            </a:r>
            <a:r>
              <a:rPr lang="fr-BE" b="0" i="0" baseline="0" dirty="0" smtClean="0"/>
              <a:t> ».</a:t>
            </a:r>
          </a:p>
          <a:p>
            <a:pPr marL="171450" indent="-171450">
              <a:buFont typeface="Arial" panose="020B0604020202020204" pitchFamily="34" charset="0"/>
              <a:buChar char="•"/>
            </a:pPr>
            <a:r>
              <a:rPr lang="fr-BE" b="1" i="0" baseline="0" dirty="0" smtClean="0"/>
              <a:t>Change Bib Reference : </a:t>
            </a:r>
            <a:r>
              <a:rPr lang="fr-BE" b="0" i="0" baseline="0" dirty="0" smtClean="0"/>
              <a:t>Permet de modifier les données bibliographiques de la PO line. Attention, cela n’a aucun impact la notice de l’ouvrage. Les changements seront uniquement enregistrés au niveau de la PO line. Disponible avec tous les statuts sauf « </a:t>
            </a:r>
            <a:r>
              <a:rPr lang="fr-BE" b="0" i="0" baseline="0" dirty="0" err="1" smtClean="0"/>
              <a:t>Canceled</a:t>
            </a:r>
            <a:r>
              <a:rPr lang="fr-BE" b="0" i="0" baseline="0" dirty="0" smtClean="0"/>
              <a:t> ».</a:t>
            </a:r>
          </a:p>
          <a:p>
            <a:pPr marL="171450" indent="-171450">
              <a:buFont typeface="Arial" panose="020B0604020202020204" pitchFamily="34" charset="0"/>
              <a:buChar char="•"/>
            </a:pPr>
            <a:r>
              <a:rPr lang="fr-BE" b="1" i="0" baseline="0" dirty="0" smtClean="0"/>
              <a:t>Cancel : </a:t>
            </a:r>
            <a:r>
              <a:rPr lang="fr-BE" b="0" i="0" baseline="0" dirty="0" smtClean="0"/>
              <a:t>Permet d’annuler une PO line. Disponible pour les statuts : « Sent », « In </a:t>
            </a:r>
            <a:r>
              <a:rPr lang="fr-BE" b="0" i="0" baseline="0" dirty="0" err="1" smtClean="0"/>
              <a:t>Review</a:t>
            </a:r>
            <a:r>
              <a:rPr lang="fr-BE" b="0" i="0" baseline="0" dirty="0" smtClean="0"/>
              <a:t> » et « </a:t>
            </a:r>
            <a:r>
              <a:rPr lang="fr-BE" b="0" i="0" baseline="0" dirty="0" err="1" smtClean="0"/>
              <a:t>Waiting</a:t>
            </a:r>
            <a:r>
              <a:rPr lang="fr-BE" b="0" i="0" baseline="0" dirty="0" smtClean="0"/>
              <a:t>  for </a:t>
            </a:r>
            <a:r>
              <a:rPr lang="fr-BE" b="0" i="0" baseline="0" dirty="0" err="1" smtClean="0"/>
              <a:t>Renewal</a:t>
            </a:r>
            <a:r>
              <a:rPr lang="fr-BE" b="0" i="0" baseline="0" dirty="0" smtClean="0"/>
              <a:t> ».</a:t>
            </a:r>
          </a:p>
          <a:p>
            <a:pPr marL="171450" indent="-171450">
              <a:buFont typeface="Arial" panose="020B0604020202020204" pitchFamily="34" charset="0"/>
              <a:buChar char="•"/>
            </a:pPr>
            <a:r>
              <a:rPr lang="fr-BE" b="1" i="0" baseline="0" dirty="0" err="1" smtClean="0"/>
              <a:t>Reopen</a:t>
            </a:r>
            <a:r>
              <a:rPr lang="fr-BE" b="1" i="0" baseline="0" dirty="0" smtClean="0"/>
              <a:t> : </a:t>
            </a:r>
            <a:r>
              <a:rPr lang="fr-BE" b="0" i="0" baseline="0" dirty="0" smtClean="0"/>
              <a:t>Permet de réactiver une commande annulée ou clôturée. La PO line repasse automatiquement en statut « In </a:t>
            </a:r>
            <a:r>
              <a:rPr lang="fr-BE" b="0" i="0" baseline="0" dirty="0" err="1" smtClean="0"/>
              <a:t>Review</a:t>
            </a:r>
            <a:r>
              <a:rPr lang="fr-BE" b="0" i="0" baseline="0" dirty="0" smtClean="0"/>
              <a:t> ». Disponible pour les statuts « </a:t>
            </a:r>
            <a:r>
              <a:rPr lang="fr-BE" b="0" i="0" baseline="0" dirty="0" err="1" smtClean="0"/>
              <a:t>Closed</a:t>
            </a:r>
            <a:r>
              <a:rPr lang="fr-BE" b="0" i="0" baseline="0" dirty="0" smtClean="0"/>
              <a:t> » et « </a:t>
            </a:r>
            <a:r>
              <a:rPr lang="fr-BE" b="0" i="0" baseline="0" dirty="0" err="1" smtClean="0"/>
              <a:t>Canceled</a:t>
            </a:r>
            <a:r>
              <a:rPr lang="fr-BE" b="0" i="0" baseline="0" dirty="0" smtClean="0"/>
              <a:t> ».</a:t>
            </a:r>
          </a:p>
          <a:p>
            <a:pPr marL="171450" indent="-171450">
              <a:buFont typeface="Arial" panose="020B0604020202020204" pitchFamily="34" charset="0"/>
              <a:buChar char="•"/>
            </a:pPr>
            <a:r>
              <a:rPr lang="fr-BE" b="1" i="0" baseline="0" dirty="0" smtClean="0"/>
              <a:t>Close : </a:t>
            </a:r>
            <a:r>
              <a:rPr lang="fr-BE" b="0" i="0" baseline="0" dirty="0" smtClean="0"/>
              <a:t>Disponible pour les statuts « </a:t>
            </a:r>
            <a:r>
              <a:rPr lang="fr-BE" b="0" i="0" baseline="0" dirty="0" err="1" smtClean="0"/>
              <a:t>Waiting</a:t>
            </a:r>
            <a:r>
              <a:rPr lang="fr-BE" b="0" i="0" baseline="0" dirty="0" smtClean="0"/>
              <a:t> for </a:t>
            </a:r>
            <a:r>
              <a:rPr lang="fr-BE" b="0" i="0" baseline="0" dirty="0" err="1" smtClean="0"/>
              <a:t>Invoice</a:t>
            </a:r>
            <a:r>
              <a:rPr lang="fr-BE" b="0" i="0" baseline="0" dirty="0" smtClean="0"/>
              <a:t> » et « </a:t>
            </a:r>
            <a:r>
              <a:rPr lang="fr-BE" b="0" i="0" baseline="0" dirty="0" err="1" smtClean="0"/>
              <a:t>Waiting</a:t>
            </a:r>
            <a:r>
              <a:rPr lang="fr-BE" b="0" i="0" baseline="0" dirty="0" smtClean="0"/>
              <a:t> for </a:t>
            </a:r>
            <a:r>
              <a:rPr lang="fr-BE" b="0" i="0" baseline="0" dirty="0" err="1" smtClean="0"/>
              <a:t>Renewal</a:t>
            </a:r>
            <a:r>
              <a:rPr lang="fr-BE" b="0" i="0" baseline="0" dirty="0" smtClean="0"/>
              <a:t> ».</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68</a:t>
            </a:fld>
            <a:endParaRPr lang="fr-BE"/>
          </a:p>
        </p:txBody>
      </p:sp>
    </p:spTree>
    <p:extLst>
      <p:ext uri="{BB962C8B-B14F-4D97-AF65-F5344CB8AC3E}">
        <p14:creationId xmlns:p14="http://schemas.microsoft.com/office/powerpoint/2010/main" val="12863968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0" i="0" baseline="0" dirty="0" smtClean="0"/>
              <a:t>4. Il est également possible d’effectuer une recherche avancée en cliquant sur « Advanced » et d’ainsi combiner des critères de recherche.</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69</a:t>
            </a:fld>
            <a:endParaRPr lang="fr-BE"/>
          </a:p>
        </p:txBody>
      </p:sp>
    </p:spTree>
    <p:extLst>
      <p:ext uri="{BB962C8B-B14F-4D97-AF65-F5344CB8AC3E}">
        <p14:creationId xmlns:p14="http://schemas.microsoft.com/office/powerpoint/2010/main" val="128639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a:t>
            </a:fld>
            <a:endParaRPr lang="fr-BE"/>
          </a:p>
        </p:txBody>
      </p:sp>
    </p:spTree>
    <p:extLst>
      <p:ext uri="{BB962C8B-B14F-4D97-AF65-F5344CB8AC3E}">
        <p14:creationId xmlns:p14="http://schemas.microsoft.com/office/powerpoint/2010/main" val="35887281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Deux icônes spécifiques aux PO </a:t>
            </a:r>
            <a:r>
              <a:rPr lang="fr-BE" dirty="0" err="1" smtClean="0"/>
              <a:t>lines</a:t>
            </a:r>
            <a:r>
              <a:rPr lang="fr-BE" dirty="0" smtClean="0"/>
              <a:t> peuvent être visibles juste devant le titre de l’ouvrage :</a:t>
            </a:r>
          </a:p>
          <a:p>
            <a:endParaRPr lang="fr-BE" dirty="0" smtClean="0"/>
          </a:p>
          <a:p>
            <a:r>
              <a:rPr lang="fr-BE" b="1" dirty="0" smtClean="0"/>
              <a:t>Commande urgente : </a:t>
            </a:r>
            <a:r>
              <a:rPr lang="fr-BE" b="0" dirty="0" smtClean="0"/>
              <a:t>Si la</a:t>
            </a:r>
            <a:r>
              <a:rPr lang="fr-BE" b="0" baseline="0" dirty="0" smtClean="0"/>
              <a:t> case « Rush » a été cochée lors de la création de la PO line, stipulant ainsi qu’il s’agissait d’une commande urgente, l’icône d’une horloge rouge apparait devant le titre de la PO line en question. Il s’agit uniquement d’une indication visuelle pour la personne qui traite les PO </a:t>
            </a:r>
            <a:r>
              <a:rPr lang="fr-BE" b="0" baseline="0" dirty="0" err="1" smtClean="0"/>
              <a:t>lines</a:t>
            </a:r>
            <a:r>
              <a:rPr lang="fr-BE" b="0" baseline="0" dirty="0" smtClean="0"/>
              <a:t>. Cela n’a aucun impact sur le workflow.</a:t>
            </a:r>
          </a:p>
          <a:p>
            <a:endParaRPr lang="fr-BE" b="0" baseline="0" dirty="0" smtClean="0"/>
          </a:p>
          <a:p>
            <a:r>
              <a:rPr lang="fr-BE" b="1" baseline="0" dirty="0" smtClean="0"/>
              <a:t>Commande avec restriction d’annulation : </a:t>
            </a:r>
            <a:r>
              <a:rPr lang="fr-BE" b="0" baseline="0" dirty="0" smtClean="0"/>
              <a:t>Si la case « </a:t>
            </a:r>
            <a:r>
              <a:rPr lang="fr-BE" baseline="0" dirty="0" err="1" smtClean="0"/>
              <a:t>Cancellation</a:t>
            </a:r>
            <a:r>
              <a:rPr lang="fr-BE" baseline="0" dirty="0" smtClean="0"/>
              <a:t> restriction » a été cochée lors de la création de la PO line, stipulant que qu’il s’agissait d’une commande pour laquelle l’annulation n’est pas prévue, l’icône « interdiction » apparait devant le titre de la PO line en question. Si l’on clique sur le « Cancel » correspondant à cette PO line, une fenêtre s’ouvre, demandant la confirmation (ou non) de l’annulation. La « </a:t>
            </a:r>
            <a:r>
              <a:rPr lang="fr-BE" baseline="0" dirty="0" err="1" smtClean="0"/>
              <a:t>Cancellation</a:t>
            </a:r>
            <a:r>
              <a:rPr lang="fr-BE" baseline="0" dirty="0" smtClean="0"/>
              <a:t> restriction note » qui a éventuellement été ajoutée lors de la création de la PO line s’affiche également.</a:t>
            </a:r>
            <a:endParaRPr lang="fr-BE" b="1"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70</a:t>
            </a:fld>
            <a:endParaRPr lang="fr-BE"/>
          </a:p>
        </p:txBody>
      </p:sp>
    </p:spTree>
    <p:extLst>
      <p:ext uri="{BB962C8B-B14F-4D97-AF65-F5344CB8AC3E}">
        <p14:creationId xmlns:p14="http://schemas.microsoft.com/office/powerpoint/2010/main" val="917095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Il y a aussi moyen d’atteindre une PO line via :</a:t>
            </a:r>
          </a:p>
          <a:p>
            <a:endParaRPr lang="fr-BE" dirty="0" smtClean="0"/>
          </a:p>
          <a:p>
            <a:pPr marL="0" indent="0">
              <a:buNone/>
            </a:pPr>
            <a:r>
              <a:rPr lang="fr-BE" dirty="0" smtClean="0"/>
              <a:t>1. La recherche sur « All </a:t>
            </a:r>
            <a:r>
              <a:rPr lang="fr-BE" dirty="0" err="1" smtClean="0"/>
              <a:t>titles</a:t>
            </a:r>
            <a:r>
              <a:rPr lang="fr-BE" dirty="0" smtClean="0"/>
              <a:t> »,</a:t>
            </a:r>
            <a:r>
              <a:rPr lang="fr-BE" baseline="0" dirty="0" smtClean="0"/>
              <a:t> « Physical </a:t>
            </a:r>
            <a:r>
              <a:rPr lang="fr-BE" baseline="0" dirty="0" err="1" smtClean="0"/>
              <a:t>titles</a:t>
            </a:r>
            <a:r>
              <a:rPr lang="fr-BE" baseline="0" dirty="0" smtClean="0"/>
              <a:t> », … </a:t>
            </a:r>
            <a:r>
              <a:rPr lang="fr-BE" dirty="0" smtClean="0"/>
              <a:t>en cliquant sur le chiffre à côté de</a:t>
            </a:r>
            <a:r>
              <a:rPr lang="fr-BE" baseline="0" dirty="0" smtClean="0"/>
              <a:t> « </a:t>
            </a:r>
            <a:r>
              <a:rPr lang="fr-BE" baseline="0" dirty="0" err="1" smtClean="0"/>
              <a:t>Orders</a:t>
            </a:r>
            <a:r>
              <a:rPr lang="fr-BE" baseline="0" dirty="0" smtClean="0"/>
              <a:t> ». </a:t>
            </a:r>
            <a:r>
              <a:rPr lang="fr-BE" dirty="0" smtClean="0"/>
              <a:t>La</a:t>
            </a:r>
            <a:r>
              <a:rPr lang="fr-BE" baseline="0" dirty="0" smtClean="0"/>
              <a:t> (ou les) PO line s’affichent alors.</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71</a:t>
            </a:fld>
            <a:endParaRPr lang="fr-BE"/>
          </a:p>
        </p:txBody>
      </p:sp>
    </p:spTree>
    <p:extLst>
      <p:ext uri="{BB962C8B-B14F-4D97-AF65-F5344CB8AC3E}">
        <p14:creationId xmlns:p14="http://schemas.microsoft.com/office/powerpoint/2010/main" val="11943655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2.</a:t>
            </a:r>
            <a:r>
              <a:rPr lang="fr-BE" baseline="0" dirty="0" smtClean="0"/>
              <a:t> </a:t>
            </a:r>
            <a:r>
              <a:rPr lang="fr-BE" dirty="0" smtClean="0"/>
              <a:t>On peut également rechercher des PO </a:t>
            </a:r>
            <a:r>
              <a:rPr lang="fr-BE" dirty="0" err="1" smtClean="0"/>
              <a:t>lines</a:t>
            </a:r>
            <a:r>
              <a:rPr lang="fr-BE" dirty="0" smtClean="0"/>
              <a:t> via</a:t>
            </a:r>
            <a:r>
              <a:rPr lang="fr-BE" baseline="0" dirty="0" smtClean="0"/>
              <a:t> les « </a:t>
            </a:r>
            <a:r>
              <a:rPr lang="fr-BE" baseline="0" dirty="0" err="1" smtClean="0"/>
              <a:t>Vendors</a:t>
            </a:r>
            <a:r>
              <a:rPr lang="fr-BE" baseline="0" dirty="0" smtClean="0"/>
              <a:t> ». Lorsqu’on édite un fournisseur, il faut cliquer sur l’onglet « PO Lines » pour voir la liste de toutes les PO </a:t>
            </a:r>
            <a:r>
              <a:rPr lang="fr-BE" baseline="0" dirty="0" err="1" smtClean="0"/>
              <a:t>lines</a:t>
            </a:r>
            <a:r>
              <a:rPr lang="fr-BE" baseline="0" dirty="0" smtClean="0"/>
              <a:t> attachées au fournisseur en question.</a:t>
            </a:r>
          </a:p>
          <a:p>
            <a:endParaRPr lang="fr-BE" baseline="0" dirty="0" smtClean="0"/>
          </a:p>
          <a:p>
            <a:r>
              <a:rPr lang="fr-BE" baseline="0" dirty="0" smtClean="0"/>
              <a:t>3. Ou, via les « Funds and </a:t>
            </a:r>
            <a:r>
              <a:rPr lang="fr-BE" baseline="0" dirty="0" err="1" smtClean="0"/>
              <a:t>Ledgers</a:t>
            </a:r>
            <a:r>
              <a:rPr lang="fr-BE" baseline="0" dirty="0" smtClean="0"/>
              <a:t> ». Lorsqu’on édite un budget, il faut cliquer sur l’onglet « Transactions » pour voir la liste des PO Lines attachées au budget en question.</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72</a:t>
            </a:fld>
            <a:endParaRPr lang="fr-BE"/>
          </a:p>
        </p:txBody>
      </p:sp>
    </p:spTree>
    <p:extLst>
      <p:ext uri="{BB962C8B-B14F-4D97-AF65-F5344CB8AC3E}">
        <p14:creationId xmlns:p14="http://schemas.microsoft.com/office/powerpoint/2010/main" val="25604790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73</a:t>
            </a:fld>
            <a:endParaRPr lang="fr-BE"/>
          </a:p>
        </p:txBody>
      </p:sp>
    </p:spTree>
    <p:extLst>
      <p:ext uri="{BB962C8B-B14F-4D97-AF65-F5344CB8AC3E}">
        <p14:creationId xmlns:p14="http://schemas.microsoft.com/office/powerpoint/2010/main" val="34995932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Il est possible d’annuler une PO line. Cette opération ne supprime pas la PO</a:t>
            </a:r>
            <a:r>
              <a:rPr lang="fr-BE" baseline="0" dirty="0" smtClean="0"/>
              <a:t> line d’Alma et elle peut encore être éditée, même annulée. Cette option n’est disponible que pour les PO </a:t>
            </a:r>
            <a:r>
              <a:rPr lang="fr-BE" baseline="0" dirty="0" err="1" smtClean="0"/>
              <a:t>lines</a:t>
            </a:r>
            <a:r>
              <a:rPr lang="fr-BE" baseline="0" dirty="0" smtClean="0"/>
              <a:t> dont le statut est </a:t>
            </a:r>
            <a:r>
              <a:rPr lang="fr-BE" b="0" i="0" baseline="0" dirty="0" smtClean="0"/>
              <a:t>« Sent », « In </a:t>
            </a:r>
            <a:r>
              <a:rPr lang="fr-BE" b="0" i="0" baseline="0" dirty="0" err="1" smtClean="0"/>
              <a:t>Review</a:t>
            </a:r>
            <a:r>
              <a:rPr lang="fr-BE" b="0" i="0" baseline="0" dirty="0" smtClean="0"/>
              <a:t> » ou « </a:t>
            </a:r>
            <a:r>
              <a:rPr lang="fr-BE" b="0" i="0" baseline="0" dirty="0" err="1" smtClean="0"/>
              <a:t>Waiting</a:t>
            </a:r>
            <a:r>
              <a:rPr lang="fr-BE" b="0" i="0" baseline="0" dirty="0" smtClean="0"/>
              <a:t>  for </a:t>
            </a:r>
            <a:r>
              <a:rPr lang="fr-BE" b="0" i="0" baseline="0" dirty="0" err="1" smtClean="0"/>
              <a:t>Renewal</a:t>
            </a:r>
            <a:r>
              <a:rPr lang="fr-BE" b="0" i="0" baseline="0" dirty="0" smtClean="0"/>
              <a:t> ».</a:t>
            </a:r>
          </a:p>
          <a:p>
            <a:endParaRPr lang="fr-BE" b="0" i="0" baseline="0" dirty="0" smtClean="0"/>
          </a:p>
          <a:p>
            <a:pPr marL="228600" indent="-228600">
              <a:buAutoNum type="arabicPeriod"/>
            </a:pPr>
            <a:r>
              <a:rPr lang="fr-BE" b="0" i="0" baseline="0" dirty="0" smtClean="0"/>
              <a:t>Après avoir recherché la PO line que l’on veut annuler, comme vu précédemment, il faut cliquer sur le lien « Cancel » associé à la PO line en question. Celui-ci peut se trouver dans le bouton « … » en fonction de l’ordre que vous avez donné aux options.</a:t>
            </a:r>
          </a:p>
          <a:p>
            <a:pPr marL="0" indent="0">
              <a:buNone/>
            </a:pPr>
            <a:endParaRPr lang="fr-BE" b="0" i="0" baseline="0" dirty="0" smtClean="0">
              <a:solidFill>
                <a:schemeClr val="tx1"/>
              </a:solidFill>
            </a:endParaRPr>
          </a:p>
          <a:p>
            <a:pPr marL="0" indent="0">
              <a:buNone/>
            </a:pPr>
            <a:endParaRPr lang="fr-BE" b="0" i="0" baseline="0" dirty="0" smtClean="0">
              <a:solidFill>
                <a:schemeClr val="tx1"/>
              </a:solidFill>
            </a:endParaRPr>
          </a:p>
          <a:p>
            <a:pPr marL="0" indent="0">
              <a:buNone/>
            </a:pPr>
            <a:r>
              <a:rPr lang="fr-BE" b="1" i="0" u="sng" baseline="0" dirty="0" smtClean="0">
                <a:solidFill>
                  <a:schemeClr val="tx1"/>
                </a:solidFill>
              </a:rPr>
              <a:t>ATTENTION :</a:t>
            </a:r>
          </a:p>
          <a:p>
            <a:pPr marL="0" indent="0">
              <a:buNone/>
            </a:pPr>
            <a:r>
              <a:rPr lang="fr-BE" b="0" i="0" baseline="0" dirty="0" smtClean="0"/>
              <a:t>Par cohérence, il ne faut pas oublier en cas d’annulation de commande et s’il n’y a aucun autre item/HOL associé à la notice bibliographique, de masquer les notices dans l’interface publique via la fonction « </a:t>
            </a:r>
            <a:r>
              <a:rPr lang="fr-BE" b="1" i="0" baseline="0" dirty="0" err="1" smtClean="0"/>
              <a:t>Suppress</a:t>
            </a:r>
            <a:r>
              <a:rPr lang="fr-BE" b="1" i="0" baseline="0" dirty="0" smtClean="0"/>
              <a:t> </a:t>
            </a:r>
            <a:r>
              <a:rPr lang="fr-BE" b="1" i="0" baseline="0" dirty="0" err="1" smtClean="0"/>
              <a:t>from</a:t>
            </a:r>
            <a:r>
              <a:rPr lang="fr-BE" b="1" i="0" baseline="0" dirty="0" smtClean="0"/>
              <a:t> discovery</a:t>
            </a:r>
            <a:r>
              <a:rPr lang="fr-BE" b="0" i="0" baseline="0" dirty="0" smtClean="0"/>
              <a:t> » au niveau du MD Editor !</a:t>
            </a:r>
          </a:p>
          <a:p>
            <a:pPr marL="0" indent="0">
              <a:buNone/>
            </a:pPr>
            <a:endParaRPr lang="fr-BE" b="0" i="0"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74</a:t>
            </a:fld>
            <a:endParaRPr lang="fr-BE"/>
          </a:p>
        </p:txBody>
      </p:sp>
    </p:spTree>
    <p:extLst>
      <p:ext uri="{BB962C8B-B14F-4D97-AF65-F5344CB8AC3E}">
        <p14:creationId xmlns:p14="http://schemas.microsoft.com/office/powerpoint/2010/main" val="22394277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Une</a:t>
            </a:r>
            <a:r>
              <a:rPr lang="fr-BE" baseline="0" dirty="0" smtClean="0"/>
              <a:t> fenêtre de confirmation d’annulation s’affiche alors.</a:t>
            </a:r>
          </a:p>
          <a:p>
            <a:endParaRPr lang="fr-BE" baseline="0" dirty="0" smtClean="0"/>
          </a:p>
          <a:p>
            <a:r>
              <a:rPr lang="fr-BE" baseline="0" dirty="0" smtClean="0"/>
              <a:t>2. </a:t>
            </a:r>
            <a:r>
              <a:rPr lang="fr-BE" b="1" baseline="0" dirty="0" err="1" smtClean="0"/>
              <a:t>Cancellation</a:t>
            </a:r>
            <a:r>
              <a:rPr lang="fr-BE" b="1" baseline="0" dirty="0" smtClean="0"/>
              <a:t> </a:t>
            </a:r>
            <a:r>
              <a:rPr lang="fr-BE" b="1" baseline="0" dirty="0" err="1" smtClean="0"/>
              <a:t>reason</a:t>
            </a:r>
            <a:r>
              <a:rPr lang="fr-BE" b="1" baseline="0" dirty="0" smtClean="0"/>
              <a:t> : </a:t>
            </a:r>
            <a:r>
              <a:rPr lang="fr-BE" baseline="0" dirty="0" smtClean="0"/>
              <a:t>Deux options sont disponibles dans la liste déroulante, « Library </a:t>
            </a:r>
            <a:r>
              <a:rPr lang="fr-BE" baseline="0" dirty="0" err="1" smtClean="0"/>
              <a:t>cancelled</a:t>
            </a:r>
            <a:r>
              <a:rPr lang="fr-BE" baseline="0" dirty="0" smtClean="0"/>
              <a:t> » et « </a:t>
            </a:r>
            <a:r>
              <a:rPr lang="fr-BE" baseline="0" dirty="0" err="1" smtClean="0"/>
              <a:t>Vendor</a:t>
            </a:r>
            <a:r>
              <a:rPr lang="fr-BE" baseline="0" dirty="0" smtClean="0"/>
              <a:t> </a:t>
            </a:r>
            <a:r>
              <a:rPr lang="fr-BE" baseline="0" dirty="0" err="1" smtClean="0"/>
              <a:t>cancelled</a:t>
            </a:r>
            <a:r>
              <a:rPr lang="fr-BE" baseline="0" dirty="0" smtClean="0"/>
              <a:t> », selon le cas où c’est la bibliothèque qui demande l’annulation de la commande ou si c’est le fournisseur qui l’annule.</a:t>
            </a:r>
          </a:p>
          <a:p>
            <a:endParaRPr lang="fr-BE" baseline="0" dirty="0" smtClean="0"/>
          </a:p>
          <a:p>
            <a:r>
              <a:rPr lang="fr-BE" baseline="0" dirty="0" smtClean="0"/>
              <a:t>3. </a:t>
            </a:r>
            <a:r>
              <a:rPr lang="fr-BE" b="1" baseline="0" dirty="0" err="1" smtClean="0"/>
              <a:t>Cancellation</a:t>
            </a:r>
            <a:r>
              <a:rPr lang="fr-BE" b="1" baseline="0" dirty="0" smtClean="0"/>
              <a:t> note : </a:t>
            </a:r>
            <a:r>
              <a:rPr lang="fr-BE" b="0" baseline="0" dirty="0" smtClean="0"/>
              <a:t>Permet d’ajouter une note manuelle indiquant la raison de l’annulation. Cette note s’ajoutera dans l’onglet « Notes » de la PO line. </a:t>
            </a:r>
          </a:p>
          <a:p>
            <a:r>
              <a:rPr lang="fr-BE" b="0" u="sng" baseline="0" dirty="0" smtClean="0"/>
              <a:t>Remarque</a:t>
            </a:r>
            <a:r>
              <a:rPr lang="fr-BE" b="0" baseline="0" dirty="0" smtClean="0"/>
              <a:t> : Pour un meilleur suivi ultérieur, il peut être très utile d’introduire une note pertinente sur les raisons de l’annulation.</a:t>
            </a:r>
          </a:p>
          <a:p>
            <a:endParaRPr lang="fr-BE" b="0" baseline="0" dirty="0" smtClean="0"/>
          </a:p>
          <a:p>
            <a:r>
              <a:rPr lang="fr-BE" b="0" baseline="0" dirty="0" smtClean="0"/>
              <a:t>4. </a:t>
            </a:r>
            <a:r>
              <a:rPr lang="fr-BE" b="1" baseline="0" dirty="0" err="1" smtClean="0"/>
              <a:t>Send</a:t>
            </a:r>
            <a:r>
              <a:rPr lang="fr-BE" b="1" baseline="0" dirty="0" smtClean="0"/>
              <a:t> </a:t>
            </a:r>
            <a:r>
              <a:rPr lang="fr-BE" b="1" baseline="0" dirty="0" err="1" smtClean="0"/>
              <a:t>Cancellation</a:t>
            </a:r>
            <a:r>
              <a:rPr lang="fr-BE" b="1" baseline="0" dirty="0" smtClean="0"/>
              <a:t> To </a:t>
            </a:r>
            <a:r>
              <a:rPr lang="fr-BE" b="1" baseline="0" dirty="0" err="1" smtClean="0"/>
              <a:t>Vendor</a:t>
            </a:r>
            <a:r>
              <a:rPr lang="fr-BE" b="1" baseline="0" dirty="0" smtClean="0"/>
              <a:t> : </a:t>
            </a:r>
            <a:r>
              <a:rPr lang="fr-BE" b="0" baseline="0" dirty="0" smtClean="0"/>
              <a:t>Cocher cette case permet l’envoi d’un mail automatique au fournisseur.</a:t>
            </a:r>
          </a:p>
          <a:p>
            <a:endParaRPr lang="fr-BE" b="0" baseline="0" dirty="0" smtClean="0"/>
          </a:p>
          <a:p>
            <a:r>
              <a:rPr lang="fr-BE" b="0" baseline="0" dirty="0" smtClean="0"/>
              <a:t>5. Cliquer sur « </a:t>
            </a:r>
            <a:r>
              <a:rPr lang="fr-BE" b="0" baseline="0" dirty="0" err="1" smtClean="0"/>
              <a:t>Confirm</a:t>
            </a:r>
            <a:r>
              <a:rPr lang="fr-BE" b="0" baseline="0" dirty="0" smtClean="0"/>
              <a:t> ».</a:t>
            </a:r>
          </a:p>
          <a:p>
            <a:endParaRPr lang="fr-BE" b="0" baseline="0" dirty="0" smtClean="0"/>
          </a:p>
          <a:p>
            <a:r>
              <a:rPr lang="fr-BE" b="0" baseline="0" dirty="0" smtClean="0"/>
              <a:t>L’item et le holding créé automatiquement par la POL line sont </a:t>
            </a:r>
            <a:r>
              <a:rPr lang="fr-BE" b="0" baseline="0" smtClean="0"/>
              <a:t>alors supprimés.</a:t>
            </a:r>
            <a:endParaRPr lang="fr-BE" b="0"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75</a:t>
            </a:fld>
            <a:endParaRPr lang="fr-BE"/>
          </a:p>
        </p:txBody>
      </p:sp>
    </p:spTree>
    <p:extLst>
      <p:ext uri="{BB962C8B-B14F-4D97-AF65-F5344CB8AC3E}">
        <p14:creationId xmlns:p14="http://schemas.microsoft.com/office/powerpoint/2010/main" val="11438972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76</a:t>
            </a:fld>
            <a:endParaRPr lang="fr-BE"/>
          </a:p>
        </p:txBody>
      </p:sp>
    </p:spTree>
    <p:extLst>
      <p:ext uri="{BB962C8B-B14F-4D97-AF65-F5344CB8AC3E}">
        <p14:creationId xmlns:p14="http://schemas.microsoft.com/office/powerpoint/2010/main" val="34995932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On peut supprimer les PO </a:t>
            </a:r>
            <a:r>
              <a:rPr lang="fr-BE" dirty="0" err="1" smtClean="0"/>
              <a:t>lines</a:t>
            </a:r>
            <a:r>
              <a:rPr lang="fr-BE" dirty="0" smtClean="0"/>
              <a:t> uniquement si elles ont le statut « </a:t>
            </a:r>
            <a:r>
              <a:rPr lang="fr-BE" dirty="0" err="1" smtClean="0"/>
              <a:t>Canceled</a:t>
            </a:r>
            <a:r>
              <a:rPr lang="fr-BE" dirty="0" smtClean="0"/>
              <a:t> », « In </a:t>
            </a:r>
            <a:r>
              <a:rPr lang="fr-BE" dirty="0" err="1" smtClean="0"/>
              <a:t>Review</a:t>
            </a:r>
            <a:r>
              <a:rPr lang="fr-BE" dirty="0" smtClean="0"/>
              <a:t> », « Auto/</a:t>
            </a:r>
            <a:r>
              <a:rPr lang="fr-BE" baseline="0" dirty="0" err="1" smtClean="0"/>
              <a:t>Manual</a:t>
            </a:r>
            <a:r>
              <a:rPr lang="fr-BE" baseline="0" dirty="0" smtClean="0"/>
              <a:t> Packaging » et « </a:t>
            </a:r>
            <a:r>
              <a:rPr lang="fr-BE" baseline="0" dirty="0" err="1" smtClean="0"/>
              <a:t>Deferred</a:t>
            </a:r>
            <a:r>
              <a:rPr lang="fr-BE" baseline="0" dirty="0" smtClean="0"/>
              <a:t> ». Il suffit de c</a:t>
            </a:r>
            <a:r>
              <a:rPr lang="fr-BE" dirty="0" smtClean="0"/>
              <a:t>liquer</a:t>
            </a:r>
            <a:r>
              <a:rPr lang="fr-BE" baseline="0" dirty="0" smtClean="0"/>
              <a:t> sur le lien « </a:t>
            </a:r>
            <a:r>
              <a:rPr lang="fr-BE" baseline="0" dirty="0" err="1" smtClean="0"/>
              <a:t>Delete</a:t>
            </a:r>
            <a:r>
              <a:rPr lang="fr-BE" baseline="0" dirty="0" smtClean="0"/>
              <a:t> » correspondant à la PO line à supprimer définitivement d’Alma. Une fenêtre s’ouvre alors, demandant la confirmation (ou non) de la suppression de la PO line.</a:t>
            </a:r>
          </a:p>
          <a:p>
            <a:endParaRPr lang="fr-BE" baseline="0" dirty="0" smtClean="0"/>
          </a:p>
          <a:p>
            <a:r>
              <a:rPr lang="fr-BE" u="sng" baseline="0" dirty="0" smtClean="0"/>
              <a:t>Remarque</a:t>
            </a:r>
            <a:r>
              <a:rPr lang="fr-BE" baseline="0" dirty="0" smtClean="0"/>
              <a:t> : Il n’est pas possible de supprimer directement les PO </a:t>
            </a:r>
            <a:r>
              <a:rPr lang="fr-BE" baseline="0" dirty="0" err="1" smtClean="0"/>
              <a:t>lines</a:t>
            </a:r>
            <a:r>
              <a:rPr lang="fr-BE" baseline="0" dirty="0" smtClean="0"/>
              <a:t> « </a:t>
            </a:r>
            <a:r>
              <a:rPr lang="fr-BE" baseline="0" dirty="0" err="1" smtClean="0"/>
              <a:t>canceled</a:t>
            </a:r>
            <a:r>
              <a:rPr lang="fr-BE" baseline="0" dirty="0" smtClean="0"/>
              <a:t> » issues de la migration d’Aleph. Pour pouvoir les supprimer quand même, il suffit de cliquer sur le lien « </a:t>
            </a:r>
            <a:r>
              <a:rPr lang="fr-BE" baseline="0" dirty="0" err="1" smtClean="0"/>
              <a:t>Reopen</a:t>
            </a:r>
            <a:r>
              <a:rPr lang="fr-BE" baseline="0" dirty="0" smtClean="0"/>
              <a:t> ». La PO line passe alors en statut « In </a:t>
            </a:r>
            <a:r>
              <a:rPr lang="fr-BE" baseline="0" dirty="0" err="1" smtClean="0"/>
              <a:t>Review</a:t>
            </a:r>
            <a:r>
              <a:rPr lang="fr-BE" baseline="0" dirty="0" smtClean="0"/>
              <a:t> » et peut être supprimée.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77</a:t>
            </a:fld>
            <a:endParaRPr lang="fr-BE"/>
          </a:p>
        </p:txBody>
      </p:sp>
    </p:spTree>
    <p:extLst>
      <p:ext uri="{BB962C8B-B14F-4D97-AF65-F5344CB8AC3E}">
        <p14:creationId xmlns:p14="http://schemas.microsoft.com/office/powerpoint/2010/main" val="30331102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78</a:t>
            </a:fld>
            <a:endParaRPr lang="fr-BE"/>
          </a:p>
        </p:txBody>
      </p:sp>
    </p:spTree>
    <p:extLst>
      <p:ext uri="{BB962C8B-B14F-4D97-AF65-F5344CB8AC3E}">
        <p14:creationId xmlns:p14="http://schemas.microsoft.com/office/powerpoint/2010/main" val="34995932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Deux statuts</a:t>
            </a:r>
            <a:r>
              <a:rPr lang="fr-BE" baseline="0" dirty="0" smtClean="0"/>
              <a:t> de PO line permettent la clôture de celle-ci : « </a:t>
            </a:r>
            <a:r>
              <a:rPr lang="fr-BE" baseline="0" dirty="0" err="1" smtClean="0"/>
              <a:t>Waiting</a:t>
            </a:r>
            <a:r>
              <a:rPr lang="fr-BE" baseline="0" dirty="0" smtClean="0"/>
              <a:t> for </a:t>
            </a:r>
            <a:r>
              <a:rPr lang="fr-BE" baseline="0" dirty="0" err="1" smtClean="0"/>
              <a:t>Invoice</a:t>
            </a:r>
            <a:r>
              <a:rPr lang="fr-BE" baseline="0" dirty="0" smtClean="0"/>
              <a:t> » et « </a:t>
            </a:r>
            <a:r>
              <a:rPr lang="fr-BE" baseline="0" dirty="0" err="1" smtClean="0"/>
              <a:t>Waiting</a:t>
            </a:r>
            <a:r>
              <a:rPr lang="fr-BE" baseline="0" dirty="0" smtClean="0"/>
              <a:t> for </a:t>
            </a:r>
            <a:r>
              <a:rPr lang="fr-BE" baseline="0" dirty="0" err="1" smtClean="0"/>
              <a:t>Renewal</a:t>
            </a:r>
            <a:r>
              <a:rPr lang="fr-BE" baseline="0" dirty="0" smtClean="0"/>
              <a:t> ». Il n’est donc pas possible de clôturer une commande dont le statut serait « Sent », par exemple. Il faut donc que l’item lié à la PO line aie été réceptionné.</a:t>
            </a:r>
          </a:p>
          <a:p>
            <a:endParaRPr lang="fr-BE" baseline="0" dirty="0" smtClean="0"/>
          </a:p>
          <a:p>
            <a:r>
              <a:rPr lang="fr-BE" baseline="0" dirty="0" smtClean="0"/>
              <a:t>Il suffit de cliquer sur le lien « Close » correspondant à la PO line que l’on veut clôturer. Une fenêtre s’ouvre alors, demandant la confirmation (ou non) de la clôture de la PO line.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79</a:t>
            </a:fld>
            <a:endParaRPr lang="fr-BE"/>
          </a:p>
        </p:txBody>
      </p:sp>
    </p:spTree>
    <p:extLst>
      <p:ext uri="{BB962C8B-B14F-4D97-AF65-F5344CB8AC3E}">
        <p14:creationId xmlns:p14="http://schemas.microsoft.com/office/powerpoint/2010/main" val="213766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a:t>
            </a:fld>
            <a:endParaRPr lang="fr-BE"/>
          </a:p>
        </p:txBody>
      </p:sp>
    </p:spTree>
    <p:extLst>
      <p:ext uri="{BB962C8B-B14F-4D97-AF65-F5344CB8AC3E}">
        <p14:creationId xmlns:p14="http://schemas.microsoft.com/office/powerpoint/2010/main" val="2382209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80</a:t>
            </a:fld>
            <a:endParaRPr lang="fr-BE"/>
          </a:p>
        </p:txBody>
      </p:sp>
    </p:spTree>
    <p:extLst>
      <p:ext uri="{BB962C8B-B14F-4D97-AF65-F5344CB8AC3E}">
        <p14:creationId xmlns:p14="http://schemas.microsoft.com/office/powerpoint/2010/main" val="34995932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Alma permet de « différer », de « mettre en attente », des PO </a:t>
            </a:r>
            <a:r>
              <a:rPr lang="fr-BE" dirty="0" err="1" smtClean="0"/>
              <a:t>lines</a:t>
            </a:r>
            <a:r>
              <a:rPr lang="fr-BE" dirty="0" smtClean="0"/>
              <a:t>. En</a:t>
            </a:r>
            <a:r>
              <a:rPr lang="fr-BE" baseline="0" dirty="0" smtClean="0"/>
              <a:t> anglais, cela s’appelle le « </a:t>
            </a:r>
            <a:r>
              <a:rPr lang="fr-BE" baseline="0" dirty="0" err="1" smtClean="0"/>
              <a:t>Deferring</a:t>
            </a:r>
            <a:r>
              <a:rPr lang="fr-BE" baseline="0" dirty="0" smtClean="0"/>
              <a:t> ».</a:t>
            </a:r>
          </a:p>
          <a:p>
            <a:endParaRPr lang="fr-BE" baseline="0" dirty="0" smtClean="0"/>
          </a:p>
          <a:p>
            <a:r>
              <a:rPr lang="fr-BE" baseline="0" dirty="0" smtClean="0"/>
              <a:t>Seules les PO </a:t>
            </a:r>
            <a:r>
              <a:rPr lang="fr-BE" baseline="0" dirty="0" err="1" smtClean="0"/>
              <a:t>lines</a:t>
            </a:r>
            <a:r>
              <a:rPr lang="fr-BE" baseline="0" dirty="0" smtClean="0"/>
              <a:t> ayant le statut « In </a:t>
            </a:r>
            <a:r>
              <a:rPr lang="fr-BE" baseline="0" dirty="0" err="1" smtClean="0"/>
              <a:t>review</a:t>
            </a:r>
            <a:r>
              <a:rPr lang="fr-BE" baseline="0" dirty="0" smtClean="0"/>
              <a:t> » ou « Auto/</a:t>
            </a:r>
            <a:r>
              <a:rPr lang="fr-BE" baseline="0" dirty="0" err="1" smtClean="0"/>
              <a:t>Manual</a:t>
            </a:r>
            <a:r>
              <a:rPr lang="fr-BE" baseline="0" dirty="0" smtClean="0"/>
              <a:t> Packaging » peuvent être « différée ». En outre, les PO </a:t>
            </a:r>
            <a:r>
              <a:rPr lang="fr-BE" baseline="0" dirty="0" err="1" smtClean="0"/>
              <a:t>lines</a:t>
            </a:r>
            <a:r>
              <a:rPr lang="fr-BE" baseline="0" dirty="0" smtClean="0"/>
              <a:t> qui ont le la méthode d’acquisition « </a:t>
            </a:r>
            <a:r>
              <a:rPr lang="fr-BE" baseline="0" dirty="0" err="1" smtClean="0"/>
              <a:t>Purchase</a:t>
            </a:r>
            <a:r>
              <a:rPr lang="fr-BE" baseline="0" dirty="0" smtClean="0"/>
              <a:t> at </a:t>
            </a:r>
            <a:r>
              <a:rPr lang="fr-BE" baseline="0" dirty="0" err="1" smtClean="0"/>
              <a:t>vendor</a:t>
            </a:r>
            <a:r>
              <a:rPr lang="fr-BE" baseline="0" dirty="0" smtClean="0"/>
              <a:t> system » ne </a:t>
            </a:r>
            <a:r>
              <a:rPr lang="fr-BE" u="sng" baseline="0" dirty="0" smtClean="0"/>
              <a:t>peuvent pas</a:t>
            </a:r>
            <a:r>
              <a:rPr lang="fr-BE" u="none" baseline="0" dirty="0" smtClean="0"/>
              <a:t> être différées.</a:t>
            </a:r>
            <a:endParaRPr lang="fr-BE" baseline="0" dirty="0" smtClean="0"/>
          </a:p>
          <a:p>
            <a:endParaRPr lang="fr-BE" baseline="0" dirty="0" smtClean="0"/>
          </a:p>
          <a:p>
            <a:r>
              <a:rPr lang="fr-BE" baseline="0" dirty="0" smtClean="0"/>
              <a:t>En fonction du cas :</a:t>
            </a:r>
          </a:p>
          <a:p>
            <a:endParaRPr lang="fr-BE" baseline="0" dirty="0" smtClean="0"/>
          </a:p>
          <a:p>
            <a:r>
              <a:rPr lang="fr-BE" b="1" baseline="0" dirty="0" smtClean="0"/>
              <a:t>(A) </a:t>
            </a:r>
            <a:r>
              <a:rPr lang="fr-BE" baseline="0" dirty="0" smtClean="0"/>
              <a:t>Dans le menu Alma, cliquer sur « </a:t>
            </a:r>
            <a:r>
              <a:rPr lang="fr-BE" baseline="0" dirty="0" err="1" smtClean="0"/>
              <a:t>Review</a:t>
            </a:r>
            <a:r>
              <a:rPr lang="fr-BE" baseline="0" dirty="0" smtClean="0"/>
              <a:t> », dans la section « </a:t>
            </a:r>
            <a:r>
              <a:rPr lang="fr-BE" baseline="0" dirty="0" err="1" smtClean="0"/>
              <a:t>Purchase</a:t>
            </a:r>
            <a:r>
              <a:rPr lang="fr-BE" baseline="0" dirty="0" smtClean="0"/>
              <a:t> </a:t>
            </a:r>
            <a:r>
              <a:rPr lang="fr-BE" baseline="0" dirty="0" err="1" smtClean="0"/>
              <a:t>Order</a:t>
            </a:r>
            <a:r>
              <a:rPr lang="fr-BE" baseline="0" dirty="0" smtClean="0"/>
              <a:t> Lines » (s’il s’agit d’une PO line avec le statut « In </a:t>
            </a:r>
            <a:r>
              <a:rPr lang="fr-BE" baseline="0" dirty="0" err="1" smtClean="0"/>
              <a:t>Review</a:t>
            </a:r>
            <a:r>
              <a:rPr lang="fr-BE" baseline="0" dirty="0" smtClean="0"/>
              <a:t> »).</a:t>
            </a:r>
          </a:p>
          <a:p>
            <a:endParaRPr lang="fr-BE" baseline="0" dirty="0" smtClean="0"/>
          </a:p>
          <a:p>
            <a:r>
              <a:rPr lang="fr-BE" baseline="0" dirty="0" smtClean="0"/>
              <a:t>OU</a:t>
            </a:r>
          </a:p>
          <a:p>
            <a:endParaRPr lang="fr-BE" baseline="0" dirty="0" smtClean="0"/>
          </a:p>
          <a:p>
            <a:r>
              <a:rPr lang="fr-BE" b="1" baseline="0" dirty="0" smtClean="0"/>
              <a:t>(B) </a:t>
            </a:r>
            <a:r>
              <a:rPr lang="fr-BE" baseline="0" dirty="0" smtClean="0"/>
              <a:t>Dans le menu Alma, cliquer sur « Package », dans la section « </a:t>
            </a:r>
            <a:r>
              <a:rPr lang="fr-BE" baseline="0" dirty="0" err="1" smtClean="0"/>
              <a:t>Purchase</a:t>
            </a:r>
            <a:r>
              <a:rPr lang="fr-BE" baseline="0" dirty="0" smtClean="0"/>
              <a:t> </a:t>
            </a:r>
            <a:r>
              <a:rPr lang="fr-BE" baseline="0" dirty="0" err="1" smtClean="0"/>
              <a:t>Order</a:t>
            </a:r>
            <a:r>
              <a:rPr lang="fr-BE" baseline="0" dirty="0" smtClean="0"/>
              <a:t> » (s’il s’agit d’une PO line avec le statut « </a:t>
            </a:r>
            <a:r>
              <a:rPr lang="fr-BE" baseline="0" dirty="0" err="1" smtClean="0"/>
              <a:t>Manual</a:t>
            </a:r>
            <a:r>
              <a:rPr lang="fr-BE" baseline="0" dirty="0" smtClean="0"/>
              <a:t> Packaging »).</a:t>
            </a:r>
          </a:p>
          <a:p>
            <a:endParaRPr lang="fr-BE" baseline="0" dirty="0" smtClean="0"/>
          </a:p>
          <a:p>
            <a:r>
              <a:rPr lang="fr-BE" dirty="0" smtClean="0"/>
              <a:t>La suite des slides concernant le « </a:t>
            </a:r>
            <a:r>
              <a:rPr lang="fr-BE" dirty="0" err="1" smtClean="0"/>
              <a:t>Deferring</a:t>
            </a:r>
            <a:r>
              <a:rPr lang="fr-BE" dirty="0" smtClean="0"/>
              <a:t> » concerne un exemple fait</a:t>
            </a:r>
            <a:r>
              <a:rPr lang="fr-BE" baseline="0" dirty="0" smtClean="0"/>
              <a:t> avec une PO line en statut « In </a:t>
            </a:r>
            <a:r>
              <a:rPr lang="fr-BE" baseline="0" dirty="0" err="1" smtClean="0"/>
              <a:t>Review</a:t>
            </a:r>
            <a:r>
              <a:rPr lang="fr-BE" baseline="0" dirty="0" smtClean="0"/>
              <a:t>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81</a:t>
            </a:fld>
            <a:endParaRPr lang="fr-BE"/>
          </a:p>
        </p:txBody>
      </p:sp>
    </p:spTree>
    <p:extLst>
      <p:ext uri="{BB962C8B-B14F-4D97-AF65-F5344CB8AC3E}">
        <p14:creationId xmlns:p14="http://schemas.microsoft.com/office/powerpoint/2010/main" val="32722295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1. Cliquer sur l’option « </a:t>
            </a:r>
            <a:r>
              <a:rPr lang="fr-BE" dirty="0" err="1" smtClean="0"/>
              <a:t>Defer</a:t>
            </a:r>
            <a:r>
              <a:rPr lang="fr-BE" dirty="0" smtClean="0"/>
              <a:t> »</a:t>
            </a:r>
            <a:r>
              <a:rPr lang="fr-BE" baseline="0" dirty="0" smtClean="0"/>
              <a:t> correspondant à la PO line que l’on veut « différer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82</a:t>
            </a:fld>
            <a:endParaRPr lang="fr-BE"/>
          </a:p>
        </p:txBody>
      </p:sp>
    </p:spTree>
    <p:extLst>
      <p:ext uri="{BB962C8B-B14F-4D97-AF65-F5344CB8AC3E}">
        <p14:creationId xmlns:p14="http://schemas.microsoft.com/office/powerpoint/2010/main" val="1766233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2. Remplir les champs :</a:t>
            </a:r>
          </a:p>
          <a:p>
            <a:endParaRPr lang="fr-BE" dirty="0" smtClean="0"/>
          </a:p>
          <a:p>
            <a:r>
              <a:rPr lang="fr-BE" b="1" dirty="0" err="1" smtClean="0"/>
              <a:t>Deferral</a:t>
            </a:r>
            <a:r>
              <a:rPr lang="fr-BE" b="1" dirty="0" smtClean="0"/>
              <a:t> </a:t>
            </a:r>
            <a:r>
              <a:rPr lang="fr-BE" b="1" dirty="0" err="1" smtClean="0"/>
              <a:t>reminder</a:t>
            </a:r>
            <a:r>
              <a:rPr lang="fr-BE" b="1" dirty="0" smtClean="0"/>
              <a:t> : </a:t>
            </a:r>
            <a:r>
              <a:rPr lang="fr-BE" b="0" dirty="0" smtClean="0"/>
              <a:t>Permet d’indiquer la date à laquelle la PO line s’affichera dans les tâches (« </a:t>
            </a:r>
            <a:r>
              <a:rPr lang="fr-BE" b="0" dirty="0" err="1" smtClean="0"/>
              <a:t>Tasks</a:t>
            </a:r>
            <a:r>
              <a:rPr lang="fr-BE" b="0" dirty="0" smtClean="0"/>
              <a:t> </a:t>
            </a:r>
            <a:r>
              <a:rPr lang="fr-BE" b="0" dirty="0" err="1" smtClean="0"/>
              <a:t>list</a:t>
            </a:r>
            <a:r>
              <a:rPr lang="fr-BE" b="0" dirty="0" smtClean="0"/>
              <a:t> »). Après cette date,</a:t>
            </a:r>
            <a:r>
              <a:rPr lang="fr-BE" b="0" baseline="0" dirty="0" smtClean="0"/>
              <a:t> la PO line sera visible dans le menu « </a:t>
            </a:r>
            <a:r>
              <a:rPr lang="fr-BE" b="0" baseline="0" dirty="0" err="1" smtClean="0"/>
              <a:t>Review</a:t>
            </a:r>
            <a:r>
              <a:rPr lang="fr-BE" b="0" baseline="0" dirty="0" smtClean="0"/>
              <a:t> </a:t>
            </a:r>
            <a:r>
              <a:rPr lang="fr-BE" b="0" baseline="0" dirty="0" err="1" smtClean="0"/>
              <a:t>Deferred</a:t>
            </a:r>
            <a:r>
              <a:rPr lang="fr-BE" b="0" baseline="0" dirty="0" smtClean="0"/>
              <a:t> » (Menu Alma -&gt; </a:t>
            </a:r>
            <a:r>
              <a:rPr lang="fr-BE" b="0" baseline="0" dirty="0" err="1" smtClean="0"/>
              <a:t>Purchase</a:t>
            </a:r>
            <a:r>
              <a:rPr lang="fr-BE" b="0" baseline="0" dirty="0" smtClean="0"/>
              <a:t> </a:t>
            </a:r>
            <a:r>
              <a:rPr lang="fr-BE" b="0" baseline="0" dirty="0" err="1" smtClean="0"/>
              <a:t>Order</a:t>
            </a:r>
            <a:r>
              <a:rPr lang="fr-BE" b="0" baseline="0" dirty="0" smtClean="0"/>
              <a:t> Lines -&gt; </a:t>
            </a:r>
            <a:r>
              <a:rPr lang="fr-BE" b="0" baseline="0" dirty="0" err="1" smtClean="0"/>
              <a:t>Review</a:t>
            </a:r>
            <a:r>
              <a:rPr lang="fr-BE" b="0" baseline="0" dirty="0" smtClean="0"/>
              <a:t> </a:t>
            </a:r>
            <a:r>
              <a:rPr lang="fr-BE" b="0" baseline="0" dirty="0" err="1" smtClean="0"/>
              <a:t>Deferred</a:t>
            </a:r>
            <a:r>
              <a:rPr lang="fr-BE" b="0" baseline="0" dirty="0" smtClean="0"/>
              <a:t>).</a:t>
            </a:r>
          </a:p>
          <a:p>
            <a:endParaRPr lang="fr-BE" b="0" baseline="0" dirty="0" smtClean="0"/>
          </a:p>
          <a:p>
            <a:r>
              <a:rPr lang="fr-BE" b="1" baseline="0" dirty="0" err="1" smtClean="0"/>
              <a:t>Reason</a:t>
            </a:r>
            <a:r>
              <a:rPr lang="fr-BE" b="1" baseline="0" dirty="0" smtClean="0"/>
              <a:t> : </a:t>
            </a:r>
            <a:r>
              <a:rPr lang="fr-BE" b="0" baseline="0" dirty="0" smtClean="0"/>
              <a:t>Permet de choisir la raison pour laquelle on diffère la PO line. Actuellement il n’existe que deux choix dans la liste déroulante : « </a:t>
            </a:r>
            <a:r>
              <a:rPr lang="fr-BE" b="0" baseline="0" dirty="0" err="1" smtClean="0"/>
              <a:t>Waiting</a:t>
            </a:r>
            <a:r>
              <a:rPr lang="fr-BE" b="0" baseline="0" dirty="0" smtClean="0"/>
              <a:t> for </a:t>
            </a:r>
            <a:r>
              <a:rPr lang="fr-BE" b="0" baseline="0" dirty="0" err="1" smtClean="0"/>
              <a:t>fund</a:t>
            </a:r>
            <a:r>
              <a:rPr lang="fr-BE" b="0" baseline="0" dirty="0" smtClean="0"/>
              <a:t> confirmation » et « No </a:t>
            </a:r>
            <a:r>
              <a:rPr lang="fr-BE" b="0" baseline="0" dirty="0" err="1" smtClean="0"/>
              <a:t>fund</a:t>
            </a:r>
            <a:r>
              <a:rPr lang="fr-BE" b="0" baseline="0" dirty="0" smtClean="0"/>
              <a:t> ».</a:t>
            </a:r>
          </a:p>
          <a:p>
            <a:endParaRPr lang="fr-BE" b="0" baseline="0" dirty="0" smtClean="0"/>
          </a:p>
          <a:p>
            <a:r>
              <a:rPr lang="fr-BE" b="1" baseline="0" dirty="0" smtClean="0"/>
              <a:t>Note : </a:t>
            </a:r>
            <a:r>
              <a:rPr lang="fr-BE" b="0" baseline="0" dirty="0" smtClean="0"/>
              <a:t>Permet d’ajouter une note libre.</a:t>
            </a:r>
          </a:p>
          <a:p>
            <a:endParaRPr lang="fr-BE" b="0" baseline="0" dirty="0" smtClean="0"/>
          </a:p>
          <a:p>
            <a:r>
              <a:rPr lang="fr-BE" b="0" baseline="0" dirty="0" smtClean="0"/>
              <a:t>3. Cliquer sur « </a:t>
            </a:r>
            <a:r>
              <a:rPr lang="fr-BE" b="0" baseline="0" dirty="0" err="1" smtClean="0"/>
              <a:t>Defer</a:t>
            </a:r>
            <a:r>
              <a:rPr lang="fr-BE" b="0" baseline="0" dirty="0" smtClean="0"/>
              <a:t> ».</a:t>
            </a:r>
            <a:endParaRPr lang="fr-BE" b="1"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83</a:t>
            </a:fld>
            <a:endParaRPr lang="fr-BE"/>
          </a:p>
        </p:txBody>
      </p:sp>
    </p:spTree>
    <p:extLst>
      <p:ext uri="{BB962C8B-B14F-4D97-AF65-F5344CB8AC3E}">
        <p14:creationId xmlns:p14="http://schemas.microsoft.com/office/powerpoint/2010/main" val="7816405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Pour</a:t>
            </a:r>
            <a:r>
              <a:rPr lang="fr-BE" baseline="0" dirty="0" smtClean="0"/>
              <a:t> voir la liste des PO </a:t>
            </a:r>
            <a:r>
              <a:rPr lang="fr-BE" baseline="0" dirty="0" err="1" smtClean="0"/>
              <a:t>lines</a:t>
            </a:r>
            <a:r>
              <a:rPr lang="fr-BE" baseline="0" dirty="0" smtClean="0"/>
              <a:t> « </a:t>
            </a:r>
            <a:r>
              <a:rPr lang="fr-BE" baseline="0" dirty="0" err="1" smtClean="0"/>
              <a:t>deferred</a:t>
            </a:r>
            <a:r>
              <a:rPr lang="fr-BE" baseline="0" dirty="0" smtClean="0"/>
              <a:t> » :</a:t>
            </a:r>
          </a:p>
          <a:p>
            <a:endParaRPr lang="fr-BE" baseline="0" dirty="0" smtClean="0"/>
          </a:p>
          <a:p>
            <a:r>
              <a:rPr lang="fr-BE" baseline="0" dirty="0" smtClean="0"/>
              <a:t>4. Dans le menu « Acquisitions », cliquer sur « </a:t>
            </a:r>
            <a:r>
              <a:rPr lang="fr-BE" baseline="0" dirty="0" err="1" smtClean="0"/>
              <a:t>Review</a:t>
            </a:r>
            <a:r>
              <a:rPr lang="fr-BE" baseline="0" dirty="0" smtClean="0"/>
              <a:t> </a:t>
            </a:r>
            <a:r>
              <a:rPr lang="fr-BE" baseline="0" dirty="0" err="1" smtClean="0"/>
              <a:t>Deferred</a:t>
            </a:r>
            <a:r>
              <a:rPr lang="fr-BE" baseline="0" dirty="0" smtClean="0"/>
              <a:t> », dans la section « </a:t>
            </a:r>
            <a:r>
              <a:rPr lang="fr-BE" baseline="0" dirty="0" err="1" smtClean="0"/>
              <a:t>Purchase</a:t>
            </a:r>
            <a:r>
              <a:rPr lang="fr-BE" baseline="0" dirty="0" smtClean="0"/>
              <a:t> </a:t>
            </a:r>
            <a:r>
              <a:rPr lang="fr-BE" baseline="0" dirty="0" err="1" smtClean="0"/>
              <a:t>Order</a:t>
            </a:r>
            <a:r>
              <a:rPr lang="fr-BE" baseline="0" dirty="0" smtClean="0"/>
              <a:t> Lines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84</a:t>
            </a:fld>
            <a:endParaRPr lang="fr-BE"/>
          </a:p>
        </p:txBody>
      </p:sp>
    </p:spTree>
    <p:extLst>
      <p:ext uri="{BB962C8B-B14F-4D97-AF65-F5344CB8AC3E}">
        <p14:creationId xmlns:p14="http://schemas.microsoft.com/office/powerpoint/2010/main" val="30714043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5. On peut filtrer la liste</a:t>
            </a:r>
            <a:r>
              <a:rPr lang="fr-BE" baseline="0" dirty="0" smtClean="0"/>
              <a:t> grâce aux facettes.</a:t>
            </a:r>
          </a:p>
          <a:p>
            <a:endParaRPr lang="fr-BE" baseline="0" dirty="0" smtClean="0"/>
          </a:p>
          <a:p>
            <a:r>
              <a:rPr lang="fr-BE" baseline="0" dirty="0" smtClean="0"/>
              <a:t>6. Trois onglets permettent de naviguer entre les PO </a:t>
            </a:r>
            <a:r>
              <a:rPr lang="fr-BE" baseline="0" dirty="0" err="1" smtClean="0"/>
              <a:t>lines</a:t>
            </a:r>
            <a:r>
              <a:rPr lang="fr-BE" baseline="0" dirty="0" smtClean="0"/>
              <a:t> qui nous sont assignées (« </a:t>
            </a:r>
            <a:r>
              <a:rPr lang="fr-BE" baseline="0" dirty="0" err="1" smtClean="0"/>
              <a:t>Assigned</a:t>
            </a:r>
            <a:r>
              <a:rPr lang="fr-BE" baseline="0" dirty="0" smtClean="0"/>
              <a:t> to Me »), qui sont ne sont assignées à personne (« </a:t>
            </a:r>
            <a:r>
              <a:rPr lang="fr-BE" baseline="0" dirty="0" err="1" smtClean="0"/>
              <a:t>Unassigned</a:t>
            </a:r>
            <a:r>
              <a:rPr lang="fr-BE" baseline="0" dirty="0" smtClean="0"/>
              <a:t> ») et qui sont assignées à d’autres (« </a:t>
            </a:r>
            <a:r>
              <a:rPr lang="fr-BE" baseline="0" dirty="0" err="1" smtClean="0"/>
              <a:t>Assigned</a:t>
            </a:r>
            <a:r>
              <a:rPr lang="fr-BE" baseline="0" dirty="0" smtClean="0"/>
              <a:t> to </a:t>
            </a:r>
            <a:r>
              <a:rPr lang="fr-BE" baseline="0" dirty="0" err="1" smtClean="0"/>
              <a:t>Others</a:t>
            </a:r>
            <a:r>
              <a:rPr lang="fr-BE" baseline="0" dirty="0" smtClean="0"/>
              <a:t> ».). Seules les PO </a:t>
            </a:r>
            <a:r>
              <a:rPr lang="fr-BE" baseline="0" dirty="0" err="1" smtClean="0"/>
              <a:t>lines</a:t>
            </a:r>
            <a:r>
              <a:rPr lang="fr-BE" baseline="0" dirty="0" smtClean="0"/>
              <a:t> des onglets « </a:t>
            </a:r>
            <a:r>
              <a:rPr lang="fr-BE" baseline="0" dirty="0" err="1" smtClean="0"/>
              <a:t>Assigned</a:t>
            </a:r>
            <a:r>
              <a:rPr lang="fr-BE" baseline="0" dirty="0" smtClean="0"/>
              <a:t> to me » et « </a:t>
            </a:r>
            <a:r>
              <a:rPr lang="fr-BE" baseline="0" dirty="0" err="1" smtClean="0"/>
              <a:t>Unassigned</a:t>
            </a:r>
            <a:r>
              <a:rPr lang="fr-BE" baseline="0" dirty="0" smtClean="0"/>
              <a:t> » sont éditables.</a:t>
            </a:r>
          </a:p>
          <a:p>
            <a:endParaRPr lang="fr-BE" baseline="0" dirty="0" smtClean="0"/>
          </a:p>
          <a:p>
            <a:r>
              <a:rPr lang="fr-BE" baseline="0" dirty="0" smtClean="0"/>
              <a:t>Remarque : A noter que si l’on édite une PO line « </a:t>
            </a:r>
            <a:r>
              <a:rPr lang="fr-BE" baseline="0" dirty="0" err="1" smtClean="0"/>
              <a:t>Unassigned</a:t>
            </a:r>
            <a:r>
              <a:rPr lang="fr-BE" baseline="0" dirty="0" smtClean="0"/>
              <a:t> », elle nous est automatiquement assignée et ne peut plus être éditée par quelqu’un d’autre (à moins de la réassigner).</a:t>
            </a:r>
          </a:p>
          <a:p>
            <a:endParaRPr lang="fr-BE" baseline="0" dirty="0" smtClean="0"/>
          </a:p>
          <a:p>
            <a:r>
              <a:rPr lang="fr-BE" baseline="0" dirty="0" smtClean="0"/>
              <a:t>7. Voici les options disponibles pour gérer une PO line différée :</a:t>
            </a:r>
          </a:p>
          <a:p>
            <a:pPr marL="171450" indent="-171450">
              <a:buFont typeface="Arial" panose="020B0604020202020204" pitchFamily="34" charset="0"/>
              <a:buChar char="•"/>
            </a:pPr>
            <a:r>
              <a:rPr lang="fr-BE" b="1" baseline="0" dirty="0" smtClean="0"/>
              <a:t>Edit : </a:t>
            </a:r>
            <a:r>
              <a:rPr lang="fr-BE" b="0" baseline="0" dirty="0" smtClean="0"/>
              <a:t>Permet d’éditer la PO line.</a:t>
            </a:r>
          </a:p>
          <a:p>
            <a:pPr marL="171450" indent="-171450">
              <a:buFont typeface="Arial" panose="020B0604020202020204" pitchFamily="34" charset="0"/>
              <a:buChar char="•"/>
            </a:pPr>
            <a:r>
              <a:rPr lang="fr-BE" b="1" baseline="0" dirty="0" err="1" smtClean="0"/>
              <a:t>Assign</a:t>
            </a:r>
            <a:r>
              <a:rPr lang="fr-BE" b="1" baseline="0" dirty="0" smtClean="0"/>
              <a:t> to : </a:t>
            </a:r>
            <a:r>
              <a:rPr lang="fr-BE" b="0" baseline="0" dirty="0" smtClean="0"/>
              <a:t>Permet d’assigner la PO line différée à quelqu’un en choisissant dans une liste déroulante. On peut ajouter une note et envoyer un e-mail automatique à la personne en question.</a:t>
            </a:r>
          </a:p>
          <a:p>
            <a:pPr marL="171450" indent="-171450">
              <a:buFont typeface="Arial" panose="020B0604020202020204" pitchFamily="34" charset="0"/>
              <a:buChar char="•"/>
            </a:pPr>
            <a:r>
              <a:rPr lang="fr-BE" b="1" baseline="0" dirty="0" err="1" smtClean="0"/>
              <a:t>Order</a:t>
            </a:r>
            <a:r>
              <a:rPr lang="fr-BE" b="1" baseline="0" dirty="0" smtClean="0"/>
              <a:t> </a:t>
            </a:r>
            <a:r>
              <a:rPr lang="fr-BE" b="1" baseline="0" dirty="0" err="1" smtClean="0"/>
              <a:t>now</a:t>
            </a:r>
            <a:r>
              <a:rPr lang="fr-BE" b="1" baseline="0" dirty="0" smtClean="0"/>
              <a:t> : </a:t>
            </a:r>
            <a:r>
              <a:rPr lang="fr-BE" b="0" baseline="0" dirty="0" smtClean="0"/>
              <a:t>Permet d’envoyer la PO line au fournisseur.</a:t>
            </a:r>
          </a:p>
          <a:p>
            <a:pPr marL="171450" indent="-171450">
              <a:buFont typeface="Arial" panose="020B0604020202020204" pitchFamily="34" charset="0"/>
              <a:buChar char="•"/>
            </a:pPr>
            <a:r>
              <a:rPr lang="fr-BE" b="1" baseline="0" dirty="0" err="1" smtClean="0"/>
              <a:t>Reactivate</a:t>
            </a:r>
            <a:r>
              <a:rPr lang="fr-BE" b="1" baseline="0" dirty="0" smtClean="0"/>
              <a:t> : </a:t>
            </a:r>
            <a:r>
              <a:rPr lang="fr-BE" b="0" baseline="0" dirty="0" smtClean="0"/>
              <a:t>Permet de remettre la PO line dans le workflow habituel des acquisitions, à la même étape où elle était arrivée lorsqu’elle avait été différée.</a:t>
            </a:r>
          </a:p>
          <a:p>
            <a:pPr marL="171450" indent="-171450">
              <a:buFont typeface="Arial" panose="020B0604020202020204" pitchFamily="34" charset="0"/>
              <a:buChar char="•"/>
            </a:pPr>
            <a:r>
              <a:rPr lang="fr-BE" b="1" baseline="0" dirty="0" err="1" smtClean="0"/>
              <a:t>Relink</a:t>
            </a:r>
            <a:r>
              <a:rPr lang="fr-BE" b="1" baseline="0" dirty="0" smtClean="0"/>
              <a:t> : </a:t>
            </a:r>
            <a:r>
              <a:rPr lang="fr-BE" b="0" baseline="0" dirty="0" smtClean="0"/>
              <a:t>Permet de relier la PO line à une autre notice bibliographique.</a:t>
            </a:r>
          </a:p>
          <a:p>
            <a:pPr marL="171450" indent="-171450">
              <a:buFont typeface="Arial" panose="020B0604020202020204" pitchFamily="34" charset="0"/>
              <a:buChar char="•"/>
            </a:pPr>
            <a:r>
              <a:rPr lang="fr-BE" b="1" baseline="0" dirty="0" smtClean="0"/>
              <a:t>Change Bib Reference : </a:t>
            </a:r>
            <a:r>
              <a:rPr lang="fr-BE" b="0" i="0" baseline="0" dirty="0" smtClean="0"/>
              <a:t>Permet de modifier les données bibliographiques de la PO line. Attention, cela n’a aucun impact la notice de l’ouvrage. Les changements seront uniquement enregistrés au niveau de la PO line.</a:t>
            </a:r>
          </a:p>
          <a:p>
            <a:pPr marL="171450" indent="-171450">
              <a:buFont typeface="Arial" panose="020B0604020202020204" pitchFamily="34" charset="0"/>
              <a:buChar char="•"/>
            </a:pPr>
            <a:r>
              <a:rPr lang="fr-BE" b="1" i="0" baseline="0" dirty="0" smtClean="0"/>
              <a:t>Cancel / </a:t>
            </a:r>
            <a:r>
              <a:rPr lang="fr-BE" b="1" i="0" baseline="0" dirty="0" err="1" smtClean="0"/>
              <a:t>Delete</a:t>
            </a:r>
            <a:r>
              <a:rPr lang="fr-BE" b="1" i="0" baseline="0" dirty="0" smtClean="0"/>
              <a:t> : </a:t>
            </a:r>
            <a:r>
              <a:rPr lang="fr-BE" b="0" i="0" baseline="0" dirty="0" smtClean="0"/>
              <a:t>Permet d’annuler/supprimer la PO line.</a:t>
            </a:r>
          </a:p>
          <a:p>
            <a:pPr marL="171450" indent="-171450">
              <a:buFont typeface="Arial" panose="020B0604020202020204" pitchFamily="34" charset="0"/>
              <a:buChar char="•"/>
            </a:pPr>
            <a:r>
              <a:rPr lang="fr-BE" b="1" i="0" baseline="0" dirty="0" smtClean="0"/>
              <a:t>Release </a:t>
            </a:r>
            <a:r>
              <a:rPr lang="fr-BE" b="1" i="0" baseline="0" dirty="0" err="1" smtClean="0"/>
              <a:t>assignment</a:t>
            </a:r>
            <a:r>
              <a:rPr lang="fr-BE" b="1" i="0" baseline="0" dirty="0" smtClean="0"/>
              <a:t> : </a:t>
            </a:r>
            <a:r>
              <a:rPr lang="fr-BE" b="0" i="0" baseline="0" dirty="0" smtClean="0"/>
              <a:t>Uniquement dans l’onglet « </a:t>
            </a:r>
            <a:r>
              <a:rPr lang="fr-BE" b="0" i="0" baseline="0" dirty="0" err="1" smtClean="0"/>
              <a:t>Assigned</a:t>
            </a:r>
            <a:r>
              <a:rPr lang="fr-BE" b="0" i="0" baseline="0" dirty="0" smtClean="0"/>
              <a:t> to Me ». Permet de repasser la PO line en « </a:t>
            </a:r>
            <a:r>
              <a:rPr lang="fr-BE" b="0" i="0" baseline="0" dirty="0" err="1" smtClean="0"/>
              <a:t>Unassigned</a:t>
            </a:r>
            <a:r>
              <a:rPr lang="fr-BE" b="0" i="0" baseline="0" dirty="0" smtClean="0"/>
              <a:t> ».</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85</a:t>
            </a:fld>
            <a:endParaRPr lang="fr-BE"/>
          </a:p>
        </p:txBody>
      </p:sp>
    </p:spTree>
    <p:extLst>
      <p:ext uri="{BB962C8B-B14F-4D97-AF65-F5344CB8AC3E}">
        <p14:creationId xmlns:p14="http://schemas.microsoft.com/office/powerpoint/2010/main" val="22997981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86</a:t>
            </a:fld>
            <a:endParaRPr lang="fr-BE"/>
          </a:p>
        </p:txBody>
      </p:sp>
    </p:spTree>
    <p:extLst>
      <p:ext uri="{BB962C8B-B14F-4D97-AF65-F5344CB8AC3E}">
        <p14:creationId xmlns:p14="http://schemas.microsoft.com/office/powerpoint/2010/main" val="349959320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Pour relier un item à une PO line, il suffit</a:t>
            </a:r>
            <a:r>
              <a:rPr lang="fr-BE" baseline="0" dirty="0" smtClean="0"/>
              <a:t>, lorsqu’on a le rôle de « Physical </a:t>
            </a:r>
            <a:r>
              <a:rPr lang="fr-BE" baseline="0" dirty="0" err="1" smtClean="0"/>
              <a:t>Operator</a:t>
            </a:r>
            <a:r>
              <a:rPr lang="fr-BE" baseline="0" dirty="0" smtClean="0"/>
              <a:t> », d’éditer l’item et de choisir la PO line dans le champ « PO line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87</a:t>
            </a:fld>
            <a:endParaRPr lang="fr-BE"/>
          </a:p>
        </p:txBody>
      </p:sp>
    </p:spTree>
    <p:extLst>
      <p:ext uri="{BB962C8B-B14F-4D97-AF65-F5344CB8AC3E}">
        <p14:creationId xmlns:p14="http://schemas.microsoft.com/office/powerpoint/2010/main" val="27844487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88</a:t>
            </a:fld>
            <a:endParaRPr lang="fr-BE"/>
          </a:p>
        </p:txBody>
      </p:sp>
    </p:spTree>
    <p:extLst>
      <p:ext uri="{BB962C8B-B14F-4D97-AF65-F5344CB8AC3E}">
        <p14:creationId xmlns:p14="http://schemas.microsoft.com/office/powerpoint/2010/main" val="349959320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Il est également</a:t>
            </a:r>
            <a:r>
              <a:rPr lang="fr-BE" baseline="0" dirty="0" smtClean="0"/>
              <a:t> possible de supprimer tout un PO à la fois, à condition qu’aucune PO line en faisant partie n’ait été réceptionnée, activée ou liée à une </a:t>
            </a:r>
            <a:r>
              <a:rPr lang="fr-BE" baseline="0" dirty="0" err="1" smtClean="0"/>
              <a:t>Invoice</a:t>
            </a:r>
            <a:r>
              <a:rPr lang="fr-BE" baseline="0" dirty="0" smtClean="0"/>
              <a:t> line. </a:t>
            </a:r>
          </a:p>
          <a:p>
            <a:endParaRPr lang="fr-BE" baseline="0" dirty="0" smtClean="0"/>
          </a:p>
          <a:p>
            <a:r>
              <a:rPr lang="fr-BE" baseline="0" dirty="0" smtClean="0"/>
              <a:t>Voici la procédure à suivre :</a:t>
            </a:r>
          </a:p>
          <a:p>
            <a:endParaRPr lang="fr-BE" baseline="0" dirty="0" smtClean="0"/>
          </a:p>
          <a:p>
            <a:r>
              <a:rPr lang="fr-BE" baseline="0" dirty="0" smtClean="0"/>
              <a:t>1. Cliquer sur « </a:t>
            </a:r>
            <a:r>
              <a:rPr lang="fr-BE" baseline="0" dirty="0" err="1" smtClean="0"/>
              <a:t>Delete</a:t>
            </a:r>
            <a:r>
              <a:rPr lang="fr-BE" baseline="0" dirty="0" smtClean="0"/>
              <a:t> PO », dans le menu Alma, dans la section « </a:t>
            </a:r>
            <a:r>
              <a:rPr lang="fr-BE" baseline="0" dirty="0" err="1" smtClean="0"/>
              <a:t>Purchase</a:t>
            </a:r>
            <a:r>
              <a:rPr lang="fr-BE" baseline="0" dirty="0" smtClean="0"/>
              <a:t> </a:t>
            </a:r>
            <a:r>
              <a:rPr lang="fr-BE" baseline="0" dirty="0" err="1" smtClean="0"/>
              <a:t>Order</a:t>
            </a:r>
            <a:r>
              <a:rPr lang="fr-BE" baseline="0" dirty="0" smtClean="0"/>
              <a:t> ».</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89</a:t>
            </a:fld>
            <a:endParaRPr lang="fr-BE"/>
          </a:p>
        </p:txBody>
      </p:sp>
    </p:spTree>
    <p:extLst>
      <p:ext uri="{BB962C8B-B14F-4D97-AF65-F5344CB8AC3E}">
        <p14:creationId xmlns:p14="http://schemas.microsoft.com/office/powerpoint/2010/main" val="2684247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Dans le « </a:t>
            </a:r>
            <a:r>
              <a:rPr lang="fr-BE" baseline="0" dirty="0" err="1" smtClean="0"/>
              <a:t>Metadata</a:t>
            </a:r>
            <a:r>
              <a:rPr lang="fr-BE" baseline="0" dirty="0" smtClean="0"/>
              <a:t> Editor » (après avoir créé ou importé une notice), cliquer sur l’icône du caddie.</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9</a:t>
            </a:fld>
            <a:endParaRPr lang="fr-BE"/>
          </a:p>
        </p:txBody>
      </p:sp>
    </p:spTree>
    <p:extLst>
      <p:ext uri="{BB962C8B-B14F-4D97-AF65-F5344CB8AC3E}">
        <p14:creationId xmlns:p14="http://schemas.microsoft.com/office/powerpoint/2010/main" val="181620594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2. </a:t>
            </a:r>
            <a:r>
              <a:rPr lang="fr-BE" b="1" dirty="0" smtClean="0"/>
              <a:t>Select PO : </a:t>
            </a:r>
            <a:r>
              <a:rPr lang="fr-BE" b="0" dirty="0" smtClean="0"/>
              <a:t>Taper ou chercher la PO que l’on souhaite supprimer.</a:t>
            </a:r>
          </a:p>
          <a:p>
            <a:endParaRPr lang="fr-BE" b="0" dirty="0" smtClean="0"/>
          </a:p>
          <a:p>
            <a:r>
              <a:rPr lang="fr-BE" dirty="0" smtClean="0"/>
              <a:t>3. Cliquer sur « </a:t>
            </a:r>
            <a:r>
              <a:rPr lang="fr-BE" dirty="0" err="1" smtClean="0"/>
              <a:t>Delete</a:t>
            </a:r>
            <a:r>
              <a:rPr lang="fr-BE" dirty="0" smtClean="0"/>
              <a:t> PO ».</a:t>
            </a:r>
            <a:r>
              <a:rPr lang="fr-BE" baseline="0" dirty="0" smtClean="0"/>
              <a:t> Une fenêtre s’ouvre alors, demandant la confirmation (ou non) de la suppression du PO.</a:t>
            </a:r>
          </a:p>
          <a:p>
            <a:endParaRPr lang="fr-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4. On peut ensuite cliquer sur le bouton « Monitor jobs »</a:t>
            </a:r>
            <a:r>
              <a:rPr lang="fr-BE" baseline="0" dirty="0" smtClean="0"/>
              <a:t> pour visualiser le résultat de la suppression.</a:t>
            </a: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90</a:t>
            </a:fld>
            <a:endParaRPr lang="fr-BE"/>
          </a:p>
        </p:txBody>
      </p:sp>
    </p:spTree>
    <p:extLst>
      <p:ext uri="{BB962C8B-B14F-4D97-AF65-F5344CB8AC3E}">
        <p14:creationId xmlns:p14="http://schemas.microsoft.com/office/powerpoint/2010/main" val="7263535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S’affiche alors la liste</a:t>
            </a:r>
            <a:r>
              <a:rPr lang="fr-BE" baseline="0" dirty="0" smtClean="0"/>
              <a:t> des jobs qui ont tourné.</a:t>
            </a:r>
          </a:p>
          <a:p>
            <a:endParaRPr lang="fr-BE" baseline="0" dirty="0" smtClean="0"/>
          </a:p>
          <a:p>
            <a:r>
              <a:rPr lang="fr-BE" baseline="0" dirty="0" smtClean="0"/>
              <a:t>5. On peut voir si la suppression s’est déroulée avec succès ou si, au contraire, elle a échoué.</a:t>
            </a:r>
          </a:p>
          <a:p>
            <a:endParaRPr lang="fr-BE" baseline="0" dirty="0" smtClean="0"/>
          </a:p>
          <a:p>
            <a:r>
              <a:rPr lang="fr-BE" baseline="0" dirty="0" smtClean="0"/>
              <a:t>6. Le bouton « Actions » permet de voir le rapport du job (« Report ») ou de voir un détail des évènements (« Events »).</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91</a:t>
            </a:fld>
            <a:endParaRPr lang="fr-BE"/>
          </a:p>
        </p:txBody>
      </p:sp>
    </p:spTree>
    <p:extLst>
      <p:ext uri="{BB962C8B-B14F-4D97-AF65-F5344CB8AC3E}">
        <p14:creationId xmlns:p14="http://schemas.microsoft.com/office/powerpoint/2010/main" val="11353969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92</a:t>
            </a:fld>
            <a:endParaRPr lang="fr-FR"/>
          </a:p>
        </p:txBody>
      </p:sp>
    </p:spTree>
    <p:extLst>
      <p:ext uri="{BB962C8B-B14F-4D97-AF65-F5344CB8AC3E}">
        <p14:creationId xmlns:p14="http://schemas.microsoft.com/office/powerpoint/2010/main" val="523655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avec photo">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979941"/>
            <a:ext cx="4060056" cy="3537323"/>
          </a:xfrm>
          <a:prstGeom prst="rect">
            <a:avLst/>
          </a:prstGeom>
        </p:spPr>
      </p:pic>
      <p:sp>
        <p:nvSpPr>
          <p:cNvPr id="11" name="Triangle rectangle 10"/>
          <p:cNvSpPr/>
          <p:nvPr userDrawn="1"/>
        </p:nvSpPr>
        <p:spPr>
          <a:xfrm rot="10800000" flipV="1">
            <a:off x="0" y="2258058"/>
            <a:ext cx="9144000" cy="4599941"/>
          </a:xfrm>
          <a:prstGeom prst="rtTriangle">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047645" y="4572579"/>
            <a:ext cx="7772400" cy="796567"/>
          </a:xfrm>
        </p:spPr>
        <p:txBody>
          <a:bodyPr>
            <a:normAutofit/>
          </a:bodyPr>
          <a:lstStyle>
            <a:lvl1pPr algn="r">
              <a:defRPr sz="3200" b="1" i="0">
                <a:solidFill>
                  <a:srgbClr val="5FA3B0"/>
                </a:solidFill>
                <a:latin typeface="Calibri"/>
                <a:cs typeface="Calibri"/>
              </a:defRPr>
            </a:lvl1pPr>
          </a:lstStyle>
          <a:p>
            <a:r>
              <a:rPr lang="fr-FR" dirty="0" smtClean="0"/>
              <a:t>Cliquez et modifiez le titre</a:t>
            </a:r>
            <a:endParaRPr lang="fr-FR" dirty="0"/>
          </a:p>
        </p:txBody>
      </p:sp>
      <p:sp>
        <p:nvSpPr>
          <p:cNvPr id="3" name="Sous-titre 2"/>
          <p:cNvSpPr>
            <a:spLocks noGrp="1"/>
          </p:cNvSpPr>
          <p:nvPr>
            <p:ph type="subTitle" idx="1"/>
          </p:nvPr>
        </p:nvSpPr>
        <p:spPr>
          <a:xfrm>
            <a:off x="2419245" y="5496030"/>
            <a:ext cx="6400800" cy="550475"/>
          </a:xfrm>
        </p:spPr>
        <p:txBody>
          <a:bodyPr>
            <a:no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1F1410E3-9082-4122-BD0F-717244A7CBE7}" type="datetime1">
              <a:rPr lang="fr-FR" smtClean="0"/>
              <a:t>31/07/2018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7" name="Triangle rectangle 6"/>
          <p:cNvSpPr>
            <a:spLocks noChangeAspect="1"/>
          </p:cNvSpPr>
          <p:nvPr userDrawn="1"/>
        </p:nvSpPr>
        <p:spPr>
          <a:xfrm rot="10800000">
            <a:off x="3345882" y="0"/>
            <a:ext cx="5798118" cy="290952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rectangle 9"/>
          <p:cNvSpPr/>
          <p:nvPr userDrawn="1"/>
        </p:nvSpPr>
        <p:spPr>
          <a:xfrm>
            <a:off x="0" y="4525194"/>
            <a:ext cx="4632534" cy="2332806"/>
          </a:xfrm>
          <a:prstGeom prst="rtTriangle">
            <a:avLst/>
          </a:prstGeom>
          <a:solidFill>
            <a:srgbClr val="00707F">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4941" y="145774"/>
            <a:ext cx="2777548" cy="1140574"/>
          </a:xfrm>
          <a:prstGeom prst="rect">
            <a:avLst/>
          </a:prstGeom>
        </p:spPr>
      </p:pic>
    </p:spTree>
    <p:extLst>
      <p:ext uri="{BB962C8B-B14F-4D97-AF65-F5344CB8AC3E}">
        <p14:creationId xmlns:p14="http://schemas.microsoft.com/office/powerpoint/2010/main" val="32917766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2840" y="2743200"/>
            <a:ext cx="3912217" cy="1606515"/>
          </a:xfrm>
          <a:prstGeom prst="rect">
            <a:avLst/>
          </a:prstGeom>
        </p:spPr>
      </p:pic>
    </p:spTree>
    <p:extLst>
      <p:ext uri="{BB962C8B-B14F-4D97-AF65-F5344CB8AC3E}">
        <p14:creationId xmlns:p14="http://schemas.microsoft.com/office/powerpoint/2010/main" val="1923006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933056"/>
            <a:ext cx="6461760" cy="1066800"/>
          </a:xfrm>
        </p:spPr>
        <p:txBody>
          <a:bodyPr anchor="t">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Espace réservé du pied de page 3"/>
          <p:cNvSpPr>
            <a:spLocks noGrp="1"/>
          </p:cNvSpPr>
          <p:nvPr>
            <p:ph type="ftr" sz="quarter" idx="10"/>
          </p:nvPr>
        </p:nvSpPr>
        <p:spPr/>
        <p:txBody>
          <a:bodyPr/>
          <a:lstStyle/>
          <a:p>
            <a:endParaRPr lang="en-US" dirty="0"/>
          </a:p>
        </p:txBody>
      </p:sp>
      <p:sp>
        <p:nvSpPr>
          <p:cNvPr id="5" name="Espace réservé du numéro de diapositive 4"/>
          <p:cNvSpPr>
            <a:spLocks noGrp="1"/>
          </p:cNvSpPr>
          <p:nvPr>
            <p:ph type="sldNum" sz="quarter" idx="11"/>
          </p:nvPr>
        </p:nvSpPr>
        <p:spPr>
          <a:ln w="19050">
            <a:solidFill>
              <a:srgbClr val="FFFFFF"/>
            </a:solidFill>
          </a:ln>
        </p:spPr>
        <p:txBody>
          <a:bodyPr vert="horz" lIns="0" tIns="0" rIns="0" bIns="0" rtlCol="0" anchor="ctr"/>
          <a:lstStyle>
            <a:lvl1pPr>
              <a:defRPr lang="en-US" smtClean="0"/>
            </a:lvl1pPr>
          </a:lstStyle>
          <a:p>
            <a:fld id="{E667ED75-B537-4810-9364-B7D9FE7FDC55}" type="slidenum">
              <a:rPr lang="fr-BE" smtClean="0"/>
              <a:pPr/>
              <a:t>‹N°›</a:t>
            </a:fld>
            <a:endParaRPr lang="fr-BE"/>
          </a:p>
        </p:txBody>
      </p:sp>
      <p:sp>
        <p:nvSpPr>
          <p:cNvPr id="6" name="Titre 5"/>
          <p:cNvSpPr>
            <a:spLocks noGrp="1"/>
          </p:cNvSpPr>
          <p:nvPr>
            <p:ph type="title"/>
          </p:nvPr>
        </p:nvSpPr>
        <p:spPr>
          <a:xfrm>
            <a:off x="611560" y="2780928"/>
            <a:ext cx="7620000" cy="1143000"/>
          </a:xfrm>
        </p:spPr>
        <p:txBody>
          <a:bodyPr/>
          <a:lstStyle>
            <a:lvl1pPr>
              <a:defRPr sz="3600" b="1"/>
            </a:lvl1pPr>
          </a:lstStyle>
          <a:p>
            <a:r>
              <a:rPr lang="fr-FR" smtClean="0"/>
              <a:t>Modifiez le style du titre</a:t>
            </a:r>
            <a:endParaRPr lang="fr-BE" dirty="0"/>
          </a:p>
        </p:txBody>
      </p:sp>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063"/>
            <a:ext cx="2383085" cy="893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1899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FA4B0">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4" name="Espace réservé de la date 3"/>
          <p:cNvSpPr>
            <a:spLocks noGrp="1"/>
          </p:cNvSpPr>
          <p:nvPr>
            <p:ph type="dt" sz="half" idx="10"/>
          </p:nvPr>
        </p:nvSpPr>
        <p:spPr/>
        <p:txBody>
          <a:bodyPr/>
          <a:lstStyle/>
          <a:p>
            <a:fld id="{90BB4A46-2F4D-4FA2-ADD6-EE1C8641F306}" type="datetime1">
              <a:rPr lang="fr-FR" smtClean="0"/>
              <a:t>31/07/2018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4" name="Titre 1"/>
          <p:cNvSpPr>
            <a:spLocks noGrp="1"/>
          </p:cNvSpPr>
          <p:nvPr>
            <p:ph type="title"/>
          </p:nvPr>
        </p:nvSpPr>
        <p:spPr>
          <a:xfrm>
            <a:off x="825102" y="2653447"/>
            <a:ext cx="7493796" cy="567349"/>
          </a:xfrm>
        </p:spPr>
        <p:txBody>
          <a:bodyPr>
            <a:normAutofit/>
          </a:bodyPr>
          <a:lstStyle>
            <a:lvl1pPr>
              <a:defRPr sz="3200" b="1">
                <a:solidFill>
                  <a:srgbClr val="5FA3B0"/>
                </a:solidFill>
              </a:defRPr>
            </a:lvl1pPr>
          </a:lstStyle>
          <a:p>
            <a:r>
              <a:rPr lang="fr-FR" smtClean="0"/>
              <a:t>Cliquez et modifiez le titre</a:t>
            </a:r>
            <a:endParaRPr lang="fr-FR"/>
          </a:p>
        </p:txBody>
      </p:sp>
      <p:sp>
        <p:nvSpPr>
          <p:cNvPr id="15" name="Espace réservé du texte 6"/>
          <p:cNvSpPr>
            <a:spLocks noGrp="1"/>
          </p:cNvSpPr>
          <p:nvPr>
            <p:ph type="body" sz="quarter" idx="13" hasCustomPrompt="1"/>
          </p:nvPr>
        </p:nvSpPr>
        <p:spPr>
          <a:xfrm>
            <a:off x="2012181" y="3429000"/>
            <a:ext cx="5119638" cy="552855"/>
          </a:xfrm>
        </p:spPr>
        <p:txBody>
          <a:bodyPr>
            <a:noAutofit/>
          </a:bodyPr>
          <a:lstStyle>
            <a:lvl1pPr marL="0" indent="0" algn="ct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9118" y="288015"/>
            <a:ext cx="2142067" cy="879620"/>
          </a:xfrm>
          <a:prstGeom prst="rect">
            <a:avLst/>
          </a:prstGeom>
        </p:spPr>
      </p:pic>
    </p:spTree>
    <p:extLst>
      <p:ext uri="{BB962C8B-B14F-4D97-AF65-F5344CB8AC3E}">
        <p14:creationId xmlns:p14="http://schemas.microsoft.com/office/powerpoint/2010/main" val="2149597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6976F31-04EB-4FF6-A894-A4E78DEF918B}" type="datetime1">
              <a:rPr lang="fr-FR" smtClean="0"/>
              <a:t>31/07/2018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2" name="Titre 1"/>
          <p:cNvSpPr>
            <a:spLocks noGrp="1"/>
          </p:cNvSpPr>
          <p:nvPr>
            <p:ph type="title"/>
          </p:nvPr>
        </p:nvSpPr>
        <p:spPr>
          <a:xfrm>
            <a:off x="3192540" y="4716148"/>
            <a:ext cx="5622328" cy="567349"/>
          </a:xfrm>
        </p:spPr>
        <p:txBody>
          <a:bodyPr>
            <a:normAutofit/>
          </a:bodyPr>
          <a:lstStyle>
            <a:lvl1pPr algn="r">
              <a:defRPr sz="3200" b="1">
                <a:solidFill>
                  <a:srgbClr val="5FA4B0"/>
                </a:solidFill>
              </a:defRPr>
            </a:lvl1pPr>
          </a:lstStyle>
          <a:p>
            <a:r>
              <a:rPr lang="fr-FR" dirty="0" smtClean="0"/>
              <a:t>Cliquez et modifiez le titre</a:t>
            </a:r>
            <a:endParaRPr lang="fr-FR" dirty="0"/>
          </a:p>
        </p:txBody>
      </p:sp>
      <p:sp>
        <p:nvSpPr>
          <p:cNvPr id="13" name="Espace réservé du texte 6"/>
          <p:cNvSpPr>
            <a:spLocks noGrp="1"/>
          </p:cNvSpPr>
          <p:nvPr>
            <p:ph type="body" sz="quarter" idx="13" hasCustomPrompt="1"/>
          </p:nvPr>
        </p:nvSpPr>
        <p:spPr>
          <a:xfrm>
            <a:off x="3192540" y="5362098"/>
            <a:ext cx="5622328" cy="486486"/>
          </a:xfrm>
        </p:spPr>
        <p:txBody>
          <a:bodyPr>
            <a:noAutofit/>
          </a:bodyPr>
          <a:lstStyle>
            <a:lvl1pPr marL="0" indent="0" algn="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grpSp>
        <p:nvGrpSpPr>
          <p:cNvPr id="2" name="Grouper 1"/>
          <p:cNvGrpSpPr/>
          <p:nvPr userDrawn="1"/>
        </p:nvGrpSpPr>
        <p:grpSpPr>
          <a:xfrm>
            <a:off x="-5102" y="-5100"/>
            <a:ext cx="9149101" cy="5719283"/>
            <a:chOff x="-5102" y="-5100"/>
            <a:chExt cx="9149101" cy="5719283"/>
          </a:xfrm>
        </p:grpSpPr>
        <p:sp>
          <p:nvSpPr>
            <p:cNvPr id="15" name="Triangle isocèle 17"/>
            <p:cNvSpPr/>
            <p:nvPr userDrawn="1"/>
          </p:nvSpPr>
          <p:spPr>
            <a:xfrm rot="5400000">
              <a:off x="916003" y="-926205"/>
              <a:ext cx="5719283" cy="7561493"/>
            </a:xfrm>
            <a:custGeom>
              <a:avLst/>
              <a:gdLst>
                <a:gd name="connsiteX0" fmla="*/ 0 w 7610342"/>
                <a:gd name="connsiteY0" fmla="*/ 7556390 h 7556390"/>
                <a:gd name="connsiteX1" fmla="*/ 3805171 w 7610342"/>
                <a:gd name="connsiteY1" fmla="*/ 0 h 7556390"/>
                <a:gd name="connsiteX2" fmla="*/ 7610342 w 7610342"/>
                <a:gd name="connsiteY2" fmla="*/ 7556390 h 7556390"/>
                <a:gd name="connsiteX3" fmla="*/ 0 w 7610342"/>
                <a:gd name="connsiteY3" fmla="*/ 7556390 h 7556390"/>
                <a:gd name="connsiteX0" fmla="*/ 0 w 7610342"/>
                <a:gd name="connsiteY0" fmla="*/ 7556390 h 7556390"/>
                <a:gd name="connsiteX1" fmla="*/ 1886071 w 7610342"/>
                <a:gd name="connsiteY1" fmla="*/ 3807111 h 7556390"/>
                <a:gd name="connsiteX2" fmla="*/ 3805171 w 7610342"/>
                <a:gd name="connsiteY2" fmla="*/ 0 h 7556390"/>
                <a:gd name="connsiteX3" fmla="*/ 7610342 w 7610342"/>
                <a:gd name="connsiteY3" fmla="*/ 7556390 h 7556390"/>
                <a:gd name="connsiteX4" fmla="*/ 0 w 7610342"/>
                <a:gd name="connsiteY4" fmla="*/ 7556390 h 7556390"/>
                <a:gd name="connsiteX0" fmla="*/ 0 w 7610342"/>
                <a:gd name="connsiteY0" fmla="*/ 7556390 h 7561493"/>
                <a:gd name="connsiteX1" fmla="*/ 1886071 w 7610342"/>
                <a:gd name="connsiteY1" fmla="*/ 3807111 h 7561493"/>
                <a:gd name="connsiteX2" fmla="*/ 3805171 w 7610342"/>
                <a:gd name="connsiteY2" fmla="*/ 0 h 7561493"/>
                <a:gd name="connsiteX3" fmla="*/ 7610342 w 7610342"/>
                <a:gd name="connsiteY3" fmla="*/ 7556390 h 7561493"/>
                <a:gd name="connsiteX4" fmla="*/ 1884539 w 7610342"/>
                <a:gd name="connsiteY4" fmla="*/ 7561493 h 7561493"/>
                <a:gd name="connsiteX5" fmla="*/ 0 w 7610342"/>
                <a:gd name="connsiteY5" fmla="*/ 7556390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0 w 5725803"/>
                <a:gd name="connsiteY4"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5150642 w 5725803"/>
                <a:gd name="connsiteY4" fmla="*/ 7560475 h 7561493"/>
                <a:gd name="connsiteX5" fmla="*/ 0 w 5725803"/>
                <a:gd name="connsiteY5"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150642 w 5725803"/>
                <a:gd name="connsiteY3" fmla="*/ 6425259 h 7561493"/>
                <a:gd name="connsiteX4" fmla="*/ 5725803 w 5725803"/>
                <a:gd name="connsiteY4" fmla="*/ 7556390 h 7561493"/>
                <a:gd name="connsiteX5" fmla="*/ 5150642 w 5725803"/>
                <a:gd name="connsiteY5" fmla="*/ 7560475 h 7561493"/>
                <a:gd name="connsiteX6" fmla="*/ 0 w 5725803"/>
                <a:gd name="connsiteY6" fmla="*/ 7561493 h 7561493"/>
                <a:gd name="connsiteX0" fmla="*/ 0 w 5150642"/>
                <a:gd name="connsiteY0" fmla="*/ 7561493 h 7561493"/>
                <a:gd name="connsiteX1" fmla="*/ 1532 w 5150642"/>
                <a:gd name="connsiteY1" fmla="*/ 3807111 h 7561493"/>
                <a:gd name="connsiteX2" fmla="*/ 1920632 w 5150642"/>
                <a:gd name="connsiteY2" fmla="*/ 0 h 7561493"/>
                <a:gd name="connsiteX3" fmla="*/ 5150642 w 5150642"/>
                <a:gd name="connsiteY3" fmla="*/ 6425259 h 7561493"/>
                <a:gd name="connsiteX4" fmla="*/ 5150642 w 5150642"/>
                <a:gd name="connsiteY4" fmla="*/ 7560475 h 7561493"/>
                <a:gd name="connsiteX5" fmla="*/ 0 w 5150642"/>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5150642 w 5719283"/>
                <a:gd name="connsiteY4" fmla="*/ 7560475 h 7561493"/>
                <a:gd name="connsiteX5" fmla="*/ 0 w 5719283"/>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0 w 5719283"/>
                <a:gd name="connsiteY4" fmla="*/ 7561493 h 756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283" h="7561493">
                  <a:moveTo>
                    <a:pt x="0" y="7561493"/>
                  </a:moveTo>
                  <a:cubicBezTo>
                    <a:pt x="511" y="6310032"/>
                    <a:pt x="1021" y="5058572"/>
                    <a:pt x="1532" y="3807111"/>
                  </a:cubicBezTo>
                  <a:lnTo>
                    <a:pt x="1920632" y="0"/>
                  </a:lnTo>
                  <a:lnTo>
                    <a:pt x="5719283" y="7553153"/>
                  </a:lnTo>
                  <a:lnTo>
                    <a:pt x="0" y="7561493"/>
                  </a:lnTo>
                  <a:close/>
                </a:path>
              </a:pathLst>
            </a:custGeom>
            <a:solidFill>
              <a:srgbClr val="5FA4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sp>
          <p:nvSpPr>
            <p:cNvPr id="16" name="Triangle isocèle 15"/>
            <p:cNvSpPr/>
            <p:nvPr userDrawn="1"/>
          </p:nvSpPr>
          <p:spPr>
            <a:xfrm rot="16200000" flipH="1">
              <a:off x="6187138" y="633785"/>
              <a:ext cx="2967379" cy="2946343"/>
            </a:xfrm>
            <a:prstGeom prst="triangle">
              <a:avLst/>
            </a:pr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6240" y="146951"/>
            <a:ext cx="1159933" cy="476316"/>
          </a:xfrm>
          <a:prstGeom prst="rect">
            <a:avLst/>
          </a:prstGeom>
        </p:spPr>
      </p:pic>
    </p:spTree>
    <p:extLst>
      <p:ext uri="{BB962C8B-B14F-4D97-AF65-F5344CB8AC3E}">
        <p14:creationId xmlns:p14="http://schemas.microsoft.com/office/powerpoint/2010/main" val="145298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96092"/>
            <a:ext cx="8229600" cy="621546"/>
          </a:xfrm>
        </p:spPr>
        <p:txBody>
          <a:bodyPr>
            <a:noAutofit/>
          </a:bodyPr>
          <a:lstStyle>
            <a:lvl1pPr algn="l">
              <a:defRPr sz="3600" b="0" i="0">
                <a:solidFill>
                  <a:srgbClr val="5FA3B0"/>
                </a:solidFill>
                <a:latin typeface="Calibri"/>
                <a:cs typeface="Calibri"/>
              </a:defRPr>
            </a:lvl1p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29839FE2-28E2-4E9B-8467-FDF9C652D8BA}" type="datetime1">
              <a:rPr lang="fr-FR" smtClean="0"/>
              <a:t>31/07/2018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pic>
        <p:nvPicPr>
          <p:cNvPr id="8" name="Image 7"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92259"/>
            <a:ext cx="496997" cy="540000"/>
          </a:xfrm>
          <a:prstGeom prst="rect">
            <a:avLst/>
          </a:prstGeom>
        </p:spPr>
      </p:pic>
    </p:spTree>
    <p:extLst>
      <p:ext uri="{BB962C8B-B14F-4D97-AF65-F5344CB8AC3E}">
        <p14:creationId xmlns:p14="http://schemas.microsoft.com/office/powerpoint/2010/main" val="1135517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deux colonne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ADF4229-93D4-4734-9A5C-5EB86EE6E957}" type="datetime1">
              <a:rPr lang="fr-FR" smtClean="0"/>
              <a:t>31/07/2018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329706-12B3-8F4C-9CA9-063F8C6A2AC6}" type="slidenum">
              <a:rPr lang="fr-FR" smtClean="0"/>
              <a:t>‹N°›</a:t>
            </a:fld>
            <a:endParaRPr lang="fr-FR"/>
          </a:p>
        </p:txBody>
      </p:sp>
      <p:sp>
        <p:nvSpPr>
          <p:cNvPr id="8" name="Titre 1"/>
          <p:cNvSpPr>
            <a:spLocks noGrp="1"/>
          </p:cNvSpPr>
          <p:nvPr>
            <p:ph type="title"/>
          </p:nvPr>
        </p:nvSpPr>
        <p:spPr>
          <a:xfrm>
            <a:off x="457200" y="796092"/>
            <a:ext cx="8229600" cy="621546"/>
          </a:xfrm>
        </p:spPr>
        <p:txBody>
          <a:bodyPr>
            <a:noAutofit/>
          </a:bodyPr>
          <a:lstStyle>
            <a:lvl1pPr algn="l">
              <a:defRPr sz="3600" b="0" i="0">
                <a:solidFill>
                  <a:srgbClr val="5FA3B0"/>
                </a:solidFill>
                <a:latin typeface="Calibri"/>
                <a:cs typeface="Calibri"/>
              </a:defRPr>
            </a:lvl1pPr>
          </a:lstStyle>
          <a:p>
            <a:r>
              <a:rPr lang="fr-FR" dirty="0" smtClean="0"/>
              <a:t>Cliquez et modifiez le titre</a:t>
            </a:r>
            <a:endParaRPr lang="fr-FR" dirty="0"/>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73305"/>
            <a:ext cx="496997" cy="540000"/>
          </a:xfrm>
          <a:prstGeom prst="rect">
            <a:avLst/>
          </a:prstGeom>
        </p:spPr>
      </p:pic>
    </p:spTree>
    <p:extLst>
      <p:ext uri="{BB962C8B-B14F-4D97-AF65-F5344CB8AC3E}">
        <p14:creationId xmlns:p14="http://schemas.microsoft.com/office/powerpoint/2010/main" val="399382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66CD96A-35AB-4EB9-A2B8-9E0D3AC939F5}" type="datetime1">
              <a:rPr lang="fr-FR" smtClean="0"/>
              <a:t>31/07/2018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‹N°›</a:t>
            </a:fld>
            <a:endParaRPr lang="fr-FR"/>
          </a:p>
        </p:txBody>
      </p:sp>
      <p:pic>
        <p:nvPicPr>
          <p:cNvPr id="5" name="Image 4"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73305"/>
            <a:ext cx="496997" cy="540000"/>
          </a:xfrm>
          <a:prstGeom prst="rect">
            <a:avLst/>
          </a:prstGeom>
        </p:spPr>
      </p:pic>
    </p:spTree>
    <p:extLst>
      <p:ext uri="{BB962C8B-B14F-4D97-AF65-F5344CB8AC3E}">
        <p14:creationId xmlns:p14="http://schemas.microsoft.com/office/powerpoint/2010/main" val="1697788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73FEF22-AF47-448C-B679-0D0EFB4454E9}" type="datetime1">
              <a:rPr lang="fr-FR" smtClean="0"/>
              <a:t>31/07/2018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329706-12B3-8F4C-9CA9-063F8C6A2AC6}" type="slidenum">
              <a:rPr lang="fr-FR" smtClean="0"/>
              <a:t>‹N°›</a:t>
            </a:fld>
            <a:endParaRPr lang="fr-FR"/>
          </a:p>
        </p:txBody>
      </p:sp>
      <p:pic>
        <p:nvPicPr>
          <p:cNvPr id="8" name="Image 7"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73305"/>
            <a:ext cx="496997" cy="540000"/>
          </a:xfrm>
          <a:prstGeom prst="rect">
            <a:avLst/>
          </a:prstGeom>
        </p:spPr>
      </p:pic>
    </p:spTree>
    <p:extLst>
      <p:ext uri="{BB962C8B-B14F-4D97-AF65-F5344CB8AC3E}">
        <p14:creationId xmlns:p14="http://schemas.microsoft.com/office/powerpoint/2010/main" val="294288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ture ">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4" name="Espace réservé de la date 3"/>
          <p:cNvSpPr>
            <a:spLocks noGrp="1"/>
          </p:cNvSpPr>
          <p:nvPr>
            <p:ph type="dt" sz="half" idx="10"/>
          </p:nvPr>
        </p:nvSpPr>
        <p:spPr/>
        <p:txBody>
          <a:bodyPr/>
          <a:lstStyle/>
          <a:p>
            <a:fld id="{0DB4A4D3-6002-4AA6-9B8F-295A51886A92}" type="datetime1">
              <a:rPr lang="fr-FR" smtClean="0"/>
              <a:t>31/07/2018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4" name="Titre 1"/>
          <p:cNvSpPr>
            <a:spLocks noGrp="1"/>
          </p:cNvSpPr>
          <p:nvPr>
            <p:ph type="title" hasCustomPrompt="1"/>
          </p:nvPr>
        </p:nvSpPr>
        <p:spPr>
          <a:xfrm>
            <a:off x="825102" y="2861458"/>
            <a:ext cx="7493796" cy="567349"/>
          </a:xfrm>
        </p:spPr>
        <p:txBody>
          <a:bodyPr>
            <a:noAutofit/>
          </a:bodyPr>
          <a:lstStyle>
            <a:lvl1pPr>
              <a:defRPr sz="2400" b="0" i="0">
                <a:solidFill>
                  <a:srgbClr val="5FA3B0"/>
                </a:solidFill>
                <a:latin typeface="Calibri"/>
                <a:cs typeface="Calibri"/>
              </a:defRPr>
            </a:lvl1pPr>
          </a:lstStyle>
          <a:p>
            <a:r>
              <a:rPr lang="fr-FR" dirty="0" smtClean="0"/>
              <a:t>Merci de votre attention/</a:t>
            </a:r>
            <a:br>
              <a:rPr lang="fr-FR" dirty="0" smtClean="0"/>
            </a:br>
            <a:r>
              <a:rPr lang="fr-FR" dirty="0" smtClean="0"/>
              <a:t>Questions-suggestions/...</a:t>
            </a:r>
            <a:endParaRPr lang="fr-FR" dirty="0"/>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9118" y="288015"/>
            <a:ext cx="2142067" cy="879620"/>
          </a:xfrm>
          <a:prstGeom prst="rect">
            <a:avLst/>
          </a:prstGeom>
        </p:spPr>
      </p:pic>
    </p:spTree>
    <p:extLst>
      <p:ext uri="{BB962C8B-B14F-4D97-AF65-F5344CB8AC3E}">
        <p14:creationId xmlns:p14="http://schemas.microsoft.com/office/powerpoint/2010/main" val="42061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ture et contact">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4" name="Espace réservé de la date 3"/>
          <p:cNvSpPr>
            <a:spLocks noGrp="1"/>
          </p:cNvSpPr>
          <p:nvPr>
            <p:ph type="dt" sz="half" idx="10"/>
          </p:nvPr>
        </p:nvSpPr>
        <p:spPr/>
        <p:txBody>
          <a:bodyPr/>
          <a:lstStyle/>
          <a:p>
            <a:fld id="{994ABD94-56D0-4830-A76E-9A04082BA77D}" type="datetime1">
              <a:rPr lang="fr-FR" smtClean="0"/>
              <a:t>31/07/2018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4" name="Titre 1"/>
          <p:cNvSpPr>
            <a:spLocks noGrp="1"/>
          </p:cNvSpPr>
          <p:nvPr>
            <p:ph type="title" hasCustomPrompt="1"/>
          </p:nvPr>
        </p:nvSpPr>
        <p:spPr>
          <a:xfrm>
            <a:off x="825102" y="2861458"/>
            <a:ext cx="7493796" cy="567349"/>
          </a:xfrm>
        </p:spPr>
        <p:txBody>
          <a:bodyPr>
            <a:noAutofit/>
          </a:bodyPr>
          <a:lstStyle>
            <a:lvl1pPr>
              <a:defRPr sz="2400" b="0" i="0">
                <a:solidFill>
                  <a:srgbClr val="5FA3B0"/>
                </a:solidFill>
                <a:latin typeface="Calibri"/>
                <a:cs typeface="Calibri"/>
              </a:defRPr>
            </a:lvl1pPr>
          </a:lstStyle>
          <a:p>
            <a:r>
              <a:rPr lang="fr-FR" dirty="0" smtClean="0"/>
              <a:t>Merci de votre attention/</a:t>
            </a:r>
            <a:br>
              <a:rPr lang="fr-FR" dirty="0" smtClean="0"/>
            </a:br>
            <a:r>
              <a:rPr lang="fr-FR" dirty="0" smtClean="0"/>
              <a:t>Questions-suggestions/...</a:t>
            </a:r>
            <a:endParaRPr lang="fr-FR" dirty="0"/>
          </a:p>
        </p:txBody>
      </p:sp>
      <p:sp>
        <p:nvSpPr>
          <p:cNvPr id="3" name="Espace réservé du texte 2"/>
          <p:cNvSpPr>
            <a:spLocks noGrp="1"/>
          </p:cNvSpPr>
          <p:nvPr>
            <p:ph type="body" sz="quarter" idx="13" hasCustomPrompt="1"/>
          </p:nvPr>
        </p:nvSpPr>
        <p:spPr>
          <a:xfrm>
            <a:off x="6553200" y="5278847"/>
            <a:ext cx="2133600" cy="1004478"/>
          </a:xfrm>
        </p:spPr>
        <p:txBody>
          <a:bodyPr>
            <a:normAutofit/>
          </a:bodyPr>
          <a:lstStyle>
            <a:lvl1pPr marL="0" indent="0" algn="r">
              <a:buNone/>
              <a:defRPr sz="1600">
                <a:solidFill>
                  <a:srgbClr val="000000"/>
                </a:solidFill>
              </a:defRPr>
            </a:lvl1pPr>
          </a:lstStyle>
          <a:p>
            <a:pPr lvl="0"/>
            <a:r>
              <a:rPr lang="fr-FR" sz="1800" dirty="0" smtClean="0">
                <a:solidFill>
                  <a:srgbClr val="5FA3B0"/>
                </a:solidFill>
              </a:rPr>
              <a:t>Contact</a:t>
            </a:r>
            <a:endParaRPr lang="fr-FR" sz="1800" dirty="0" smtClean="0"/>
          </a:p>
          <a:p>
            <a:pPr lvl="0"/>
            <a:r>
              <a:rPr lang="fr-FR" dirty="0" smtClean="0"/>
              <a:t>À compléter</a:t>
            </a:r>
            <a:endParaRPr lang="fr-FR" dirty="0"/>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9118" y="288015"/>
            <a:ext cx="2142067" cy="879620"/>
          </a:xfrm>
          <a:prstGeom prst="rect">
            <a:avLst/>
          </a:prstGeom>
        </p:spPr>
      </p:pic>
    </p:spTree>
    <p:extLst>
      <p:ext uri="{BB962C8B-B14F-4D97-AF65-F5344CB8AC3E}">
        <p14:creationId xmlns:p14="http://schemas.microsoft.com/office/powerpoint/2010/main" val="73424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A5708-9219-4ABB-8FC8-5C182745FF08}" type="datetime1">
              <a:rPr lang="fr-FR" smtClean="0"/>
              <a:t>31/07/2018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29706-12B3-8F4C-9CA9-063F8C6A2AC6}" type="slidenum">
              <a:rPr lang="fr-FR" smtClean="0"/>
              <a:t>‹N°›</a:t>
            </a:fld>
            <a:endParaRPr lang="fr-FR"/>
          </a:p>
        </p:txBody>
      </p:sp>
    </p:spTree>
    <p:extLst>
      <p:ext uri="{BB962C8B-B14F-4D97-AF65-F5344CB8AC3E}">
        <p14:creationId xmlns:p14="http://schemas.microsoft.com/office/powerpoint/2010/main" val="2914398071"/>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3" r:id="rId3"/>
    <p:sldLayoutId id="2147483650" r:id="rId4"/>
    <p:sldLayoutId id="2147483652" r:id="rId5"/>
    <p:sldLayoutId id="2147483655" r:id="rId6"/>
    <p:sldLayoutId id="2147483657" r:id="rId7"/>
    <p:sldLayoutId id="2147483661" r:id="rId8"/>
    <p:sldLayoutId id="2147483660" r:id="rId9"/>
    <p:sldLayoutId id="2147483662" r:id="rId10"/>
    <p:sldLayoutId id="2147483664"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p:titleStyle>
    <p:body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2pPr>
      <a:lvl3pPr marL="1143000" indent="-228600" algn="l" defTabSz="457200" rtl="0" eaLnBrk="1" latinLnBrk="0" hangingPunct="1">
        <a:spcBef>
          <a:spcPct val="20000"/>
        </a:spcBef>
        <a:buClr>
          <a:srgbClr val="00707F"/>
        </a:buClr>
        <a:buFont typeface="Arial"/>
        <a:buChar char="•"/>
        <a:defRPr sz="24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43.JPG"/></Relationships>
</file>

<file path=ppt/slides/_rels/slide48.xml.rels><?xml version="1.0" encoding="UTF-8" standalone="yes"?>
<Relationships xmlns="http://schemas.openxmlformats.org/package/2006/relationships"><Relationship Id="rId3" Type="http://schemas.openxmlformats.org/officeDocument/2006/relationships/hyperlink" Target="http://lib.ulg.ac.be/alma/renouveler-des-abonnements-papier/" TargetMode="External"/><Relationship Id="rId7" Type="http://schemas.openxmlformats.org/officeDocument/2006/relationships/hyperlink" Target="http://lib.ulg.ac.be/alma/commande-numero-periodique-isole/"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hyperlink" Target="http://lib.ulg.ac.be/alma/renouveler-des-abonnements-papier-avec-changement-de-titre/" TargetMode="External"/><Relationship Id="rId5" Type="http://schemas.openxmlformats.org/officeDocument/2006/relationships/hyperlink" Target="http://lib.ulg.ac.be/alma/renouveler-des-abonnements-papier-electronique/" TargetMode="External"/><Relationship Id="rId4" Type="http://schemas.openxmlformats.org/officeDocument/2006/relationships/hyperlink" Target="http://lib.uliege.be/alma/"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51.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63.xml"/><Relationship Id="rId1" Type="http://schemas.openxmlformats.org/officeDocument/2006/relationships/slideLayout" Target="../slideLayouts/slideLayout4.xml"/><Relationship Id="rId5" Type="http://schemas.openxmlformats.org/officeDocument/2006/relationships/image" Target="../media/image57.JPG"/><Relationship Id="rId4" Type="http://schemas.openxmlformats.org/officeDocument/2006/relationships/image" Target="../media/image56.JP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http://lib.uliege.be/alma/" TargetMode="External"/><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59.JPG"/></Relationships>
</file>

<file path=ppt/slides/_rels/slide6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62.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70.xml"/><Relationship Id="rId1" Type="http://schemas.openxmlformats.org/officeDocument/2006/relationships/slideLayout" Target="../slideLayouts/slideLayout4.xml"/><Relationship Id="rId5" Type="http://schemas.openxmlformats.org/officeDocument/2006/relationships/image" Target="../media/image65.JPG"/><Relationship Id="rId4" Type="http://schemas.openxmlformats.org/officeDocument/2006/relationships/image" Target="../media/image64.JPG"/></Relationships>
</file>

<file path=ppt/slides/_rels/slide7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72.xml"/><Relationship Id="rId1" Type="http://schemas.openxmlformats.org/officeDocument/2006/relationships/slideLayout" Target="../slideLayouts/slideLayout4.xml"/><Relationship Id="rId6" Type="http://schemas.openxmlformats.org/officeDocument/2006/relationships/image" Target="../media/image70.JPG"/><Relationship Id="rId5" Type="http://schemas.openxmlformats.org/officeDocument/2006/relationships/image" Target="../media/image69.JPG"/><Relationship Id="rId4" Type="http://schemas.openxmlformats.org/officeDocument/2006/relationships/image" Target="../media/image68.JP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pPr lvl="0" fontAlgn="base"/>
            <a:r>
              <a:rPr lang="fr-BE" dirty="0" smtClean="0">
                <a:latin typeface="Source Sans Pro" panose="020B0503030403020204" pitchFamily="34" charset="0"/>
                <a:ea typeface="Source Sans Pro" panose="020B0503030403020204" pitchFamily="34" charset="0"/>
              </a:rPr>
              <a:t> (</a:t>
            </a:r>
            <a:r>
              <a:rPr lang="fr-BE" dirty="0">
                <a:latin typeface="Source Sans Pro" panose="020B0503030403020204" pitchFamily="34" charset="0"/>
                <a:ea typeface="Source Sans Pro" panose="020B0503030403020204" pitchFamily="34" charset="0"/>
              </a:rPr>
              <a:t>3</a:t>
            </a:r>
            <a:r>
              <a:rPr lang="fr-BE" dirty="0" smtClean="0">
                <a:latin typeface="Source Sans Pro" panose="020B0503030403020204" pitchFamily="34" charset="0"/>
                <a:ea typeface="Source Sans Pro" panose="020B0503030403020204" pitchFamily="34" charset="0"/>
              </a:rPr>
              <a:t>) </a:t>
            </a:r>
            <a:r>
              <a:rPr lang="fr-BE" dirty="0" err="1" smtClean="0">
                <a:latin typeface="Source Sans Pro" panose="020B0503030403020204" pitchFamily="34" charset="0"/>
                <a:ea typeface="Source Sans Pro" panose="020B0503030403020204" pitchFamily="34" charset="0"/>
              </a:rPr>
              <a:t>Purchase</a:t>
            </a:r>
            <a:endParaRPr lang="fr-BE" dirty="0">
              <a:latin typeface="Source Sans Pro" panose="020B0503030403020204" pitchFamily="34" charset="0"/>
              <a:ea typeface="Source Sans Pro" panose="020B0503030403020204" pitchFamily="34" charset="0"/>
            </a:endParaRPr>
          </a:p>
        </p:txBody>
      </p:sp>
      <p:sp>
        <p:nvSpPr>
          <p:cNvPr id="2" name="Sous-titre 1"/>
          <p:cNvSpPr>
            <a:spLocks noGrp="1"/>
          </p:cNvSpPr>
          <p:nvPr>
            <p:ph type="subTitle" idx="1"/>
          </p:nvPr>
        </p:nvSpPr>
        <p:spPr/>
        <p:txBody>
          <a:bodyPr/>
          <a:lstStyle/>
          <a:p>
            <a:endParaRPr lang="fr-BE" dirty="0"/>
          </a:p>
        </p:txBody>
      </p:sp>
      <p:sp>
        <p:nvSpPr>
          <p:cNvPr id="6" name="ZoneTexte 5"/>
          <p:cNvSpPr txBox="1"/>
          <p:nvPr/>
        </p:nvSpPr>
        <p:spPr>
          <a:xfrm>
            <a:off x="6722343" y="6507594"/>
            <a:ext cx="2319754" cy="307777"/>
          </a:xfrm>
          <a:prstGeom prst="rect">
            <a:avLst/>
          </a:prstGeom>
          <a:noFill/>
        </p:spPr>
        <p:txBody>
          <a:bodyPr wrap="square" rtlCol="0">
            <a:spAutoFit/>
          </a:bodyPr>
          <a:lstStyle/>
          <a:p>
            <a:pPr algn="r"/>
            <a:r>
              <a:rPr lang="fr-BE" sz="1400" i="1" dirty="0" smtClean="0"/>
              <a:t>Version du 21 juin 2018</a:t>
            </a:r>
            <a:endParaRPr lang="fr-BE" sz="1400" i="1" dirty="0"/>
          </a:p>
        </p:txBody>
      </p:sp>
    </p:spTree>
    <p:extLst>
      <p:ext uri="{BB962C8B-B14F-4D97-AF65-F5344CB8AC3E}">
        <p14:creationId xmlns:p14="http://schemas.microsoft.com/office/powerpoint/2010/main" val="2202199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Créer une ligne de </a:t>
            </a:r>
            <a:r>
              <a:rPr lang="fr-BE" dirty="0" smtClean="0">
                <a:latin typeface="Source Sans Pro" panose="020B0503030403020204" pitchFamily="34" charset="0"/>
                <a:ea typeface="Source Sans Pro" panose="020B0503030403020204" pitchFamily="34" charset="0"/>
              </a:rPr>
              <a:t>commande (1e)</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lstStyle/>
          <a:p>
            <a:pPr marL="571500" lvl="2" indent="-457200">
              <a:buFont typeface="+mj-lt"/>
              <a:buAutoNum type="alphaLcParenR" startAt="5"/>
            </a:pPr>
            <a:r>
              <a:rPr lang="fr-BE" sz="2000" b="1" dirty="0">
                <a:latin typeface="Source Sans Pro" panose="020B0503030403020204" pitchFamily="34" charset="0"/>
                <a:ea typeface="Source Sans Pro" panose="020B0503030403020204" pitchFamily="34" charset="0"/>
              </a:rPr>
              <a:t>N</a:t>
            </a:r>
            <a:r>
              <a:rPr lang="fr-BE" sz="2000" b="1" dirty="0" smtClean="0">
                <a:latin typeface="Source Sans Pro" panose="020B0503030403020204" pitchFamily="34" charset="0"/>
                <a:ea typeface="Source Sans Pro" panose="020B0503030403020204" pitchFamily="34" charset="0"/>
              </a:rPr>
              <a:t>otice </a:t>
            </a:r>
            <a:r>
              <a:rPr lang="fr-BE" sz="2000" b="1" dirty="0">
                <a:latin typeface="Source Sans Pro" panose="020B0503030403020204" pitchFamily="34" charset="0"/>
                <a:ea typeface="Source Sans Pro" panose="020B0503030403020204" pitchFamily="34" charset="0"/>
              </a:rPr>
              <a:t>créée via le </a:t>
            </a:r>
            <a:r>
              <a:rPr lang="fr-BE" sz="2000" b="1" dirty="0" smtClean="0">
                <a:latin typeface="Source Sans Pro" panose="020B0503030403020204" pitchFamily="34" charset="0"/>
                <a:ea typeface="Source Sans Pro" panose="020B0503030403020204" pitchFamily="34" charset="0"/>
              </a:rPr>
              <a:t>« </a:t>
            </a:r>
            <a:r>
              <a:rPr lang="fr-BE" sz="2000" b="1" dirty="0" err="1" smtClean="0">
                <a:latin typeface="Source Sans Pro" panose="020B0503030403020204" pitchFamily="34" charset="0"/>
                <a:ea typeface="Source Sans Pro" panose="020B0503030403020204" pitchFamily="34" charset="0"/>
              </a:rPr>
              <a:t>Purchase</a:t>
            </a:r>
            <a:r>
              <a:rPr lang="fr-BE" sz="2000" b="1" dirty="0" smtClean="0">
                <a:latin typeface="Source Sans Pro" panose="020B0503030403020204" pitchFamily="34" charset="0"/>
                <a:ea typeface="Source Sans Pro" panose="020B0503030403020204" pitchFamily="34" charset="0"/>
              </a:rPr>
              <a:t> </a:t>
            </a:r>
            <a:r>
              <a:rPr lang="fr-BE" sz="2000" b="1" dirty="0" err="1" smtClean="0">
                <a:latin typeface="Source Sans Pro" panose="020B0503030403020204" pitchFamily="34" charset="0"/>
                <a:ea typeface="Source Sans Pro" panose="020B0503030403020204" pitchFamily="34" charset="0"/>
              </a:rPr>
              <a:t>request</a:t>
            </a:r>
            <a:r>
              <a:rPr lang="fr-BE" sz="2000" b="1" dirty="0" smtClean="0">
                <a:latin typeface="Source Sans Pro" panose="020B0503030403020204" pitchFamily="34" charset="0"/>
                <a:ea typeface="Source Sans Pro" panose="020B0503030403020204" pitchFamily="34" charset="0"/>
              </a:rPr>
              <a:t> »</a:t>
            </a:r>
          </a:p>
          <a:p>
            <a:pPr marL="617220" lvl="3"/>
            <a:r>
              <a:rPr lang="fr-BE" sz="1600" dirty="0" smtClean="0">
                <a:latin typeface="Source Sans Pro" panose="020B0503030403020204" pitchFamily="34" charset="0"/>
                <a:ea typeface="Source Sans Pro" panose="020B0503030403020204" pitchFamily="34" charset="0"/>
              </a:rPr>
              <a:t>Acquisitions &gt; </a:t>
            </a:r>
            <a:r>
              <a:rPr lang="fr-BE" sz="1600" dirty="0" err="1" smtClean="0">
                <a:latin typeface="Source Sans Pro" panose="020B0503030403020204" pitchFamily="34" charset="0"/>
                <a:ea typeface="Source Sans Pro" panose="020B0503030403020204" pitchFamily="34" charset="0"/>
              </a:rPr>
              <a:t>Purchase</a:t>
            </a:r>
            <a:r>
              <a:rPr lang="fr-BE" sz="1600" dirty="0" smtClean="0">
                <a:latin typeface="Source Sans Pro" panose="020B0503030403020204" pitchFamily="34" charset="0"/>
                <a:ea typeface="Source Sans Pro" panose="020B0503030403020204" pitchFamily="34" charset="0"/>
              </a:rPr>
              <a:t> </a:t>
            </a:r>
            <a:r>
              <a:rPr lang="fr-BE" sz="1600" dirty="0" err="1" smtClean="0">
                <a:latin typeface="Source Sans Pro" panose="020B0503030403020204" pitchFamily="34" charset="0"/>
                <a:ea typeface="Source Sans Pro" panose="020B0503030403020204" pitchFamily="34" charset="0"/>
              </a:rPr>
              <a:t>Requests</a:t>
            </a:r>
            <a:r>
              <a:rPr lang="fr-BE" sz="1600" dirty="0" smtClean="0">
                <a:latin typeface="Source Sans Pro" panose="020B0503030403020204" pitchFamily="34" charset="0"/>
                <a:ea typeface="Source Sans Pro" panose="020B0503030403020204" pitchFamily="34" charset="0"/>
              </a:rPr>
              <a:t> &gt; </a:t>
            </a:r>
            <a:r>
              <a:rPr lang="fr-BE" sz="1600" dirty="0" err="1" smtClean="0">
                <a:latin typeface="Source Sans Pro" panose="020B0503030403020204" pitchFamily="34" charset="0"/>
                <a:ea typeface="Source Sans Pro" panose="020B0503030403020204" pitchFamily="34" charset="0"/>
              </a:rPr>
              <a:t>Create</a:t>
            </a:r>
            <a:r>
              <a:rPr lang="fr-BE" sz="1600" dirty="0" smtClean="0">
                <a:latin typeface="Source Sans Pro" panose="020B0503030403020204" pitchFamily="34" charset="0"/>
                <a:ea typeface="Source Sans Pro" panose="020B0503030403020204" pitchFamily="34" charset="0"/>
              </a:rPr>
              <a:t> </a:t>
            </a:r>
            <a:r>
              <a:rPr lang="fr-BE" sz="1600" dirty="0" err="1" smtClean="0">
                <a:latin typeface="Source Sans Pro" panose="020B0503030403020204" pitchFamily="34" charset="0"/>
                <a:ea typeface="Source Sans Pro" panose="020B0503030403020204" pitchFamily="34" charset="0"/>
              </a:rPr>
              <a:t>Purchase</a:t>
            </a:r>
            <a:r>
              <a:rPr lang="fr-BE" sz="1600" dirty="0" smtClean="0">
                <a:latin typeface="Source Sans Pro" panose="020B0503030403020204" pitchFamily="34" charset="0"/>
                <a:ea typeface="Source Sans Pro" panose="020B0503030403020204" pitchFamily="34" charset="0"/>
              </a:rPr>
              <a:t> </a:t>
            </a:r>
            <a:r>
              <a:rPr lang="fr-BE" sz="1600" dirty="0" err="1" smtClean="0">
                <a:latin typeface="Source Sans Pro" panose="020B0503030403020204" pitchFamily="34" charset="0"/>
                <a:ea typeface="Source Sans Pro" panose="020B0503030403020204" pitchFamily="34" charset="0"/>
              </a:rPr>
              <a:t>Request</a:t>
            </a:r>
            <a:endParaRPr lang="fr-BE" sz="1600" dirty="0" smtClean="0">
              <a:latin typeface="Source Sans Pro" panose="020B0503030403020204" pitchFamily="34" charset="0"/>
              <a:ea typeface="Source Sans Pro" panose="020B0503030403020204" pitchFamily="34" charset="0"/>
            </a:endParaRPr>
          </a:p>
          <a:p>
            <a:pPr marL="617220" lvl="3"/>
            <a:r>
              <a:rPr lang="fr-BE" sz="1600" dirty="0" smtClean="0">
                <a:latin typeface="Source Sans Pro" panose="020B0503030403020204" pitchFamily="34" charset="0"/>
                <a:ea typeface="Source Sans Pro" panose="020B0503030403020204" pitchFamily="34" charset="0"/>
              </a:rPr>
              <a:t>Uniquement pour les ouvrages (pas les souscriptions ou ordres permanents)</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10</a:t>
            </a:fld>
            <a:endParaRPr lang="en-US"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2860411"/>
            <a:ext cx="1714500" cy="857250"/>
          </a:xfrm>
          <a:prstGeom prst="rect">
            <a:avLst/>
          </a:prstGeom>
          <a:ln>
            <a:solidFill>
              <a:srgbClr val="FF3300"/>
            </a:solidFill>
            <a:prstDash val="dash"/>
          </a:ln>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3665" y="4365104"/>
            <a:ext cx="2990850" cy="885825"/>
          </a:xfrm>
          <a:prstGeom prst="rect">
            <a:avLst/>
          </a:prstGeom>
          <a:ln>
            <a:solidFill>
              <a:srgbClr val="FF3300"/>
            </a:solidFill>
            <a:prstDash val="dash"/>
          </a:ln>
        </p:spPr>
      </p:pic>
      <p:cxnSp>
        <p:nvCxnSpPr>
          <p:cNvPr id="11" name="Connecteur droit avec flèche 10"/>
          <p:cNvCxnSpPr>
            <a:stCxn id="8" idx="2"/>
            <a:endCxn id="9" idx="0"/>
          </p:cNvCxnSpPr>
          <p:nvPr/>
        </p:nvCxnSpPr>
        <p:spPr>
          <a:xfrm>
            <a:off x="3989090" y="3717661"/>
            <a:ext cx="0" cy="647443"/>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322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354163"/>
            <a:ext cx="6457950" cy="3667125"/>
          </a:xfrm>
          <a:prstGeom prst="rect">
            <a:avLst/>
          </a:prstGeom>
          <a:ln>
            <a:solidFill>
              <a:srgbClr val="FF0000"/>
            </a:solidFill>
            <a:prstDash val="dash"/>
          </a:ln>
        </p:spPr>
      </p:pic>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Créer une ligne de </a:t>
            </a:r>
            <a:r>
              <a:rPr lang="fr-BE" dirty="0" smtClean="0">
                <a:latin typeface="Source Sans Pro" panose="020B0503030403020204" pitchFamily="34" charset="0"/>
                <a:ea typeface="Source Sans Pro" panose="020B0503030403020204" pitchFamily="34" charset="0"/>
              </a:rPr>
              <a:t>commande (2.1)</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11</a:t>
            </a:fld>
            <a:endParaRPr lang="en-US" dirty="0"/>
          </a:p>
        </p:txBody>
      </p:sp>
      <p:sp>
        <p:nvSpPr>
          <p:cNvPr id="7" name="Ellipse 6"/>
          <p:cNvSpPr/>
          <p:nvPr/>
        </p:nvSpPr>
        <p:spPr>
          <a:xfrm>
            <a:off x="364932" y="3650307"/>
            <a:ext cx="283891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0" name="Ellipse 9"/>
          <p:cNvSpPr/>
          <p:nvPr/>
        </p:nvSpPr>
        <p:spPr>
          <a:xfrm>
            <a:off x="380234" y="4088442"/>
            <a:ext cx="2823614" cy="3388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3857" y="1412776"/>
            <a:ext cx="2181225" cy="800100"/>
          </a:xfrm>
          <a:prstGeom prst="rect">
            <a:avLst/>
          </a:prstGeom>
          <a:ln>
            <a:solidFill>
              <a:srgbClr val="FF0000"/>
            </a:solidFill>
            <a:prstDash val="dash"/>
          </a:ln>
        </p:spPr>
      </p:pic>
      <p:sp>
        <p:nvSpPr>
          <p:cNvPr id="11" name="ZoneTexte 10"/>
          <p:cNvSpPr txBox="1"/>
          <p:nvPr/>
        </p:nvSpPr>
        <p:spPr>
          <a:xfrm>
            <a:off x="3284353" y="3561455"/>
            <a:ext cx="340158" cy="461665"/>
          </a:xfrm>
          <a:prstGeom prst="rect">
            <a:avLst/>
          </a:prstGeom>
          <a:noFill/>
        </p:spPr>
        <p:txBody>
          <a:bodyPr wrap="none" rtlCol="0">
            <a:spAutoFit/>
          </a:bodyPr>
          <a:lstStyle/>
          <a:p>
            <a:r>
              <a:rPr lang="fr-BE" sz="2400" b="1" dirty="0">
                <a:solidFill>
                  <a:srgbClr val="FF0000"/>
                </a:solidFill>
              </a:rPr>
              <a:t>1</a:t>
            </a:r>
          </a:p>
        </p:txBody>
      </p:sp>
      <p:sp>
        <p:nvSpPr>
          <p:cNvPr id="12" name="ZoneTexte 11"/>
          <p:cNvSpPr txBox="1"/>
          <p:nvPr/>
        </p:nvSpPr>
        <p:spPr>
          <a:xfrm>
            <a:off x="3295738" y="4010347"/>
            <a:ext cx="340158" cy="461665"/>
          </a:xfrm>
          <a:prstGeom prst="rect">
            <a:avLst/>
          </a:prstGeom>
          <a:noFill/>
        </p:spPr>
        <p:txBody>
          <a:bodyPr wrap="none" rtlCol="0">
            <a:spAutoFit/>
          </a:bodyPr>
          <a:lstStyle/>
          <a:p>
            <a:r>
              <a:rPr lang="fr-BE" sz="2400" b="1" dirty="0" smtClean="0">
                <a:solidFill>
                  <a:srgbClr val="FF0000"/>
                </a:solidFill>
              </a:rPr>
              <a:t>2</a:t>
            </a:r>
            <a:endParaRPr lang="fr-BE" sz="2400" b="1" dirty="0">
              <a:solidFill>
                <a:srgbClr val="FF0000"/>
              </a:solidFill>
            </a:endParaRPr>
          </a:p>
        </p:txBody>
      </p:sp>
      <p:sp>
        <p:nvSpPr>
          <p:cNvPr id="13" name="Ellipse 12"/>
          <p:cNvSpPr/>
          <p:nvPr/>
        </p:nvSpPr>
        <p:spPr>
          <a:xfrm>
            <a:off x="6636864" y="1553567"/>
            <a:ext cx="167955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4" name="ZoneTexte 13"/>
          <p:cNvSpPr txBox="1"/>
          <p:nvPr/>
        </p:nvSpPr>
        <p:spPr>
          <a:xfrm>
            <a:off x="7668344" y="1815207"/>
            <a:ext cx="340158" cy="461665"/>
          </a:xfrm>
          <a:prstGeom prst="rect">
            <a:avLst/>
          </a:prstGeom>
          <a:noFill/>
        </p:spPr>
        <p:txBody>
          <a:bodyPr wrap="none" rtlCol="0">
            <a:spAutoFit/>
          </a:bodyPr>
          <a:lstStyle/>
          <a:p>
            <a:r>
              <a:rPr lang="fr-BE" sz="2400" b="1" dirty="0">
                <a:solidFill>
                  <a:srgbClr val="FF0000"/>
                </a:solidFill>
              </a:rPr>
              <a:t>3</a:t>
            </a:r>
          </a:p>
        </p:txBody>
      </p:sp>
    </p:spTree>
    <p:extLst>
      <p:ext uri="{BB962C8B-B14F-4D97-AF65-F5344CB8AC3E}">
        <p14:creationId xmlns:p14="http://schemas.microsoft.com/office/powerpoint/2010/main" val="60680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Créer une ligne de </a:t>
            </a:r>
            <a:r>
              <a:rPr lang="fr-BE" dirty="0" smtClean="0">
                <a:latin typeface="Source Sans Pro" panose="020B0503030403020204" pitchFamily="34" charset="0"/>
                <a:ea typeface="Source Sans Pro" panose="020B0503030403020204" pitchFamily="34" charset="0"/>
              </a:rPr>
              <a:t>commande (2.1)</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12</a:t>
            </a:fld>
            <a:endParaRPr lang="en-US" dirty="0"/>
          </a:p>
        </p:txBody>
      </p:sp>
      <p:pic>
        <p:nvPicPr>
          <p:cNvPr id="7" name="Espace réservé du conten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100" y="2265346"/>
            <a:ext cx="7993063" cy="2959133"/>
          </a:xfrm>
        </p:spPr>
      </p:pic>
    </p:spTree>
    <p:extLst>
      <p:ext uri="{BB962C8B-B14F-4D97-AF65-F5344CB8AC3E}">
        <p14:creationId xmlns:p14="http://schemas.microsoft.com/office/powerpoint/2010/main" val="471815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453" y="1597346"/>
            <a:ext cx="8528752" cy="4001480"/>
          </a:xfrm>
          <a:ln>
            <a:noFill/>
            <a:prstDash val="dash"/>
          </a:ln>
        </p:spPr>
      </p:pic>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Créer une ligne de </a:t>
            </a:r>
            <a:r>
              <a:rPr lang="fr-BE" dirty="0" smtClean="0">
                <a:latin typeface="Source Sans Pro" panose="020B0503030403020204" pitchFamily="34" charset="0"/>
                <a:ea typeface="Source Sans Pro" panose="020B0503030403020204" pitchFamily="34" charset="0"/>
              </a:rPr>
              <a:t>commande (2.2)</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13</a:t>
            </a:fld>
            <a:endParaRPr lang="en-US" dirty="0"/>
          </a:p>
        </p:txBody>
      </p:sp>
      <p:sp>
        <p:nvSpPr>
          <p:cNvPr id="7" name="ZoneTexte 6"/>
          <p:cNvSpPr txBox="1"/>
          <p:nvPr/>
        </p:nvSpPr>
        <p:spPr>
          <a:xfrm>
            <a:off x="724859" y="3204341"/>
            <a:ext cx="370614" cy="461665"/>
          </a:xfrm>
          <a:prstGeom prst="rect">
            <a:avLst/>
          </a:prstGeom>
          <a:noFill/>
        </p:spPr>
        <p:txBody>
          <a:bodyPr wrap="none" rtlCol="0">
            <a:spAutoFit/>
          </a:bodyPr>
          <a:lstStyle/>
          <a:p>
            <a:r>
              <a:rPr lang="fr-BE" sz="2400" b="1" dirty="0" smtClean="0">
                <a:solidFill>
                  <a:srgbClr val="92D050"/>
                </a:solidFill>
              </a:rPr>
              <a:t>A</a:t>
            </a:r>
            <a:endParaRPr lang="fr-BE" sz="2400" b="1" dirty="0">
              <a:solidFill>
                <a:srgbClr val="92D050"/>
              </a:solidFill>
            </a:endParaRPr>
          </a:p>
        </p:txBody>
      </p:sp>
      <p:sp>
        <p:nvSpPr>
          <p:cNvPr id="3" name="Rectangle à coins arrondis 2"/>
          <p:cNvSpPr/>
          <p:nvPr/>
        </p:nvSpPr>
        <p:spPr>
          <a:xfrm>
            <a:off x="107504" y="3810022"/>
            <a:ext cx="8400868" cy="17792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Ellipse 5"/>
          <p:cNvSpPr/>
          <p:nvPr/>
        </p:nvSpPr>
        <p:spPr>
          <a:xfrm>
            <a:off x="46070" y="3521990"/>
            <a:ext cx="864096" cy="28803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1" name="ZoneTexte 10"/>
          <p:cNvSpPr txBox="1"/>
          <p:nvPr/>
        </p:nvSpPr>
        <p:spPr>
          <a:xfrm>
            <a:off x="7904250" y="3759423"/>
            <a:ext cx="340158" cy="461665"/>
          </a:xfrm>
          <a:prstGeom prst="rect">
            <a:avLst/>
          </a:prstGeom>
          <a:noFill/>
        </p:spPr>
        <p:txBody>
          <a:bodyPr wrap="none" rtlCol="0">
            <a:spAutoFit/>
          </a:bodyPr>
          <a:lstStyle/>
          <a:p>
            <a:r>
              <a:rPr lang="fr-BE" sz="2400" b="1" dirty="0">
                <a:solidFill>
                  <a:srgbClr val="FF0000"/>
                </a:solidFill>
              </a:rPr>
              <a:t>1</a:t>
            </a:r>
          </a:p>
        </p:txBody>
      </p:sp>
      <p:sp>
        <p:nvSpPr>
          <p:cNvPr id="17" name="Ellipse 16"/>
          <p:cNvSpPr/>
          <p:nvPr/>
        </p:nvSpPr>
        <p:spPr>
          <a:xfrm>
            <a:off x="6228183" y="2905966"/>
            <a:ext cx="1368861" cy="28803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1840855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Créer une ligne de commande (2.2)</a:t>
            </a: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795" y="1897782"/>
            <a:ext cx="8627023" cy="3600400"/>
          </a:xfrm>
          <a:ln>
            <a:noFill/>
            <a:prstDash val="dash"/>
          </a:ln>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14</a:t>
            </a:fld>
            <a:endParaRPr lang="en-US" dirty="0"/>
          </a:p>
        </p:txBody>
      </p:sp>
      <p:sp>
        <p:nvSpPr>
          <p:cNvPr id="7" name="Rectangle à coins arrondis 6"/>
          <p:cNvSpPr/>
          <p:nvPr/>
        </p:nvSpPr>
        <p:spPr>
          <a:xfrm>
            <a:off x="221804" y="1969790"/>
            <a:ext cx="8496944"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à coins arrondis 7"/>
          <p:cNvSpPr/>
          <p:nvPr/>
        </p:nvSpPr>
        <p:spPr>
          <a:xfrm>
            <a:off x="211954" y="2905894"/>
            <a:ext cx="8506794"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à coins arrondis 8"/>
          <p:cNvSpPr/>
          <p:nvPr/>
        </p:nvSpPr>
        <p:spPr>
          <a:xfrm>
            <a:off x="211954" y="3914006"/>
            <a:ext cx="8506794" cy="13829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ZoneTexte 9"/>
          <p:cNvSpPr txBox="1"/>
          <p:nvPr/>
        </p:nvSpPr>
        <p:spPr>
          <a:xfrm>
            <a:off x="8286700" y="2113806"/>
            <a:ext cx="340158" cy="461665"/>
          </a:xfrm>
          <a:prstGeom prst="rect">
            <a:avLst/>
          </a:prstGeom>
          <a:noFill/>
        </p:spPr>
        <p:txBody>
          <a:bodyPr wrap="none" rtlCol="0">
            <a:spAutoFit/>
          </a:bodyPr>
          <a:lstStyle/>
          <a:p>
            <a:r>
              <a:rPr lang="fr-BE" sz="2400" b="1" dirty="0">
                <a:solidFill>
                  <a:srgbClr val="FF0000"/>
                </a:solidFill>
              </a:rPr>
              <a:t>2</a:t>
            </a:r>
          </a:p>
        </p:txBody>
      </p:sp>
      <p:sp>
        <p:nvSpPr>
          <p:cNvPr id="11" name="ZoneTexte 10"/>
          <p:cNvSpPr txBox="1"/>
          <p:nvPr/>
        </p:nvSpPr>
        <p:spPr>
          <a:xfrm>
            <a:off x="8286700" y="3121918"/>
            <a:ext cx="340158" cy="461665"/>
          </a:xfrm>
          <a:prstGeom prst="rect">
            <a:avLst/>
          </a:prstGeom>
          <a:noFill/>
        </p:spPr>
        <p:txBody>
          <a:bodyPr wrap="none" rtlCol="0">
            <a:spAutoFit/>
          </a:bodyPr>
          <a:lstStyle/>
          <a:p>
            <a:r>
              <a:rPr lang="fr-BE" sz="2400" b="1" dirty="0">
                <a:solidFill>
                  <a:srgbClr val="FF0000"/>
                </a:solidFill>
              </a:rPr>
              <a:t>3</a:t>
            </a:r>
          </a:p>
        </p:txBody>
      </p:sp>
      <p:sp>
        <p:nvSpPr>
          <p:cNvPr id="12" name="ZoneTexte 11"/>
          <p:cNvSpPr txBox="1"/>
          <p:nvPr/>
        </p:nvSpPr>
        <p:spPr>
          <a:xfrm>
            <a:off x="8282514" y="4418062"/>
            <a:ext cx="340158" cy="461665"/>
          </a:xfrm>
          <a:prstGeom prst="rect">
            <a:avLst/>
          </a:prstGeom>
          <a:noFill/>
        </p:spPr>
        <p:txBody>
          <a:bodyPr wrap="none" rtlCol="0">
            <a:spAutoFit/>
          </a:bodyPr>
          <a:lstStyle/>
          <a:p>
            <a:r>
              <a:rPr lang="fr-BE" sz="2400" b="1" dirty="0">
                <a:solidFill>
                  <a:srgbClr val="FF0000"/>
                </a:solidFill>
              </a:rPr>
              <a:t>4</a:t>
            </a:r>
          </a:p>
        </p:txBody>
      </p:sp>
    </p:spTree>
    <p:extLst>
      <p:ext uri="{BB962C8B-B14F-4D97-AF65-F5344CB8AC3E}">
        <p14:creationId xmlns:p14="http://schemas.microsoft.com/office/powerpoint/2010/main" val="2617272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6471" y="1764469"/>
            <a:ext cx="8539806" cy="3896779"/>
          </a:xfrm>
          <a:ln>
            <a:noFill/>
            <a:prstDash val="dash"/>
          </a:ln>
        </p:spPr>
      </p:pic>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Créer une ligne de </a:t>
            </a:r>
            <a:r>
              <a:rPr lang="fr-BE" dirty="0" smtClean="0">
                <a:latin typeface="Source Sans Pro" panose="020B0503030403020204" pitchFamily="34" charset="0"/>
                <a:ea typeface="Source Sans Pro" panose="020B0503030403020204" pitchFamily="34" charset="0"/>
              </a:rPr>
              <a:t>commande (2.2)</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15</a:t>
            </a:fld>
            <a:endParaRPr lang="en-US" dirty="0"/>
          </a:p>
        </p:txBody>
      </p:sp>
      <p:sp>
        <p:nvSpPr>
          <p:cNvPr id="8" name="Rectangle à coins arrondis 7"/>
          <p:cNvSpPr/>
          <p:nvPr/>
        </p:nvSpPr>
        <p:spPr>
          <a:xfrm>
            <a:off x="258929" y="1772816"/>
            <a:ext cx="8382478" cy="28803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8229241" y="2231464"/>
            <a:ext cx="340158" cy="461665"/>
          </a:xfrm>
          <a:prstGeom prst="rect">
            <a:avLst/>
          </a:prstGeom>
          <a:noFill/>
        </p:spPr>
        <p:txBody>
          <a:bodyPr wrap="none" rtlCol="0">
            <a:spAutoFit/>
          </a:bodyPr>
          <a:lstStyle/>
          <a:p>
            <a:r>
              <a:rPr lang="fr-BE" sz="2400" b="1" dirty="0">
                <a:solidFill>
                  <a:srgbClr val="FF0000"/>
                </a:solidFill>
              </a:rPr>
              <a:t>5</a:t>
            </a:r>
          </a:p>
        </p:txBody>
      </p:sp>
      <p:sp>
        <p:nvSpPr>
          <p:cNvPr id="10" name="Rectangle à coins arrondis 9"/>
          <p:cNvSpPr/>
          <p:nvPr/>
        </p:nvSpPr>
        <p:spPr>
          <a:xfrm>
            <a:off x="258929" y="4725144"/>
            <a:ext cx="8382478"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8229241" y="4962363"/>
            <a:ext cx="340158" cy="461665"/>
          </a:xfrm>
          <a:prstGeom prst="rect">
            <a:avLst/>
          </a:prstGeom>
          <a:noFill/>
        </p:spPr>
        <p:txBody>
          <a:bodyPr wrap="none" rtlCol="0">
            <a:spAutoFit/>
          </a:bodyPr>
          <a:lstStyle/>
          <a:p>
            <a:r>
              <a:rPr lang="fr-BE" sz="2400" b="1" dirty="0">
                <a:solidFill>
                  <a:srgbClr val="FF0000"/>
                </a:solidFill>
              </a:rPr>
              <a:t>6</a:t>
            </a:r>
          </a:p>
        </p:txBody>
      </p:sp>
    </p:spTree>
    <p:extLst>
      <p:ext uri="{BB962C8B-B14F-4D97-AF65-F5344CB8AC3E}">
        <p14:creationId xmlns:p14="http://schemas.microsoft.com/office/powerpoint/2010/main" val="161232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004" y="1844824"/>
            <a:ext cx="8438439" cy="3600400"/>
          </a:xfrm>
        </p:spPr>
      </p:pic>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Créer une ligne de commande (2.2)</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16</a:t>
            </a:fld>
            <a:endParaRPr lang="en-US" dirty="0"/>
          </a:p>
        </p:txBody>
      </p:sp>
      <p:sp>
        <p:nvSpPr>
          <p:cNvPr id="7" name="Ellipse 6"/>
          <p:cNvSpPr/>
          <p:nvPr/>
        </p:nvSpPr>
        <p:spPr>
          <a:xfrm>
            <a:off x="908947" y="2751749"/>
            <a:ext cx="864096" cy="28803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658044" y="2420888"/>
            <a:ext cx="357790" cy="461665"/>
          </a:xfrm>
          <a:prstGeom prst="rect">
            <a:avLst/>
          </a:prstGeom>
          <a:noFill/>
        </p:spPr>
        <p:txBody>
          <a:bodyPr wrap="none" rtlCol="0">
            <a:spAutoFit/>
          </a:bodyPr>
          <a:lstStyle/>
          <a:p>
            <a:r>
              <a:rPr lang="fr-BE" sz="2400" b="1" dirty="0">
                <a:solidFill>
                  <a:srgbClr val="92D050"/>
                </a:solidFill>
              </a:rPr>
              <a:t>B</a:t>
            </a:r>
          </a:p>
        </p:txBody>
      </p:sp>
    </p:spTree>
    <p:extLst>
      <p:ext uri="{BB962C8B-B14F-4D97-AF65-F5344CB8AC3E}">
        <p14:creationId xmlns:p14="http://schemas.microsoft.com/office/powerpoint/2010/main" val="3247969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1340768"/>
            <a:ext cx="6301226" cy="4157732"/>
          </a:xfrm>
        </p:spPr>
      </p:pic>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Créer une ligne de commande (2.2)</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17</a:t>
            </a:fld>
            <a:endParaRPr lang="en-US" dirty="0"/>
          </a:p>
        </p:txBody>
      </p:sp>
      <p:sp>
        <p:nvSpPr>
          <p:cNvPr id="9" name="Ellipse 8"/>
          <p:cNvSpPr/>
          <p:nvPr/>
        </p:nvSpPr>
        <p:spPr>
          <a:xfrm>
            <a:off x="3305926" y="2816932"/>
            <a:ext cx="690010" cy="36004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0" name="ZoneTexte 9"/>
          <p:cNvSpPr txBox="1"/>
          <p:nvPr/>
        </p:nvSpPr>
        <p:spPr>
          <a:xfrm>
            <a:off x="3131840" y="3039962"/>
            <a:ext cx="348172" cy="461665"/>
          </a:xfrm>
          <a:prstGeom prst="rect">
            <a:avLst/>
          </a:prstGeom>
          <a:noFill/>
        </p:spPr>
        <p:txBody>
          <a:bodyPr wrap="none" rtlCol="0">
            <a:spAutoFit/>
          </a:bodyPr>
          <a:lstStyle/>
          <a:p>
            <a:r>
              <a:rPr lang="fr-BE" sz="2400" b="1" dirty="0" smtClean="0">
                <a:solidFill>
                  <a:srgbClr val="92D050"/>
                </a:solidFill>
              </a:rPr>
              <a:t>C</a:t>
            </a:r>
            <a:endParaRPr lang="fr-BE" sz="2400" b="1" dirty="0">
              <a:solidFill>
                <a:srgbClr val="92D050"/>
              </a:solidFill>
            </a:endParaRPr>
          </a:p>
        </p:txBody>
      </p:sp>
      <p:sp>
        <p:nvSpPr>
          <p:cNvPr id="11" name="Ellipse 10"/>
          <p:cNvSpPr/>
          <p:nvPr/>
        </p:nvSpPr>
        <p:spPr>
          <a:xfrm>
            <a:off x="4096735" y="2816932"/>
            <a:ext cx="1195345" cy="36004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2" name="Ellipse 11"/>
          <p:cNvSpPr/>
          <p:nvPr/>
        </p:nvSpPr>
        <p:spPr>
          <a:xfrm>
            <a:off x="5464887" y="2828217"/>
            <a:ext cx="1656184" cy="36004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3" name="ZoneTexte 12"/>
          <p:cNvSpPr txBox="1"/>
          <p:nvPr/>
        </p:nvSpPr>
        <p:spPr>
          <a:xfrm>
            <a:off x="4211960" y="3039962"/>
            <a:ext cx="378630" cy="461665"/>
          </a:xfrm>
          <a:prstGeom prst="rect">
            <a:avLst/>
          </a:prstGeom>
          <a:noFill/>
        </p:spPr>
        <p:txBody>
          <a:bodyPr wrap="none" rtlCol="0">
            <a:spAutoFit/>
          </a:bodyPr>
          <a:lstStyle/>
          <a:p>
            <a:r>
              <a:rPr lang="fr-BE" sz="2400" b="1" dirty="0">
                <a:solidFill>
                  <a:srgbClr val="92D050"/>
                </a:solidFill>
              </a:rPr>
              <a:t>D</a:t>
            </a:r>
          </a:p>
        </p:txBody>
      </p:sp>
      <p:sp>
        <p:nvSpPr>
          <p:cNvPr id="14" name="ZoneTexte 13"/>
          <p:cNvSpPr txBox="1"/>
          <p:nvPr/>
        </p:nvSpPr>
        <p:spPr>
          <a:xfrm>
            <a:off x="5580112" y="3063261"/>
            <a:ext cx="335348" cy="461665"/>
          </a:xfrm>
          <a:prstGeom prst="rect">
            <a:avLst/>
          </a:prstGeom>
          <a:noFill/>
        </p:spPr>
        <p:txBody>
          <a:bodyPr wrap="none" rtlCol="0">
            <a:spAutoFit/>
          </a:bodyPr>
          <a:lstStyle/>
          <a:p>
            <a:r>
              <a:rPr lang="fr-BE" sz="2400" b="1" dirty="0">
                <a:solidFill>
                  <a:srgbClr val="92D050"/>
                </a:solidFill>
              </a:rPr>
              <a:t>E</a:t>
            </a:r>
          </a:p>
        </p:txBody>
      </p:sp>
    </p:spTree>
    <p:extLst>
      <p:ext uri="{BB962C8B-B14F-4D97-AF65-F5344CB8AC3E}">
        <p14:creationId xmlns:p14="http://schemas.microsoft.com/office/powerpoint/2010/main" val="1275553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Créer une ligne de commande (2.2)</a:t>
            </a:r>
            <a:endParaRPr lang="fr-BE" dirty="0">
              <a:latin typeface="Source Sans Pro" panose="020B0503030403020204" pitchFamily="34" charset="0"/>
              <a:ea typeface="Source Sans Pro" panose="020B0503030403020204" pitchFamily="34" charset="0"/>
            </a:endParaRPr>
          </a:p>
        </p:txBody>
      </p:sp>
      <p:pic>
        <p:nvPicPr>
          <p:cNvPr id="10" name="Espace réservé du contenu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125" y="1548100"/>
            <a:ext cx="8448781" cy="2312948"/>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18</a:t>
            </a:fld>
            <a:endParaRPr lang="en-US" dirty="0"/>
          </a:p>
        </p:txBody>
      </p:sp>
      <p:sp>
        <p:nvSpPr>
          <p:cNvPr id="7" name="Ellipse 6"/>
          <p:cNvSpPr/>
          <p:nvPr/>
        </p:nvSpPr>
        <p:spPr>
          <a:xfrm>
            <a:off x="4018037" y="2491123"/>
            <a:ext cx="1368152" cy="36004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3855172" y="2708920"/>
            <a:ext cx="325730" cy="461665"/>
          </a:xfrm>
          <a:prstGeom prst="rect">
            <a:avLst/>
          </a:prstGeom>
          <a:noFill/>
        </p:spPr>
        <p:txBody>
          <a:bodyPr wrap="none" rtlCol="0">
            <a:spAutoFit/>
          </a:bodyPr>
          <a:lstStyle/>
          <a:p>
            <a:r>
              <a:rPr lang="fr-BE" sz="2400" b="1" dirty="0" smtClean="0">
                <a:solidFill>
                  <a:srgbClr val="92D050"/>
                </a:solidFill>
              </a:rPr>
              <a:t>F</a:t>
            </a:r>
            <a:endParaRPr lang="fr-BE" sz="2400" b="1" dirty="0">
              <a:solidFill>
                <a:srgbClr val="92D050"/>
              </a:solidFill>
            </a:endParaRPr>
          </a:p>
        </p:txBody>
      </p:sp>
      <p:sp>
        <p:nvSpPr>
          <p:cNvPr id="9" name="Ellipse 8"/>
          <p:cNvSpPr/>
          <p:nvPr/>
        </p:nvSpPr>
        <p:spPr>
          <a:xfrm>
            <a:off x="7186389" y="2932608"/>
            <a:ext cx="158417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cxnSp>
        <p:nvCxnSpPr>
          <p:cNvPr id="13" name="Connecteur droit avec flèche 12"/>
          <p:cNvCxnSpPr/>
          <p:nvPr/>
        </p:nvCxnSpPr>
        <p:spPr>
          <a:xfrm flipH="1">
            <a:off x="6441679" y="3292648"/>
            <a:ext cx="1176758" cy="92844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6666" y="3660762"/>
            <a:ext cx="5145013" cy="2949657"/>
          </a:xfrm>
          <a:prstGeom prst="rect">
            <a:avLst/>
          </a:prstGeom>
          <a:ln>
            <a:solidFill>
              <a:srgbClr val="FF0000"/>
            </a:solidFill>
            <a:prstDash val="dash"/>
          </a:ln>
        </p:spPr>
      </p:pic>
    </p:spTree>
    <p:extLst>
      <p:ext uri="{BB962C8B-B14F-4D97-AF65-F5344CB8AC3E}">
        <p14:creationId xmlns:p14="http://schemas.microsoft.com/office/powerpoint/2010/main" val="2404142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u contenu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03" y="2574980"/>
            <a:ext cx="8934240" cy="2616143"/>
          </a:xfrm>
          <a:prstGeom prst="rect">
            <a:avLst/>
          </a:prstGeom>
        </p:spPr>
      </p:pic>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Créer une ligne de commande (2.2)</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19</a:t>
            </a:fld>
            <a:endParaRPr lang="en-US" dirty="0"/>
          </a:p>
        </p:txBody>
      </p:sp>
      <p:sp>
        <p:nvSpPr>
          <p:cNvPr id="7" name="Ellipse 6"/>
          <p:cNvSpPr/>
          <p:nvPr/>
        </p:nvSpPr>
        <p:spPr>
          <a:xfrm>
            <a:off x="5049007" y="3408280"/>
            <a:ext cx="1368152" cy="36004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5049007" y="3031537"/>
            <a:ext cx="380232" cy="461665"/>
          </a:xfrm>
          <a:prstGeom prst="rect">
            <a:avLst/>
          </a:prstGeom>
          <a:noFill/>
        </p:spPr>
        <p:txBody>
          <a:bodyPr wrap="none" rtlCol="0">
            <a:spAutoFit/>
          </a:bodyPr>
          <a:lstStyle/>
          <a:p>
            <a:r>
              <a:rPr lang="fr-BE" sz="2400" b="1" dirty="0">
                <a:solidFill>
                  <a:srgbClr val="92D050"/>
                </a:solidFill>
              </a:rPr>
              <a:t>G</a:t>
            </a:r>
          </a:p>
        </p:txBody>
      </p:sp>
      <p:sp>
        <p:nvSpPr>
          <p:cNvPr id="9" name="Ellipse 8"/>
          <p:cNvSpPr/>
          <p:nvPr/>
        </p:nvSpPr>
        <p:spPr>
          <a:xfrm>
            <a:off x="6805135" y="3883051"/>
            <a:ext cx="1519715"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3840430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Plan général</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numCol="2">
            <a:normAutofit/>
          </a:bodyPr>
          <a:lstStyle/>
          <a:p>
            <a:r>
              <a:rPr lang="fr-BE" sz="2400" dirty="0" smtClean="0">
                <a:latin typeface="Source Sans Pro" panose="020B0503030403020204" pitchFamily="34" charset="0"/>
                <a:ea typeface="Source Sans Pro" panose="020B0503030403020204" pitchFamily="34" charset="0"/>
              </a:rPr>
              <a:t>Workflow général des achats</a:t>
            </a:r>
          </a:p>
          <a:p>
            <a:endParaRPr lang="fr-BE" sz="2400" dirty="0">
              <a:latin typeface="Source Sans Pro" panose="020B0503030403020204" pitchFamily="34" charset="0"/>
              <a:ea typeface="Source Sans Pro" panose="020B0503030403020204" pitchFamily="34" charset="0"/>
            </a:endParaRPr>
          </a:p>
          <a:p>
            <a:r>
              <a:rPr lang="fr-BE" sz="2400" dirty="0" smtClean="0">
                <a:latin typeface="Source Sans Pro" panose="020B0503030403020204" pitchFamily="34" charset="0"/>
                <a:ea typeface="Source Sans Pro" panose="020B0503030403020204" pitchFamily="34" charset="0"/>
              </a:rPr>
              <a:t>Workflows particuliers</a:t>
            </a:r>
          </a:p>
          <a:p>
            <a:endParaRPr lang="fr-BE" sz="2400" dirty="0">
              <a:latin typeface="Source Sans Pro" panose="020B0503030403020204" pitchFamily="34" charset="0"/>
              <a:ea typeface="Source Sans Pro" panose="020B0503030403020204" pitchFamily="34" charset="0"/>
            </a:endParaRPr>
          </a:p>
          <a:p>
            <a:r>
              <a:rPr lang="fr-BE" sz="2400" dirty="0" smtClean="0">
                <a:latin typeface="Source Sans Pro" panose="020B0503030403020204" pitchFamily="34" charset="0"/>
                <a:ea typeface="Source Sans Pro" panose="020B0503030403020204" pitchFamily="34" charset="0"/>
              </a:rPr>
              <a:t>Gestion des PO </a:t>
            </a:r>
            <a:r>
              <a:rPr lang="fr-BE" sz="2400" dirty="0" err="1" smtClean="0">
                <a:latin typeface="Source Sans Pro" panose="020B0503030403020204" pitchFamily="34" charset="0"/>
                <a:ea typeface="Source Sans Pro" panose="020B0503030403020204" pitchFamily="34" charset="0"/>
              </a:rPr>
              <a:t>lines</a:t>
            </a:r>
            <a:endParaRPr lang="fr-BE" sz="2400" dirty="0" smtClean="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a:t>
            </a:fld>
            <a:endParaRPr lang="en-US" dirty="0"/>
          </a:p>
        </p:txBody>
      </p:sp>
    </p:spTree>
    <p:extLst>
      <p:ext uri="{BB962C8B-B14F-4D97-AF65-F5344CB8AC3E}">
        <p14:creationId xmlns:p14="http://schemas.microsoft.com/office/powerpoint/2010/main" val="3996604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u contenu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904" y="1988840"/>
            <a:ext cx="8496944" cy="3096344"/>
          </a:xfrm>
        </p:spPr>
      </p:pic>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Créer une ligne de commande (2.2)</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20</a:t>
            </a:fld>
            <a:endParaRPr lang="en-US" dirty="0"/>
          </a:p>
        </p:txBody>
      </p:sp>
      <p:sp>
        <p:nvSpPr>
          <p:cNvPr id="7" name="Ellipse 6"/>
          <p:cNvSpPr/>
          <p:nvPr/>
        </p:nvSpPr>
        <p:spPr>
          <a:xfrm>
            <a:off x="6092552" y="2985154"/>
            <a:ext cx="540060" cy="29983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6200988" y="2599745"/>
            <a:ext cx="345076" cy="461665"/>
          </a:xfrm>
          <a:prstGeom prst="rect">
            <a:avLst/>
          </a:prstGeom>
          <a:noFill/>
        </p:spPr>
        <p:txBody>
          <a:bodyPr wrap="square" rtlCol="0">
            <a:spAutoFit/>
          </a:bodyPr>
          <a:lstStyle/>
          <a:p>
            <a:r>
              <a:rPr lang="fr-BE" sz="2400" b="1" dirty="0" smtClean="0">
                <a:solidFill>
                  <a:srgbClr val="92D050"/>
                </a:solidFill>
              </a:rPr>
              <a:t>H</a:t>
            </a:r>
            <a:endParaRPr lang="fr-BE" sz="2400" b="1" dirty="0">
              <a:solidFill>
                <a:srgbClr val="92D050"/>
              </a:solidFill>
            </a:endParaRPr>
          </a:p>
        </p:txBody>
      </p:sp>
      <p:sp>
        <p:nvSpPr>
          <p:cNvPr id="9" name="Ellipse 8"/>
          <p:cNvSpPr/>
          <p:nvPr/>
        </p:nvSpPr>
        <p:spPr>
          <a:xfrm>
            <a:off x="6668616" y="2996952"/>
            <a:ext cx="540780" cy="28803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0" name="Ellipse 9"/>
          <p:cNvSpPr/>
          <p:nvPr/>
        </p:nvSpPr>
        <p:spPr>
          <a:xfrm>
            <a:off x="7258356" y="2996952"/>
            <a:ext cx="706404" cy="295583"/>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1" name="ZoneTexte 10"/>
          <p:cNvSpPr txBox="1"/>
          <p:nvPr/>
        </p:nvSpPr>
        <p:spPr>
          <a:xfrm>
            <a:off x="6839260" y="2599744"/>
            <a:ext cx="345076" cy="461665"/>
          </a:xfrm>
          <a:prstGeom prst="rect">
            <a:avLst/>
          </a:prstGeom>
          <a:noFill/>
        </p:spPr>
        <p:txBody>
          <a:bodyPr wrap="square" rtlCol="0">
            <a:spAutoFit/>
          </a:bodyPr>
          <a:lstStyle/>
          <a:p>
            <a:r>
              <a:rPr lang="fr-BE" sz="2400" b="1" dirty="0">
                <a:solidFill>
                  <a:srgbClr val="92D050"/>
                </a:solidFill>
              </a:rPr>
              <a:t>I</a:t>
            </a:r>
          </a:p>
        </p:txBody>
      </p:sp>
      <p:sp>
        <p:nvSpPr>
          <p:cNvPr id="12" name="ZoneTexte 11"/>
          <p:cNvSpPr txBox="1"/>
          <p:nvPr/>
        </p:nvSpPr>
        <p:spPr>
          <a:xfrm>
            <a:off x="7504190" y="2599745"/>
            <a:ext cx="345076" cy="461665"/>
          </a:xfrm>
          <a:prstGeom prst="rect">
            <a:avLst/>
          </a:prstGeom>
          <a:noFill/>
        </p:spPr>
        <p:txBody>
          <a:bodyPr wrap="square" rtlCol="0">
            <a:spAutoFit/>
          </a:bodyPr>
          <a:lstStyle/>
          <a:p>
            <a:r>
              <a:rPr lang="fr-BE" sz="2400" b="1" dirty="0">
                <a:solidFill>
                  <a:srgbClr val="92D050"/>
                </a:solidFill>
              </a:rPr>
              <a:t>J</a:t>
            </a:r>
          </a:p>
        </p:txBody>
      </p:sp>
    </p:spTree>
    <p:extLst>
      <p:ext uri="{BB962C8B-B14F-4D97-AF65-F5344CB8AC3E}">
        <p14:creationId xmlns:p14="http://schemas.microsoft.com/office/powerpoint/2010/main" val="3484885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Créer une ligne de commande (</a:t>
            </a:r>
            <a:r>
              <a:rPr lang="fr-BE" dirty="0" smtClean="0">
                <a:latin typeface="Source Sans Pro" panose="020B0503030403020204" pitchFamily="34" charset="0"/>
                <a:ea typeface="Source Sans Pro" panose="020B0503030403020204" pitchFamily="34" charset="0"/>
              </a:rPr>
              <a:t>2.2)</a:t>
            </a:r>
            <a:endParaRPr lang="fr-BE" dirty="0">
              <a:latin typeface="Source Sans Pro" panose="020B0503030403020204" pitchFamily="34" charset="0"/>
              <a:ea typeface="Source Sans Pro" panose="020B0503030403020204" pitchFamily="34" charset="0"/>
            </a:endParaRPr>
          </a:p>
        </p:txBody>
      </p:sp>
      <p:pic>
        <p:nvPicPr>
          <p:cNvPr id="13" name="Espace réservé du contenu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954" y="2504988"/>
            <a:ext cx="8493243" cy="1428067"/>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21</a:t>
            </a:fld>
            <a:endParaRPr lang="en-US" dirty="0"/>
          </a:p>
        </p:txBody>
      </p:sp>
      <p:sp>
        <p:nvSpPr>
          <p:cNvPr id="12" name="Ellipse 11"/>
          <p:cNvSpPr/>
          <p:nvPr/>
        </p:nvSpPr>
        <p:spPr>
          <a:xfrm>
            <a:off x="7551762" y="2528900"/>
            <a:ext cx="1224136"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1517563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Créer une ligne de commande (2.2)</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22</a:t>
            </a:fld>
            <a:endParaRPr lang="en-US" dirty="0"/>
          </a:p>
        </p:txBody>
      </p:sp>
      <p:pic>
        <p:nvPicPr>
          <p:cNvPr id="7" name="Espace réservé du conten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3700" y="1484784"/>
            <a:ext cx="7993063" cy="3126975"/>
          </a:xfrm>
          <a:ln>
            <a:solidFill>
              <a:srgbClr val="FF0000"/>
            </a:solidFill>
            <a:prstDash val="dash"/>
          </a:ln>
        </p:spPr>
      </p:pic>
      <p:pic>
        <p:nvPicPr>
          <p:cNvPr id="8" name="Espace réservé du contenu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360" y="5085184"/>
            <a:ext cx="7779915" cy="538376"/>
          </a:xfrm>
          <a:prstGeom prst="rect">
            <a:avLst/>
          </a:prstGeom>
          <a:ln>
            <a:solidFill>
              <a:srgbClr val="FF0000"/>
            </a:solidFill>
            <a:prstDash val="dash"/>
          </a:ln>
        </p:spPr>
      </p:pic>
    </p:spTree>
    <p:extLst>
      <p:ext uri="{BB962C8B-B14F-4D97-AF65-F5344CB8AC3E}">
        <p14:creationId xmlns:p14="http://schemas.microsoft.com/office/powerpoint/2010/main" val="3525585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Plan</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fontScale="85000" lnSpcReduction="20000"/>
          </a:bodyPr>
          <a:lstStyle/>
          <a:p>
            <a:r>
              <a:rPr lang="fr-BE" dirty="0">
                <a:solidFill>
                  <a:srgbClr val="FF0000"/>
                </a:solidFill>
                <a:latin typeface="Source Sans Pro" panose="020B0503030403020204" pitchFamily="34" charset="0"/>
                <a:ea typeface="Source Sans Pro" panose="020B0503030403020204" pitchFamily="34" charset="0"/>
              </a:rPr>
              <a:t>Workflow général des </a:t>
            </a:r>
            <a:r>
              <a:rPr lang="fr-BE" dirty="0" smtClean="0">
                <a:solidFill>
                  <a:srgbClr val="FF0000"/>
                </a:solidFill>
                <a:latin typeface="Source Sans Pro" panose="020B0503030403020204" pitchFamily="34" charset="0"/>
                <a:ea typeface="Source Sans Pro" panose="020B0503030403020204" pitchFamily="34" charset="0"/>
              </a:rPr>
              <a:t>achats</a:t>
            </a:r>
          </a:p>
          <a:p>
            <a:pPr lvl="1"/>
            <a:r>
              <a:rPr lang="fr-BE" dirty="0" smtClean="0">
                <a:latin typeface="Source Sans Pro" panose="020B0503030403020204" pitchFamily="34" charset="0"/>
                <a:ea typeface="Source Sans Pro" panose="020B0503030403020204" pitchFamily="34" charset="0"/>
              </a:rPr>
              <a:t>Workflow des achats</a:t>
            </a:r>
          </a:p>
          <a:p>
            <a:pPr lvl="1"/>
            <a:r>
              <a:rPr lang="fr-BE" dirty="0" smtClean="0">
                <a:latin typeface="Source Sans Pro" panose="020B0503030403020204" pitchFamily="34" charset="0"/>
                <a:ea typeface="Source Sans Pro" panose="020B0503030403020204" pitchFamily="34" charset="0"/>
              </a:rPr>
              <a:t>Créer une ligne de commande</a:t>
            </a:r>
          </a:p>
          <a:p>
            <a:pPr lvl="1"/>
            <a:r>
              <a:rPr lang="fr-BE" b="1" dirty="0" err="1" smtClean="0">
                <a:solidFill>
                  <a:srgbClr val="FF0000"/>
                </a:solidFill>
                <a:latin typeface="Source Sans Pro" panose="020B0503030403020204" pitchFamily="34" charset="0"/>
                <a:ea typeface="Source Sans Pro" panose="020B0503030403020204" pitchFamily="34" charset="0"/>
              </a:rPr>
              <a:t>Review</a:t>
            </a:r>
            <a:endParaRPr lang="fr-BE" b="1" dirty="0" smtClean="0">
              <a:solidFill>
                <a:srgbClr val="FF0000"/>
              </a:solidFill>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Packaging</a:t>
            </a:r>
          </a:p>
          <a:p>
            <a:pPr lvl="1"/>
            <a:r>
              <a:rPr lang="fr-BE" dirty="0" smtClean="0">
                <a:latin typeface="Source Sans Pro" panose="020B0503030403020204" pitchFamily="34" charset="0"/>
                <a:ea typeface="Source Sans Pro" panose="020B0503030403020204" pitchFamily="34" charset="0"/>
              </a:rPr>
              <a:t>Interaction avec  SAP</a:t>
            </a:r>
          </a:p>
          <a:p>
            <a:pPr lvl="1"/>
            <a:r>
              <a:rPr lang="fr-BE" dirty="0" smtClean="0">
                <a:latin typeface="Source Sans Pro" panose="020B0503030403020204" pitchFamily="34" charset="0"/>
                <a:ea typeface="Source Sans Pro" panose="020B0503030403020204" pitchFamily="34" charset="0"/>
              </a:rPr>
              <a:t>Approbation</a:t>
            </a:r>
          </a:p>
          <a:p>
            <a:pPr lvl="1"/>
            <a:r>
              <a:rPr lang="fr-BE" dirty="0" smtClean="0">
                <a:latin typeface="Source Sans Pro" panose="020B0503030403020204" pitchFamily="34" charset="0"/>
                <a:ea typeface="Source Sans Pro" panose="020B0503030403020204" pitchFamily="34" charset="0"/>
              </a:rPr>
              <a:t>Envoi</a:t>
            </a:r>
          </a:p>
          <a:p>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Workflows </a:t>
            </a:r>
            <a:r>
              <a:rPr lang="fr-BE" dirty="0" smtClean="0">
                <a:latin typeface="Source Sans Pro" panose="020B0503030403020204" pitchFamily="34" charset="0"/>
                <a:ea typeface="Source Sans Pro" panose="020B0503030403020204" pitchFamily="34" charset="0"/>
              </a:rPr>
              <a:t>particuliers</a:t>
            </a:r>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Gestion des PO </a:t>
            </a:r>
            <a:r>
              <a:rPr lang="fr-BE" dirty="0" err="1">
                <a:latin typeface="Source Sans Pro" panose="020B0503030403020204" pitchFamily="34" charset="0"/>
                <a:ea typeface="Source Sans Pro" panose="020B0503030403020204" pitchFamily="34" charset="0"/>
              </a:rPr>
              <a:t>lines</a:t>
            </a:r>
            <a:endParaRPr lang="fr-BE" dirty="0">
              <a:latin typeface="Source Sans Pro" panose="020B0503030403020204" pitchFamily="34" charset="0"/>
              <a:ea typeface="Source Sans Pro" panose="020B0503030403020204"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23</a:t>
            </a:fld>
            <a:endParaRPr lang="en-US" dirty="0"/>
          </a:p>
        </p:txBody>
      </p:sp>
    </p:spTree>
    <p:extLst>
      <p:ext uri="{BB962C8B-B14F-4D97-AF65-F5344CB8AC3E}">
        <p14:creationId xmlns:p14="http://schemas.microsoft.com/office/powerpoint/2010/main" val="1961580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Review</a:t>
            </a:r>
            <a:endParaRPr lang="fr-BE" dirty="0"/>
          </a:p>
        </p:txBody>
      </p:sp>
      <p:sp>
        <p:nvSpPr>
          <p:cNvPr id="3" name="Espace réservé du contenu 2"/>
          <p:cNvSpPr>
            <a:spLocks noGrp="1"/>
          </p:cNvSpPr>
          <p:nvPr>
            <p:ph idx="1"/>
          </p:nvPr>
        </p:nvSpPr>
        <p:spPr/>
        <p:txBody>
          <a:bodyPr>
            <a:normAutofit/>
          </a:bodyPr>
          <a:lstStyle/>
          <a:p>
            <a:r>
              <a:rPr lang="fr-BE" sz="2400" dirty="0" smtClean="0">
                <a:latin typeface="Source Sans Pro" panose="020B0503030403020204" pitchFamily="34" charset="0"/>
                <a:ea typeface="Source Sans Pro" panose="020B0503030403020204" pitchFamily="34" charset="0"/>
              </a:rPr>
              <a:t>Processus permettant la révision et la correction d’éventuelles erreurs dans la PO Line avant son envoi :</a:t>
            </a:r>
          </a:p>
          <a:p>
            <a:pPr lvl="1"/>
            <a:r>
              <a:rPr lang="fr-BE" sz="2400" dirty="0" err="1" smtClean="0">
                <a:latin typeface="Source Sans Pro" panose="020B0503030403020204" pitchFamily="34" charset="0"/>
                <a:ea typeface="Source Sans Pro" panose="020B0503030403020204" pitchFamily="34" charset="0"/>
              </a:rPr>
              <a:t>Reviewing</a:t>
            </a:r>
            <a:r>
              <a:rPr lang="fr-BE" sz="2400" dirty="0" smtClean="0">
                <a:latin typeface="Source Sans Pro" panose="020B0503030403020204" pitchFamily="34" charset="0"/>
                <a:ea typeface="Source Sans Pro" panose="020B0503030403020204" pitchFamily="34" charset="0"/>
              </a:rPr>
              <a:t> automatique</a:t>
            </a:r>
          </a:p>
          <a:p>
            <a:pPr lvl="1"/>
            <a:r>
              <a:rPr lang="fr-BE" sz="2400" dirty="0" err="1" smtClean="0">
                <a:latin typeface="Source Sans Pro" panose="020B0503030403020204" pitchFamily="34" charset="0"/>
                <a:ea typeface="Source Sans Pro" panose="020B0503030403020204" pitchFamily="34" charset="0"/>
              </a:rPr>
              <a:t>Reviewing</a:t>
            </a:r>
            <a:r>
              <a:rPr lang="fr-BE" sz="2400" dirty="0" smtClean="0">
                <a:latin typeface="Source Sans Pro" panose="020B0503030403020204" pitchFamily="34" charset="0"/>
                <a:ea typeface="Source Sans Pro" panose="020B0503030403020204" pitchFamily="34" charset="0"/>
              </a:rPr>
              <a:t> configuré dans Alma</a:t>
            </a:r>
          </a:p>
          <a:p>
            <a:endParaRPr lang="fr-BE" sz="3200" dirty="0" smtClean="0"/>
          </a:p>
          <a:p>
            <a:endParaRPr lang="fr-BE" sz="3200"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24</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544" y="3436970"/>
            <a:ext cx="4380886" cy="2497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9262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a:t>
            </a:r>
            <a:endParaRPr lang="fr-BE" dirty="0"/>
          </a:p>
        </p:txBody>
      </p:sp>
      <p:sp>
        <p:nvSpPr>
          <p:cNvPr id="3" name="Espace réservé du contenu 2"/>
          <p:cNvSpPr>
            <a:spLocks noGrp="1"/>
          </p:cNvSpPr>
          <p:nvPr>
            <p:ph idx="1"/>
          </p:nvPr>
        </p:nvSpPr>
        <p:spPr/>
        <p:txBody>
          <a:bodyPr>
            <a:normAutofit fontScale="85000" lnSpcReduction="20000"/>
          </a:bodyPr>
          <a:lstStyle/>
          <a:p>
            <a:r>
              <a:rPr lang="fr-BE" dirty="0">
                <a:solidFill>
                  <a:srgbClr val="FF0000"/>
                </a:solidFill>
                <a:latin typeface="Source Sans Pro" panose="020B0503030403020204" pitchFamily="34" charset="0"/>
                <a:ea typeface="Source Sans Pro" panose="020B0503030403020204" pitchFamily="34" charset="0"/>
              </a:rPr>
              <a:t>Workflow général des </a:t>
            </a:r>
            <a:r>
              <a:rPr lang="fr-BE" dirty="0" smtClean="0">
                <a:solidFill>
                  <a:srgbClr val="FF0000"/>
                </a:solidFill>
                <a:latin typeface="Source Sans Pro" panose="020B0503030403020204" pitchFamily="34" charset="0"/>
                <a:ea typeface="Source Sans Pro" panose="020B0503030403020204" pitchFamily="34" charset="0"/>
              </a:rPr>
              <a:t>achats</a:t>
            </a:r>
          </a:p>
          <a:p>
            <a:pPr lvl="1"/>
            <a:r>
              <a:rPr lang="fr-BE" dirty="0" smtClean="0">
                <a:latin typeface="Source Sans Pro" panose="020B0503030403020204" pitchFamily="34" charset="0"/>
                <a:ea typeface="Source Sans Pro" panose="020B0503030403020204" pitchFamily="34" charset="0"/>
              </a:rPr>
              <a:t>Workflow des achats</a:t>
            </a:r>
          </a:p>
          <a:p>
            <a:pPr lvl="1"/>
            <a:r>
              <a:rPr lang="fr-BE" dirty="0" smtClean="0">
                <a:latin typeface="Source Sans Pro" panose="020B0503030403020204" pitchFamily="34" charset="0"/>
                <a:ea typeface="Source Sans Pro" panose="020B0503030403020204" pitchFamily="34" charset="0"/>
              </a:rPr>
              <a:t>Créer une ligne de commande</a:t>
            </a:r>
          </a:p>
          <a:p>
            <a:pPr lvl="1"/>
            <a:r>
              <a:rPr lang="fr-BE" dirty="0" err="1" smtClean="0">
                <a:latin typeface="Source Sans Pro" panose="020B0503030403020204" pitchFamily="34" charset="0"/>
                <a:ea typeface="Source Sans Pro" panose="020B0503030403020204" pitchFamily="34" charset="0"/>
              </a:rPr>
              <a:t>Review</a:t>
            </a:r>
            <a:endParaRPr lang="fr-BE" dirty="0" smtClean="0">
              <a:latin typeface="Source Sans Pro" panose="020B0503030403020204" pitchFamily="34" charset="0"/>
              <a:ea typeface="Source Sans Pro" panose="020B0503030403020204" pitchFamily="34" charset="0"/>
            </a:endParaRPr>
          </a:p>
          <a:p>
            <a:pPr lvl="1"/>
            <a:r>
              <a:rPr lang="fr-BE" b="1" dirty="0" smtClean="0">
                <a:solidFill>
                  <a:srgbClr val="FF0000"/>
                </a:solidFill>
                <a:latin typeface="Source Sans Pro" panose="020B0503030403020204" pitchFamily="34" charset="0"/>
                <a:ea typeface="Source Sans Pro" panose="020B0503030403020204" pitchFamily="34" charset="0"/>
              </a:rPr>
              <a:t>Packaging</a:t>
            </a:r>
          </a:p>
          <a:p>
            <a:pPr lvl="1"/>
            <a:r>
              <a:rPr lang="fr-BE" dirty="0" smtClean="0">
                <a:latin typeface="Source Sans Pro" panose="020B0503030403020204" pitchFamily="34" charset="0"/>
                <a:ea typeface="Source Sans Pro" panose="020B0503030403020204" pitchFamily="34" charset="0"/>
              </a:rPr>
              <a:t>Interaction avec  SAP</a:t>
            </a:r>
          </a:p>
          <a:p>
            <a:pPr lvl="1"/>
            <a:r>
              <a:rPr lang="fr-BE" dirty="0" smtClean="0">
                <a:latin typeface="Source Sans Pro" panose="020B0503030403020204" pitchFamily="34" charset="0"/>
                <a:ea typeface="Source Sans Pro" panose="020B0503030403020204" pitchFamily="34" charset="0"/>
              </a:rPr>
              <a:t>Approbation</a:t>
            </a:r>
          </a:p>
          <a:p>
            <a:pPr lvl="1"/>
            <a:r>
              <a:rPr lang="fr-BE" dirty="0" smtClean="0">
                <a:latin typeface="Source Sans Pro" panose="020B0503030403020204" pitchFamily="34" charset="0"/>
                <a:ea typeface="Source Sans Pro" panose="020B0503030403020204" pitchFamily="34" charset="0"/>
              </a:rPr>
              <a:t>Envoi</a:t>
            </a:r>
          </a:p>
          <a:p>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Workflows </a:t>
            </a:r>
            <a:r>
              <a:rPr lang="fr-BE" dirty="0" smtClean="0">
                <a:latin typeface="Source Sans Pro" panose="020B0503030403020204" pitchFamily="34" charset="0"/>
                <a:ea typeface="Source Sans Pro" panose="020B0503030403020204" pitchFamily="34" charset="0"/>
              </a:rPr>
              <a:t>particuliers</a:t>
            </a:r>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Gestion des PO </a:t>
            </a:r>
            <a:r>
              <a:rPr lang="fr-BE" dirty="0" err="1">
                <a:latin typeface="Source Sans Pro" panose="020B0503030403020204" pitchFamily="34" charset="0"/>
                <a:ea typeface="Source Sans Pro" panose="020B0503030403020204" pitchFamily="34" charset="0"/>
              </a:rPr>
              <a:t>lines</a:t>
            </a:r>
            <a:endParaRPr lang="fr-BE" dirty="0">
              <a:latin typeface="Source Sans Pro" panose="020B0503030403020204" pitchFamily="34" charset="0"/>
              <a:ea typeface="Source Sans Pro" panose="020B0503030403020204"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25</a:t>
            </a:fld>
            <a:endParaRPr lang="en-US" dirty="0"/>
          </a:p>
        </p:txBody>
      </p:sp>
    </p:spTree>
    <p:extLst>
      <p:ext uri="{BB962C8B-B14F-4D97-AF65-F5344CB8AC3E}">
        <p14:creationId xmlns:p14="http://schemas.microsoft.com/office/powerpoint/2010/main" val="371349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Packaging (1)</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a:bodyPr>
          <a:lstStyle/>
          <a:p>
            <a:r>
              <a:rPr lang="fr-BE" sz="2400" dirty="0" smtClean="0">
                <a:latin typeface="Source Sans Pro" panose="020B0503030403020204" pitchFamily="34" charset="0"/>
                <a:ea typeface="Source Sans Pro" panose="020B0503030403020204" pitchFamily="34" charset="0"/>
              </a:rPr>
              <a:t>Peut se faire automatiquement ou manuellement</a:t>
            </a:r>
            <a:r>
              <a:rPr lang="fr-BE" sz="2400" dirty="0">
                <a:latin typeface="Source Sans Pro" panose="020B0503030403020204" pitchFamily="34" charset="0"/>
                <a:ea typeface="Source Sans Pro" panose="020B0503030403020204" pitchFamily="34" charset="0"/>
              </a:rPr>
              <a:t>:</a:t>
            </a:r>
            <a:endParaRPr lang="fr-BE" sz="2000" dirty="0" smtClean="0">
              <a:latin typeface="Source Sans Pro" panose="020B0503030403020204" pitchFamily="34" charset="0"/>
              <a:ea typeface="Source Sans Pro" panose="020B0503030403020204" pitchFamily="34" charset="0"/>
            </a:endParaRPr>
          </a:p>
          <a:p>
            <a:pPr lvl="1"/>
            <a:r>
              <a:rPr lang="fr-BE" sz="2000" dirty="0" smtClean="0">
                <a:latin typeface="Source Sans Pro" panose="020B0503030403020204" pitchFamily="34" charset="0"/>
                <a:ea typeface="Source Sans Pro" panose="020B0503030403020204" pitchFamily="34" charset="0"/>
              </a:rPr>
              <a:t>Automatique = Rassemble les PO Lines qui ont en commun : le fournisseur, la bibliothèque, la devise, la « continuité » (One-time, </a:t>
            </a:r>
            <a:r>
              <a:rPr lang="fr-BE" sz="2000" dirty="0" err="1" smtClean="0">
                <a:latin typeface="Source Sans Pro" panose="020B0503030403020204" pitchFamily="34" charset="0"/>
                <a:ea typeface="Source Sans Pro" panose="020B0503030403020204" pitchFamily="34" charset="0"/>
              </a:rPr>
              <a:t>continuous</a:t>
            </a:r>
            <a:r>
              <a:rPr lang="fr-BE" sz="2000" dirty="0">
                <a:latin typeface="Source Sans Pro" panose="020B0503030403020204" pitchFamily="34" charset="0"/>
                <a:ea typeface="Source Sans Pro" panose="020B0503030403020204" pitchFamily="34" charset="0"/>
              </a:rPr>
              <a:t> </a:t>
            </a:r>
            <a:r>
              <a:rPr lang="fr-BE" sz="2000" dirty="0" smtClean="0">
                <a:latin typeface="Source Sans Pro" panose="020B0503030403020204" pitchFamily="34" charset="0"/>
                <a:ea typeface="Source Sans Pro" panose="020B0503030403020204" pitchFamily="34" charset="0"/>
              </a:rPr>
              <a:t>ou standing </a:t>
            </a:r>
            <a:r>
              <a:rPr lang="fr-BE" sz="2000" dirty="0" err="1" smtClean="0">
                <a:latin typeface="Source Sans Pro" panose="020B0503030403020204" pitchFamily="34" charset="0"/>
                <a:ea typeface="Source Sans Pro" panose="020B0503030403020204" pitchFamily="34" charset="0"/>
              </a:rPr>
              <a:t>order</a:t>
            </a:r>
            <a:r>
              <a:rPr lang="fr-BE" sz="2000" dirty="0" smtClean="0">
                <a:latin typeface="Source Sans Pro" panose="020B0503030403020204" pitchFamily="34" charset="0"/>
                <a:ea typeface="Source Sans Pro" panose="020B0503030403020204" pitchFamily="34" charset="0"/>
              </a:rPr>
              <a:t>), la méthode d’acquisition et le fonds.</a:t>
            </a:r>
          </a:p>
          <a:p>
            <a:pPr lvl="1"/>
            <a:r>
              <a:rPr lang="fr-BE" sz="2000" dirty="0" smtClean="0">
                <a:latin typeface="Source Sans Pro" panose="020B0503030403020204" pitchFamily="34" charset="0"/>
                <a:ea typeface="Source Sans Pro" panose="020B0503030403020204" pitchFamily="34" charset="0"/>
              </a:rPr>
              <a:t>Manuel : à faire par le bibliothécaire</a:t>
            </a:r>
          </a:p>
          <a:p>
            <a:pPr marL="411480" lvl="1" indent="0">
              <a:buNone/>
            </a:pPr>
            <a:endParaRPr lang="fr-BE" sz="2000" dirty="0" smtClean="0">
              <a:latin typeface="Source Sans Pro" panose="020B0503030403020204" pitchFamily="34" charset="0"/>
              <a:ea typeface="Source Sans Pro" panose="020B0503030403020204" pitchFamily="34" charset="0"/>
            </a:endParaRPr>
          </a:p>
          <a:p>
            <a:pPr marL="114300" indent="0">
              <a:buNone/>
            </a:pPr>
            <a:r>
              <a:rPr lang="fr-BE" sz="2200" dirty="0" smtClean="0">
                <a:latin typeface="Source Sans Pro" panose="020B0503030403020204" pitchFamily="34" charset="0"/>
                <a:ea typeface="Source Sans Pro" panose="020B0503030403020204" pitchFamily="34" charset="0"/>
              </a:rPr>
              <a:t>Le packaging automatique n’est actuellement pas activé pour l’</a:t>
            </a:r>
            <a:r>
              <a:rPr lang="fr-BE" sz="2200" dirty="0" err="1" smtClean="0">
                <a:latin typeface="Source Sans Pro" panose="020B0503030403020204" pitchFamily="34" charset="0"/>
                <a:ea typeface="Source Sans Pro" panose="020B0503030403020204" pitchFamily="34" charset="0"/>
              </a:rPr>
              <a:t>ULiège</a:t>
            </a:r>
            <a:r>
              <a:rPr lang="fr-BE" sz="2200" dirty="0" smtClean="0">
                <a:latin typeface="Source Sans Pro" panose="020B0503030403020204" pitchFamily="34" charset="0"/>
                <a:ea typeface="Source Sans Pro" panose="020B0503030403020204" pitchFamily="34" charset="0"/>
              </a:rPr>
              <a:t> car la commande serait envoyée au vendeur avant d’avoir un numéro SAP.</a:t>
            </a:r>
            <a:endParaRPr lang="fr-BE" sz="2200"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26</a:t>
            </a:fld>
            <a:endParaRPr lang="en-US" dirty="0"/>
          </a:p>
        </p:txBody>
      </p:sp>
    </p:spTree>
    <p:extLst>
      <p:ext uri="{BB962C8B-B14F-4D97-AF65-F5344CB8AC3E}">
        <p14:creationId xmlns:p14="http://schemas.microsoft.com/office/powerpoint/2010/main" val="1129279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Packaging (2)</a:t>
            </a:r>
            <a:endParaRPr lang="fr-BE" dirty="0">
              <a:latin typeface="Source Sans Pro" panose="020B0503030403020204" pitchFamily="34" charset="0"/>
              <a:ea typeface="Source Sans Pro" panose="020B0503030403020204" pitchFamily="34" charset="0"/>
            </a:endParaRPr>
          </a:p>
        </p:txBody>
      </p:sp>
      <p:pic>
        <p:nvPicPr>
          <p:cNvPr id="12" name="Espace réservé du contenu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9362" y="1605756"/>
            <a:ext cx="4105275" cy="4514850"/>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27</a:t>
            </a:fld>
            <a:endParaRPr lang="en-US" dirty="0"/>
          </a:p>
        </p:txBody>
      </p:sp>
      <p:sp>
        <p:nvSpPr>
          <p:cNvPr id="8" name="ZoneTexte 7"/>
          <p:cNvSpPr txBox="1"/>
          <p:nvPr/>
        </p:nvSpPr>
        <p:spPr>
          <a:xfrm>
            <a:off x="2419277" y="4533724"/>
            <a:ext cx="340158" cy="461665"/>
          </a:xfrm>
          <a:prstGeom prst="rect">
            <a:avLst/>
          </a:prstGeom>
          <a:noFill/>
        </p:spPr>
        <p:txBody>
          <a:bodyPr wrap="none" rtlCol="0">
            <a:spAutoFit/>
          </a:bodyPr>
          <a:lstStyle/>
          <a:p>
            <a:r>
              <a:rPr lang="fr-BE" sz="2400" b="1" dirty="0">
                <a:solidFill>
                  <a:srgbClr val="FF0000"/>
                </a:solidFill>
              </a:rPr>
              <a:t>1</a:t>
            </a:r>
          </a:p>
        </p:txBody>
      </p:sp>
      <p:sp>
        <p:nvSpPr>
          <p:cNvPr id="7" name="Ellipse 6"/>
          <p:cNvSpPr/>
          <p:nvPr/>
        </p:nvSpPr>
        <p:spPr>
          <a:xfrm>
            <a:off x="2519362" y="1653381"/>
            <a:ext cx="1152128" cy="4320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9" name="Ellipse 8"/>
          <p:cNvSpPr/>
          <p:nvPr/>
        </p:nvSpPr>
        <p:spPr>
          <a:xfrm>
            <a:off x="2675055" y="4833464"/>
            <a:ext cx="105038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1300751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u contenu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453022"/>
            <a:ext cx="8413934" cy="4614750"/>
          </a:xfrm>
        </p:spPr>
      </p:pic>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Packaging (2)</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28</a:t>
            </a:fld>
            <a:endParaRPr lang="en-US" dirty="0"/>
          </a:p>
        </p:txBody>
      </p:sp>
      <p:sp>
        <p:nvSpPr>
          <p:cNvPr id="7" name="ZoneTexte 6"/>
          <p:cNvSpPr txBox="1"/>
          <p:nvPr/>
        </p:nvSpPr>
        <p:spPr>
          <a:xfrm>
            <a:off x="1268843" y="2179340"/>
            <a:ext cx="340158" cy="461665"/>
          </a:xfrm>
          <a:prstGeom prst="rect">
            <a:avLst/>
          </a:prstGeom>
          <a:noFill/>
        </p:spPr>
        <p:txBody>
          <a:bodyPr wrap="none" rtlCol="0">
            <a:spAutoFit/>
          </a:bodyPr>
          <a:lstStyle/>
          <a:p>
            <a:r>
              <a:rPr lang="fr-BE" sz="2400" b="1" dirty="0">
                <a:solidFill>
                  <a:srgbClr val="FF0000"/>
                </a:solidFill>
              </a:rPr>
              <a:t>2</a:t>
            </a:r>
          </a:p>
        </p:txBody>
      </p:sp>
      <p:sp>
        <p:nvSpPr>
          <p:cNvPr id="8" name="Ellipse 7"/>
          <p:cNvSpPr/>
          <p:nvPr/>
        </p:nvSpPr>
        <p:spPr>
          <a:xfrm>
            <a:off x="1438922" y="2499762"/>
            <a:ext cx="684806" cy="3924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9" name="Ellipse 8"/>
          <p:cNvSpPr/>
          <p:nvPr/>
        </p:nvSpPr>
        <p:spPr>
          <a:xfrm>
            <a:off x="7668344" y="1459260"/>
            <a:ext cx="100811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0" name="ZoneTexte 9"/>
          <p:cNvSpPr txBox="1"/>
          <p:nvPr/>
        </p:nvSpPr>
        <p:spPr>
          <a:xfrm>
            <a:off x="7498265" y="1099220"/>
            <a:ext cx="340158" cy="461665"/>
          </a:xfrm>
          <a:prstGeom prst="rect">
            <a:avLst/>
          </a:prstGeom>
          <a:noFill/>
        </p:spPr>
        <p:txBody>
          <a:bodyPr wrap="none" rtlCol="0">
            <a:spAutoFit/>
          </a:bodyPr>
          <a:lstStyle/>
          <a:p>
            <a:r>
              <a:rPr lang="fr-BE" sz="2400" b="1" dirty="0">
                <a:solidFill>
                  <a:srgbClr val="FF0000"/>
                </a:solidFill>
              </a:rPr>
              <a:t>3</a:t>
            </a:r>
          </a:p>
        </p:txBody>
      </p:sp>
    </p:spTree>
    <p:extLst>
      <p:ext uri="{BB962C8B-B14F-4D97-AF65-F5344CB8AC3E}">
        <p14:creationId xmlns:p14="http://schemas.microsoft.com/office/powerpoint/2010/main" val="2047305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Packaging (2)</a:t>
            </a:r>
            <a:endParaRPr lang="fr-BE" dirty="0">
              <a:latin typeface="Source Sans Pro" panose="020B0503030403020204" pitchFamily="34" charset="0"/>
              <a:ea typeface="Source Sans Pro" panose="020B0503030403020204" pitchFamily="34" charset="0"/>
            </a:endParaRPr>
          </a:p>
        </p:txBody>
      </p:sp>
      <p:pic>
        <p:nvPicPr>
          <p:cNvPr id="10" name="Espace réservé du contenu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440210"/>
            <a:ext cx="8281615" cy="4884367"/>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29</a:t>
            </a:fld>
            <a:endParaRPr lang="en-US" dirty="0"/>
          </a:p>
        </p:txBody>
      </p:sp>
      <p:sp>
        <p:nvSpPr>
          <p:cNvPr id="7" name="Ellipse 6"/>
          <p:cNvSpPr/>
          <p:nvPr/>
        </p:nvSpPr>
        <p:spPr>
          <a:xfrm>
            <a:off x="7960983" y="1440210"/>
            <a:ext cx="499449"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7760234" y="1122561"/>
            <a:ext cx="340158" cy="461665"/>
          </a:xfrm>
          <a:prstGeom prst="rect">
            <a:avLst/>
          </a:prstGeom>
          <a:noFill/>
        </p:spPr>
        <p:txBody>
          <a:bodyPr wrap="none" rtlCol="0">
            <a:spAutoFit/>
          </a:bodyPr>
          <a:lstStyle/>
          <a:p>
            <a:r>
              <a:rPr lang="fr-BE" sz="2400" b="1" dirty="0">
                <a:solidFill>
                  <a:srgbClr val="FF0000"/>
                </a:solidFill>
              </a:rPr>
              <a:t>4</a:t>
            </a:r>
          </a:p>
        </p:txBody>
      </p:sp>
      <p:sp>
        <p:nvSpPr>
          <p:cNvPr id="9" name="Ellipse 8"/>
          <p:cNvSpPr/>
          <p:nvPr/>
        </p:nvSpPr>
        <p:spPr>
          <a:xfrm>
            <a:off x="611560" y="3888482"/>
            <a:ext cx="1584176" cy="28803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3591554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Plan</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fontScale="85000" lnSpcReduction="20000"/>
          </a:bodyPr>
          <a:lstStyle/>
          <a:p>
            <a:r>
              <a:rPr lang="fr-BE" dirty="0">
                <a:solidFill>
                  <a:srgbClr val="FF0000"/>
                </a:solidFill>
                <a:latin typeface="Source Sans Pro" panose="020B0503030403020204" pitchFamily="34" charset="0"/>
                <a:ea typeface="Source Sans Pro" panose="020B0503030403020204" pitchFamily="34" charset="0"/>
              </a:rPr>
              <a:t>Workflow général des </a:t>
            </a:r>
            <a:r>
              <a:rPr lang="fr-BE" dirty="0" smtClean="0">
                <a:solidFill>
                  <a:srgbClr val="FF0000"/>
                </a:solidFill>
                <a:latin typeface="Source Sans Pro" panose="020B0503030403020204" pitchFamily="34" charset="0"/>
                <a:ea typeface="Source Sans Pro" panose="020B0503030403020204" pitchFamily="34" charset="0"/>
              </a:rPr>
              <a:t>achats</a:t>
            </a:r>
          </a:p>
          <a:p>
            <a:pPr lvl="1"/>
            <a:r>
              <a:rPr lang="fr-BE" b="1" dirty="0" smtClean="0">
                <a:solidFill>
                  <a:srgbClr val="FF0000"/>
                </a:solidFill>
                <a:latin typeface="Source Sans Pro" panose="020B0503030403020204" pitchFamily="34" charset="0"/>
                <a:ea typeface="Source Sans Pro" panose="020B0503030403020204" pitchFamily="34" charset="0"/>
              </a:rPr>
              <a:t>Workflow des achats</a:t>
            </a:r>
          </a:p>
          <a:p>
            <a:pPr lvl="1"/>
            <a:r>
              <a:rPr lang="fr-BE" dirty="0" smtClean="0">
                <a:latin typeface="Source Sans Pro" panose="020B0503030403020204" pitchFamily="34" charset="0"/>
                <a:ea typeface="Source Sans Pro" panose="020B0503030403020204" pitchFamily="34" charset="0"/>
              </a:rPr>
              <a:t>Créer une ligne de commande</a:t>
            </a:r>
          </a:p>
          <a:p>
            <a:pPr lvl="1"/>
            <a:r>
              <a:rPr lang="fr-BE" dirty="0" err="1" smtClean="0">
                <a:latin typeface="Source Sans Pro" panose="020B0503030403020204" pitchFamily="34" charset="0"/>
                <a:ea typeface="Source Sans Pro" panose="020B0503030403020204" pitchFamily="34" charset="0"/>
              </a:rPr>
              <a:t>Review</a:t>
            </a:r>
            <a:endParaRPr lang="fr-BE" dirty="0" smtClean="0">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Packaging</a:t>
            </a:r>
          </a:p>
          <a:p>
            <a:pPr lvl="1"/>
            <a:r>
              <a:rPr lang="fr-BE" dirty="0" smtClean="0">
                <a:latin typeface="Source Sans Pro" panose="020B0503030403020204" pitchFamily="34" charset="0"/>
                <a:ea typeface="Source Sans Pro" panose="020B0503030403020204" pitchFamily="34" charset="0"/>
              </a:rPr>
              <a:t>Interaction avec  SAP</a:t>
            </a:r>
          </a:p>
          <a:p>
            <a:pPr lvl="1"/>
            <a:r>
              <a:rPr lang="fr-BE" dirty="0" smtClean="0">
                <a:latin typeface="Source Sans Pro" panose="020B0503030403020204" pitchFamily="34" charset="0"/>
                <a:ea typeface="Source Sans Pro" panose="020B0503030403020204" pitchFamily="34" charset="0"/>
              </a:rPr>
              <a:t>Approbation</a:t>
            </a:r>
          </a:p>
          <a:p>
            <a:pPr lvl="1"/>
            <a:r>
              <a:rPr lang="fr-BE" dirty="0" smtClean="0">
                <a:latin typeface="Source Sans Pro" panose="020B0503030403020204" pitchFamily="34" charset="0"/>
                <a:ea typeface="Source Sans Pro" panose="020B0503030403020204" pitchFamily="34" charset="0"/>
              </a:rPr>
              <a:t>Envoi</a:t>
            </a:r>
          </a:p>
          <a:p>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Workflows </a:t>
            </a:r>
            <a:r>
              <a:rPr lang="fr-BE" dirty="0" smtClean="0">
                <a:latin typeface="Source Sans Pro" panose="020B0503030403020204" pitchFamily="34" charset="0"/>
                <a:ea typeface="Source Sans Pro" panose="020B0503030403020204" pitchFamily="34" charset="0"/>
              </a:rPr>
              <a:t>particuliers</a:t>
            </a:r>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Gestion des PO </a:t>
            </a:r>
            <a:r>
              <a:rPr lang="fr-BE" dirty="0" err="1">
                <a:latin typeface="Source Sans Pro" panose="020B0503030403020204" pitchFamily="34" charset="0"/>
                <a:ea typeface="Source Sans Pro" panose="020B0503030403020204" pitchFamily="34" charset="0"/>
              </a:rPr>
              <a:t>lines</a:t>
            </a:r>
            <a:endParaRPr lang="fr-BE" dirty="0">
              <a:latin typeface="Source Sans Pro" panose="020B0503030403020204" pitchFamily="34" charset="0"/>
              <a:ea typeface="Source Sans Pro" panose="020B0503030403020204" pitchFamily="34" charset="0"/>
            </a:endParaRPr>
          </a:p>
          <a:p>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a:t>
            </a:fld>
            <a:endParaRPr lang="en-US" dirty="0"/>
          </a:p>
        </p:txBody>
      </p:sp>
    </p:spTree>
    <p:extLst>
      <p:ext uri="{BB962C8B-B14F-4D97-AF65-F5344CB8AC3E}">
        <p14:creationId xmlns:p14="http://schemas.microsoft.com/office/powerpoint/2010/main" val="752519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a:t>
            </a:r>
            <a:endParaRPr lang="fr-BE" dirty="0"/>
          </a:p>
        </p:txBody>
      </p:sp>
      <p:sp>
        <p:nvSpPr>
          <p:cNvPr id="3" name="Espace réservé du contenu 2"/>
          <p:cNvSpPr>
            <a:spLocks noGrp="1"/>
          </p:cNvSpPr>
          <p:nvPr>
            <p:ph idx="1"/>
          </p:nvPr>
        </p:nvSpPr>
        <p:spPr/>
        <p:txBody>
          <a:bodyPr>
            <a:normAutofit fontScale="85000" lnSpcReduction="20000"/>
          </a:bodyPr>
          <a:lstStyle/>
          <a:p>
            <a:r>
              <a:rPr lang="fr-BE" dirty="0">
                <a:solidFill>
                  <a:srgbClr val="FF0000"/>
                </a:solidFill>
                <a:latin typeface="Source Sans Pro" panose="020B0503030403020204" pitchFamily="34" charset="0"/>
                <a:ea typeface="Source Sans Pro" panose="020B0503030403020204" pitchFamily="34" charset="0"/>
              </a:rPr>
              <a:t>Workflow général des </a:t>
            </a:r>
            <a:r>
              <a:rPr lang="fr-BE" dirty="0" smtClean="0">
                <a:solidFill>
                  <a:srgbClr val="FF0000"/>
                </a:solidFill>
                <a:latin typeface="Source Sans Pro" panose="020B0503030403020204" pitchFamily="34" charset="0"/>
                <a:ea typeface="Source Sans Pro" panose="020B0503030403020204" pitchFamily="34" charset="0"/>
              </a:rPr>
              <a:t>achats</a:t>
            </a:r>
          </a:p>
          <a:p>
            <a:pPr lvl="1"/>
            <a:r>
              <a:rPr lang="fr-BE" dirty="0" smtClean="0">
                <a:latin typeface="Source Sans Pro" panose="020B0503030403020204" pitchFamily="34" charset="0"/>
                <a:ea typeface="Source Sans Pro" panose="020B0503030403020204" pitchFamily="34" charset="0"/>
              </a:rPr>
              <a:t>Workflow des achats</a:t>
            </a:r>
          </a:p>
          <a:p>
            <a:pPr lvl="1"/>
            <a:r>
              <a:rPr lang="fr-BE" dirty="0" smtClean="0">
                <a:latin typeface="Source Sans Pro" panose="020B0503030403020204" pitchFamily="34" charset="0"/>
                <a:ea typeface="Source Sans Pro" panose="020B0503030403020204" pitchFamily="34" charset="0"/>
              </a:rPr>
              <a:t>Créer une ligne de commande</a:t>
            </a:r>
          </a:p>
          <a:p>
            <a:pPr lvl="1"/>
            <a:r>
              <a:rPr lang="fr-BE" dirty="0" err="1" smtClean="0">
                <a:latin typeface="Source Sans Pro" panose="020B0503030403020204" pitchFamily="34" charset="0"/>
                <a:ea typeface="Source Sans Pro" panose="020B0503030403020204" pitchFamily="34" charset="0"/>
              </a:rPr>
              <a:t>Review</a:t>
            </a:r>
            <a:endParaRPr lang="fr-BE" dirty="0" smtClean="0">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Packaging</a:t>
            </a:r>
          </a:p>
          <a:p>
            <a:pPr lvl="1"/>
            <a:r>
              <a:rPr lang="fr-BE" b="1" dirty="0" smtClean="0">
                <a:solidFill>
                  <a:srgbClr val="FF0000"/>
                </a:solidFill>
                <a:latin typeface="Source Sans Pro" panose="020B0503030403020204" pitchFamily="34" charset="0"/>
                <a:ea typeface="Source Sans Pro" panose="020B0503030403020204" pitchFamily="34" charset="0"/>
              </a:rPr>
              <a:t>Interaction avec  SAP</a:t>
            </a:r>
          </a:p>
          <a:p>
            <a:pPr lvl="1"/>
            <a:r>
              <a:rPr lang="fr-BE" dirty="0" smtClean="0">
                <a:latin typeface="Source Sans Pro" panose="020B0503030403020204" pitchFamily="34" charset="0"/>
                <a:ea typeface="Source Sans Pro" panose="020B0503030403020204" pitchFamily="34" charset="0"/>
              </a:rPr>
              <a:t>Approbation</a:t>
            </a:r>
          </a:p>
          <a:p>
            <a:pPr lvl="1"/>
            <a:r>
              <a:rPr lang="fr-BE" dirty="0" smtClean="0">
                <a:latin typeface="Source Sans Pro" panose="020B0503030403020204" pitchFamily="34" charset="0"/>
                <a:ea typeface="Source Sans Pro" panose="020B0503030403020204" pitchFamily="34" charset="0"/>
              </a:rPr>
              <a:t>Envoi</a:t>
            </a:r>
          </a:p>
          <a:p>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Workflows </a:t>
            </a:r>
            <a:r>
              <a:rPr lang="fr-BE" dirty="0" smtClean="0">
                <a:latin typeface="Source Sans Pro" panose="020B0503030403020204" pitchFamily="34" charset="0"/>
                <a:ea typeface="Source Sans Pro" panose="020B0503030403020204" pitchFamily="34" charset="0"/>
              </a:rPr>
              <a:t>particuliers</a:t>
            </a:r>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Gestion des PO </a:t>
            </a:r>
            <a:r>
              <a:rPr lang="fr-BE" dirty="0" err="1">
                <a:latin typeface="Source Sans Pro" panose="020B0503030403020204" pitchFamily="34" charset="0"/>
                <a:ea typeface="Source Sans Pro" panose="020B0503030403020204" pitchFamily="34" charset="0"/>
              </a:rPr>
              <a:t>lines</a:t>
            </a:r>
            <a:endParaRPr lang="fr-BE" dirty="0">
              <a:latin typeface="Source Sans Pro" panose="020B0503030403020204" pitchFamily="34" charset="0"/>
              <a:ea typeface="Source Sans Pro" panose="020B0503030403020204"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30</a:t>
            </a:fld>
            <a:endParaRPr lang="en-US" dirty="0"/>
          </a:p>
        </p:txBody>
      </p:sp>
    </p:spTree>
    <p:extLst>
      <p:ext uri="{BB962C8B-B14F-4D97-AF65-F5344CB8AC3E}">
        <p14:creationId xmlns:p14="http://schemas.microsoft.com/office/powerpoint/2010/main" val="4173892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704" y="1492949"/>
            <a:ext cx="4464496" cy="4909910"/>
          </a:xfrm>
          <a:prstGeom prst="rect">
            <a:avLst/>
          </a:prstGeom>
        </p:spPr>
      </p:pic>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Interaction avec SAP (1)</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31</a:t>
            </a:fld>
            <a:endParaRPr lang="en-US" dirty="0"/>
          </a:p>
        </p:txBody>
      </p:sp>
      <p:sp>
        <p:nvSpPr>
          <p:cNvPr id="7" name="Ellipse 6"/>
          <p:cNvSpPr/>
          <p:nvPr/>
        </p:nvSpPr>
        <p:spPr>
          <a:xfrm>
            <a:off x="2064445" y="5226918"/>
            <a:ext cx="894804" cy="396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1824704" y="4962987"/>
            <a:ext cx="340158" cy="461665"/>
          </a:xfrm>
          <a:prstGeom prst="rect">
            <a:avLst/>
          </a:prstGeom>
          <a:noFill/>
        </p:spPr>
        <p:txBody>
          <a:bodyPr wrap="none" rtlCol="0">
            <a:spAutoFit/>
          </a:bodyPr>
          <a:lstStyle/>
          <a:p>
            <a:r>
              <a:rPr lang="fr-BE" sz="2400" b="1" dirty="0">
                <a:solidFill>
                  <a:srgbClr val="FF0000"/>
                </a:solidFill>
              </a:rPr>
              <a:t>1</a:t>
            </a:r>
          </a:p>
        </p:txBody>
      </p:sp>
      <p:sp>
        <p:nvSpPr>
          <p:cNvPr id="9" name="Ellipse 8"/>
          <p:cNvSpPr/>
          <p:nvPr/>
        </p:nvSpPr>
        <p:spPr>
          <a:xfrm>
            <a:off x="1839472" y="1571787"/>
            <a:ext cx="1220360" cy="4483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1700390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298" y="2060848"/>
            <a:ext cx="8466199" cy="3496571"/>
          </a:xfrm>
        </p:spPr>
      </p:pic>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Interaction avec SAP (2)</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32</a:t>
            </a:fld>
            <a:endParaRPr lang="en-US" dirty="0"/>
          </a:p>
        </p:txBody>
      </p:sp>
      <p:sp>
        <p:nvSpPr>
          <p:cNvPr id="7" name="Ellipse 6"/>
          <p:cNvSpPr/>
          <p:nvPr/>
        </p:nvSpPr>
        <p:spPr>
          <a:xfrm>
            <a:off x="1023417" y="3573016"/>
            <a:ext cx="936104"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756237" y="3342183"/>
            <a:ext cx="340158" cy="461665"/>
          </a:xfrm>
          <a:prstGeom prst="rect">
            <a:avLst/>
          </a:prstGeom>
          <a:noFill/>
        </p:spPr>
        <p:txBody>
          <a:bodyPr wrap="none" rtlCol="0">
            <a:spAutoFit/>
          </a:bodyPr>
          <a:lstStyle/>
          <a:p>
            <a:r>
              <a:rPr lang="fr-BE" sz="2400" b="1" dirty="0">
                <a:solidFill>
                  <a:srgbClr val="FF0000"/>
                </a:solidFill>
              </a:rPr>
              <a:t>2</a:t>
            </a:r>
          </a:p>
        </p:txBody>
      </p:sp>
    </p:spTree>
    <p:extLst>
      <p:ext uri="{BB962C8B-B14F-4D97-AF65-F5344CB8AC3E}">
        <p14:creationId xmlns:p14="http://schemas.microsoft.com/office/powerpoint/2010/main" val="1129033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Interaction avec SAP (3)</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33</a:t>
            </a:fld>
            <a:endParaRPr lang="en-US" dirty="0"/>
          </a:p>
        </p:txBody>
      </p:sp>
      <p:pic>
        <p:nvPicPr>
          <p:cNvPr id="11" name="Espace réservé du contenu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825" y="1844824"/>
            <a:ext cx="8342729" cy="3958131"/>
          </a:xfrm>
        </p:spPr>
      </p:pic>
      <p:sp>
        <p:nvSpPr>
          <p:cNvPr id="7" name="Ellipse 6"/>
          <p:cNvSpPr/>
          <p:nvPr/>
        </p:nvSpPr>
        <p:spPr>
          <a:xfrm>
            <a:off x="863674" y="2767375"/>
            <a:ext cx="720080"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1510192" y="2467968"/>
            <a:ext cx="340158" cy="461665"/>
          </a:xfrm>
          <a:prstGeom prst="rect">
            <a:avLst/>
          </a:prstGeom>
          <a:noFill/>
        </p:spPr>
        <p:txBody>
          <a:bodyPr wrap="none" rtlCol="0">
            <a:spAutoFit/>
          </a:bodyPr>
          <a:lstStyle/>
          <a:p>
            <a:r>
              <a:rPr lang="fr-BE" sz="2400" b="1" dirty="0">
                <a:solidFill>
                  <a:srgbClr val="FF0000"/>
                </a:solidFill>
              </a:rPr>
              <a:t>3</a:t>
            </a:r>
          </a:p>
        </p:txBody>
      </p:sp>
      <p:sp>
        <p:nvSpPr>
          <p:cNvPr id="9" name="Ellipse 8"/>
          <p:cNvSpPr/>
          <p:nvPr/>
        </p:nvSpPr>
        <p:spPr>
          <a:xfrm>
            <a:off x="7624287" y="3356993"/>
            <a:ext cx="692129" cy="5876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0" name="ZoneTexte 9"/>
          <p:cNvSpPr txBox="1"/>
          <p:nvPr/>
        </p:nvSpPr>
        <p:spPr>
          <a:xfrm>
            <a:off x="7284129" y="3213907"/>
            <a:ext cx="340158" cy="461665"/>
          </a:xfrm>
          <a:prstGeom prst="rect">
            <a:avLst/>
          </a:prstGeom>
          <a:noFill/>
        </p:spPr>
        <p:txBody>
          <a:bodyPr wrap="none" rtlCol="0">
            <a:spAutoFit/>
          </a:bodyPr>
          <a:lstStyle/>
          <a:p>
            <a:r>
              <a:rPr lang="fr-BE" sz="2400" b="1" dirty="0">
                <a:solidFill>
                  <a:srgbClr val="FF0000"/>
                </a:solidFill>
              </a:rPr>
              <a:t>4</a:t>
            </a:r>
          </a:p>
        </p:txBody>
      </p:sp>
    </p:spTree>
    <p:extLst>
      <p:ext uri="{BB962C8B-B14F-4D97-AF65-F5344CB8AC3E}">
        <p14:creationId xmlns:p14="http://schemas.microsoft.com/office/powerpoint/2010/main" val="2708571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825" y="1672428"/>
            <a:ext cx="7993063" cy="4468819"/>
          </a:xfrm>
        </p:spPr>
      </p:pic>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Interaction avec SAP (4)</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34</a:t>
            </a:fld>
            <a:endParaRPr lang="en-US" dirty="0"/>
          </a:p>
        </p:txBody>
      </p:sp>
      <p:sp>
        <p:nvSpPr>
          <p:cNvPr id="7" name="Ellipse 6"/>
          <p:cNvSpPr/>
          <p:nvPr/>
        </p:nvSpPr>
        <p:spPr>
          <a:xfrm>
            <a:off x="5174128" y="2348880"/>
            <a:ext cx="838032" cy="41764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4833970" y="3212976"/>
            <a:ext cx="340158" cy="461665"/>
          </a:xfrm>
          <a:prstGeom prst="rect">
            <a:avLst/>
          </a:prstGeom>
          <a:noFill/>
        </p:spPr>
        <p:txBody>
          <a:bodyPr wrap="none" rtlCol="0">
            <a:spAutoFit/>
          </a:bodyPr>
          <a:lstStyle/>
          <a:p>
            <a:r>
              <a:rPr lang="fr-BE" sz="2400" b="1" dirty="0">
                <a:solidFill>
                  <a:srgbClr val="FF0000"/>
                </a:solidFill>
              </a:rPr>
              <a:t>5</a:t>
            </a:r>
          </a:p>
        </p:txBody>
      </p:sp>
    </p:spTree>
    <p:extLst>
      <p:ext uri="{BB962C8B-B14F-4D97-AF65-F5344CB8AC3E}">
        <p14:creationId xmlns:p14="http://schemas.microsoft.com/office/powerpoint/2010/main" val="14063465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788" y="1444402"/>
            <a:ext cx="4464496" cy="4909910"/>
          </a:xfrm>
          <a:prstGeom prst="rect">
            <a:avLst/>
          </a:prstGeom>
        </p:spPr>
      </p:pic>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Interaction avec SAP (5)</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35</a:t>
            </a:fld>
            <a:endParaRPr lang="en-US" dirty="0"/>
          </a:p>
        </p:txBody>
      </p:sp>
      <p:sp>
        <p:nvSpPr>
          <p:cNvPr id="7" name="Ellipse 6"/>
          <p:cNvSpPr/>
          <p:nvPr/>
        </p:nvSpPr>
        <p:spPr>
          <a:xfrm>
            <a:off x="2009552" y="5188818"/>
            <a:ext cx="906264" cy="396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1754788" y="4957985"/>
            <a:ext cx="340158" cy="461665"/>
          </a:xfrm>
          <a:prstGeom prst="rect">
            <a:avLst/>
          </a:prstGeom>
          <a:noFill/>
        </p:spPr>
        <p:txBody>
          <a:bodyPr wrap="none" rtlCol="0">
            <a:spAutoFit/>
          </a:bodyPr>
          <a:lstStyle/>
          <a:p>
            <a:r>
              <a:rPr lang="fr-BE" sz="2400" b="1" dirty="0">
                <a:solidFill>
                  <a:srgbClr val="FF0000"/>
                </a:solidFill>
              </a:rPr>
              <a:t>6</a:t>
            </a:r>
          </a:p>
        </p:txBody>
      </p:sp>
    </p:spTree>
    <p:extLst>
      <p:ext uri="{BB962C8B-B14F-4D97-AF65-F5344CB8AC3E}">
        <p14:creationId xmlns:p14="http://schemas.microsoft.com/office/powerpoint/2010/main" val="1355264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714974"/>
            <a:ext cx="8399874" cy="3933523"/>
          </a:xfrm>
        </p:spPr>
      </p:pic>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Interaction avec SAP (6)</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36</a:t>
            </a:fld>
            <a:endParaRPr lang="en-US" dirty="0"/>
          </a:p>
        </p:txBody>
      </p:sp>
      <p:sp>
        <p:nvSpPr>
          <p:cNvPr id="7" name="Ellipse 6"/>
          <p:cNvSpPr/>
          <p:nvPr/>
        </p:nvSpPr>
        <p:spPr>
          <a:xfrm>
            <a:off x="755576" y="3573016"/>
            <a:ext cx="864096" cy="4023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487426" y="3356992"/>
            <a:ext cx="340158" cy="461665"/>
          </a:xfrm>
          <a:prstGeom prst="rect">
            <a:avLst/>
          </a:prstGeom>
          <a:noFill/>
        </p:spPr>
        <p:txBody>
          <a:bodyPr wrap="none" rtlCol="0">
            <a:spAutoFit/>
          </a:bodyPr>
          <a:lstStyle/>
          <a:p>
            <a:r>
              <a:rPr lang="fr-BE" sz="2400" b="1" dirty="0">
                <a:solidFill>
                  <a:srgbClr val="FF0000"/>
                </a:solidFill>
              </a:rPr>
              <a:t>7</a:t>
            </a:r>
          </a:p>
        </p:txBody>
      </p:sp>
      <p:sp>
        <p:nvSpPr>
          <p:cNvPr id="10" name="Ellipse 9"/>
          <p:cNvSpPr/>
          <p:nvPr/>
        </p:nvSpPr>
        <p:spPr>
          <a:xfrm>
            <a:off x="7870823" y="3563331"/>
            <a:ext cx="530119" cy="412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1" name="ZoneTexte 10"/>
          <p:cNvSpPr txBox="1"/>
          <p:nvPr/>
        </p:nvSpPr>
        <p:spPr>
          <a:xfrm>
            <a:off x="7596336" y="3471391"/>
            <a:ext cx="340158" cy="461665"/>
          </a:xfrm>
          <a:prstGeom prst="rect">
            <a:avLst/>
          </a:prstGeom>
          <a:noFill/>
        </p:spPr>
        <p:txBody>
          <a:bodyPr wrap="none" rtlCol="0">
            <a:spAutoFit/>
          </a:bodyPr>
          <a:lstStyle/>
          <a:p>
            <a:r>
              <a:rPr lang="fr-BE" sz="2400" b="1" dirty="0">
                <a:solidFill>
                  <a:srgbClr val="FF0000"/>
                </a:solidFill>
              </a:rPr>
              <a:t>8</a:t>
            </a:r>
          </a:p>
        </p:txBody>
      </p:sp>
    </p:spTree>
    <p:extLst>
      <p:ext uri="{BB962C8B-B14F-4D97-AF65-F5344CB8AC3E}">
        <p14:creationId xmlns:p14="http://schemas.microsoft.com/office/powerpoint/2010/main" val="6092165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u contenu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437" y="1844824"/>
            <a:ext cx="8496944" cy="3619835"/>
          </a:xfrm>
        </p:spPr>
      </p:pic>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Interaction avec SAP (7)</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37</a:t>
            </a:fld>
            <a:endParaRPr lang="en-US" dirty="0"/>
          </a:p>
        </p:txBody>
      </p:sp>
      <p:sp>
        <p:nvSpPr>
          <p:cNvPr id="8" name="Ellipse 7"/>
          <p:cNvSpPr/>
          <p:nvPr/>
        </p:nvSpPr>
        <p:spPr>
          <a:xfrm>
            <a:off x="701477" y="4077072"/>
            <a:ext cx="2160240" cy="396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9" name="ZoneTexte 8"/>
          <p:cNvSpPr txBox="1"/>
          <p:nvPr/>
        </p:nvSpPr>
        <p:spPr>
          <a:xfrm>
            <a:off x="383107" y="3903439"/>
            <a:ext cx="340158" cy="461665"/>
          </a:xfrm>
          <a:prstGeom prst="rect">
            <a:avLst/>
          </a:prstGeom>
          <a:noFill/>
        </p:spPr>
        <p:txBody>
          <a:bodyPr wrap="none" rtlCol="0">
            <a:spAutoFit/>
          </a:bodyPr>
          <a:lstStyle/>
          <a:p>
            <a:r>
              <a:rPr lang="fr-BE" sz="2400" b="1" dirty="0">
                <a:solidFill>
                  <a:srgbClr val="FF0000"/>
                </a:solidFill>
              </a:rPr>
              <a:t>9</a:t>
            </a:r>
          </a:p>
        </p:txBody>
      </p:sp>
      <p:sp>
        <p:nvSpPr>
          <p:cNvPr id="10" name="Ellipse 9"/>
          <p:cNvSpPr/>
          <p:nvPr/>
        </p:nvSpPr>
        <p:spPr>
          <a:xfrm>
            <a:off x="188872" y="3133600"/>
            <a:ext cx="728629"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1" name="Ellipse 10"/>
          <p:cNvSpPr/>
          <p:nvPr/>
        </p:nvSpPr>
        <p:spPr>
          <a:xfrm>
            <a:off x="6750149" y="2132856"/>
            <a:ext cx="115212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2" name="ZoneTexte 11"/>
          <p:cNvSpPr txBox="1"/>
          <p:nvPr/>
        </p:nvSpPr>
        <p:spPr>
          <a:xfrm>
            <a:off x="6254500" y="2046039"/>
            <a:ext cx="495649" cy="461665"/>
          </a:xfrm>
          <a:prstGeom prst="rect">
            <a:avLst/>
          </a:prstGeom>
          <a:noFill/>
        </p:spPr>
        <p:txBody>
          <a:bodyPr wrap="none" rtlCol="0">
            <a:spAutoFit/>
          </a:bodyPr>
          <a:lstStyle/>
          <a:p>
            <a:r>
              <a:rPr lang="fr-BE" sz="2400" b="1" dirty="0" smtClean="0">
                <a:solidFill>
                  <a:srgbClr val="FF0000"/>
                </a:solidFill>
              </a:rPr>
              <a:t>10</a:t>
            </a:r>
            <a:endParaRPr lang="fr-BE" sz="2400" b="1" dirty="0">
              <a:solidFill>
                <a:srgbClr val="FF0000"/>
              </a:solidFill>
            </a:endParaRPr>
          </a:p>
        </p:txBody>
      </p:sp>
    </p:spTree>
    <p:extLst>
      <p:ext uri="{BB962C8B-B14F-4D97-AF65-F5344CB8AC3E}">
        <p14:creationId xmlns:p14="http://schemas.microsoft.com/office/powerpoint/2010/main" val="37081655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Plan</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fontScale="85000" lnSpcReduction="20000"/>
          </a:bodyPr>
          <a:lstStyle/>
          <a:p>
            <a:r>
              <a:rPr lang="fr-BE" dirty="0">
                <a:solidFill>
                  <a:srgbClr val="FF0000"/>
                </a:solidFill>
                <a:latin typeface="Source Sans Pro" panose="020B0503030403020204" pitchFamily="34" charset="0"/>
                <a:ea typeface="Source Sans Pro" panose="020B0503030403020204" pitchFamily="34" charset="0"/>
              </a:rPr>
              <a:t>Workflow général des </a:t>
            </a:r>
            <a:r>
              <a:rPr lang="fr-BE" dirty="0" smtClean="0">
                <a:solidFill>
                  <a:srgbClr val="FF0000"/>
                </a:solidFill>
                <a:latin typeface="Source Sans Pro" panose="020B0503030403020204" pitchFamily="34" charset="0"/>
                <a:ea typeface="Source Sans Pro" panose="020B0503030403020204" pitchFamily="34" charset="0"/>
              </a:rPr>
              <a:t>achats</a:t>
            </a:r>
          </a:p>
          <a:p>
            <a:pPr lvl="1"/>
            <a:r>
              <a:rPr lang="fr-BE" dirty="0" smtClean="0">
                <a:latin typeface="Source Sans Pro" panose="020B0503030403020204" pitchFamily="34" charset="0"/>
                <a:ea typeface="Source Sans Pro" panose="020B0503030403020204" pitchFamily="34" charset="0"/>
              </a:rPr>
              <a:t>Workflow des achats</a:t>
            </a:r>
          </a:p>
          <a:p>
            <a:pPr lvl="1"/>
            <a:r>
              <a:rPr lang="fr-BE" dirty="0" smtClean="0">
                <a:latin typeface="Source Sans Pro" panose="020B0503030403020204" pitchFamily="34" charset="0"/>
                <a:ea typeface="Source Sans Pro" panose="020B0503030403020204" pitchFamily="34" charset="0"/>
              </a:rPr>
              <a:t>Créer une ligne de commande</a:t>
            </a:r>
          </a:p>
          <a:p>
            <a:pPr lvl="1"/>
            <a:r>
              <a:rPr lang="fr-BE" dirty="0" err="1" smtClean="0">
                <a:latin typeface="Source Sans Pro" panose="020B0503030403020204" pitchFamily="34" charset="0"/>
                <a:ea typeface="Source Sans Pro" panose="020B0503030403020204" pitchFamily="34" charset="0"/>
              </a:rPr>
              <a:t>Review</a:t>
            </a:r>
            <a:endParaRPr lang="fr-BE" dirty="0" smtClean="0">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Packaging</a:t>
            </a:r>
          </a:p>
          <a:p>
            <a:pPr lvl="1"/>
            <a:r>
              <a:rPr lang="fr-BE" dirty="0" smtClean="0">
                <a:latin typeface="Source Sans Pro" panose="020B0503030403020204" pitchFamily="34" charset="0"/>
                <a:ea typeface="Source Sans Pro" panose="020B0503030403020204" pitchFamily="34" charset="0"/>
              </a:rPr>
              <a:t>Interaction avec  SAP</a:t>
            </a:r>
          </a:p>
          <a:p>
            <a:pPr lvl="1"/>
            <a:r>
              <a:rPr lang="fr-BE" b="1" dirty="0" smtClean="0">
                <a:solidFill>
                  <a:srgbClr val="FF0000"/>
                </a:solidFill>
                <a:latin typeface="Source Sans Pro" panose="020B0503030403020204" pitchFamily="34" charset="0"/>
                <a:ea typeface="Source Sans Pro" panose="020B0503030403020204" pitchFamily="34" charset="0"/>
              </a:rPr>
              <a:t>Approbation</a:t>
            </a:r>
          </a:p>
          <a:p>
            <a:pPr lvl="1"/>
            <a:r>
              <a:rPr lang="fr-BE" dirty="0" smtClean="0">
                <a:latin typeface="Source Sans Pro" panose="020B0503030403020204" pitchFamily="34" charset="0"/>
                <a:ea typeface="Source Sans Pro" panose="020B0503030403020204" pitchFamily="34" charset="0"/>
              </a:rPr>
              <a:t>Envoi</a:t>
            </a:r>
          </a:p>
          <a:p>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Workflows </a:t>
            </a:r>
            <a:r>
              <a:rPr lang="fr-BE" dirty="0" smtClean="0">
                <a:latin typeface="Source Sans Pro" panose="020B0503030403020204" pitchFamily="34" charset="0"/>
                <a:ea typeface="Source Sans Pro" panose="020B0503030403020204" pitchFamily="34" charset="0"/>
              </a:rPr>
              <a:t>particuliers</a:t>
            </a:r>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Gestion des PO </a:t>
            </a:r>
            <a:r>
              <a:rPr lang="fr-BE" dirty="0" err="1">
                <a:latin typeface="Source Sans Pro" panose="020B0503030403020204" pitchFamily="34" charset="0"/>
                <a:ea typeface="Source Sans Pro" panose="020B0503030403020204" pitchFamily="34" charset="0"/>
              </a:rPr>
              <a:t>lines</a:t>
            </a:r>
            <a:endParaRPr lang="fr-BE" dirty="0">
              <a:latin typeface="Source Sans Pro" panose="020B0503030403020204" pitchFamily="34" charset="0"/>
              <a:ea typeface="Source Sans Pro" panose="020B0503030403020204"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38</a:t>
            </a:fld>
            <a:endParaRPr lang="en-US" dirty="0"/>
          </a:p>
        </p:txBody>
      </p:sp>
    </p:spTree>
    <p:extLst>
      <p:ext uri="{BB962C8B-B14F-4D97-AF65-F5344CB8AC3E}">
        <p14:creationId xmlns:p14="http://schemas.microsoft.com/office/powerpoint/2010/main" val="2158644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Approbation</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lstStyle/>
          <a:p>
            <a:r>
              <a:rPr lang="fr-BE" sz="2400" dirty="0">
                <a:latin typeface="Source Sans Pro" panose="020B0503030403020204" pitchFamily="34" charset="0"/>
                <a:ea typeface="Source Sans Pro" panose="020B0503030403020204" pitchFamily="34" charset="0"/>
              </a:rPr>
              <a:t>Processus permettant </a:t>
            </a:r>
            <a:r>
              <a:rPr lang="fr-BE" sz="2400" dirty="0" smtClean="0">
                <a:latin typeface="Source Sans Pro" panose="020B0503030403020204" pitchFamily="34" charset="0"/>
                <a:ea typeface="Source Sans Pro" panose="020B0503030403020204" pitchFamily="34" charset="0"/>
              </a:rPr>
              <a:t>l’approbation d’un PO </a:t>
            </a:r>
            <a:r>
              <a:rPr lang="fr-BE" sz="2400" dirty="0">
                <a:latin typeface="Source Sans Pro" panose="020B0503030403020204" pitchFamily="34" charset="0"/>
                <a:ea typeface="Source Sans Pro" panose="020B0503030403020204" pitchFamily="34" charset="0"/>
              </a:rPr>
              <a:t>avant son </a:t>
            </a:r>
            <a:r>
              <a:rPr lang="fr-BE" sz="2400" dirty="0" smtClean="0">
                <a:latin typeface="Source Sans Pro" panose="020B0503030403020204" pitchFamily="34" charset="0"/>
                <a:ea typeface="Source Sans Pro" panose="020B0503030403020204" pitchFamily="34" charset="0"/>
              </a:rPr>
              <a:t>envoi</a:t>
            </a:r>
            <a:endParaRPr lang="fr-BE" sz="2400" dirty="0">
              <a:latin typeface="Source Sans Pro" panose="020B0503030403020204" pitchFamily="34" charset="0"/>
              <a:ea typeface="Source Sans Pro" panose="020B0503030403020204" pitchFamily="34" charset="0"/>
            </a:endParaRPr>
          </a:p>
          <a:p>
            <a:r>
              <a:rPr lang="fr-BE" sz="2400" dirty="0" smtClean="0">
                <a:latin typeface="Source Sans Pro" panose="020B0503030403020204" pitchFamily="34" charset="0"/>
                <a:ea typeface="Source Sans Pro" panose="020B0503030403020204" pitchFamily="34" charset="0"/>
              </a:rPr>
              <a:t>A configurer </a:t>
            </a:r>
            <a:r>
              <a:rPr lang="fr-BE" sz="2400" dirty="0">
                <a:latin typeface="Source Sans Pro" panose="020B0503030403020204" pitchFamily="34" charset="0"/>
                <a:ea typeface="Source Sans Pro" panose="020B0503030403020204" pitchFamily="34" charset="0"/>
              </a:rPr>
              <a:t>dans </a:t>
            </a:r>
            <a:r>
              <a:rPr lang="fr-BE" sz="2400" dirty="0" smtClean="0">
                <a:latin typeface="Source Sans Pro" panose="020B0503030403020204" pitchFamily="34" charset="0"/>
                <a:ea typeface="Source Sans Pro" panose="020B0503030403020204" pitchFamily="34" charset="0"/>
              </a:rPr>
              <a:t>Alma (si besoin)</a:t>
            </a:r>
            <a:endParaRPr lang="fr-BE" sz="2400" dirty="0">
              <a:latin typeface="Source Sans Pro" panose="020B0503030403020204" pitchFamily="34" charset="0"/>
              <a:ea typeface="Source Sans Pro" panose="020B0503030403020204" pitchFamily="34" charset="0"/>
            </a:endParaRPr>
          </a:p>
          <a:p>
            <a:r>
              <a:rPr lang="fr-BE" sz="2400" dirty="0" smtClean="0">
                <a:latin typeface="Source Sans Pro" panose="020B0503030403020204" pitchFamily="34" charset="0"/>
                <a:ea typeface="Source Sans Pro" panose="020B0503030403020204" pitchFamily="34" charset="0"/>
              </a:rPr>
              <a:t>Au niveau institutionnel !</a:t>
            </a:r>
            <a:endParaRPr lang="fr-BE" sz="2400" dirty="0">
              <a:latin typeface="Source Sans Pro" panose="020B0503030403020204" pitchFamily="34" charset="0"/>
              <a:ea typeface="Source Sans Pro" panose="020B0503030403020204"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39</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008" y="3002845"/>
            <a:ext cx="4550642" cy="3123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602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Workflow des achats</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1805" y="1600200"/>
            <a:ext cx="3720390" cy="4525963"/>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4</a:t>
            </a:fld>
            <a:endParaRPr lang="en-US" dirty="0"/>
          </a:p>
        </p:txBody>
      </p:sp>
    </p:spTree>
    <p:extLst>
      <p:ext uri="{BB962C8B-B14F-4D97-AF65-F5344CB8AC3E}">
        <p14:creationId xmlns:p14="http://schemas.microsoft.com/office/powerpoint/2010/main" val="737619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Plan</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fontScale="85000" lnSpcReduction="20000"/>
          </a:bodyPr>
          <a:lstStyle/>
          <a:p>
            <a:r>
              <a:rPr lang="fr-BE" dirty="0">
                <a:solidFill>
                  <a:srgbClr val="FF0000"/>
                </a:solidFill>
                <a:latin typeface="Source Sans Pro" panose="020B0503030403020204" pitchFamily="34" charset="0"/>
                <a:ea typeface="Source Sans Pro" panose="020B0503030403020204" pitchFamily="34" charset="0"/>
              </a:rPr>
              <a:t>Workflow général des </a:t>
            </a:r>
            <a:r>
              <a:rPr lang="fr-BE" dirty="0" smtClean="0">
                <a:solidFill>
                  <a:srgbClr val="FF0000"/>
                </a:solidFill>
                <a:latin typeface="Source Sans Pro" panose="020B0503030403020204" pitchFamily="34" charset="0"/>
                <a:ea typeface="Source Sans Pro" panose="020B0503030403020204" pitchFamily="34" charset="0"/>
              </a:rPr>
              <a:t>achats</a:t>
            </a:r>
          </a:p>
          <a:p>
            <a:pPr lvl="1"/>
            <a:r>
              <a:rPr lang="fr-BE" dirty="0" smtClean="0">
                <a:latin typeface="Source Sans Pro" panose="020B0503030403020204" pitchFamily="34" charset="0"/>
                <a:ea typeface="Source Sans Pro" panose="020B0503030403020204" pitchFamily="34" charset="0"/>
              </a:rPr>
              <a:t>Workflow des achats</a:t>
            </a:r>
          </a:p>
          <a:p>
            <a:pPr lvl="1"/>
            <a:r>
              <a:rPr lang="fr-BE" dirty="0" smtClean="0">
                <a:latin typeface="Source Sans Pro" panose="020B0503030403020204" pitchFamily="34" charset="0"/>
                <a:ea typeface="Source Sans Pro" panose="020B0503030403020204" pitchFamily="34" charset="0"/>
              </a:rPr>
              <a:t>Créer une ligne de commande</a:t>
            </a:r>
          </a:p>
          <a:p>
            <a:pPr lvl="1"/>
            <a:r>
              <a:rPr lang="fr-BE" dirty="0" err="1" smtClean="0">
                <a:latin typeface="Source Sans Pro" panose="020B0503030403020204" pitchFamily="34" charset="0"/>
                <a:ea typeface="Source Sans Pro" panose="020B0503030403020204" pitchFamily="34" charset="0"/>
              </a:rPr>
              <a:t>Review</a:t>
            </a:r>
            <a:endParaRPr lang="fr-BE" dirty="0" smtClean="0">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Packaging</a:t>
            </a:r>
          </a:p>
          <a:p>
            <a:pPr lvl="1"/>
            <a:r>
              <a:rPr lang="fr-BE" dirty="0" smtClean="0">
                <a:latin typeface="Source Sans Pro" panose="020B0503030403020204" pitchFamily="34" charset="0"/>
                <a:ea typeface="Source Sans Pro" panose="020B0503030403020204" pitchFamily="34" charset="0"/>
              </a:rPr>
              <a:t>Interaction avec  SAP</a:t>
            </a:r>
          </a:p>
          <a:p>
            <a:pPr lvl="1"/>
            <a:r>
              <a:rPr lang="fr-BE" dirty="0" smtClean="0">
                <a:latin typeface="Source Sans Pro" panose="020B0503030403020204" pitchFamily="34" charset="0"/>
                <a:ea typeface="Source Sans Pro" panose="020B0503030403020204" pitchFamily="34" charset="0"/>
              </a:rPr>
              <a:t>Approbation</a:t>
            </a:r>
          </a:p>
          <a:p>
            <a:pPr lvl="1"/>
            <a:r>
              <a:rPr lang="fr-BE" b="1" dirty="0" smtClean="0">
                <a:solidFill>
                  <a:srgbClr val="FF0000"/>
                </a:solidFill>
                <a:latin typeface="Source Sans Pro" panose="020B0503030403020204" pitchFamily="34" charset="0"/>
                <a:ea typeface="Source Sans Pro" panose="020B0503030403020204" pitchFamily="34" charset="0"/>
              </a:rPr>
              <a:t>Envoi</a:t>
            </a:r>
          </a:p>
          <a:p>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Workflows </a:t>
            </a:r>
            <a:r>
              <a:rPr lang="fr-BE" dirty="0" smtClean="0">
                <a:latin typeface="Source Sans Pro" panose="020B0503030403020204" pitchFamily="34" charset="0"/>
                <a:ea typeface="Source Sans Pro" panose="020B0503030403020204" pitchFamily="34" charset="0"/>
              </a:rPr>
              <a:t>particuliers</a:t>
            </a:r>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Gestion des PO </a:t>
            </a:r>
            <a:r>
              <a:rPr lang="fr-BE" dirty="0" err="1">
                <a:latin typeface="Source Sans Pro" panose="020B0503030403020204" pitchFamily="34" charset="0"/>
                <a:ea typeface="Source Sans Pro" panose="020B0503030403020204" pitchFamily="34" charset="0"/>
              </a:rPr>
              <a:t>lines</a:t>
            </a:r>
            <a:endParaRPr lang="fr-BE" dirty="0">
              <a:latin typeface="Source Sans Pro" panose="020B0503030403020204" pitchFamily="34" charset="0"/>
              <a:ea typeface="Source Sans Pro" panose="020B0503030403020204"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40</a:t>
            </a:fld>
            <a:endParaRPr lang="en-US" dirty="0"/>
          </a:p>
        </p:txBody>
      </p:sp>
    </p:spTree>
    <p:extLst>
      <p:ext uri="{BB962C8B-B14F-4D97-AF65-F5344CB8AC3E}">
        <p14:creationId xmlns:p14="http://schemas.microsoft.com/office/powerpoint/2010/main" val="5801668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Envoi</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a:bodyPr>
          <a:lstStyle/>
          <a:p>
            <a:r>
              <a:rPr lang="fr-BE" sz="1800" b="1" dirty="0" smtClean="0">
                <a:latin typeface="Source Sans Pro" panose="020B0503030403020204" pitchFamily="34" charset="0"/>
                <a:ea typeface="Source Sans Pro" panose="020B0503030403020204" pitchFamily="34" charset="0"/>
              </a:rPr>
              <a:t>E-mail</a:t>
            </a:r>
            <a:r>
              <a:rPr lang="fr-BE" sz="1800" dirty="0" smtClean="0">
                <a:latin typeface="Source Sans Pro" panose="020B0503030403020204" pitchFamily="34" charset="0"/>
                <a:ea typeface="Source Sans Pro" panose="020B0503030403020204" pitchFamily="34" charset="0"/>
              </a:rPr>
              <a:t> envoyé automatiquement par Alma au fournisseur</a:t>
            </a:r>
          </a:p>
          <a:p>
            <a:r>
              <a:rPr lang="fr-BE" sz="1800" dirty="0" smtClean="0">
                <a:latin typeface="Source Sans Pro" panose="020B0503030403020204" pitchFamily="34" charset="0"/>
                <a:ea typeface="Source Sans Pro" panose="020B0503030403020204" pitchFamily="34" charset="0"/>
              </a:rPr>
              <a:t>Protocole </a:t>
            </a:r>
            <a:r>
              <a:rPr lang="fr-BE" sz="1800" b="1" dirty="0" smtClean="0">
                <a:latin typeface="Source Sans Pro" panose="020B0503030403020204" pitchFamily="34" charset="0"/>
                <a:ea typeface="Source Sans Pro" panose="020B0503030403020204" pitchFamily="34" charset="0"/>
              </a:rPr>
              <a:t>EDI</a:t>
            </a:r>
            <a:r>
              <a:rPr lang="fr-BE" sz="1800" dirty="0" smtClean="0">
                <a:latin typeface="Source Sans Pro" panose="020B0503030403020204" pitchFamily="34" charset="0"/>
                <a:ea typeface="Source Sans Pro" panose="020B0503030403020204" pitchFamily="34" charset="0"/>
              </a:rPr>
              <a:t> (Échange </a:t>
            </a:r>
            <a:r>
              <a:rPr lang="fr-BE" sz="1800" dirty="0">
                <a:latin typeface="Source Sans Pro" panose="020B0503030403020204" pitchFamily="34" charset="0"/>
                <a:ea typeface="Source Sans Pro" panose="020B0503030403020204" pitchFamily="34" charset="0"/>
              </a:rPr>
              <a:t>de </a:t>
            </a:r>
            <a:r>
              <a:rPr lang="fr-BE" sz="1800" dirty="0" smtClean="0">
                <a:latin typeface="Source Sans Pro" panose="020B0503030403020204" pitchFamily="34" charset="0"/>
                <a:ea typeface="Source Sans Pro" panose="020B0503030403020204" pitchFamily="34" charset="0"/>
              </a:rPr>
              <a:t>Données </a:t>
            </a:r>
            <a:r>
              <a:rPr lang="fr-BE" sz="1800" dirty="0">
                <a:latin typeface="Source Sans Pro" panose="020B0503030403020204" pitchFamily="34" charset="0"/>
                <a:ea typeface="Source Sans Pro" panose="020B0503030403020204" pitchFamily="34" charset="0"/>
              </a:rPr>
              <a:t>I</a:t>
            </a:r>
            <a:r>
              <a:rPr lang="fr-BE" sz="1800" dirty="0" smtClean="0">
                <a:latin typeface="Source Sans Pro" panose="020B0503030403020204" pitchFamily="34" charset="0"/>
                <a:ea typeface="Source Sans Pro" panose="020B0503030403020204" pitchFamily="34" charset="0"/>
              </a:rPr>
              <a:t>nformatisé)</a:t>
            </a:r>
          </a:p>
          <a:p>
            <a:pPr lvl="1"/>
            <a:r>
              <a:rPr lang="fr-BE" sz="1600" dirty="0">
                <a:latin typeface="Source Sans Pro" panose="020B0503030403020204" pitchFamily="34" charset="0"/>
                <a:ea typeface="Source Sans Pro" panose="020B0503030403020204" pitchFamily="34" charset="0"/>
              </a:rPr>
              <a:t>L</a:t>
            </a:r>
            <a:r>
              <a:rPr lang="fr-BE" sz="1600" dirty="0" smtClean="0">
                <a:latin typeface="Source Sans Pro" panose="020B0503030403020204" pitchFamily="34" charset="0"/>
                <a:ea typeface="Source Sans Pro" panose="020B0503030403020204" pitchFamily="34" charset="0"/>
              </a:rPr>
              <a:t>’EDI </a:t>
            </a:r>
            <a:r>
              <a:rPr lang="fr-BE" sz="1600" dirty="0">
                <a:latin typeface="Source Sans Pro" panose="020B0503030403020204" pitchFamily="34" charset="0"/>
                <a:ea typeface="Source Sans Pro" panose="020B0503030403020204" pitchFamily="34" charset="0"/>
              </a:rPr>
              <a:t>remplace les lettres, les fax et les courriels. </a:t>
            </a:r>
            <a:endParaRPr lang="fr-BE" sz="1600" dirty="0" smtClean="0">
              <a:latin typeface="Source Sans Pro" panose="020B0503030403020204" pitchFamily="34" charset="0"/>
              <a:ea typeface="Source Sans Pro" panose="020B0503030403020204" pitchFamily="34" charset="0"/>
            </a:endParaRPr>
          </a:p>
          <a:p>
            <a:pPr lvl="1"/>
            <a:r>
              <a:rPr lang="fr-BE" sz="1600" dirty="0" smtClean="0">
                <a:latin typeface="Source Sans Pro" panose="020B0503030403020204" pitchFamily="34" charset="0"/>
                <a:ea typeface="Source Sans Pro" panose="020B0503030403020204" pitchFamily="34" charset="0"/>
              </a:rPr>
              <a:t>Même </a:t>
            </a:r>
            <a:r>
              <a:rPr lang="fr-BE" sz="1600" dirty="0">
                <a:latin typeface="Source Sans Pro" panose="020B0503030403020204" pitchFamily="34" charset="0"/>
                <a:ea typeface="Source Sans Pro" panose="020B0503030403020204" pitchFamily="34" charset="0"/>
              </a:rPr>
              <a:t>si </a:t>
            </a:r>
            <a:r>
              <a:rPr lang="fr-BE" sz="1600" dirty="0" smtClean="0">
                <a:latin typeface="Source Sans Pro" panose="020B0503030403020204" pitchFamily="34" charset="0"/>
                <a:ea typeface="Source Sans Pro" panose="020B0503030403020204" pitchFamily="34" charset="0"/>
              </a:rPr>
              <a:t>une commande est envoyée par e-mail, il y a toujours une opération manuelle par la suite côté fournisseur </a:t>
            </a:r>
            <a:r>
              <a:rPr lang="fr-BE" sz="1600" dirty="0" smtClean="0">
                <a:latin typeface="Source Sans Pro" panose="020B0503030403020204" pitchFamily="34" charset="0"/>
                <a:ea typeface="Source Sans Pro" panose="020B0503030403020204" pitchFamily="34" charset="0"/>
                <a:sym typeface="Wingdings" panose="05000000000000000000" pitchFamily="2" charset="2"/>
              </a:rPr>
              <a:t> </a:t>
            </a:r>
          </a:p>
          <a:p>
            <a:pPr lvl="2"/>
            <a:r>
              <a:rPr lang="fr-BE" sz="1400" dirty="0" smtClean="0">
                <a:latin typeface="Source Sans Pro" panose="020B0503030403020204" pitchFamily="34" charset="0"/>
                <a:ea typeface="Source Sans Pro" panose="020B0503030403020204" pitchFamily="34" charset="0"/>
              </a:rPr>
              <a:t>traitement de la commande ralenti </a:t>
            </a:r>
          </a:p>
          <a:p>
            <a:pPr lvl="2"/>
            <a:r>
              <a:rPr lang="fr-BE" sz="1400" dirty="0" smtClean="0">
                <a:latin typeface="Source Sans Pro" panose="020B0503030403020204" pitchFamily="34" charset="0"/>
                <a:ea typeface="Source Sans Pro" panose="020B0503030403020204" pitchFamily="34" charset="0"/>
              </a:rPr>
              <a:t>risques d’erreurs possibles</a:t>
            </a:r>
            <a:endParaRPr lang="fr-BE" sz="1400" dirty="0">
              <a:latin typeface="Source Sans Pro" panose="020B0503030403020204" pitchFamily="34" charset="0"/>
              <a:ea typeface="Source Sans Pro" panose="020B0503030403020204" pitchFamily="34" charset="0"/>
            </a:endParaRPr>
          </a:p>
          <a:p>
            <a:pPr lvl="1"/>
            <a:r>
              <a:rPr lang="fr-BE" sz="1600" dirty="0" smtClean="0">
                <a:latin typeface="Source Sans Pro" panose="020B0503030403020204" pitchFamily="34" charset="0"/>
                <a:ea typeface="Source Sans Pro" panose="020B0503030403020204" pitchFamily="34" charset="0"/>
              </a:rPr>
              <a:t>Au </a:t>
            </a:r>
            <a:r>
              <a:rPr lang="fr-BE" sz="1600" dirty="0">
                <a:latin typeface="Source Sans Pro" panose="020B0503030403020204" pitchFamily="34" charset="0"/>
                <a:ea typeface="Source Sans Pro" panose="020B0503030403020204" pitchFamily="34" charset="0"/>
              </a:rPr>
              <a:t>contraire, </a:t>
            </a:r>
            <a:r>
              <a:rPr lang="fr-BE" sz="1600" dirty="0" smtClean="0">
                <a:latin typeface="Source Sans Pro" panose="020B0503030403020204" pitchFamily="34" charset="0"/>
                <a:ea typeface="Source Sans Pro" panose="020B0503030403020204" pitchFamily="34" charset="0"/>
              </a:rPr>
              <a:t>avec l’EDI, les commandes/factures </a:t>
            </a:r>
            <a:r>
              <a:rPr lang="fr-BE" sz="1600" dirty="0">
                <a:latin typeface="Source Sans Pro" panose="020B0503030403020204" pitchFamily="34" charset="0"/>
                <a:ea typeface="Source Sans Pro" panose="020B0503030403020204" pitchFamily="34" charset="0"/>
              </a:rPr>
              <a:t>peuvent être </a:t>
            </a:r>
            <a:r>
              <a:rPr lang="fr-BE" sz="1600" dirty="0" smtClean="0">
                <a:latin typeface="Source Sans Pro" panose="020B0503030403020204" pitchFamily="34" charset="0"/>
                <a:ea typeface="Source Sans Pro" panose="020B0503030403020204" pitchFamily="34" charset="0"/>
              </a:rPr>
              <a:t>transmises </a:t>
            </a:r>
            <a:r>
              <a:rPr lang="fr-BE" sz="1600" dirty="0">
                <a:latin typeface="Source Sans Pro" panose="020B0503030403020204" pitchFamily="34" charset="0"/>
                <a:ea typeface="Source Sans Pro" panose="020B0503030403020204" pitchFamily="34" charset="0"/>
              </a:rPr>
              <a:t>directement vers l’application appropriée </a:t>
            </a:r>
            <a:r>
              <a:rPr lang="fr-BE" sz="1600" dirty="0" smtClean="0">
                <a:latin typeface="Source Sans Pro" panose="020B0503030403020204" pitchFamily="34" charset="0"/>
                <a:ea typeface="Source Sans Pro" panose="020B0503030403020204" pitchFamily="34" charset="0"/>
              </a:rPr>
              <a:t>du </a:t>
            </a:r>
            <a:r>
              <a:rPr lang="fr-BE" sz="1600" dirty="0">
                <a:latin typeface="Source Sans Pro" panose="020B0503030403020204" pitchFamily="34" charset="0"/>
                <a:ea typeface="Source Sans Pro" panose="020B0503030403020204" pitchFamily="34" charset="0"/>
              </a:rPr>
              <a:t>destinataire (par exemple, le système de gestion des commandes) et le traitement commence ainsi immédiatement</a:t>
            </a:r>
            <a:r>
              <a:rPr lang="fr-BE" sz="1600" dirty="0" smtClean="0">
                <a:latin typeface="Source Sans Pro" panose="020B0503030403020204" pitchFamily="34" charset="0"/>
                <a:ea typeface="Source Sans Pro" panose="020B0503030403020204" pitchFamily="34" charset="0"/>
              </a:rPr>
              <a:t>.</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41</a:t>
            </a:fld>
            <a:endParaRPr lang="en-US" dirty="0"/>
          </a:p>
        </p:txBody>
      </p:sp>
      <p:sp>
        <p:nvSpPr>
          <p:cNvPr id="7" name="Rectangle à coins arrondis 6"/>
          <p:cNvSpPr/>
          <p:nvPr/>
        </p:nvSpPr>
        <p:spPr>
          <a:xfrm>
            <a:off x="2289983" y="4450830"/>
            <a:ext cx="38164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buFont typeface="Wingdings"/>
              <a:buChar char="à"/>
            </a:pPr>
            <a:r>
              <a:rPr lang="fr-BE" dirty="0">
                <a:latin typeface="Source Sans Pro" panose="020B0503030403020204" pitchFamily="34" charset="0"/>
                <a:ea typeface="Source Sans Pro" panose="020B0503030403020204" pitchFamily="34" charset="0"/>
                <a:sym typeface="Wingdings" panose="05000000000000000000" pitchFamily="2" charset="2"/>
              </a:rPr>
              <a:t>plus rapide</a:t>
            </a:r>
          </a:p>
          <a:p>
            <a:pPr marL="285750" lvl="1" indent="-285750">
              <a:buFont typeface="Wingdings"/>
              <a:buChar char="à"/>
            </a:pPr>
            <a:r>
              <a:rPr lang="fr-BE" dirty="0">
                <a:latin typeface="Source Sans Pro" panose="020B0503030403020204" pitchFamily="34" charset="0"/>
                <a:ea typeface="Source Sans Pro" panose="020B0503030403020204" pitchFamily="34" charset="0"/>
                <a:sym typeface="Wingdings" panose="05000000000000000000" pitchFamily="2" charset="2"/>
              </a:rPr>
              <a:t>moins d’opérations manuelles</a:t>
            </a:r>
          </a:p>
          <a:p>
            <a:pPr marL="285750" lvl="1" indent="-285750">
              <a:buFont typeface="Wingdings"/>
              <a:buChar char="à"/>
            </a:pPr>
            <a:r>
              <a:rPr lang="fr-BE" dirty="0">
                <a:latin typeface="Source Sans Pro" panose="020B0503030403020204" pitchFamily="34" charset="0"/>
                <a:ea typeface="Source Sans Pro" panose="020B0503030403020204" pitchFamily="34" charset="0"/>
                <a:sym typeface="Wingdings" panose="05000000000000000000" pitchFamily="2" charset="2"/>
              </a:rPr>
              <a:t>moins de </a:t>
            </a:r>
            <a:r>
              <a:rPr lang="fr-BE" dirty="0" smtClean="0">
                <a:latin typeface="Source Sans Pro" panose="020B0503030403020204" pitchFamily="34" charset="0"/>
                <a:ea typeface="Source Sans Pro" panose="020B0503030403020204" pitchFamily="34" charset="0"/>
                <a:sym typeface="Wingdings" panose="05000000000000000000" pitchFamily="2" charset="2"/>
              </a:rPr>
              <a:t>risques d’erreurs</a:t>
            </a:r>
          </a:p>
        </p:txBody>
      </p:sp>
      <p:sp>
        <p:nvSpPr>
          <p:cNvPr id="8" name="ZoneTexte 7"/>
          <p:cNvSpPr txBox="1"/>
          <p:nvPr/>
        </p:nvSpPr>
        <p:spPr>
          <a:xfrm>
            <a:off x="899592" y="5661248"/>
            <a:ext cx="7632848" cy="584775"/>
          </a:xfrm>
          <a:prstGeom prst="rect">
            <a:avLst/>
          </a:prstGeom>
          <a:noFill/>
        </p:spPr>
        <p:txBody>
          <a:bodyPr wrap="square" rtlCol="0">
            <a:spAutoFit/>
          </a:bodyPr>
          <a:lstStyle/>
          <a:p>
            <a:r>
              <a:rPr lang="fr-BE" sz="1600" u="sng" dirty="0" smtClean="0">
                <a:latin typeface="Source Sans Pro" panose="020B0503030403020204" pitchFamily="34" charset="0"/>
                <a:ea typeface="Source Sans Pro" panose="020B0503030403020204" pitchFamily="34" charset="0"/>
              </a:rPr>
              <a:t>Alma &amp; EDI</a:t>
            </a:r>
            <a:r>
              <a:rPr lang="fr-BE" sz="1600" dirty="0" smtClean="0">
                <a:latin typeface="Source Sans Pro" panose="020B0503030403020204" pitchFamily="34" charset="0"/>
                <a:ea typeface="Source Sans Pro" panose="020B0503030403020204" pitchFamily="34" charset="0"/>
              </a:rPr>
              <a:t> : </a:t>
            </a:r>
          </a:p>
          <a:p>
            <a:pPr marL="285750" indent="-285750">
              <a:buFont typeface="Arial" panose="020B0604020202020204" pitchFamily="34" charset="0"/>
              <a:buChar char="•"/>
            </a:pPr>
            <a:r>
              <a:rPr lang="fr-BE" sz="1600" dirty="0" smtClean="0">
                <a:latin typeface="Source Sans Pro" panose="020B0503030403020204" pitchFamily="34" charset="0"/>
                <a:ea typeface="Source Sans Pro" panose="020B0503030403020204" pitchFamily="34" charset="0"/>
              </a:rPr>
              <a:t>OK pour </a:t>
            </a:r>
            <a:r>
              <a:rPr lang="fr-BE" sz="1600" dirty="0" err="1" smtClean="0">
                <a:latin typeface="Source Sans Pro" panose="020B0503030403020204" pitchFamily="34" charset="0"/>
                <a:ea typeface="Source Sans Pro" panose="020B0503030403020204" pitchFamily="34" charset="0"/>
              </a:rPr>
              <a:t>Casalini</a:t>
            </a:r>
            <a:r>
              <a:rPr lang="fr-BE" sz="1600" dirty="0" smtClean="0">
                <a:latin typeface="Source Sans Pro" panose="020B0503030403020204" pitchFamily="34" charset="0"/>
                <a:ea typeface="Source Sans Pro" panose="020B0503030403020204" pitchFamily="34" charset="0"/>
              </a:rPr>
              <a:t>, Dawson, Erasmus, </a:t>
            </a:r>
            <a:r>
              <a:rPr lang="fr-BE" sz="1600" dirty="0" err="1">
                <a:latin typeface="Source Sans Pro" panose="020B0503030403020204" pitchFamily="34" charset="0"/>
                <a:ea typeface="Source Sans Pro" panose="020B0503030403020204" pitchFamily="34" charset="0"/>
              </a:rPr>
              <a:t>Mayersche</a:t>
            </a:r>
            <a:r>
              <a:rPr lang="fr-BE" sz="1600" dirty="0">
                <a:latin typeface="Source Sans Pro" panose="020B0503030403020204" pitchFamily="34" charset="0"/>
                <a:ea typeface="Source Sans Pro" panose="020B0503030403020204" pitchFamily="34" charset="0"/>
              </a:rPr>
              <a:t> </a:t>
            </a:r>
            <a:r>
              <a:rPr lang="fr-BE" sz="1600" dirty="0" err="1" smtClean="0">
                <a:latin typeface="Source Sans Pro" panose="020B0503030403020204" pitchFamily="34" charset="0"/>
                <a:ea typeface="Source Sans Pro" panose="020B0503030403020204" pitchFamily="34" charset="0"/>
              </a:rPr>
              <a:t>Buchandlung</a:t>
            </a:r>
            <a:r>
              <a:rPr lang="fr-BE" sz="1600" dirty="0" smtClean="0">
                <a:latin typeface="Source Sans Pro" panose="020B0503030403020204" pitchFamily="34" charset="0"/>
                <a:ea typeface="Source Sans Pro" panose="020B0503030403020204" pitchFamily="34" charset="0"/>
              </a:rPr>
              <a:t> et </a:t>
            </a:r>
            <a:r>
              <a:rPr lang="fr-BE" sz="1600" dirty="0" err="1" smtClean="0">
                <a:latin typeface="Source Sans Pro" panose="020B0503030403020204" pitchFamily="34" charset="0"/>
                <a:ea typeface="Source Sans Pro" panose="020B0503030403020204" pitchFamily="34" charset="0"/>
              </a:rPr>
              <a:t>Starkmann</a:t>
            </a:r>
            <a:r>
              <a:rPr lang="fr-BE" sz="1600" dirty="0" smtClean="0">
                <a:latin typeface="Source Sans Pro" panose="020B0503030403020204" pitchFamily="34" charset="0"/>
                <a:ea typeface="Source Sans Pro" panose="020B0503030403020204" pitchFamily="34" charset="0"/>
              </a:rPr>
              <a:t>.</a:t>
            </a:r>
          </a:p>
        </p:txBody>
      </p:sp>
    </p:spTree>
    <p:extLst>
      <p:ext uri="{BB962C8B-B14F-4D97-AF65-F5344CB8AC3E}">
        <p14:creationId xmlns:p14="http://schemas.microsoft.com/office/powerpoint/2010/main" val="25662722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Envoi</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a:xfrm>
            <a:off x="251520" y="1412776"/>
            <a:ext cx="2448272" cy="504056"/>
          </a:xfrm>
        </p:spPr>
        <p:txBody>
          <a:bodyPr>
            <a:normAutofit fontScale="55000" lnSpcReduction="20000"/>
          </a:bodyPr>
          <a:lstStyle/>
          <a:p>
            <a:r>
              <a:rPr lang="fr-BE" b="1" dirty="0" smtClean="0">
                <a:latin typeface="Source Sans Pro" panose="020B0503030403020204" pitchFamily="34" charset="0"/>
                <a:ea typeface="Source Sans Pro" panose="020B0503030403020204" pitchFamily="34" charset="0"/>
              </a:rPr>
              <a:t>Processus manuel</a:t>
            </a:r>
            <a:endParaRPr lang="fr-BE" b="1"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42</a:t>
            </a:fld>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73" y="1844824"/>
            <a:ext cx="7200800"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contenu 2"/>
          <p:cNvSpPr txBox="1">
            <a:spLocks/>
          </p:cNvSpPr>
          <p:nvPr/>
        </p:nvSpPr>
        <p:spPr>
          <a:xfrm>
            <a:off x="403920" y="4581128"/>
            <a:ext cx="2295872" cy="57606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BE" b="1" dirty="0" smtClean="0">
                <a:latin typeface="Source Sans Pro" panose="020B0503030403020204" pitchFamily="34" charset="0"/>
                <a:ea typeface="Source Sans Pro" panose="020B0503030403020204" pitchFamily="34" charset="0"/>
              </a:rPr>
              <a:t>Processus EDI</a:t>
            </a:r>
            <a:endParaRPr lang="fr-BE" b="1" dirty="0">
              <a:latin typeface="Source Sans Pro" panose="020B0503030403020204" pitchFamily="34" charset="0"/>
              <a:ea typeface="Source Sans Pro" panose="020B0503030403020204" pitchFamily="34"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1" y="5013176"/>
            <a:ext cx="5256584" cy="1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5380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Plan</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fontScale="92500" lnSpcReduction="10000"/>
          </a:bodyPr>
          <a:lstStyle/>
          <a:p>
            <a:r>
              <a:rPr lang="fr-BE" dirty="0">
                <a:latin typeface="Source Sans Pro" panose="020B0503030403020204" pitchFamily="34" charset="0"/>
                <a:ea typeface="Source Sans Pro" panose="020B0503030403020204" pitchFamily="34" charset="0"/>
              </a:rPr>
              <a:t>Workflow général des achats</a:t>
            </a:r>
          </a:p>
          <a:p>
            <a:endParaRPr lang="fr-BE" dirty="0">
              <a:latin typeface="Source Sans Pro" panose="020B0503030403020204" pitchFamily="34" charset="0"/>
              <a:ea typeface="Source Sans Pro" panose="020B0503030403020204" pitchFamily="34" charset="0"/>
            </a:endParaRPr>
          </a:p>
          <a:p>
            <a:r>
              <a:rPr lang="fr-BE" dirty="0">
                <a:solidFill>
                  <a:srgbClr val="FF0000"/>
                </a:solidFill>
                <a:latin typeface="Source Sans Pro" panose="020B0503030403020204" pitchFamily="34" charset="0"/>
                <a:ea typeface="Source Sans Pro" panose="020B0503030403020204" pitchFamily="34" charset="0"/>
              </a:rPr>
              <a:t>Workflows </a:t>
            </a:r>
            <a:r>
              <a:rPr lang="fr-BE" dirty="0" smtClean="0">
                <a:solidFill>
                  <a:srgbClr val="FF0000"/>
                </a:solidFill>
                <a:latin typeface="Source Sans Pro" panose="020B0503030403020204" pitchFamily="34" charset="0"/>
                <a:ea typeface="Source Sans Pro" panose="020B0503030403020204" pitchFamily="34" charset="0"/>
              </a:rPr>
              <a:t>particuliers</a:t>
            </a:r>
          </a:p>
          <a:p>
            <a:pPr lvl="1"/>
            <a:r>
              <a:rPr lang="fr-BE" b="1" dirty="0" smtClean="0">
                <a:solidFill>
                  <a:srgbClr val="FF0000"/>
                </a:solidFill>
                <a:latin typeface="Source Sans Pro" panose="020B0503030403020204" pitchFamily="34" charset="0"/>
                <a:ea typeface="Source Sans Pro" panose="020B0503030403020204" pitchFamily="34" charset="0"/>
              </a:rPr>
              <a:t>Commande de périodiques</a:t>
            </a:r>
          </a:p>
          <a:p>
            <a:pPr lvl="1"/>
            <a:r>
              <a:rPr lang="fr-BE" dirty="0" smtClean="0">
                <a:latin typeface="Source Sans Pro" panose="020B0503030403020204" pitchFamily="34" charset="0"/>
                <a:ea typeface="Source Sans Pro" panose="020B0503030403020204" pitchFamily="34" charset="0"/>
              </a:rPr>
              <a:t>Commande d’e-ressources</a:t>
            </a:r>
          </a:p>
          <a:p>
            <a:pPr lvl="1"/>
            <a:r>
              <a:rPr lang="fr-BE" dirty="0">
                <a:latin typeface="Source Sans Pro" panose="020B0503030403020204" pitchFamily="34" charset="0"/>
                <a:ea typeface="Source Sans Pro" panose="020B0503030403020204" pitchFamily="34" charset="0"/>
              </a:rPr>
              <a:t>Commande </a:t>
            </a:r>
            <a:r>
              <a:rPr lang="fr-BE" dirty="0" err="1">
                <a:latin typeface="Source Sans Pro" panose="020B0503030403020204" pitchFamily="34" charset="0"/>
                <a:ea typeface="Source Sans Pro" panose="020B0503030403020204" pitchFamily="34" charset="0"/>
              </a:rPr>
              <a:t>print</a:t>
            </a:r>
            <a:r>
              <a:rPr lang="fr-BE" dirty="0">
                <a:latin typeface="Source Sans Pro" panose="020B0503030403020204" pitchFamily="34" charset="0"/>
                <a:ea typeface="Source Sans Pro" panose="020B0503030403020204" pitchFamily="34" charset="0"/>
              </a:rPr>
              <a:t> + online</a:t>
            </a:r>
          </a:p>
          <a:p>
            <a:pPr lvl="1"/>
            <a:r>
              <a:rPr lang="fr-BE" dirty="0" smtClean="0">
                <a:latin typeface="Source Sans Pro" panose="020B0503030403020204" pitchFamily="34" charset="0"/>
                <a:ea typeface="Source Sans Pro" panose="020B0503030403020204" pitchFamily="34" charset="0"/>
              </a:rPr>
              <a:t>Autres workflows</a:t>
            </a:r>
            <a:endParaRPr lang="fr-BE" dirty="0">
              <a:latin typeface="Source Sans Pro" panose="020B0503030403020204" pitchFamily="34" charset="0"/>
              <a:ea typeface="Source Sans Pro" panose="020B0503030403020204" pitchFamily="34" charset="0"/>
            </a:endParaRPr>
          </a:p>
          <a:p>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Gestion des PO </a:t>
            </a:r>
            <a:r>
              <a:rPr lang="fr-BE" dirty="0" err="1">
                <a:latin typeface="Source Sans Pro" panose="020B0503030403020204" pitchFamily="34" charset="0"/>
                <a:ea typeface="Source Sans Pro" panose="020B0503030403020204" pitchFamily="34" charset="0"/>
              </a:rPr>
              <a:t>lines</a:t>
            </a:r>
            <a:endParaRPr lang="fr-BE" dirty="0">
              <a:latin typeface="Source Sans Pro" panose="020B0503030403020204" pitchFamily="34" charset="0"/>
              <a:ea typeface="Source Sans Pro" panose="020B0503030403020204"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43</a:t>
            </a:fld>
            <a:endParaRPr lang="en-US" dirty="0"/>
          </a:p>
        </p:txBody>
      </p:sp>
    </p:spTree>
    <p:extLst>
      <p:ext uri="{BB962C8B-B14F-4D97-AF65-F5344CB8AC3E}">
        <p14:creationId xmlns:p14="http://schemas.microsoft.com/office/powerpoint/2010/main" val="37911616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Commande de périodiques (1)</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954" y="1700808"/>
            <a:ext cx="8429833" cy="3750254"/>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44</a:t>
            </a:fld>
            <a:endParaRPr lang="en-US" dirty="0"/>
          </a:p>
        </p:txBody>
      </p:sp>
      <p:sp>
        <p:nvSpPr>
          <p:cNvPr id="7" name="Ellipse 6"/>
          <p:cNvSpPr/>
          <p:nvPr/>
        </p:nvSpPr>
        <p:spPr>
          <a:xfrm>
            <a:off x="999034" y="3915054"/>
            <a:ext cx="1944216" cy="3060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30275128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Commande de périodiques (2)</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7053" y="1464505"/>
            <a:ext cx="8403085" cy="4225318"/>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45</a:t>
            </a:fld>
            <a:endParaRPr lang="en-US" dirty="0"/>
          </a:p>
        </p:txBody>
      </p:sp>
      <p:sp>
        <p:nvSpPr>
          <p:cNvPr id="7" name="Ellipse 6"/>
          <p:cNvSpPr/>
          <p:nvPr/>
        </p:nvSpPr>
        <p:spPr>
          <a:xfrm>
            <a:off x="6973610" y="2899880"/>
            <a:ext cx="140834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Ellipse 7"/>
          <p:cNvSpPr/>
          <p:nvPr/>
        </p:nvSpPr>
        <p:spPr>
          <a:xfrm>
            <a:off x="282812" y="4537695"/>
            <a:ext cx="6690798" cy="14401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9" name="Ellipse 8"/>
          <p:cNvSpPr/>
          <p:nvPr/>
        </p:nvSpPr>
        <p:spPr>
          <a:xfrm>
            <a:off x="317054" y="2413459"/>
            <a:ext cx="648072" cy="36004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0" name="ZoneTexte 9"/>
          <p:cNvSpPr txBox="1"/>
          <p:nvPr/>
        </p:nvSpPr>
        <p:spPr>
          <a:xfrm>
            <a:off x="6725766" y="2665487"/>
            <a:ext cx="370614" cy="461665"/>
          </a:xfrm>
          <a:prstGeom prst="rect">
            <a:avLst/>
          </a:prstGeom>
          <a:noFill/>
        </p:spPr>
        <p:txBody>
          <a:bodyPr wrap="none" rtlCol="0">
            <a:spAutoFit/>
          </a:bodyPr>
          <a:lstStyle/>
          <a:p>
            <a:r>
              <a:rPr lang="fr-BE" sz="2400" b="1" dirty="0">
                <a:solidFill>
                  <a:srgbClr val="FF0000"/>
                </a:solidFill>
              </a:rPr>
              <a:t>A</a:t>
            </a:r>
          </a:p>
        </p:txBody>
      </p:sp>
      <p:sp>
        <p:nvSpPr>
          <p:cNvPr id="11" name="ZoneTexte 10"/>
          <p:cNvSpPr txBox="1"/>
          <p:nvPr/>
        </p:nvSpPr>
        <p:spPr>
          <a:xfrm>
            <a:off x="6349495" y="4450531"/>
            <a:ext cx="357790" cy="461665"/>
          </a:xfrm>
          <a:prstGeom prst="rect">
            <a:avLst/>
          </a:prstGeom>
          <a:noFill/>
        </p:spPr>
        <p:txBody>
          <a:bodyPr wrap="none" rtlCol="0">
            <a:spAutoFit/>
          </a:bodyPr>
          <a:lstStyle/>
          <a:p>
            <a:r>
              <a:rPr lang="fr-BE" sz="2400" b="1" dirty="0">
                <a:solidFill>
                  <a:srgbClr val="FF0000"/>
                </a:solidFill>
              </a:rPr>
              <a:t>B</a:t>
            </a:r>
          </a:p>
        </p:txBody>
      </p:sp>
    </p:spTree>
    <p:extLst>
      <p:ext uri="{BB962C8B-B14F-4D97-AF65-F5344CB8AC3E}">
        <p14:creationId xmlns:p14="http://schemas.microsoft.com/office/powerpoint/2010/main" val="16162050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Commande de périodiques (2)</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479" y="1810844"/>
            <a:ext cx="8441185" cy="2914300"/>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46</a:t>
            </a:fld>
            <a:endParaRPr lang="en-US" dirty="0"/>
          </a:p>
        </p:txBody>
      </p:sp>
      <p:sp>
        <p:nvSpPr>
          <p:cNvPr id="7" name="Ellipse 6"/>
          <p:cNvSpPr/>
          <p:nvPr/>
        </p:nvSpPr>
        <p:spPr>
          <a:xfrm>
            <a:off x="4824983" y="2046039"/>
            <a:ext cx="208823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4534857" y="1764394"/>
            <a:ext cx="434142" cy="461665"/>
          </a:xfrm>
          <a:prstGeom prst="rect">
            <a:avLst/>
          </a:prstGeom>
          <a:noFill/>
        </p:spPr>
        <p:txBody>
          <a:bodyPr wrap="square" rtlCol="0">
            <a:spAutoFit/>
          </a:bodyPr>
          <a:lstStyle/>
          <a:p>
            <a:r>
              <a:rPr lang="fr-BE" sz="2400" b="1" dirty="0">
                <a:solidFill>
                  <a:srgbClr val="FF0000"/>
                </a:solidFill>
              </a:rPr>
              <a:t>C</a:t>
            </a:r>
          </a:p>
        </p:txBody>
      </p:sp>
    </p:spTree>
    <p:extLst>
      <p:ext uri="{BB962C8B-B14F-4D97-AF65-F5344CB8AC3E}">
        <p14:creationId xmlns:p14="http://schemas.microsoft.com/office/powerpoint/2010/main" val="32448631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Commande de périodiques (</a:t>
            </a:r>
            <a:r>
              <a:rPr lang="fr-BE" dirty="0" smtClean="0">
                <a:latin typeface="Source Sans Pro" panose="020B0503030403020204" pitchFamily="34" charset="0"/>
                <a:ea typeface="Source Sans Pro" panose="020B0503030403020204" pitchFamily="34" charset="0"/>
              </a:rPr>
              <a:t>2)</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1829" y="2277129"/>
            <a:ext cx="8352928" cy="1133415"/>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47</a:t>
            </a:fld>
            <a:endParaRPr lang="en-US" dirty="0"/>
          </a:p>
        </p:txBody>
      </p:sp>
      <p:sp>
        <p:nvSpPr>
          <p:cNvPr id="7" name="ZoneTexte 6"/>
          <p:cNvSpPr txBox="1"/>
          <p:nvPr/>
        </p:nvSpPr>
        <p:spPr>
          <a:xfrm>
            <a:off x="6249144" y="1887215"/>
            <a:ext cx="2304256" cy="461665"/>
          </a:xfrm>
          <a:prstGeom prst="rect">
            <a:avLst/>
          </a:prstGeom>
          <a:noFill/>
        </p:spPr>
        <p:txBody>
          <a:bodyPr wrap="square" rtlCol="0">
            <a:spAutoFit/>
          </a:bodyPr>
          <a:lstStyle/>
          <a:p>
            <a:r>
              <a:rPr lang="fr-BE" sz="2400" b="1" dirty="0" smtClean="0">
                <a:solidFill>
                  <a:srgbClr val="FF0000"/>
                </a:solidFill>
                <a:latin typeface="Source Sans Pro" panose="020B0503030403020204" pitchFamily="34" charset="0"/>
                <a:ea typeface="Source Sans Pro" panose="020B0503030403020204" pitchFamily="34" charset="0"/>
              </a:rPr>
              <a:t>D.1. Manuel</a:t>
            </a:r>
            <a:endParaRPr lang="fr-BE" sz="2400" b="1" dirty="0">
              <a:solidFill>
                <a:srgbClr val="FF0000"/>
              </a:solidFill>
              <a:latin typeface="Source Sans Pro" panose="020B0503030403020204" pitchFamily="34" charset="0"/>
              <a:ea typeface="Source Sans Pro" panose="020B0503030403020204" pitchFamily="34" charset="0"/>
            </a:endParaRPr>
          </a:p>
        </p:txBody>
      </p:sp>
      <p:sp>
        <p:nvSpPr>
          <p:cNvPr id="8" name="Rectangle à coins arrondis 7"/>
          <p:cNvSpPr/>
          <p:nvPr/>
        </p:nvSpPr>
        <p:spPr>
          <a:xfrm>
            <a:off x="416496" y="2276872"/>
            <a:ext cx="8352928" cy="1152128"/>
          </a:xfrm>
          <a:prstGeom prst="roundRect">
            <a:avLst>
              <a:gd name="adj" fmla="val 74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Espace réservé du contenu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019" y="4221088"/>
            <a:ext cx="8328730" cy="1436690"/>
          </a:xfrm>
          <a:prstGeom prst="rect">
            <a:avLst/>
          </a:prstGeom>
        </p:spPr>
      </p:pic>
      <p:sp>
        <p:nvSpPr>
          <p:cNvPr id="10" name="Rectangle à coins arrondis 9"/>
          <p:cNvSpPr/>
          <p:nvPr/>
        </p:nvSpPr>
        <p:spPr>
          <a:xfrm>
            <a:off x="416496" y="4221088"/>
            <a:ext cx="8352928" cy="1348161"/>
          </a:xfrm>
          <a:prstGeom prst="roundRect">
            <a:avLst>
              <a:gd name="adj" fmla="val 74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6124575" y="3831431"/>
            <a:ext cx="2640887" cy="461665"/>
          </a:xfrm>
          <a:prstGeom prst="rect">
            <a:avLst/>
          </a:prstGeom>
          <a:noFill/>
        </p:spPr>
        <p:txBody>
          <a:bodyPr wrap="square" rtlCol="0">
            <a:spAutoFit/>
          </a:bodyPr>
          <a:lstStyle/>
          <a:p>
            <a:r>
              <a:rPr lang="fr-BE" sz="2400" b="1" dirty="0" smtClean="0">
                <a:solidFill>
                  <a:srgbClr val="FF0000"/>
                </a:solidFill>
                <a:latin typeface="Source Sans Pro" panose="020B0503030403020204" pitchFamily="34" charset="0"/>
                <a:ea typeface="Source Sans Pro" panose="020B0503030403020204" pitchFamily="34" charset="0"/>
              </a:rPr>
              <a:t>D.2. Automatique</a:t>
            </a:r>
            <a:endParaRPr lang="fr-BE" sz="2400" b="1" dirty="0">
              <a:solidFill>
                <a:srgbClr val="FF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026611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1" y="796091"/>
            <a:ext cx="8829674" cy="870783"/>
          </a:xfrm>
        </p:spPr>
        <p:txBody>
          <a:bodyPr/>
          <a:lstStyle/>
          <a:p>
            <a:r>
              <a:rPr lang="fr-BE" sz="3200" dirty="0" smtClean="0">
                <a:latin typeface="Source Sans Pro" panose="020B0503030403020204" pitchFamily="34" charset="0"/>
                <a:ea typeface="Source Sans Pro" panose="020B0503030403020204" pitchFamily="34" charset="0"/>
              </a:rPr>
              <a:t>How to relatifs aux commandes de périodiques</a:t>
            </a:r>
            <a:endParaRPr lang="fr-BE" sz="3200"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a:xfrm>
            <a:off x="228601" y="1600200"/>
            <a:ext cx="8829674" cy="4525963"/>
          </a:xfrm>
        </p:spPr>
        <p:txBody>
          <a:bodyPr>
            <a:normAutofit/>
          </a:bodyPr>
          <a:lstStyle/>
          <a:p>
            <a:pPr marL="411480" lvl="1" indent="0">
              <a:buNone/>
            </a:pPr>
            <a:endParaRPr lang="fr-BE" dirty="0" smtClean="0">
              <a:hlinkClick r:id="rId3"/>
            </a:endParaRPr>
          </a:p>
          <a:p>
            <a:pPr marL="411480" lvl="1" indent="0">
              <a:buNone/>
            </a:pPr>
            <a:r>
              <a:rPr lang="fr-BE" sz="2400" dirty="0">
                <a:latin typeface="Source Sans Pro" panose="020B0503030403020204" pitchFamily="34" charset="0"/>
                <a:ea typeface="Source Sans Pro" panose="020B0503030403020204" pitchFamily="34" charset="0"/>
              </a:rPr>
              <a:t>Des How to </a:t>
            </a:r>
            <a:r>
              <a:rPr lang="fr-BE" sz="2400" dirty="0" smtClean="0">
                <a:latin typeface="Source Sans Pro" panose="020B0503030403020204" pitchFamily="34" charset="0"/>
                <a:ea typeface="Source Sans Pro" panose="020B0503030403020204" pitchFamily="34" charset="0"/>
              </a:rPr>
              <a:t>particuliers sont </a:t>
            </a:r>
            <a:r>
              <a:rPr lang="fr-BE" sz="2400" dirty="0">
                <a:latin typeface="Source Sans Pro" panose="020B0503030403020204" pitchFamily="34" charset="0"/>
                <a:ea typeface="Source Sans Pro" panose="020B0503030403020204" pitchFamily="34" charset="0"/>
              </a:rPr>
              <a:t>disponible </a:t>
            </a:r>
            <a:r>
              <a:rPr lang="fr-BE" sz="2400" dirty="0" smtClean="0">
                <a:latin typeface="Source Sans Pro" panose="020B0503030403020204" pitchFamily="34" charset="0"/>
                <a:ea typeface="Source Sans Pro" panose="020B0503030403020204" pitchFamily="34" charset="0"/>
              </a:rPr>
              <a:t>sur </a:t>
            </a:r>
            <a:r>
              <a:rPr lang="fr-BE" sz="2400" dirty="0" smtClean="0">
                <a:latin typeface="Source Sans Pro" panose="020B0503030403020204" pitchFamily="34" charset="0"/>
                <a:ea typeface="Source Sans Pro" panose="020B0503030403020204" pitchFamily="34" charset="0"/>
                <a:hlinkClick r:id="rId4"/>
              </a:rPr>
              <a:t>http</a:t>
            </a:r>
            <a:r>
              <a:rPr lang="fr-BE" sz="2400" dirty="0">
                <a:latin typeface="Source Sans Pro" panose="020B0503030403020204" pitchFamily="34" charset="0"/>
                <a:ea typeface="Source Sans Pro" panose="020B0503030403020204" pitchFamily="34" charset="0"/>
                <a:hlinkClick r:id="rId4"/>
              </a:rPr>
              <a:t>://lib.uliege.be/alma</a:t>
            </a:r>
            <a:r>
              <a:rPr lang="fr-BE" sz="2400" dirty="0" smtClean="0">
                <a:latin typeface="Source Sans Pro" panose="020B0503030403020204" pitchFamily="34" charset="0"/>
                <a:ea typeface="Source Sans Pro" panose="020B0503030403020204" pitchFamily="34" charset="0"/>
                <a:hlinkClick r:id="rId4"/>
              </a:rPr>
              <a:t>/</a:t>
            </a:r>
            <a:endParaRPr lang="fr-BE" sz="2400" dirty="0" smtClean="0">
              <a:latin typeface="Source Sans Pro" panose="020B0503030403020204" pitchFamily="34" charset="0"/>
              <a:ea typeface="Source Sans Pro" panose="020B0503030403020204" pitchFamily="34" charset="0"/>
              <a:hlinkClick r:id="rId3"/>
            </a:endParaRPr>
          </a:p>
          <a:p>
            <a:pPr lvl="1"/>
            <a:endParaRPr lang="fr-BE" dirty="0">
              <a:latin typeface="Source Sans Pro" panose="020B0503030403020204" pitchFamily="34" charset="0"/>
              <a:ea typeface="Source Sans Pro" panose="020B0503030403020204" pitchFamily="34" charset="0"/>
              <a:hlinkClick r:id="rId3"/>
            </a:endParaRPr>
          </a:p>
          <a:p>
            <a:pPr lvl="1"/>
            <a:r>
              <a:rPr lang="fr-BE" sz="2000" dirty="0" smtClean="0">
                <a:latin typeface="Source Sans Pro" panose="020B0503030403020204" pitchFamily="34" charset="0"/>
                <a:ea typeface="Source Sans Pro" panose="020B0503030403020204" pitchFamily="34" charset="0"/>
                <a:hlinkClick r:id="rId3"/>
              </a:rPr>
              <a:t>Renouveler </a:t>
            </a:r>
            <a:r>
              <a:rPr lang="fr-BE" sz="2000" dirty="0">
                <a:latin typeface="Source Sans Pro" panose="020B0503030403020204" pitchFamily="34" charset="0"/>
                <a:ea typeface="Source Sans Pro" panose="020B0503030403020204" pitchFamily="34" charset="0"/>
                <a:hlinkClick r:id="rId3"/>
              </a:rPr>
              <a:t>des abonnements papier</a:t>
            </a:r>
            <a:endParaRPr lang="fr-BE" sz="2000" dirty="0">
              <a:latin typeface="Source Sans Pro" panose="020B0503030403020204" pitchFamily="34" charset="0"/>
              <a:ea typeface="Source Sans Pro" panose="020B0503030403020204" pitchFamily="34" charset="0"/>
            </a:endParaRPr>
          </a:p>
          <a:p>
            <a:pPr lvl="1"/>
            <a:r>
              <a:rPr lang="fr-BE" sz="2000" dirty="0">
                <a:latin typeface="Source Sans Pro" panose="020B0503030403020204" pitchFamily="34" charset="0"/>
                <a:ea typeface="Source Sans Pro" panose="020B0503030403020204" pitchFamily="34" charset="0"/>
                <a:hlinkClick r:id="rId5"/>
              </a:rPr>
              <a:t>Renouveler des abonnements papier + </a:t>
            </a:r>
            <a:r>
              <a:rPr lang="fr-BE" sz="2000" dirty="0" smtClean="0">
                <a:latin typeface="Source Sans Pro" panose="020B0503030403020204" pitchFamily="34" charset="0"/>
                <a:ea typeface="Source Sans Pro" panose="020B0503030403020204" pitchFamily="34" charset="0"/>
                <a:hlinkClick r:id="rId5"/>
              </a:rPr>
              <a:t>électronique</a:t>
            </a:r>
            <a:endParaRPr lang="fr-BE" sz="2000" dirty="0" smtClean="0">
              <a:latin typeface="Source Sans Pro" panose="020B0503030403020204" pitchFamily="34" charset="0"/>
              <a:ea typeface="Source Sans Pro" panose="020B0503030403020204" pitchFamily="34" charset="0"/>
              <a:hlinkClick r:id=""/>
            </a:endParaRPr>
          </a:p>
          <a:p>
            <a:pPr lvl="1"/>
            <a:r>
              <a:rPr lang="fr-BE" sz="2000" dirty="0" smtClean="0">
                <a:latin typeface="Source Sans Pro" panose="020B0503030403020204" pitchFamily="34" charset="0"/>
                <a:ea typeface="Source Sans Pro" panose="020B0503030403020204" pitchFamily="34" charset="0"/>
                <a:hlinkClick r:id=""/>
              </a:rPr>
              <a:t>Renouveler </a:t>
            </a:r>
            <a:r>
              <a:rPr lang="fr-BE" sz="2000" dirty="0">
                <a:latin typeface="Source Sans Pro" panose="020B0503030403020204" pitchFamily="34" charset="0"/>
                <a:ea typeface="Source Sans Pro" panose="020B0503030403020204" pitchFamily="34" charset="0"/>
                <a:hlinkClick r:id="rId6"/>
              </a:rPr>
              <a:t>des abonnements papier avec changement de </a:t>
            </a:r>
            <a:r>
              <a:rPr lang="fr-BE" sz="2000" dirty="0" smtClean="0">
                <a:latin typeface="Source Sans Pro" panose="020B0503030403020204" pitchFamily="34" charset="0"/>
                <a:ea typeface="Source Sans Pro" panose="020B0503030403020204" pitchFamily="34" charset="0"/>
                <a:hlinkClick r:id="rId6"/>
              </a:rPr>
              <a:t>titre</a:t>
            </a:r>
            <a:endParaRPr lang="fr-BE" sz="2000" dirty="0" smtClean="0">
              <a:latin typeface="Source Sans Pro" panose="020B0503030403020204" pitchFamily="34" charset="0"/>
              <a:ea typeface="Source Sans Pro" panose="020B0503030403020204" pitchFamily="34" charset="0"/>
            </a:endParaRPr>
          </a:p>
          <a:p>
            <a:pPr lvl="1"/>
            <a:r>
              <a:rPr lang="fr-BE" sz="2000" dirty="0">
                <a:latin typeface="Source Sans Pro" panose="020B0503030403020204" pitchFamily="34" charset="0"/>
                <a:ea typeface="Source Sans Pro" panose="020B0503030403020204" pitchFamily="34" charset="0"/>
                <a:hlinkClick r:id="rId7"/>
              </a:rPr>
              <a:t>Commande d’un numéro de périodique isolé</a:t>
            </a:r>
            <a:endParaRPr lang="fr-BE" sz="2000" dirty="0">
              <a:latin typeface="Source Sans Pro" panose="020B0503030403020204" pitchFamily="34" charset="0"/>
              <a:ea typeface="Source Sans Pro" panose="020B0503030403020204" pitchFamily="34" charset="0"/>
            </a:endParaRPr>
          </a:p>
          <a:p>
            <a:pPr lvl="1"/>
            <a:r>
              <a:rPr lang="fr-BE" sz="2000" dirty="0" smtClean="0">
                <a:latin typeface="Source Sans Pro" panose="020B0503030403020204" pitchFamily="34" charset="0"/>
                <a:ea typeface="Source Sans Pro" panose="020B0503030403020204" pitchFamily="34" charset="0"/>
              </a:rPr>
              <a:t>…</a:t>
            </a:r>
            <a:endParaRPr lang="fr-BE" sz="2000"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48</a:t>
            </a:fld>
            <a:endParaRPr lang="en-US" dirty="0"/>
          </a:p>
        </p:txBody>
      </p:sp>
    </p:spTree>
    <p:extLst>
      <p:ext uri="{BB962C8B-B14F-4D97-AF65-F5344CB8AC3E}">
        <p14:creationId xmlns:p14="http://schemas.microsoft.com/office/powerpoint/2010/main" val="1346285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Plan</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fontScale="92500" lnSpcReduction="10000"/>
          </a:bodyPr>
          <a:lstStyle/>
          <a:p>
            <a:r>
              <a:rPr lang="fr-BE" dirty="0">
                <a:latin typeface="Source Sans Pro" panose="020B0503030403020204" pitchFamily="34" charset="0"/>
                <a:ea typeface="Source Sans Pro" panose="020B0503030403020204" pitchFamily="34" charset="0"/>
              </a:rPr>
              <a:t>Workflow général des achats</a:t>
            </a:r>
          </a:p>
          <a:p>
            <a:endParaRPr lang="fr-BE" dirty="0">
              <a:latin typeface="Source Sans Pro" panose="020B0503030403020204" pitchFamily="34" charset="0"/>
              <a:ea typeface="Source Sans Pro" panose="020B0503030403020204" pitchFamily="34" charset="0"/>
            </a:endParaRPr>
          </a:p>
          <a:p>
            <a:r>
              <a:rPr lang="fr-BE" dirty="0">
                <a:solidFill>
                  <a:srgbClr val="FF0000"/>
                </a:solidFill>
                <a:latin typeface="Source Sans Pro" panose="020B0503030403020204" pitchFamily="34" charset="0"/>
                <a:ea typeface="Source Sans Pro" panose="020B0503030403020204" pitchFamily="34" charset="0"/>
              </a:rPr>
              <a:t>Workflows </a:t>
            </a:r>
            <a:r>
              <a:rPr lang="fr-BE" dirty="0" smtClean="0">
                <a:solidFill>
                  <a:srgbClr val="FF0000"/>
                </a:solidFill>
                <a:latin typeface="Source Sans Pro" panose="020B0503030403020204" pitchFamily="34" charset="0"/>
                <a:ea typeface="Source Sans Pro" panose="020B0503030403020204" pitchFamily="34" charset="0"/>
              </a:rPr>
              <a:t>particuliers</a:t>
            </a:r>
          </a:p>
          <a:p>
            <a:pPr lvl="1"/>
            <a:r>
              <a:rPr lang="fr-BE" dirty="0" smtClean="0">
                <a:latin typeface="Source Sans Pro" panose="020B0503030403020204" pitchFamily="34" charset="0"/>
                <a:ea typeface="Source Sans Pro" panose="020B0503030403020204" pitchFamily="34" charset="0"/>
              </a:rPr>
              <a:t>Commande de périodiques</a:t>
            </a:r>
          </a:p>
          <a:p>
            <a:pPr lvl="1"/>
            <a:r>
              <a:rPr lang="fr-BE" b="1" dirty="0" smtClean="0">
                <a:solidFill>
                  <a:srgbClr val="FF0000"/>
                </a:solidFill>
                <a:latin typeface="Source Sans Pro" panose="020B0503030403020204" pitchFamily="34" charset="0"/>
                <a:ea typeface="Source Sans Pro" panose="020B0503030403020204" pitchFamily="34" charset="0"/>
              </a:rPr>
              <a:t>Commande d’e-ressources</a:t>
            </a:r>
          </a:p>
          <a:p>
            <a:pPr lvl="1"/>
            <a:r>
              <a:rPr lang="fr-BE" dirty="0">
                <a:latin typeface="Source Sans Pro" panose="020B0503030403020204" pitchFamily="34" charset="0"/>
                <a:ea typeface="Source Sans Pro" panose="020B0503030403020204" pitchFamily="34" charset="0"/>
              </a:rPr>
              <a:t>Commande </a:t>
            </a:r>
            <a:r>
              <a:rPr lang="fr-BE" dirty="0" err="1">
                <a:latin typeface="Source Sans Pro" panose="020B0503030403020204" pitchFamily="34" charset="0"/>
                <a:ea typeface="Source Sans Pro" panose="020B0503030403020204" pitchFamily="34" charset="0"/>
              </a:rPr>
              <a:t>print</a:t>
            </a:r>
            <a:r>
              <a:rPr lang="fr-BE" dirty="0">
                <a:latin typeface="Source Sans Pro" panose="020B0503030403020204" pitchFamily="34" charset="0"/>
                <a:ea typeface="Source Sans Pro" panose="020B0503030403020204" pitchFamily="34" charset="0"/>
              </a:rPr>
              <a:t> + online</a:t>
            </a:r>
          </a:p>
          <a:p>
            <a:pPr lvl="1"/>
            <a:r>
              <a:rPr lang="fr-BE" dirty="0">
                <a:latin typeface="Source Sans Pro" panose="020B0503030403020204" pitchFamily="34" charset="0"/>
                <a:ea typeface="Source Sans Pro" panose="020B0503030403020204" pitchFamily="34" charset="0"/>
              </a:rPr>
              <a:t>Autres workflows</a:t>
            </a:r>
          </a:p>
          <a:p>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Gestion des PO </a:t>
            </a:r>
            <a:r>
              <a:rPr lang="fr-BE" dirty="0" err="1">
                <a:latin typeface="Source Sans Pro" panose="020B0503030403020204" pitchFamily="34" charset="0"/>
                <a:ea typeface="Source Sans Pro" panose="020B0503030403020204" pitchFamily="34" charset="0"/>
              </a:rPr>
              <a:t>lines</a:t>
            </a:r>
            <a:endParaRPr lang="fr-BE" dirty="0">
              <a:latin typeface="Source Sans Pro" panose="020B0503030403020204" pitchFamily="34" charset="0"/>
              <a:ea typeface="Source Sans Pro" panose="020B0503030403020204"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49</a:t>
            </a:fld>
            <a:endParaRPr lang="en-US" dirty="0"/>
          </a:p>
        </p:txBody>
      </p:sp>
    </p:spTree>
    <p:extLst>
      <p:ext uri="{BB962C8B-B14F-4D97-AF65-F5344CB8AC3E}">
        <p14:creationId xmlns:p14="http://schemas.microsoft.com/office/powerpoint/2010/main" val="1312109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Plan</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fontScale="85000" lnSpcReduction="20000"/>
          </a:bodyPr>
          <a:lstStyle/>
          <a:p>
            <a:r>
              <a:rPr lang="fr-BE" dirty="0">
                <a:solidFill>
                  <a:srgbClr val="FF0000"/>
                </a:solidFill>
                <a:latin typeface="Source Sans Pro" panose="020B0503030403020204" pitchFamily="34" charset="0"/>
                <a:ea typeface="Source Sans Pro" panose="020B0503030403020204" pitchFamily="34" charset="0"/>
              </a:rPr>
              <a:t>Workflow général des </a:t>
            </a:r>
            <a:r>
              <a:rPr lang="fr-BE" dirty="0" smtClean="0">
                <a:solidFill>
                  <a:srgbClr val="FF0000"/>
                </a:solidFill>
                <a:latin typeface="Source Sans Pro" panose="020B0503030403020204" pitchFamily="34" charset="0"/>
                <a:ea typeface="Source Sans Pro" panose="020B0503030403020204" pitchFamily="34" charset="0"/>
              </a:rPr>
              <a:t>achats</a:t>
            </a:r>
          </a:p>
          <a:p>
            <a:pPr lvl="1"/>
            <a:r>
              <a:rPr lang="fr-BE" dirty="0" smtClean="0">
                <a:latin typeface="Source Sans Pro" panose="020B0503030403020204" pitchFamily="34" charset="0"/>
                <a:ea typeface="Source Sans Pro" panose="020B0503030403020204" pitchFamily="34" charset="0"/>
              </a:rPr>
              <a:t>Workflow des achats</a:t>
            </a:r>
          </a:p>
          <a:p>
            <a:pPr lvl="1"/>
            <a:r>
              <a:rPr lang="fr-BE" b="1" dirty="0" smtClean="0">
                <a:solidFill>
                  <a:srgbClr val="FF0000"/>
                </a:solidFill>
                <a:latin typeface="Source Sans Pro" panose="020B0503030403020204" pitchFamily="34" charset="0"/>
                <a:ea typeface="Source Sans Pro" panose="020B0503030403020204" pitchFamily="34" charset="0"/>
              </a:rPr>
              <a:t>Créer une ligne de commande</a:t>
            </a:r>
          </a:p>
          <a:p>
            <a:pPr lvl="1"/>
            <a:r>
              <a:rPr lang="fr-BE" dirty="0" err="1" smtClean="0">
                <a:latin typeface="Source Sans Pro" panose="020B0503030403020204" pitchFamily="34" charset="0"/>
                <a:ea typeface="Source Sans Pro" panose="020B0503030403020204" pitchFamily="34" charset="0"/>
              </a:rPr>
              <a:t>Review</a:t>
            </a:r>
            <a:endParaRPr lang="fr-BE" dirty="0" smtClean="0">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Packaging</a:t>
            </a:r>
          </a:p>
          <a:p>
            <a:pPr lvl="1"/>
            <a:r>
              <a:rPr lang="fr-BE" dirty="0" smtClean="0">
                <a:latin typeface="Source Sans Pro" panose="020B0503030403020204" pitchFamily="34" charset="0"/>
                <a:ea typeface="Source Sans Pro" panose="020B0503030403020204" pitchFamily="34" charset="0"/>
              </a:rPr>
              <a:t>Interaction avec  SAP</a:t>
            </a:r>
          </a:p>
          <a:p>
            <a:pPr lvl="1"/>
            <a:r>
              <a:rPr lang="fr-BE" dirty="0" smtClean="0">
                <a:latin typeface="Source Sans Pro" panose="020B0503030403020204" pitchFamily="34" charset="0"/>
                <a:ea typeface="Source Sans Pro" panose="020B0503030403020204" pitchFamily="34" charset="0"/>
              </a:rPr>
              <a:t>Approbation</a:t>
            </a:r>
          </a:p>
          <a:p>
            <a:pPr lvl="1"/>
            <a:r>
              <a:rPr lang="fr-BE" dirty="0" smtClean="0">
                <a:latin typeface="Source Sans Pro" panose="020B0503030403020204" pitchFamily="34" charset="0"/>
                <a:ea typeface="Source Sans Pro" panose="020B0503030403020204" pitchFamily="34" charset="0"/>
              </a:rPr>
              <a:t>Envoi</a:t>
            </a:r>
          </a:p>
          <a:p>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Workflows </a:t>
            </a:r>
            <a:r>
              <a:rPr lang="fr-BE" dirty="0" smtClean="0">
                <a:latin typeface="Source Sans Pro" panose="020B0503030403020204" pitchFamily="34" charset="0"/>
                <a:ea typeface="Source Sans Pro" panose="020B0503030403020204" pitchFamily="34" charset="0"/>
              </a:rPr>
              <a:t>particuliers</a:t>
            </a:r>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Gestion des PO </a:t>
            </a:r>
            <a:r>
              <a:rPr lang="fr-BE" dirty="0" err="1">
                <a:latin typeface="Source Sans Pro" panose="020B0503030403020204" pitchFamily="34" charset="0"/>
                <a:ea typeface="Source Sans Pro" panose="020B0503030403020204" pitchFamily="34" charset="0"/>
              </a:rPr>
              <a:t>lines</a:t>
            </a:r>
            <a:endParaRPr lang="fr-BE" dirty="0">
              <a:latin typeface="Source Sans Pro" panose="020B0503030403020204" pitchFamily="34" charset="0"/>
              <a:ea typeface="Source Sans Pro" panose="020B0503030403020204"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a:t>
            </a:fld>
            <a:endParaRPr lang="en-US" dirty="0"/>
          </a:p>
        </p:txBody>
      </p:sp>
    </p:spTree>
    <p:extLst>
      <p:ext uri="{BB962C8B-B14F-4D97-AF65-F5344CB8AC3E}">
        <p14:creationId xmlns:p14="http://schemas.microsoft.com/office/powerpoint/2010/main" val="3053295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Commande </a:t>
            </a:r>
            <a:r>
              <a:rPr lang="fr-BE" dirty="0" smtClean="0">
                <a:latin typeface="Source Sans Pro" panose="020B0503030403020204" pitchFamily="34" charset="0"/>
                <a:ea typeface="Source Sans Pro" panose="020B0503030403020204" pitchFamily="34" charset="0"/>
              </a:rPr>
              <a:t>d’e-ressources (1)</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50</a:t>
            </a:fld>
            <a:endParaRPr lang="en-US" dirty="0"/>
          </a:p>
        </p:txBody>
      </p:sp>
      <p:pic>
        <p:nvPicPr>
          <p:cNvPr id="8" name="Espace réservé du contenu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709" y="2060848"/>
            <a:ext cx="8489239" cy="3218186"/>
          </a:xfrm>
        </p:spPr>
      </p:pic>
      <p:sp>
        <p:nvSpPr>
          <p:cNvPr id="9" name="Ellipse 8"/>
          <p:cNvSpPr/>
          <p:nvPr/>
        </p:nvSpPr>
        <p:spPr>
          <a:xfrm>
            <a:off x="7426796" y="3501008"/>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0" name="Ellipse 9"/>
          <p:cNvSpPr/>
          <p:nvPr/>
        </p:nvSpPr>
        <p:spPr>
          <a:xfrm>
            <a:off x="2314228" y="2420888"/>
            <a:ext cx="136815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20812711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Commande d’e-ressources (2)</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1640" y="1772816"/>
            <a:ext cx="5814263" cy="3168352"/>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51</a:t>
            </a:fld>
            <a:endParaRPr lang="en-US" dirty="0"/>
          </a:p>
        </p:txBody>
      </p:sp>
      <p:sp>
        <p:nvSpPr>
          <p:cNvPr id="7" name="Ellipse 6"/>
          <p:cNvSpPr/>
          <p:nvPr/>
        </p:nvSpPr>
        <p:spPr>
          <a:xfrm>
            <a:off x="2411760" y="3645024"/>
            <a:ext cx="223224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14874012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Commande d’e-ressources </a:t>
            </a:r>
            <a:r>
              <a:rPr lang="fr-BE" dirty="0" smtClean="0">
                <a:latin typeface="Source Sans Pro" panose="020B0503030403020204" pitchFamily="34" charset="0"/>
                <a:ea typeface="Source Sans Pro" panose="020B0503030403020204" pitchFamily="34" charset="0"/>
              </a:rPr>
              <a:t>(3)</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827" y="1412776"/>
            <a:ext cx="8403403" cy="4104456"/>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52</a:t>
            </a:fld>
            <a:endParaRPr lang="en-US" dirty="0"/>
          </a:p>
        </p:txBody>
      </p:sp>
      <p:sp>
        <p:nvSpPr>
          <p:cNvPr id="7" name="Ellipse 6"/>
          <p:cNvSpPr/>
          <p:nvPr/>
        </p:nvSpPr>
        <p:spPr>
          <a:xfrm>
            <a:off x="395536" y="2852936"/>
            <a:ext cx="3744416" cy="5856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1" name="Ellipse 10"/>
          <p:cNvSpPr/>
          <p:nvPr/>
        </p:nvSpPr>
        <p:spPr>
          <a:xfrm>
            <a:off x="179512" y="2330034"/>
            <a:ext cx="720080" cy="43204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3885422" y="2622103"/>
            <a:ext cx="434142" cy="461665"/>
          </a:xfrm>
          <a:prstGeom prst="rect">
            <a:avLst/>
          </a:prstGeom>
          <a:noFill/>
        </p:spPr>
        <p:txBody>
          <a:bodyPr wrap="square" rtlCol="0">
            <a:spAutoFit/>
          </a:bodyPr>
          <a:lstStyle/>
          <a:p>
            <a:r>
              <a:rPr lang="fr-BE" sz="2400" b="1" dirty="0">
                <a:solidFill>
                  <a:srgbClr val="FF0000"/>
                </a:solidFill>
              </a:rPr>
              <a:t>A</a:t>
            </a:r>
          </a:p>
        </p:txBody>
      </p:sp>
      <p:sp>
        <p:nvSpPr>
          <p:cNvPr id="9" name="Ellipse 8"/>
          <p:cNvSpPr/>
          <p:nvPr/>
        </p:nvSpPr>
        <p:spPr>
          <a:xfrm>
            <a:off x="4499992" y="4581128"/>
            <a:ext cx="367240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0" name="Ellipse 9"/>
          <p:cNvSpPr/>
          <p:nvPr/>
        </p:nvSpPr>
        <p:spPr>
          <a:xfrm>
            <a:off x="4139952" y="5115406"/>
            <a:ext cx="201622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2" name="ZoneTexte 11"/>
          <p:cNvSpPr txBox="1"/>
          <p:nvPr/>
        </p:nvSpPr>
        <p:spPr>
          <a:xfrm>
            <a:off x="4139952" y="4350295"/>
            <a:ext cx="434142" cy="461665"/>
          </a:xfrm>
          <a:prstGeom prst="rect">
            <a:avLst/>
          </a:prstGeom>
          <a:noFill/>
        </p:spPr>
        <p:txBody>
          <a:bodyPr wrap="square" rtlCol="0">
            <a:spAutoFit/>
          </a:bodyPr>
          <a:lstStyle/>
          <a:p>
            <a:r>
              <a:rPr lang="fr-BE" sz="2400" b="1" dirty="0">
                <a:solidFill>
                  <a:srgbClr val="FF0000"/>
                </a:solidFill>
              </a:rPr>
              <a:t>B</a:t>
            </a:r>
          </a:p>
        </p:txBody>
      </p:sp>
      <p:sp>
        <p:nvSpPr>
          <p:cNvPr id="13" name="ZoneTexte 12"/>
          <p:cNvSpPr txBox="1"/>
          <p:nvPr/>
        </p:nvSpPr>
        <p:spPr>
          <a:xfrm>
            <a:off x="3769132" y="4941168"/>
            <a:ext cx="434142" cy="461665"/>
          </a:xfrm>
          <a:prstGeom prst="rect">
            <a:avLst/>
          </a:prstGeom>
          <a:noFill/>
        </p:spPr>
        <p:txBody>
          <a:bodyPr wrap="square" rtlCol="0">
            <a:spAutoFit/>
          </a:bodyPr>
          <a:lstStyle/>
          <a:p>
            <a:r>
              <a:rPr lang="fr-BE" sz="2400" b="1" dirty="0">
                <a:solidFill>
                  <a:srgbClr val="FF0000"/>
                </a:solidFill>
              </a:rPr>
              <a:t>C</a:t>
            </a:r>
          </a:p>
        </p:txBody>
      </p:sp>
    </p:spTree>
    <p:extLst>
      <p:ext uri="{BB962C8B-B14F-4D97-AF65-F5344CB8AC3E}">
        <p14:creationId xmlns:p14="http://schemas.microsoft.com/office/powerpoint/2010/main" val="8789643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53</a:t>
            </a:fld>
            <a:endParaRPr lang="en-US" dirty="0"/>
          </a:p>
        </p:txBody>
      </p:sp>
      <p:pic>
        <p:nvPicPr>
          <p:cNvPr id="7" name="Picture 2"/>
          <p:cNvPicPr/>
          <p:nvPr/>
        </p:nvPicPr>
        <p:blipFill>
          <a:blip r:embed="rId3">
            <a:extLst>
              <a:ext uri="{28A0092B-C50C-407E-A947-70E740481C1C}">
                <a14:useLocalDpi xmlns:a14="http://schemas.microsoft.com/office/drawing/2010/main" val="0"/>
              </a:ext>
            </a:extLst>
          </a:blip>
          <a:stretch>
            <a:fillRect/>
          </a:stretch>
        </p:blipFill>
        <p:spPr bwMode="auto">
          <a:xfrm>
            <a:off x="259904" y="1700808"/>
            <a:ext cx="8424936" cy="2815232"/>
          </a:xfrm>
          <a:prstGeom prst="rect">
            <a:avLst/>
          </a:prstGeom>
          <a:noFill/>
          <a:ln>
            <a:noFill/>
          </a:ln>
          <a:extLst/>
        </p:spPr>
      </p:pic>
      <p:sp>
        <p:nvSpPr>
          <p:cNvPr id="8" name="Titre 1"/>
          <p:cNvSpPr>
            <a:spLocks noGrp="1"/>
          </p:cNvSpPr>
          <p:nvPr>
            <p:ph type="title"/>
          </p:nvPr>
        </p:nvSpPr>
        <p:spPr>
          <a:xfrm>
            <a:off x="251520" y="188640"/>
            <a:ext cx="7992888" cy="1143000"/>
          </a:xfrm>
        </p:spPr>
        <p:txBody>
          <a:bodyPr/>
          <a:lstStyle/>
          <a:p>
            <a:r>
              <a:rPr lang="fr-BE" dirty="0">
                <a:latin typeface="Source Sans Pro" panose="020B0503030403020204" pitchFamily="34" charset="0"/>
                <a:ea typeface="Source Sans Pro" panose="020B0503030403020204" pitchFamily="34" charset="0"/>
              </a:rPr>
              <a:t>Commande d’e-ressources </a:t>
            </a:r>
            <a:r>
              <a:rPr lang="fr-BE" dirty="0" smtClean="0">
                <a:latin typeface="Source Sans Pro" panose="020B0503030403020204" pitchFamily="34" charset="0"/>
                <a:ea typeface="Source Sans Pro" panose="020B0503030403020204" pitchFamily="34" charset="0"/>
              </a:rPr>
              <a:t>(3)</a:t>
            </a:r>
            <a:endParaRPr lang="fr-BE" dirty="0">
              <a:latin typeface="Source Sans Pro" panose="020B0503030403020204" pitchFamily="34" charset="0"/>
              <a:ea typeface="Source Sans Pro" panose="020B0503030403020204" pitchFamily="34" charset="0"/>
            </a:endParaRPr>
          </a:p>
        </p:txBody>
      </p:sp>
      <p:sp>
        <p:nvSpPr>
          <p:cNvPr id="9" name="Ellipse 8"/>
          <p:cNvSpPr/>
          <p:nvPr/>
        </p:nvSpPr>
        <p:spPr>
          <a:xfrm>
            <a:off x="547936" y="3108424"/>
            <a:ext cx="1224136" cy="464592"/>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10" name="Ellipse 9"/>
          <p:cNvSpPr/>
          <p:nvPr/>
        </p:nvSpPr>
        <p:spPr>
          <a:xfrm>
            <a:off x="4486528" y="3108424"/>
            <a:ext cx="1224136" cy="464592"/>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11833612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Commande d’e-ressources (</a:t>
            </a:r>
            <a:r>
              <a:rPr lang="fr-BE" dirty="0" smtClean="0">
                <a:latin typeface="Source Sans Pro" panose="020B0503030403020204" pitchFamily="34" charset="0"/>
                <a:ea typeface="Source Sans Pro" panose="020B0503030403020204" pitchFamily="34" charset="0"/>
              </a:rPr>
              <a:t>3)</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429" y="3082392"/>
            <a:ext cx="8340587" cy="1125263"/>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54</a:t>
            </a:fld>
            <a:endParaRPr lang="en-US" dirty="0"/>
          </a:p>
        </p:txBody>
      </p:sp>
      <p:sp>
        <p:nvSpPr>
          <p:cNvPr id="7" name="Ellipse 6"/>
          <p:cNvSpPr/>
          <p:nvPr/>
        </p:nvSpPr>
        <p:spPr>
          <a:xfrm>
            <a:off x="269429" y="2996952"/>
            <a:ext cx="6768752"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40443287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Commande d’e-ressources (3</a:t>
            </a:r>
            <a:r>
              <a:rPr lang="fr-BE" dirty="0" smtClean="0">
                <a:latin typeface="Source Sans Pro" panose="020B0503030403020204" pitchFamily="34" charset="0"/>
                <a:ea typeface="Source Sans Pro" panose="020B0503030403020204" pitchFamily="34" charset="0"/>
              </a:rPr>
              <a:t>)</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55</a:t>
            </a:fld>
            <a:endParaRPr lang="en-US" dirty="0"/>
          </a:p>
        </p:txBody>
      </p:sp>
      <p:sp>
        <p:nvSpPr>
          <p:cNvPr id="8" name="Titre 1"/>
          <p:cNvSpPr txBox="1">
            <a:spLocks/>
          </p:cNvSpPr>
          <p:nvPr/>
        </p:nvSpPr>
        <p:spPr>
          <a:xfrm>
            <a:off x="403920" y="341040"/>
            <a:ext cx="799288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endParaRPr lang="fr-BE" dirty="0"/>
          </a:p>
        </p:txBody>
      </p:sp>
      <p:pic>
        <p:nvPicPr>
          <p:cNvPr id="11" name="Picture 2"/>
          <p:cNvPicPr/>
          <p:nvPr/>
        </p:nvPicPr>
        <p:blipFill>
          <a:blip r:embed="rId3">
            <a:extLst>
              <a:ext uri="{28A0092B-C50C-407E-A947-70E740481C1C}">
                <a14:useLocalDpi xmlns:a14="http://schemas.microsoft.com/office/drawing/2010/main" val="0"/>
              </a:ext>
            </a:extLst>
          </a:blip>
          <a:stretch>
            <a:fillRect/>
          </a:stretch>
        </p:blipFill>
        <p:spPr bwMode="auto">
          <a:xfrm>
            <a:off x="251520" y="2060848"/>
            <a:ext cx="8352928" cy="2066495"/>
          </a:xfrm>
          <a:prstGeom prst="rect">
            <a:avLst/>
          </a:prstGeom>
          <a:noFill/>
          <a:ln>
            <a:noFill/>
          </a:ln>
          <a:extLst>
            <a:ext uri="{53640926-AAD7-44D8-BBD7-CCE9431645EC}">
              <a14:shadowObscured xmlns:a14="http://schemas.microsoft.com/office/drawing/2010/main"/>
            </a:ext>
          </a:extLst>
        </p:spPr>
      </p:pic>
      <p:sp>
        <p:nvSpPr>
          <p:cNvPr id="12" name="Ellipse 11"/>
          <p:cNvSpPr/>
          <p:nvPr/>
        </p:nvSpPr>
        <p:spPr>
          <a:xfrm>
            <a:off x="2843808" y="2060848"/>
            <a:ext cx="2592288" cy="396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31901618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au 12"/>
          <p:cNvGraphicFramePr>
            <a:graphicFrameLocks noGrp="1"/>
          </p:cNvGraphicFramePr>
          <p:nvPr>
            <p:extLst>
              <p:ext uri="{D42A27DB-BD31-4B8C-83A1-F6EECF244321}">
                <p14:modId xmlns:p14="http://schemas.microsoft.com/office/powerpoint/2010/main" val="1028825885"/>
              </p:ext>
            </p:extLst>
          </p:nvPr>
        </p:nvGraphicFramePr>
        <p:xfrm>
          <a:off x="539552" y="1340768"/>
          <a:ext cx="7488832" cy="4752719"/>
        </p:xfrm>
        <a:graphic>
          <a:graphicData uri="http://schemas.openxmlformats.org/drawingml/2006/table">
            <a:tbl>
              <a:tblPr firstRow="1" bandRow="1">
                <a:tableStyleId>{5C22544A-7EE6-4342-B048-85BDC9FD1C3A}</a:tableStyleId>
              </a:tblPr>
              <a:tblGrid>
                <a:gridCol w="4176464"/>
                <a:gridCol w="3312368"/>
              </a:tblGrid>
              <a:tr h="389993">
                <a:tc>
                  <a:txBody>
                    <a:bodyPr/>
                    <a:lstStyle/>
                    <a:p>
                      <a:pPr algn="ctr"/>
                      <a:r>
                        <a:rPr lang="fr-BE" sz="1600" dirty="0" smtClean="0"/>
                        <a:t>Collections électroniques</a:t>
                      </a:r>
                      <a:endParaRPr lang="fr-BE" sz="1600" dirty="0"/>
                    </a:p>
                  </a:txBody>
                  <a:tcPr/>
                </a:tc>
                <a:tc>
                  <a:txBody>
                    <a:bodyPr/>
                    <a:lstStyle/>
                    <a:p>
                      <a:pPr algn="ctr"/>
                      <a:r>
                        <a:rPr lang="fr-BE" sz="1600" dirty="0" smtClean="0"/>
                        <a:t>Commande</a:t>
                      </a:r>
                      <a:endParaRPr lang="fr-BE" sz="1600" dirty="0"/>
                    </a:p>
                  </a:txBody>
                  <a:tcPr/>
                </a:tc>
              </a:tr>
              <a:tr h="1101366">
                <a:tc>
                  <a:txBody>
                    <a:bodyPr/>
                    <a:lstStyle/>
                    <a:p>
                      <a:pPr lvl="0"/>
                      <a:r>
                        <a:rPr lang="fr-BE" sz="1600" b="1" dirty="0" smtClean="0">
                          <a:latin typeface="Source Sans Pro" panose="020B0503030403020204" pitchFamily="34" charset="0"/>
                          <a:ea typeface="Source Sans Pro" panose="020B0503030403020204" pitchFamily="34" charset="0"/>
                        </a:rPr>
                        <a:t>Bouquets</a:t>
                      </a:r>
                      <a:r>
                        <a:rPr lang="fr-BE" sz="1600" dirty="0" smtClean="0">
                          <a:latin typeface="Source Sans Pro" panose="020B0503030403020204" pitchFamily="34" charset="0"/>
                          <a:ea typeface="Source Sans Pro" panose="020B0503030403020204" pitchFamily="34" charset="0"/>
                        </a:rPr>
                        <a:t> (=titres groupés avec réduction)</a:t>
                      </a:r>
                    </a:p>
                    <a:p>
                      <a:pPr lvl="0"/>
                      <a:r>
                        <a:rPr lang="fr-BE" sz="1400" dirty="0" smtClean="0">
                          <a:latin typeface="Source Sans Pro" panose="020B0503030403020204" pitchFamily="34" charset="0"/>
                          <a:ea typeface="Source Sans Pro" panose="020B0503030403020204" pitchFamily="34" charset="0"/>
                        </a:rPr>
                        <a:t>ex: Springer e-</a:t>
                      </a:r>
                      <a:r>
                        <a:rPr lang="fr-BE" sz="1400" dirty="0" err="1" smtClean="0">
                          <a:latin typeface="Source Sans Pro" panose="020B0503030403020204" pitchFamily="34" charset="0"/>
                          <a:ea typeface="Source Sans Pro" panose="020B0503030403020204" pitchFamily="34" charset="0"/>
                        </a:rPr>
                        <a:t>journals</a:t>
                      </a:r>
                      <a:r>
                        <a:rPr lang="fr-BE" sz="1400" dirty="0" smtClean="0">
                          <a:latin typeface="Source Sans Pro" panose="020B0503030403020204" pitchFamily="34" charset="0"/>
                          <a:ea typeface="Source Sans Pro" panose="020B0503030403020204" pitchFamily="34" charset="0"/>
                        </a:rPr>
                        <a:t>, Springer e-books, APS all, </a:t>
                      </a:r>
                      <a:r>
                        <a:rPr lang="fr-BE" sz="1400" dirty="0" err="1" smtClean="0">
                          <a:latin typeface="Source Sans Pro" panose="020B0503030403020204" pitchFamily="34" charset="0"/>
                          <a:ea typeface="Source Sans Pro" panose="020B0503030403020204" pitchFamily="34" charset="0"/>
                        </a:rPr>
                        <a:t>Annual</a:t>
                      </a:r>
                      <a:r>
                        <a:rPr lang="fr-BE" sz="1400" dirty="0" smtClean="0">
                          <a:latin typeface="Source Sans Pro" panose="020B0503030403020204" pitchFamily="34" charset="0"/>
                          <a:ea typeface="Source Sans Pro" panose="020B0503030403020204" pitchFamily="34" charset="0"/>
                        </a:rPr>
                        <a:t> </a:t>
                      </a:r>
                      <a:r>
                        <a:rPr lang="fr-BE" sz="1400" dirty="0" err="1" smtClean="0">
                          <a:latin typeface="Source Sans Pro" panose="020B0503030403020204" pitchFamily="34" charset="0"/>
                          <a:ea typeface="Source Sans Pro" panose="020B0503030403020204" pitchFamily="34" charset="0"/>
                        </a:rPr>
                        <a:t>Reviews</a:t>
                      </a:r>
                      <a:r>
                        <a:rPr lang="fr-BE" sz="1400" dirty="0" smtClean="0">
                          <a:latin typeface="Source Sans Pro" panose="020B0503030403020204" pitchFamily="34" charset="0"/>
                          <a:ea typeface="Source Sans Pro" panose="020B0503030403020204" pitchFamily="34" charset="0"/>
                        </a:rPr>
                        <a:t>,</a:t>
                      </a:r>
                      <a:r>
                        <a:rPr lang="fr-BE" sz="1400" baseline="0" dirty="0" smtClean="0">
                          <a:latin typeface="Source Sans Pro" panose="020B0503030403020204" pitchFamily="34" charset="0"/>
                          <a:ea typeface="Source Sans Pro" panose="020B0503030403020204" pitchFamily="34" charset="0"/>
                        </a:rPr>
                        <a:t> </a:t>
                      </a:r>
                      <a:r>
                        <a:rPr lang="fr-BE" sz="1400" dirty="0" smtClean="0">
                          <a:latin typeface="Source Sans Pro" panose="020B0503030403020204" pitchFamily="34" charset="0"/>
                          <a:ea typeface="Source Sans Pro" panose="020B0503030403020204" pitchFamily="34" charset="0"/>
                        </a:rPr>
                        <a:t>Elsevier e-books EBS (avec achat pérenne d’une part des titres)</a:t>
                      </a:r>
                    </a:p>
                  </a:txBody>
                  <a:tcPr>
                    <a:solidFill>
                      <a:schemeClr val="accent1">
                        <a:lumMod val="20000"/>
                        <a:lumOff val="8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sz="1400" dirty="0" smtClean="0">
                          <a:latin typeface="Source Sans Pro" panose="020B0503030403020204" pitchFamily="34" charset="0"/>
                          <a:ea typeface="Source Sans Pro" panose="020B0503030403020204" pitchFamily="34" charset="0"/>
                        </a:rPr>
                        <a:t>1 PO line par bouquet</a:t>
                      </a:r>
                      <a:r>
                        <a:rPr lang="fr-BE" sz="1400" baseline="0" dirty="0" smtClean="0">
                          <a:latin typeface="Source Sans Pro" panose="020B0503030403020204" pitchFamily="34" charset="0"/>
                          <a:ea typeface="Source Sans Pro" panose="020B0503030403020204" pitchFamily="34" charset="0"/>
                        </a:rPr>
                        <a:t> / année</a:t>
                      </a:r>
                    </a:p>
                    <a:p>
                      <a:pPr marL="0" indent="0">
                        <a:buFont typeface="Arial" panose="020B0604020202020204" pitchFamily="34" charset="0"/>
                        <a:buNone/>
                      </a:pPr>
                      <a:endParaRPr lang="fr-BE" sz="1400" dirty="0">
                        <a:latin typeface="Source Sans Pro" panose="020B0503030403020204" pitchFamily="34" charset="0"/>
                        <a:ea typeface="Source Sans Pro" panose="020B0503030403020204" pitchFamily="34" charset="0"/>
                      </a:endParaRPr>
                    </a:p>
                  </a:txBody>
                  <a:tcPr>
                    <a:solidFill>
                      <a:schemeClr val="accent1">
                        <a:lumMod val="20000"/>
                        <a:lumOff val="80000"/>
                      </a:schemeClr>
                    </a:solidFill>
                  </a:tcPr>
                </a:tc>
              </a:tr>
              <a:tr h="864096">
                <a:tc>
                  <a:txBody>
                    <a:bodyPr/>
                    <a:lstStyle/>
                    <a:p>
                      <a:pPr lvl="0"/>
                      <a:r>
                        <a:rPr lang="fr-BE" sz="1600" b="1" dirty="0" err="1" smtClean="0">
                          <a:latin typeface="Source Sans Pro" panose="020B0503030403020204" pitchFamily="34" charset="0"/>
                          <a:ea typeface="Source Sans Pro" panose="020B0503030403020204" pitchFamily="34" charset="0"/>
                        </a:rPr>
                        <a:t>Databases</a:t>
                      </a:r>
                      <a:r>
                        <a:rPr lang="fr-BE" sz="1600" b="1" dirty="0" smtClean="0">
                          <a:latin typeface="Source Sans Pro" panose="020B0503030403020204" pitchFamily="34" charset="0"/>
                          <a:ea typeface="Source Sans Pro" panose="020B0503030403020204" pitchFamily="34" charset="0"/>
                        </a:rPr>
                        <a:t> avec ou sans Full </a:t>
                      </a:r>
                      <a:r>
                        <a:rPr lang="fr-BE" sz="1600" b="1" dirty="0" err="1" smtClean="0">
                          <a:latin typeface="Source Sans Pro" panose="020B0503030403020204" pitchFamily="34" charset="0"/>
                          <a:ea typeface="Source Sans Pro" panose="020B0503030403020204" pitchFamily="34" charset="0"/>
                        </a:rPr>
                        <a:t>Text</a:t>
                      </a:r>
                      <a:r>
                        <a:rPr lang="fr-BE" sz="1600" b="1" dirty="0" smtClean="0">
                          <a:latin typeface="Source Sans Pro" panose="020B0503030403020204" pitchFamily="34" charset="0"/>
                          <a:ea typeface="Source Sans Pro" panose="020B0503030403020204" pitchFamily="34" charset="0"/>
                        </a:rPr>
                        <a:t> </a:t>
                      </a:r>
                    </a:p>
                    <a:p>
                      <a:pPr lvl="0"/>
                      <a:r>
                        <a:rPr lang="fr-BE" sz="1400" dirty="0" smtClean="0">
                          <a:latin typeface="Source Sans Pro" panose="020B0503030403020204" pitchFamily="34" charset="0"/>
                          <a:ea typeface="Source Sans Pro" panose="020B0503030403020204" pitchFamily="34" charset="0"/>
                        </a:rPr>
                        <a:t>Ex: </a:t>
                      </a:r>
                      <a:r>
                        <a:rPr lang="fr-BE" sz="1400" dirty="0" err="1" smtClean="0">
                          <a:latin typeface="Source Sans Pro" panose="020B0503030403020204" pitchFamily="34" charset="0"/>
                          <a:ea typeface="Source Sans Pro" panose="020B0503030403020204" pitchFamily="34" charset="0"/>
                        </a:rPr>
                        <a:t>PressBanking</a:t>
                      </a:r>
                      <a:r>
                        <a:rPr lang="fr-BE" sz="1400" dirty="0" smtClean="0">
                          <a:latin typeface="Source Sans Pro" panose="020B0503030403020204" pitchFamily="34" charset="0"/>
                          <a:ea typeface="Source Sans Pro" panose="020B0503030403020204" pitchFamily="34" charset="0"/>
                        </a:rPr>
                        <a:t>, Techniques de l’Ingénieur, </a:t>
                      </a:r>
                      <a:r>
                        <a:rPr lang="fr-BE" sz="1400" dirty="0" err="1" smtClean="0">
                          <a:latin typeface="Source Sans Pro" panose="020B0503030403020204" pitchFamily="34" charset="0"/>
                          <a:ea typeface="Source Sans Pro" panose="020B0503030403020204" pitchFamily="34" charset="0"/>
                        </a:rPr>
                        <a:t>Strada</a:t>
                      </a:r>
                      <a:r>
                        <a:rPr lang="fr-BE" sz="1400" dirty="0" smtClean="0">
                          <a:latin typeface="Source Sans Pro" panose="020B0503030403020204" pitchFamily="34" charset="0"/>
                          <a:ea typeface="Source Sans Pro" panose="020B0503030403020204" pitchFamily="34" charset="0"/>
                        </a:rPr>
                        <a:t> </a:t>
                      </a:r>
                      <a:r>
                        <a:rPr lang="fr-BE" sz="1400" dirty="0" err="1" smtClean="0">
                          <a:latin typeface="Source Sans Pro" panose="020B0503030403020204" pitchFamily="34" charset="0"/>
                          <a:ea typeface="Source Sans Pro" panose="020B0503030403020204" pitchFamily="34" charset="0"/>
                        </a:rPr>
                        <a:t>Lex</a:t>
                      </a:r>
                      <a:endParaRPr lang="fr-BE" sz="1400" dirty="0" smtClean="0">
                        <a:latin typeface="Source Sans Pro" panose="020B0503030403020204" pitchFamily="34" charset="0"/>
                        <a:ea typeface="Source Sans Pro" panose="020B0503030403020204" pitchFamily="34" charset="0"/>
                      </a:endParaRPr>
                    </a:p>
                    <a:p>
                      <a:pPr lvl="0"/>
                      <a:r>
                        <a:rPr lang="fr-BE" sz="1400" dirty="0" err="1" smtClean="0">
                          <a:latin typeface="Source Sans Pro" panose="020B0503030403020204" pitchFamily="34" charset="0"/>
                          <a:ea typeface="Source Sans Pro" panose="020B0503030403020204" pitchFamily="34" charset="0"/>
                        </a:rPr>
                        <a:t>Scopus</a:t>
                      </a:r>
                      <a:r>
                        <a:rPr lang="fr-BE" sz="1400" dirty="0" smtClean="0">
                          <a:latin typeface="Source Sans Pro" panose="020B0503030403020204" pitchFamily="34" charset="0"/>
                          <a:ea typeface="Source Sans Pro" panose="020B0503030403020204" pitchFamily="34" charset="0"/>
                        </a:rPr>
                        <a:t>, </a:t>
                      </a:r>
                      <a:r>
                        <a:rPr lang="fr-BE" sz="1400" dirty="0" err="1" smtClean="0">
                          <a:latin typeface="Source Sans Pro" panose="020B0503030403020204" pitchFamily="34" charset="0"/>
                          <a:ea typeface="Source Sans Pro" panose="020B0503030403020204" pitchFamily="34" charset="0"/>
                        </a:rPr>
                        <a:t>Scifinder</a:t>
                      </a:r>
                      <a:endParaRPr lang="fr-BE" sz="1400" dirty="0" smtClean="0">
                        <a:latin typeface="Source Sans Pro" panose="020B0503030403020204" pitchFamily="34" charset="0"/>
                        <a:ea typeface="Source Sans Pro" panose="020B0503030403020204" pitchFamily="34" charset="0"/>
                      </a:endParaRPr>
                    </a:p>
                  </a:txBody>
                  <a:tcPr>
                    <a:solidFill>
                      <a:schemeClr val="accent1">
                        <a:lumMod val="20000"/>
                        <a:lumOff val="8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sz="1400" dirty="0" smtClean="0">
                          <a:latin typeface="Source Sans Pro" panose="020B0503030403020204" pitchFamily="34" charset="0"/>
                          <a:ea typeface="Source Sans Pro" panose="020B0503030403020204" pitchFamily="34" charset="0"/>
                        </a:rPr>
                        <a:t>1 PO line par </a:t>
                      </a:r>
                      <a:r>
                        <a:rPr lang="fr-BE" sz="1400" dirty="0" err="1" smtClean="0">
                          <a:latin typeface="Source Sans Pro" panose="020B0503030403020204" pitchFamily="34" charset="0"/>
                          <a:ea typeface="Source Sans Pro" panose="020B0503030403020204" pitchFamily="34" charset="0"/>
                        </a:rPr>
                        <a:t>database</a:t>
                      </a:r>
                      <a:r>
                        <a:rPr lang="fr-BE" sz="1400" baseline="0" dirty="0" smtClean="0">
                          <a:latin typeface="Source Sans Pro" panose="020B0503030403020204" pitchFamily="34" charset="0"/>
                          <a:ea typeface="Source Sans Pro" panose="020B0503030403020204" pitchFamily="34" charset="0"/>
                        </a:rPr>
                        <a:t> / année</a:t>
                      </a:r>
                      <a:endParaRPr lang="fr-BE" sz="1400" dirty="0" smtClean="0">
                        <a:latin typeface="Source Sans Pro" panose="020B0503030403020204" pitchFamily="34" charset="0"/>
                        <a:ea typeface="Source Sans Pro" panose="020B0503030403020204" pitchFamily="34" charset="0"/>
                      </a:endParaRPr>
                    </a:p>
                    <a:p>
                      <a:pPr marL="0" indent="0">
                        <a:buFont typeface="Arial" panose="020B0604020202020204" pitchFamily="34" charset="0"/>
                        <a:buNone/>
                      </a:pPr>
                      <a:endParaRPr lang="fr-BE" sz="1400" dirty="0">
                        <a:latin typeface="Source Sans Pro" panose="020B0503030403020204" pitchFamily="34" charset="0"/>
                        <a:ea typeface="Source Sans Pro" panose="020B0503030403020204" pitchFamily="34" charset="0"/>
                      </a:endParaRPr>
                    </a:p>
                  </a:txBody>
                  <a:tcPr>
                    <a:solidFill>
                      <a:schemeClr val="accent1">
                        <a:lumMod val="20000"/>
                        <a:lumOff val="80000"/>
                      </a:schemeClr>
                    </a:solidFill>
                  </a:tcPr>
                </a:tc>
              </a:tr>
              <a:tr h="864096">
                <a:tc>
                  <a:txBody>
                    <a:bodyPr/>
                    <a:lstStyle/>
                    <a:p>
                      <a:pPr lvl="0"/>
                      <a:r>
                        <a:rPr lang="fr-BE" sz="1600" b="1" dirty="0" smtClean="0">
                          <a:latin typeface="Source Sans Pro" panose="020B0503030403020204" pitchFamily="34" charset="0"/>
                          <a:ea typeface="Source Sans Pro" panose="020B0503030403020204" pitchFamily="34" charset="0"/>
                        </a:rPr>
                        <a:t>« </a:t>
                      </a:r>
                      <a:r>
                        <a:rPr lang="fr-BE" sz="1600" b="1" dirty="0" err="1" smtClean="0">
                          <a:latin typeface="Source Sans Pro" panose="020B0503030403020204" pitchFamily="34" charset="0"/>
                          <a:ea typeface="Source Sans Pro" panose="020B0503030403020204" pitchFamily="34" charset="0"/>
                        </a:rPr>
                        <a:t>big</a:t>
                      </a:r>
                      <a:r>
                        <a:rPr lang="fr-BE" sz="1600" b="1" dirty="0" smtClean="0">
                          <a:latin typeface="Source Sans Pro" panose="020B0503030403020204" pitchFamily="34" charset="0"/>
                          <a:ea typeface="Source Sans Pro" panose="020B0503030403020204" pitchFamily="34" charset="0"/>
                        </a:rPr>
                        <a:t> deals » basés sur collections historiques à maintenir avec commande unique (via </a:t>
                      </a:r>
                      <a:r>
                        <a:rPr lang="fr-BE" sz="1600" b="1" dirty="0" err="1" smtClean="0">
                          <a:latin typeface="Source Sans Pro" panose="020B0503030403020204" pitchFamily="34" charset="0"/>
                          <a:ea typeface="Source Sans Pro" panose="020B0503030403020204" pitchFamily="34" charset="0"/>
                        </a:rPr>
                        <a:t>Ebsco</a:t>
                      </a:r>
                      <a:r>
                        <a:rPr lang="fr-BE" sz="1600" b="1" dirty="0" smtClean="0">
                          <a:latin typeface="Source Sans Pro" panose="020B0503030403020204" pitchFamily="34" charset="0"/>
                          <a:ea typeface="Source Sans Pro" panose="020B0503030403020204" pitchFamily="34" charset="0"/>
                        </a:rPr>
                        <a:t> ou fournisseur) </a:t>
                      </a:r>
                    </a:p>
                    <a:p>
                      <a:pPr lvl="0"/>
                      <a:r>
                        <a:rPr lang="fr-BE" sz="1400" dirty="0" smtClean="0">
                          <a:latin typeface="Source Sans Pro" panose="020B0503030403020204" pitchFamily="34" charset="0"/>
                          <a:ea typeface="Source Sans Pro" panose="020B0503030403020204" pitchFamily="34" charset="0"/>
                        </a:rPr>
                        <a:t>ex: Elsevier ScienceDirect </a:t>
                      </a:r>
                      <a:r>
                        <a:rPr lang="fr-BE" sz="1400" dirty="0" err="1" smtClean="0">
                          <a:latin typeface="Source Sans Pro" panose="020B0503030403020204" pitchFamily="34" charset="0"/>
                          <a:ea typeface="Source Sans Pro" panose="020B0503030403020204" pitchFamily="34" charset="0"/>
                        </a:rPr>
                        <a:t>journals</a:t>
                      </a:r>
                      <a:r>
                        <a:rPr lang="fr-BE" sz="1400" dirty="0" smtClean="0">
                          <a:latin typeface="Source Sans Pro" panose="020B0503030403020204" pitchFamily="34" charset="0"/>
                          <a:ea typeface="Source Sans Pro" panose="020B0503030403020204" pitchFamily="34" charset="0"/>
                        </a:rPr>
                        <a:t>, Wiley </a:t>
                      </a:r>
                      <a:r>
                        <a:rPr lang="fr-BE" sz="1400" dirty="0" err="1" smtClean="0">
                          <a:latin typeface="Source Sans Pro" panose="020B0503030403020204" pitchFamily="34" charset="0"/>
                          <a:ea typeface="Source Sans Pro" panose="020B0503030403020204" pitchFamily="34" charset="0"/>
                        </a:rPr>
                        <a:t>journals</a:t>
                      </a:r>
                      <a:endParaRPr lang="fr-BE" sz="1400" dirty="0" smtClean="0">
                        <a:latin typeface="Source Sans Pro" panose="020B0503030403020204" pitchFamily="34" charset="0"/>
                        <a:ea typeface="Source Sans Pro" panose="020B0503030403020204" pitchFamily="34" charset="0"/>
                      </a:endParaRPr>
                    </a:p>
                  </a:txBody>
                  <a:tcPr>
                    <a:solidFill>
                      <a:schemeClr val="accent1">
                        <a:lumMod val="20000"/>
                        <a:lumOff val="80000"/>
                      </a:schemeClr>
                    </a:solidFill>
                  </a:tcPr>
                </a:tc>
                <a:tc rowSpan="2">
                  <a:txBody>
                    <a:bodyPr/>
                    <a:lstStyle/>
                    <a:p>
                      <a:pPr marL="285750" indent="-285750">
                        <a:buFont typeface="Arial" panose="020B0604020202020204" pitchFamily="34" charset="0"/>
                        <a:buChar char="•"/>
                      </a:pPr>
                      <a:r>
                        <a:rPr lang="fr-BE" sz="1400" dirty="0" smtClean="0">
                          <a:latin typeface="Source Sans Pro" panose="020B0503030403020204" pitchFamily="34" charset="0"/>
                          <a:ea typeface="Source Sans Pro" panose="020B0503030403020204" pitchFamily="34" charset="0"/>
                        </a:rPr>
                        <a:t>1 PO line pour les holdings / année  (avec </a:t>
                      </a:r>
                      <a:r>
                        <a:rPr lang="fr-BE" sz="1400" u="dash" baseline="0" dirty="0" err="1" smtClean="0">
                          <a:latin typeface="Source Sans Pro" panose="020B0503030403020204" pitchFamily="34" charset="0"/>
                          <a:ea typeface="Source Sans Pro" panose="020B0503030403020204" pitchFamily="34" charset="0"/>
                        </a:rPr>
                        <a:t>cancellation</a:t>
                      </a:r>
                      <a:r>
                        <a:rPr lang="fr-BE" sz="1400" u="dash" baseline="0" dirty="0" smtClean="0">
                          <a:latin typeface="Source Sans Pro" panose="020B0503030403020204" pitchFamily="34" charset="0"/>
                          <a:ea typeface="Source Sans Pro" panose="020B0503030403020204" pitchFamily="34" charset="0"/>
                        </a:rPr>
                        <a:t> restriction</a:t>
                      </a:r>
                      <a:r>
                        <a:rPr lang="fr-BE" sz="1400" dirty="0" smtClean="0">
                          <a:latin typeface="Source Sans Pro" panose="020B0503030403020204" pitchFamily="34" charset="0"/>
                          <a:ea typeface="Source Sans Pro" panose="020B0503030403020204" pitchFamily="34" charset="0"/>
                        </a:rPr>
                        <a:t>) </a:t>
                      </a:r>
                      <a:r>
                        <a:rPr lang="fr-BE" sz="1400" dirty="0" smtClean="0">
                          <a:latin typeface="Source Sans Pro" panose="020B0503030403020204" pitchFamily="34" charset="0"/>
                          <a:ea typeface="Source Sans Pro" panose="020B0503030403020204" pitchFamily="34" charset="0"/>
                          <a:sym typeface="Wingdings" panose="05000000000000000000" pitchFamily="2" charset="2"/>
                        </a:rPr>
                        <a:t> 1</a:t>
                      </a:r>
                      <a:r>
                        <a:rPr lang="fr-BE" sz="1400" baseline="0" dirty="0" smtClean="0">
                          <a:latin typeface="Source Sans Pro" panose="020B0503030403020204" pitchFamily="34" charset="0"/>
                          <a:ea typeface="Source Sans Pro" panose="020B0503030403020204" pitchFamily="34" charset="0"/>
                          <a:sym typeface="Wingdings" panose="05000000000000000000" pitchFamily="2" charset="2"/>
                        </a:rPr>
                        <a:t> activation globale </a:t>
                      </a:r>
                    </a:p>
                    <a:p>
                      <a:pPr marL="0" indent="0" algn="ctr">
                        <a:buFontTx/>
                        <a:buNone/>
                      </a:pPr>
                      <a:r>
                        <a:rPr lang="fr-BE" sz="1400" b="1" dirty="0" smtClean="0">
                          <a:solidFill>
                            <a:srgbClr val="FF0000"/>
                          </a:solidFill>
                          <a:latin typeface="Source Sans Pro" panose="020B0503030403020204" pitchFamily="34" charset="0"/>
                          <a:ea typeface="Source Sans Pro" panose="020B0503030403020204" pitchFamily="34" charset="0"/>
                        </a:rPr>
                        <a:t>OU (??)</a:t>
                      </a:r>
                      <a:endParaRPr lang="fr-BE" sz="1400" b="1" dirty="0">
                        <a:solidFill>
                          <a:srgbClr val="FF0000"/>
                        </a:solidFill>
                        <a:latin typeface="Source Sans Pro" panose="020B0503030403020204" pitchFamily="34" charset="0"/>
                        <a:ea typeface="Source Sans Pro" panose="020B0503030403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sz="1400" dirty="0" smtClean="0">
                          <a:latin typeface="Source Sans Pro" panose="020B0503030403020204" pitchFamily="34" charset="0"/>
                          <a:ea typeface="Source Sans Pro" panose="020B0503030403020204" pitchFamily="34" charset="0"/>
                        </a:rPr>
                        <a:t>1 PO line par titre des holdings</a:t>
                      </a:r>
                      <a:r>
                        <a:rPr lang="fr-BE" sz="1400" baseline="0" dirty="0" smtClean="0">
                          <a:latin typeface="Source Sans Pro" panose="020B0503030403020204" pitchFamily="34" charset="0"/>
                          <a:ea typeface="Source Sans Pro" panose="020B0503030403020204" pitchFamily="34" charset="0"/>
                        </a:rPr>
                        <a:t> / année </a:t>
                      </a:r>
                      <a:r>
                        <a:rPr lang="fr-BE" sz="1400" dirty="0" smtClean="0">
                          <a:latin typeface="Source Sans Pro" panose="020B0503030403020204" pitchFamily="34" charset="0"/>
                          <a:ea typeface="Source Sans Pro" panose="020B0503030403020204" pitchFamily="34" charset="0"/>
                        </a:rPr>
                        <a:t>(avec </a:t>
                      </a:r>
                      <a:r>
                        <a:rPr lang="fr-BE" sz="1400" u="dash" baseline="0" dirty="0" err="1" smtClean="0">
                          <a:latin typeface="Source Sans Pro" panose="020B0503030403020204" pitchFamily="34" charset="0"/>
                          <a:ea typeface="Source Sans Pro" panose="020B0503030403020204" pitchFamily="34" charset="0"/>
                        </a:rPr>
                        <a:t>cancellation</a:t>
                      </a:r>
                      <a:r>
                        <a:rPr lang="fr-BE" sz="1400" u="dash" baseline="0" dirty="0" smtClean="0">
                          <a:latin typeface="Source Sans Pro" panose="020B0503030403020204" pitchFamily="34" charset="0"/>
                          <a:ea typeface="Source Sans Pro" panose="020B0503030403020204" pitchFamily="34" charset="0"/>
                        </a:rPr>
                        <a:t> restriction</a:t>
                      </a:r>
                      <a:r>
                        <a:rPr lang="fr-BE" sz="1400" dirty="0" smtClean="0">
                          <a:latin typeface="Source Sans Pro" panose="020B0503030403020204" pitchFamily="34" charset="0"/>
                          <a:ea typeface="Source Sans Pro" panose="020B0503030403020204" pitchFamily="34" charset="0"/>
                        </a:rPr>
                        <a:t>) </a:t>
                      </a:r>
                      <a:r>
                        <a:rPr lang="fr-BE" sz="1400" dirty="0" smtClean="0">
                          <a:latin typeface="Source Sans Pro" panose="020B0503030403020204" pitchFamily="34" charset="0"/>
                          <a:ea typeface="Source Sans Pro" panose="020B0503030403020204" pitchFamily="34" charset="0"/>
                          <a:sym typeface="Wingdings" panose="05000000000000000000" pitchFamily="2" charset="2"/>
                        </a:rPr>
                        <a:t> 1</a:t>
                      </a:r>
                      <a:r>
                        <a:rPr lang="fr-BE" sz="1400" baseline="0" dirty="0" smtClean="0">
                          <a:latin typeface="Source Sans Pro" panose="020B0503030403020204" pitchFamily="34" charset="0"/>
                          <a:ea typeface="Source Sans Pro" panose="020B0503030403020204" pitchFamily="34" charset="0"/>
                          <a:sym typeface="Wingdings" panose="05000000000000000000" pitchFamily="2" charset="2"/>
                        </a:rPr>
                        <a:t> activation par portfolio</a:t>
                      </a:r>
                    </a:p>
                    <a:p>
                      <a:pPr marL="0" marR="0" indent="0" algn="ctr" defTabSz="914400" rtl="0" eaLnBrk="1" fontAlgn="auto" latinLnBrk="0" hangingPunct="1">
                        <a:lnSpc>
                          <a:spcPct val="100000"/>
                        </a:lnSpc>
                        <a:spcBef>
                          <a:spcPts val="0"/>
                        </a:spcBef>
                        <a:spcAft>
                          <a:spcPts val="0"/>
                        </a:spcAft>
                        <a:buClrTx/>
                        <a:buSzTx/>
                        <a:buFontTx/>
                        <a:buNone/>
                        <a:tabLst/>
                        <a:defRPr/>
                      </a:pPr>
                      <a:r>
                        <a:rPr lang="fr-BE" sz="1400" b="1" dirty="0" smtClean="0">
                          <a:latin typeface="Source Sans Pro" panose="020B0503030403020204" pitchFamily="34" charset="0"/>
                          <a:ea typeface="Source Sans Pro" panose="020B0503030403020204" pitchFamily="34" charset="0"/>
                        </a:rPr>
                        <a: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sz="1400" dirty="0" smtClean="0">
                          <a:latin typeface="Source Sans Pro" panose="020B0503030403020204" pitchFamily="34" charset="0"/>
                          <a:ea typeface="Source Sans Pro" panose="020B0503030403020204" pitchFamily="34" charset="0"/>
                        </a:rPr>
                        <a:t>1 PO line pour la collection « </a:t>
                      </a:r>
                      <a:r>
                        <a:rPr lang="fr-BE" sz="1400" dirty="0" err="1" smtClean="0">
                          <a:latin typeface="Source Sans Pro" panose="020B0503030403020204" pitchFamily="34" charset="0"/>
                          <a:ea typeface="Source Sans Pro" panose="020B0503030403020204" pitchFamily="34" charset="0"/>
                        </a:rPr>
                        <a:t>big</a:t>
                      </a:r>
                      <a:r>
                        <a:rPr lang="fr-BE" sz="1400" dirty="0" smtClean="0">
                          <a:latin typeface="Source Sans Pro" panose="020B0503030403020204" pitchFamily="34" charset="0"/>
                          <a:ea typeface="Source Sans Pro" panose="020B0503030403020204" pitchFamily="34" charset="0"/>
                        </a:rPr>
                        <a:t> deal » / année </a:t>
                      </a:r>
                    </a:p>
                  </a:txBody>
                  <a:tcPr>
                    <a:solidFill>
                      <a:schemeClr val="accent1">
                        <a:lumMod val="20000"/>
                        <a:lumOff val="80000"/>
                      </a:schemeClr>
                    </a:solidFill>
                  </a:tcPr>
                </a:tc>
              </a:tr>
              <a:tr h="416450">
                <a:tc>
                  <a:txBody>
                    <a:bodyPr/>
                    <a:lstStyle/>
                    <a:p>
                      <a:pPr lvl="0"/>
                      <a:r>
                        <a:rPr lang="fr-BE" sz="1600" b="1" dirty="0" smtClean="0">
                          <a:latin typeface="Source Sans Pro" panose="020B0503030403020204" pitchFamily="34" charset="0"/>
                          <a:ea typeface="Source Sans Pro" panose="020B0503030403020204" pitchFamily="34" charset="0"/>
                        </a:rPr>
                        <a:t>« </a:t>
                      </a:r>
                      <a:r>
                        <a:rPr lang="fr-BE" sz="1600" b="1" dirty="0" err="1" smtClean="0">
                          <a:latin typeface="Source Sans Pro" panose="020B0503030403020204" pitchFamily="34" charset="0"/>
                          <a:ea typeface="Source Sans Pro" panose="020B0503030403020204" pitchFamily="34" charset="0"/>
                        </a:rPr>
                        <a:t>big</a:t>
                      </a:r>
                      <a:r>
                        <a:rPr lang="fr-BE" sz="1600" b="1" dirty="0" smtClean="0">
                          <a:latin typeface="Source Sans Pro" panose="020B0503030403020204" pitchFamily="34" charset="0"/>
                          <a:ea typeface="Source Sans Pro" panose="020B0503030403020204" pitchFamily="34" charset="0"/>
                        </a:rPr>
                        <a:t> deals «  basés sur collections historiques à maintenir avec commande</a:t>
                      </a:r>
                      <a:r>
                        <a:rPr lang="fr-BE" sz="1600" b="1" baseline="0" dirty="0" smtClean="0">
                          <a:latin typeface="Source Sans Pro" panose="020B0503030403020204" pitchFamily="34" charset="0"/>
                          <a:ea typeface="Source Sans Pro" panose="020B0503030403020204" pitchFamily="34" charset="0"/>
                        </a:rPr>
                        <a:t> titre à titre via </a:t>
                      </a:r>
                      <a:r>
                        <a:rPr lang="fr-BE" sz="1600" b="1" baseline="0" dirty="0" err="1" smtClean="0">
                          <a:latin typeface="Source Sans Pro" panose="020B0503030403020204" pitchFamily="34" charset="0"/>
                          <a:ea typeface="Source Sans Pro" panose="020B0503030403020204" pitchFamily="34" charset="0"/>
                        </a:rPr>
                        <a:t>Ebsco</a:t>
                      </a:r>
                      <a:endParaRPr lang="fr-BE" sz="1600" b="1" baseline="0" dirty="0" smtClean="0">
                        <a:latin typeface="Source Sans Pro" panose="020B0503030403020204" pitchFamily="34" charset="0"/>
                        <a:ea typeface="Source Sans Pro" panose="020B0503030403020204" pitchFamily="34" charset="0"/>
                      </a:endParaRPr>
                    </a:p>
                    <a:p>
                      <a:pPr lvl="0"/>
                      <a:r>
                        <a:rPr lang="fr-BE" sz="1400" baseline="0" dirty="0" smtClean="0">
                          <a:latin typeface="Source Sans Pro" panose="020B0503030403020204" pitchFamily="34" charset="0"/>
                          <a:ea typeface="Source Sans Pro" panose="020B0503030403020204" pitchFamily="34" charset="0"/>
                        </a:rPr>
                        <a:t>Ex: </a:t>
                      </a:r>
                      <a:r>
                        <a:rPr lang="fr-BE" sz="1400" dirty="0" smtClean="0">
                          <a:latin typeface="Source Sans Pro" panose="020B0503030403020204" pitchFamily="34" charset="0"/>
                          <a:ea typeface="Source Sans Pro" panose="020B0503030403020204" pitchFamily="34" charset="0"/>
                        </a:rPr>
                        <a:t>SAGE Premier (maintien des abonnements historiques titre à titre)</a:t>
                      </a:r>
                    </a:p>
                  </a:txBody>
                  <a:tcPr>
                    <a:solidFill>
                      <a:schemeClr val="accent1">
                        <a:lumMod val="20000"/>
                        <a:lumOff val="80000"/>
                      </a:schemeClr>
                    </a:solidFill>
                  </a:tcPr>
                </a:tc>
                <a:tc vMerge="1">
                  <a:txBody>
                    <a:bodyPr/>
                    <a:lstStyle/>
                    <a:p>
                      <a:pPr marL="0" indent="0">
                        <a:buFont typeface="Arial" panose="020B0604020202020204" pitchFamily="34" charset="0"/>
                        <a:buNone/>
                      </a:pPr>
                      <a:endParaRPr lang="fr-BE" sz="1400" dirty="0"/>
                    </a:p>
                  </a:txBody>
                  <a:tcPr/>
                </a:tc>
              </a:tr>
            </a:tbl>
          </a:graphicData>
        </a:graphic>
      </p:graphicFrame>
      <p:sp>
        <p:nvSpPr>
          <p:cNvPr id="3" name="Titre 2"/>
          <p:cNvSpPr>
            <a:spLocks noGrp="1"/>
          </p:cNvSpPr>
          <p:nvPr>
            <p:ph type="title"/>
          </p:nvPr>
        </p:nvSpPr>
        <p:spPr>
          <a:xfrm>
            <a:off x="457200" y="643692"/>
            <a:ext cx="8229600" cy="621546"/>
          </a:xfrm>
        </p:spPr>
        <p:txBody>
          <a:bodyPr/>
          <a:lstStyle/>
          <a:p>
            <a:r>
              <a:rPr lang="fr-BE" dirty="0">
                <a:latin typeface="Source Sans Pro" panose="020B0503030403020204" pitchFamily="34" charset="0"/>
                <a:ea typeface="Source Sans Pro" panose="020B0503030403020204" pitchFamily="34" charset="0"/>
              </a:rPr>
              <a:t>Commande d’e-ressources </a:t>
            </a:r>
            <a:r>
              <a:rPr lang="fr-BE" dirty="0" smtClean="0">
                <a:latin typeface="Source Sans Pro" panose="020B0503030403020204" pitchFamily="34" charset="0"/>
                <a:ea typeface="Source Sans Pro" panose="020B0503030403020204" pitchFamily="34" charset="0"/>
              </a:rPr>
              <a:t>(4)</a:t>
            </a:r>
            <a:endParaRPr lang="fr-BE" dirty="0">
              <a:latin typeface="Source Sans Pro" panose="020B0503030403020204" pitchFamily="34" charset="0"/>
              <a:ea typeface="Source Sans Pro" panose="020B0503030403020204" pitchFamily="34" charset="0"/>
            </a:endParaRPr>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56</a:t>
            </a:fld>
            <a:endParaRPr lang="en-US" dirty="0"/>
          </a:p>
        </p:txBody>
      </p:sp>
    </p:spTree>
    <p:extLst>
      <p:ext uri="{BB962C8B-B14F-4D97-AF65-F5344CB8AC3E}">
        <p14:creationId xmlns:p14="http://schemas.microsoft.com/office/powerpoint/2010/main" val="2417872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Plan</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fontScale="92500" lnSpcReduction="10000"/>
          </a:bodyPr>
          <a:lstStyle/>
          <a:p>
            <a:r>
              <a:rPr lang="fr-BE" dirty="0">
                <a:latin typeface="Source Sans Pro" panose="020B0503030403020204" pitchFamily="34" charset="0"/>
                <a:ea typeface="Source Sans Pro" panose="020B0503030403020204" pitchFamily="34" charset="0"/>
              </a:rPr>
              <a:t>Workflow général des achats</a:t>
            </a:r>
          </a:p>
          <a:p>
            <a:endParaRPr lang="fr-BE" dirty="0">
              <a:latin typeface="Source Sans Pro" panose="020B0503030403020204" pitchFamily="34" charset="0"/>
              <a:ea typeface="Source Sans Pro" panose="020B0503030403020204" pitchFamily="34" charset="0"/>
            </a:endParaRPr>
          </a:p>
          <a:p>
            <a:r>
              <a:rPr lang="fr-BE" dirty="0">
                <a:solidFill>
                  <a:srgbClr val="FF0000"/>
                </a:solidFill>
                <a:latin typeface="Source Sans Pro" panose="020B0503030403020204" pitchFamily="34" charset="0"/>
                <a:ea typeface="Source Sans Pro" panose="020B0503030403020204" pitchFamily="34" charset="0"/>
              </a:rPr>
              <a:t>Workflows </a:t>
            </a:r>
            <a:r>
              <a:rPr lang="fr-BE" dirty="0" smtClean="0">
                <a:solidFill>
                  <a:srgbClr val="FF0000"/>
                </a:solidFill>
                <a:latin typeface="Source Sans Pro" panose="020B0503030403020204" pitchFamily="34" charset="0"/>
                <a:ea typeface="Source Sans Pro" panose="020B0503030403020204" pitchFamily="34" charset="0"/>
              </a:rPr>
              <a:t>particuliers</a:t>
            </a:r>
          </a:p>
          <a:p>
            <a:pPr lvl="1"/>
            <a:r>
              <a:rPr lang="fr-BE" dirty="0" smtClean="0">
                <a:latin typeface="Source Sans Pro" panose="020B0503030403020204" pitchFamily="34" charset="0"/>
                <a:ea typeface="Source Sans Pro" panose="020B0503030403020204" pitchFamily="34" charset="0"/>
              </a:rPr>
              <a:t>Commande de périodiques</a:t>
            </a:r>
          </a:p>
          <a:p>
            <a:pPr lvl="1"/>
            <a:r>
              <a:rPr lang="fr-BE" dirty="0" smtClean="0">
                <a:latin typeface="Source Sans Pro" panose="020B0503030403020204" pitchFamily="34" charset="0"/>
                <a:ea typeface="Source Sans Pro" panose="020B0503030403020204" pitchFamily="34" charset="0"/>
              </a:rPr>
              <a:t>Commande d’e-ressources</a:t>
            </a:r>
          </a:p>
          <a:p>
            <a:pPr lvl="1"/>
            <a:r>
              <a:rPr lang="fr-BE" b="1" dirty="0">
                <a:solidFill>
                  <a:srgbClr val="FF0000"/>
                </a:solidFill>
                <a:latin typeface="Source Sans Pro" panose="020B0503030403020204" pitchFamily="34" charset="0"/>
                <a:ea typeface="Source Sans Pro" panose="020B0503030403020204" pitchFamily="34" charset="0"/>
              </a:rPr>
              <a:t>Commande </a:t>
            </a:r>
            <a:r>
              <a:rPr lang="fr-BE" b="1" dirty="0" err="1">
                <a:solidFill>
                  <a:srgbClr val="FF0000"/>
                </a:solidFill>
                <a:latin typeface="Source Sans Pro" panose="020B0503030403020204" pitchFamily="34" charset="0"/>
                <a:ea typeface="Source Sans Pro" panose="020B0503030403020204" pitchFamily="34" charset="0"/>
              </a:rPr>
              <a:t>print</a:t>
            </a:r>
            <a:r>
              <a:rPr lang="fr-BE" b="1" dirty="0">
                <a:solidFill>
                  <a:srgbClr val="FF0000"/>
                </a:solidFill>
                <a:latin typeface="Source Sans Pro" panose="020B0503030403020204" pitchFamily="34" charset="0"/>
                <a:ea typeface="Source Sans Pro" panose="020B0503030403020204" pitchFamily="34" charset="0"/>
              </a:rPr>
              <a:t> + online</a:t>
            </a:r>
          </a:p>
          <a:p>
            <a:pPr lvl="1"/>
            <a:r>
              <a:rPr lang="fr-BE" dirty="0" smtClean="0">
                <a:latin typeface="Source Sans Pro" panose="020B0503030403020204" pitchFamily="34" charset="0"/>
                <a:ea typeface="Source Sans Pro" panose="020B0503030403020204" pitchFamily="34" charset="0"/>
              </a:rPr>
              <a:t>Autres workflows</a:t>
            </a:r>
            <a:endParaRPr lang="fr-BE" dirty="0">
              <a:latin typeface="Source Sans Pro" panose="020B0503030403020204" pitchFamily="34" charset="0"/>
              <a:ea typeface="Source Sans Pro" panose="020B0503030403020204" pitchFamily="34" charset="0"/>
            </a:endParaRPr>
          </a:p>
          <a:p>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Gestion des PO </a:t>
            </a:r>
            <a:r>
              <a:rPr lang="fr-BE" dirty="0" err="1">
                <a:latin typeface="Source Sans Pro" panose="020B0503030403020204" pitchFamily="34" charset="0"/>
                <a:ea typeface="Source Sans Pro" panose="020B0503030403020204" pitchFamily="34" charset="0"/>
              </a:rPr>
              <a:t>lines</a:t>
            </a:r>
            <a:endParaRPr lang="fr-BE" dirty="0">
              <a:latin typeface="Source Sans Pro" panose="020B0503030403020204" pitchFamily="34" charset="0"/>
              <a:ea typeface="Source Sans Pro" panose="020B0503030403020204"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57</a:t>
            </a:fld>
            <a:endParaRPr lang="en-US" dirty="0"/>
          </a:p>
        </p:txBody>
      </p:sp>
    </p:spTree>
    <p:extLst>
      <p:ext uri="{BB962C8B-B14F-4D97-AF65-F5344CB8AC3E}">
        <p14:creationId xmlns:p14="http://schemas.microsoft.com/office/powerpoint/2010/main" val="20703374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Commande </a:t>
            </a:r>
            <a:r>
              <a:rPr lang="fr-BE" dirty="0" err="1">
                <a:latin typeface="Source Sans Pro" panose="020B0503030403020204" pitchFamily="34" charset="0"/>
                <a:ea typeface="Source Sans Pro" panose="020B0503030403020204" pitchFamily="34" charset="0"/>
              </a:rPr>
              <a:t>print</a:t>
            </a:r>
            <a:r>
              <a:rPr lang="fr-BE" dirty="0">
                <a:latin typeface="Source Sans Pro" panose="020B0503030403020204" pitchFamily="34" charset="0"/>
                <a:ea typeface="Source Sans Pro" panose="020B0503030403020204" pitchFamily="34" charset="0"/>
              </a:rPr>
              <a:t> + </a:t>
            </a:r>
            <a:r>
              <a:rPr lang="fr-BE" dirty="0" smtClean="0">
                <a:latin typeface="Source Sans Pro" panose="020B0503030403020204" pitchFamily="34" charset="0"/>
                <a:ea typeface="Source Sans Pro" panose="020B0503030403020204" pitchFamily="34" charset="0"/>
              </a:rPr>
              <a:t>online</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lstStyle/>
          <a:p>
            <a:r>
              <a:rPr lang="fr-BE" sz="2800" dirty="0" smtClean="0">
                <a:latin typeface="Source Sans Pro" panose="020B0503030403020204" pitchFamily="34" charset="0"/>
                <a:ea typeface="Source Sans Pro" panose="020B0503030403020204" pitchFamily="34" charset="0"/>
              </a:rPr>
              <a:t>1 POL par type d’accès :</a:t>
            </a:r>
          </a:p>
          <a:p>
            <a:pPr lvl="1"/>
            <a:r>
              <a:rPr lang="fr-BE" sz="2400" dirty="0" smtClean="0">
                <a:latin typeface="Source Sans Pro" panose="020B0503030403020204" pitchFamily="34" charset="0"/>
                <a:ea typeface="Source Sans Pro" panose="020B0503030403020204" pitchFamily="34" charset="0"/>
              </a:rPr>
              <a:t>Ressource papier = Physical</a:t>
            </a:r>
          </a:p>
          <a:p>
            <a:pPr lvl="1"/>
            <a:r>
              <a:rPr lang="fr-BE" sz="2400" dirty="0" smtClean="0">
                <a:latin typeface="Source Sans Pro" panose="020B0503030403020204" pitchFamily="34" charset="0"/>
                <a:ea typeface="Source Sans Pro" panose="020B0503030403020204" pitchFamily="34" charset="0"/>
              </a:rPr>
              <a:t>Ressource électronique  = </a:t>
            </a:r>
            <a:r>
              <a:rPr lang="fr-BE" sz="2400" dirty="0" err="1" smtClean="0">
                <a:latin typeface="Source Sans Pro" panose="020B0503030403020204" pitchFamily="34" charset="0"/>
                <a:ea typeface="Source Sans Pro" panose="020B0503030403020204" pitchFamily="34" charset="0"/>
              </a:rPr>
              <a:t>Electronic</a:t>
            </a:r>
            <a:endParaRPr lang="fr-BE" sz="2400" dirty="0" smtClean="0">
              <a:latin typeface="Source Sans Pro" panose="020B0503030403020204" pitchFamily="34" charset="0"/>
              <a:ea typeface="Source Sans Pro" panose="020B0503030403020204" pitchFamily="34" charset="0"/>
            </a:endParaRPr>
          </a:p>
          <a:p>
            <a:endParaRPr lang="fr-BE" sz="2800" dirty="0">
              <a:latin typeface="Source Sans Pro" panose="020B0503030403020204" pitchFamily="34" charset="0"/>
              <a:ea typeface="Source Sans Pro" panose="020B0503030403020204" pitchFamily="34" charset="0"/>
            </a:endParaRPr>
          </a:p>
          <a:p>
            <a:r>
              <a:rPr lang="fr-BE" sz="2800" dirty="0" smtClean="0">
                <a:latin typeface="Source Sans Pro" panose="020B0503030403020204" pitchFamily="34" charset="0"/>
                <a:ea typeface="Source Sans Pro" panose="020B0503030403020204" pitchFamily="34" charset="0"/>
              </a:rPr>
              <a:t>2 </a:t>
            </a:r>
            <a:r>
              <a:rPr lang="fr-BE" sz="2800" b="1" dirty="0" smtClean="0">
                <a:latin typeface="Source Sans Pro" panose="020B0503030403020204" pitchFamily="34" charset="0"/>
                <a:ea typeface="Source Sans Pro" panose="020B0503030403020204" pitchFamily="34" charset="0"/>
              </a:rPr>
              <a:t>notices bibliographiques distinctes</a:t>
            </a:r>
          </a:p>
          <a:p>
            <a:endParaRPr lang="fr-BE" sz="2800" b="1" dirty="0">
              <a:latin typeface="Source Sans Pro" panose="020B0503030403020204" pitchFamily="34" charset="0"/>
              <a:ea typeface="Source Sans Pro" panose="020B0503030403020204" pitchFamily="34" charset="0"/>
            </a:endParaRPr>
          </a:p>
          <a:p>
            <a:r>
              <a:rPr lang="fr-BE" sz="2800" dirty="0" smtClean="0">
                <a:latin typeface="Source Sans Pro" panose="020B0503030403020204" pitchFamily="34" charset="0"/>
                <a:ea typeface="Source Sans Pro" panose="020B0503030403020204" pitchFamily="34" charset="0"/>
              </a:rPr>
              <a:t>2 PO distincts</a:t>
            </a:r>
            <a:endParaRPr lang="fr-BE" sz="2800" dirty="0">
              <a:latin typeface="Source Sans Pro" panose="020B0503030403020204" pitchFamily="34" charset="0"/>
              <a:ea typeface="Source Sans Pro" panose="020B0503030403020204" pitchFamily="34" charset="0"/>
            </a:endParaRPr>
          </a:p>
          <a:p>
            <a:pPr lvl="1"/>
            <a:endParaRPr lang="fr-BE"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58</a:t>
            </a:fld>
            <a:endParaRPr lang="en-US" dirty="0"/>
          </a:p>
        </p:txBody>
      </p:sp>
    </p:spTree>
    <p:extLst>
      <p:ext uri="{BB962C8B-B14F-4D97-AF65-F5344CB8AC3E}">
        <p14:creationId xmlns:p14="http://schemas.microsoft.com/office/powerpoint/2010/main" val="13160183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Commande </a:t>
            </a:r>
            <a:r>
              <a:rPr lang="fr-BE" dirty="0" err="1" smtClean="0">
                <a:latin typeface="Source Sans Pro" panose="020B0503030403020204" pitchFamily="34" charset="0"/>
                <a:ea typeface="Source Sans Pro" panose="020B0503030403020204" pitchFamily="34" charset="0"/>
              </a:rPr>
              <a:t>print</a:t>
            </a:r>
            <a:r>
              <a:rPr lang="fr-BE" dirty="0" smtClean="0">
                <a:latin typeface="Source Sans Pro" panose="020B0503030403020204" pitchFamily="34" charset="0"/>
                <a:ea typeface="Source Sans Pro" panose="020B0503030403020204" pitchFamily="34" charset="0"/>
              </a:rPr>
              <a:t> + online</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59</a:t>
            </a:fld>
            <a:endParaRPr lang="en-US" dirty="0"/>
          </a:p>
        </p:txBody>
      </p:sp>
      <p:sp>
        <p:nvSpPr>
          <p:cNvPr id="9" name="Espace réservé du contenu 8"/>
          <p:cNvSpPr>
            <a:spLocks noGrp="1"/>
          </p:cNvSpPr>
          <p:nvPr>
            <p:ph idx="1"/>
          </p:nvPr>
        </p:nvSpPr>
        <p:spPr>
          <a:xfrm>
            <a:off x="251520" y="1412776"/>
            <a:ext cx="7992888" cy="4988024"/>
          </a:xfrm>
        </p:spPr>
        <p:txBody>
          <a:bodyPr>
            <a:normAutofit fontScale="77500" lnSpcReduction="20000"/>
          </a:bodyPr>
          <a:lstStyle/>
          <a:p>
            <a:pPr lvl="1"/>
            <a:r>
              <a:rPr lang="fr-BE" dirty="0" smtClean="0">
                <a:latin typeface="Source Sans Pro" panose="020B0503030403020204" pitchFamily="34" charset="0"/>
                <a:ea typeface="Source Sans Pro" panose="020B0503030403020204" pitchFamily="34" charset="0"/>
              </a:rPr>
              <a:t>Établir la PO line pour le </a:t>
            </a:r>
            <a:r>
              <a:rPr lang="fr-BE" b="1" dirty="0" smtClean="0">
                <a:latin typeface="Source Sans Pro" panose="020B0503030403020204" pitchFamily="34" charset="0"/>
                <a:ea typeface="Source Sans Pro" panose="020B0503030403020204" pitchFamily="34" charset="0"/>
              </a:rPr>
              <a:t>papier</a:t>
            </a:r>
          </a:p>
          <a:p>
            <a:pPr lvl="1"/>
            <a:endParaRPr lang="fr-BE" dirty="0" smtClean="0">
              <a:latin typeface="Source Sans Pro" panose="020B0503030403020204" pitchFamily="34" charset="0"/>
              <a:ea typeface="Source Sans Pro" panose="020B0503030403020204" pitchFamily="34" charset="0"/>
            </a:endParaRPr>
          </a:p>
          <a:p>
            <a:pPr lvl="1"/>
            <a:endParaRPr lang="fr-BE" dirty="0">
              <a:latin typeface="Source Sans Pro" panose="020B0503030403020204" pitchFamily="34" charset="0"/>
              <a:ea typeface="Source Sans Pro" panose="020B0503030403020204" pitchFamily="34" charset="0"/>
            </a:endParaRPr>
          </a:p>
          <a:p>
            <a:pPr lvl="1"/>
            <a:endParaRPr lang="fr-BE" dirty="0" smtClean="0">
              <a:latin typeface="Source Sans Pro" panose="020B0503030403020204" pitchFamily="34" charset="0"/>
              <a:ea typeface="Source Sans Pro" panose="020B0503030403020204" pitchFamily="34" charset="0"/>
            </a:endParaRPr>
          </a:p>
          <a:p>
            <a:pPr lvl="1"/>
            <a:endParaRPr lang="fr-BE" dirty="0">
              <a:latin typeface="Source Sans Pro" panose="020B0503030403020204" pitchFamily="34" charset="0"/>
              <a:ea typeface="Source Sans Pro" panose="020B0503030403020204" pitchFamily="34" charset="0"/>
            </a:endParaRPr>
          </a:p>
          <a:p>
            <a:pPr lvl="1"/>
            <a:endParaRPr lang="fr-BE" dirty="0" smtClean="0">
              <a:latin typeface="Source Sans Pro" panose="020B0503030403020204" pitchFamily="34" charset="0"/>
              <a:ea typeface="Source Sans Pro" panose="020B0503030403020204" pitchFamily="34" charset="0"/>
            </a:endParaRPr>
          </a:p>
          <a:p>
            <a:pPr marL="411480" lvl="1" indent="0">
              <a:buNone/>
            </a:pPr>
            <a:endParaRPr lang="fr-BE" dirty="0" smtClean="0">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Donner le montant, le budget et l’Acquisition </a:t>
            </a:r>
            <a:r>
              <a:rPr lang="fr-BE" dirty="0" err="1" smtClean="0">
                <a:latin typeface="Source Sans Pro" panose="020B0503030403020204" pitchFamily="34" charset="0"/>
                <a:ea typeface="Source Sans Pro" panose="020B0503030403020204" pitchFamily="34" charset="0"/>
              </a:rPr>
              <a:t>method</a:t>
            </a:r>
            <a:endParaRPr lang="fr-BE" dirty="0" smtClean="0">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Préciser le lien </a:t>
            </a:r>
            <a:r>
              <a:rPr lang="fr-BE" dirty="0" err="1" smtClean="0">
                <a:latin typeface="Source Sans Pro" panose="020B0503030403020204" pitchFamily="34" charset="0"/>
                <a:ea typeface="Source Sans Pro" panose="020B0503030403020204" pitchFamily="34" charset="0"/>
              </a:rPr>
              <a:t>p+e</a:t>
            </a:r>
            <a:r>
              <a:rPr lang="fr-BE" dirty="0" smtClean="0">
                <a:latin typeface="Source Sans Pro" panose="020B0503030403020204" pitchFamily="34" charset="0"/>
                <a:ea typeface="Source Sans Pro" panose="020B0503030403020204" pitchFamily="34" charset="0"/>
              </a:rPr>
              <a:t> au </a:t>
            </a:r>
            <a:r>
              <a:rPr lang="fr-BE" dirty="0" err="1" smtClean="0">
                <a:latin typeface="Source Sans Pro" panose="020B0503030403020204" pitchFamily="34" charset="0"/>
                <a:ea typeface="Source Sans Pro" panose="020B0503030403020204" pitchFamily="34" charset="0"/>
              </a:rPr>
              <a:t>Vendor</a:t>
            </a:r>
            <a:endParaRPr lang="fr-BE" dirty="0" smtClean="0">
              <a:latin typeface="Source Sans Pro" panose="020B0503030403020204" pitchFamily="34" charset="0"/>
              <a:ea typeface="Source Sans Pro" panose="020B0503030403020204" pitchFamily="34" charset="0"/>
            </a:endParaRPr>
          </a:p>
          <a:p>
            <a:pPr lvl="1"/>
            <a:endParaRPr lang="fr-BE" dirty="0">
              <a:latin typeface="Source Sans Pro" panose="020B0503030403020204" pitchFamily="34" charset="0"/>
              <a:ea typeface="Source Sans Pro" panose="020B0503030403020204" pitchFamily="34" charset="0"/>
            </a:endParaRPr>
          </a:p>
          <a:p>
            <a:pPr lvl="1"/>
            <a:endParaRPr lang="fr-BE" dirty="0" smtClean="0">
              <a:latin typeface="Source Sans Pro" panose="020B0503030403020204" pitchFamily="34" charset="0"/>
              <a:ea typeface="Source Sans Pro" panose="020B0503030403020204" pitchFamily="34" charset="0"/>
            </a:endParaRPr>
          </a:p>
          <a:p>
            <a:pPr lvl="1"/>
            <a:endParaRPr lang="fr-BE" dirty="0" smtClean="0">
              <a:latin typeface="Source Sans Pro" panose="020B0503030403020204" pitchFamily="34" charset="0"/>
              <a:ea typeface="Source Sans Pro" panose="020B0503030403020204" pitchFamily="34" charset="0"/>
            </a:endParaRPr>
          </a:p>
          <a:p>
            <a:pPr lvl="1"/>
            <a:endParaRPr lang="fr-BE" dirty="0">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Créer le PO</a:t>
            </a:r>
            <a:endParaRPr lang="fr-BE" dirty="0">
              <a:latin typeface="Source Sans Pro" panose="020B0503030403020204" pitchFamily="34" charset="0"/>
              <a:ea typeface="Source Sans Pro" panose="020B0503030403020204" pitchFamily="34" charset="0"/>
            </a:endParaRPr>
          </a:p>
          <a:p>
            <a:endParaRPr lang="fr-BE" dirty="0"/>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66878" y="4465687"/>
            <a:ext cx="4921546" cy="1368152"/>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02643" y="1772816"/>
            <a:ext cx="6181725" cy="1780555"/>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chemeClr val="accent1"/>
                </a:solidFill>
              </a14:hiddenFill>
            </a:ext>
          </a:extLst>
        </p:spPr>
      </p:pic>
      <p:sp>
        <p:nvSpPr>
          <p:cNvPr id="18" name="Rectangle à coins arrondis 17"/>
          <p:cNvSpPr/>
          <p:nvPr/>
        </p:nvSpPr>
        <p:spPr>
          <a:xfrm>
            <a:off x="2729848" y="2881772"/>
            <a:ext cx="1986168" cy="288032"/>
          </a:xfrm>
          <a:prstGeom prst="roundRect">
            <a:avLst>
              <a:gd name="adj" fmla="val 74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Rectangle à coins arrondis 18"/>
          <p:cNvSpPr/>
          <p:nvPr/>
        </p:nvSpPr>
        <p:spPr>
          <a:xfrm>
            <a:off x="4788024" y="5329783"/>
            <a:ext cx="1679668" cy="288032"/>
          </a:xfrm>
          <a:prstGeom prst="roundRect">
            <a:avLst>
              <a:gd name="adj" fmla="val 74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Rectangle à coins arrondis 19"/>
          <p:cNvSpPr/>
          <p:nvPr/>
        </p:nvSpPr>
        <p:spPr>
          <a:xfrm>
            <a:off x="4836549" y="4537695"/>
            <a:ext cx="1679667" cy="288032"/>
          </a:xfrm>
          <a:prstGeom prst="roundRect">
            <a:avLst>
              <a:gd name="adj" fmla="val 74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962779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Créer une ligne de </a:t>
            </a:r>
            <a:r>
              <a:rPr lang="fr-BE" dirty="0" smtClean="0">
                <a:latin typeface="Source Sans Pro" panose="020B0503030403020204" pitchFamily="34" charset="0"/>
                <a:ea typeface="Source Sans Pro" panose="020B0503030403020204" pitchFamily="34" charset="0"/>
              </a:rPr>
              <a:t>commande (1)</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lstStyle/>
          <a:p>
            <a:r>
              <a:rPr lang="fr-BE" u="sng" dirty="0">
                <a:latin typeface="Source Sans Pro" panose="020B0503030403020204" pitchFamily="34" charset="0"/>
                <a:ea typeface="Source Sans Pro" panose="020B0503030403020204" pitchFamily="34" charset="0"/>
              </a:rPr>
              <a:t>Première </a:t>
            </a:r>
            <a:r>
              <a:rPr lang="fr-BE" u="sng" dirty="0" smtClean="0">
                <a:latin typeface="Source Sans Pro" panose="020B0503030403020204" pitchFamily="34" charset="0"/>
                <a:ea typeface="Source Sans Pro" panose="020B0503030403020204" pitchFamily="34" charset="0"/>
              </a:rPr>
              <a:t>étape</a:t>
            </a:r>
            <a:endParaRPr lang="fr-BE" u="sng" dirty="0">
              <a:latin typeface="Source Sans Pro" panose="020B0503030403020204" pitchFamily="34" charset="0"/>
              <a:ea typeface="Source Sans Pro" panose="020B0503030403020204" pitchFamily="34" charset="0"/>
            </a:endParaRPr>
          </a:p>
          <a:p>
            <a:pPr lvl="1"/>
            <a:r>
              <a:rPr lang="fr-BE" dirty="0">
                <a:latin typeface="Source Sans Pro" panose="020B0503030403020204" pitchFamily="34" charset="0"/>
                <a:ea typeface="Source Sans Pro" panose="020B0503030403020204" pitchFamily="34" charset="0"/>
              </a:rPr>
              <a:t>Disposer d’une notice </a:t>
            </a:r>
            <a:r>
              <a:rPr lang="fr-BE" dirty="0" smtClean="0">
                <a:latin typeface="Source Sans Pro" panose="020B0503030403020204" pitchFamily="34" charset="0"/>
                <a:ea typeface="Source Sans Pro" panose="020B0503030403020204" pitchFamily="34" charset="0"/>
              </a:rPr>
              <a:t>bibliographique </a:t>
            </a:r>
            <a:r>
              <a:rPr lang="fr-BE" dirty="0">
                <a:latin typeface="Source Sans Pro" panose="020B0503030403020204" pitchFamily="34" charset="0"/>
                <a:ea typeface="Source Sans Pro" panose="020B0503030403020204" pitchFamily="34" charset="0"/>
              </a:rPr>
              <a:t>!</a:t>
            </a:r>
          </a:p>
          <a:p>
            <a:pPr marL="1165860" lvl="2" indent="-342900">
              <a:buFont typeface="+mj-lt"/>
              <a:buAutoNum type="alphaLcParenR"/>
            </a:pPr>
            <a:r>
              <a:rPr lang="fr-BE" sz="1800" dirty="0">
                <a:latin typeface="Source Sans Pro" panose="020B0503030403020204" pitchFamily="34" charset="0"/>
                <a:ea typeface="Source Sans Pro" panose="020B0503030403020204" pitchFamily="34" charset="0"/>
              </a:rPr>
              <a:t>d’une notice déjà existante dans la Institution Zone (IZ)</a:t>
            </a:r>
          </a:p>
          <a:p>
            <a:pPr marL="1165860" lvl="2" indent="-342900">
              <a:buFont typeface="+mj-lt"/>
              <a:buAutoNum type="alphaLcParenR"/>
            </a:pPr>
            <a:r>
              <a:rPr lang="fr-BE" sz="1800" dirty="0">
                <a:latin typeface="Source Sans Pro" panose="020B0503030403020204" pitchFamily="34" charset="0"/>
                <a:ea typeface="Source Sans Pro" panose="020B0503030403020204" pitchFamily="34" charset="0"/>
              </a:rPr>
              <a:t>d’une notice de la </a:t>
            </a:r>
            <a:r>
              <a:rPr lang="fr-BE" sz="1800" dirty="0" err="1">
                <a:latin typeface="Source Sans Pro" panose="020B0503030403020204" pitchFamily="34" charset="0"/>
                <a:ea typeface="Source Sans Pro" panose="020B0503030403020204" pitchFamily="34" charset="0"/>
              </a:rPr>
              <a:t>Community</a:t>
            </a:r>
            <a:r>
              <a:rPr lang="fr-BE" sz="1800" dirty="0">
                <a:latin typeface="Source Sans Pro" panose="020B0503030403020204" pitchFamily="34" charset="0"/>
                <a:ea typeface="Source Sans Pro" panose="020B0503030403020204" pitchFamily="34" charset="0"/>
              </a:rPr>
              <a:t> Zone </a:t>
            </a:r>
            <a:r>
              <a:rPr lang="fr-BE" sz="1800" dirty="0" smtClean="0">
                <a:latin typeface="Source Sans Pro" panose="020B0503030403020204" pitchFamily="34" charset="0"/>
                <a:ea typeface="Source Sans Pro" panose="020B0503030403020204" pitchFamily="34" charset="0"/>
              </a:rPr>
              <a:t>(CZ) (&lt; e-ressources</a:t>
            </a:r>
            <a:r>
              <a:rPr lang="fr-BE" sz="1800" dirty="0">
                <a:latin typeface="Source Sans Pro" panose="020B0503030403020204" pitchFamily="34" charset="0"/>
                <a:ea typeface="Source Sans Pro" panose="020B0503030403020204" pitchFamily="34" charset="0"/>
              </a:rPr>
              <a:t>)</a:t>
            </a:r>
          </a:p>
          <a:p>
            <a:pPr marL="1165860" lvl="2" indent="-342900">
              <a:buFont typeface="+mj-lt"/>
              <a:buAutoNum type="alphaLcParenR"/>
            </a:pPr>
            <a:r>
              <a:rPr lang="fr-BE" sz="1800" dirty="0">
                <a:latin typeface="Source Sans Pro" panose="020B0503030403020204" pitchFamily="34" charset="0"/>
                <a:ea typeface="Source Sans Pro" panose="020B0503030403020204" pitchFamily="34" charset="0"/>
              </a:rPr>
              <a:t>d’une notice importée depuis un catalogue externe </a:t>
            </a:r>
          </a:p>
          <a:p>
            <a:pPr marL="1165860" lvl="2" indent="-342900">
              <a:buFont typeface="+mj-lt"/>
              <a:buAutoNum type="alphaLcParenR"/>
            </a:pPr>
            <a:r>
              <a:rPr lang="fr-BE" sz="1800" dirty="0">
                <a:latin typeface="Source Sans Pro" panose="020B0503030403020204" pitchFamily="34" charset="0"/>
                <a:ea typeface="Source Sans Pro" panose="020B0503030403020204" pitchFamily="34" charset="0"/>
              </a:rPr>
              <a:t>d’une notice créée via le </a:t>
            </a:r>
            <a:r>
              <a:rPr lang="fr-BE" sz="1800" dirty="0" err="1">
                <a:latin typeface="Source Sans Pro" panose="020B0503030403020204" pitchFamily="34" charset="0"/>
                <a:ea typeface="Source Sans Pro" panose="020B0503030403020204" pitchFamily="34" charset="0"/>
              </a:rPr>
              <a:t>Metadata</a:t>
            </a:r>
            <a:r>
              <a:rPr lang="fr-BE" sz="1800" dirty="0">
                <a:latin typeface="Source Sans Pro" panose="020B0503030403020204" pitchFamily="34" charset="0"/>
                <a:ea typeface="Source Sans Pro" panose="020B0503030403020204" pitchFamily="34" charset="0"/>
              </a:rPr>
              <a:t> Editor</a:t>
            </a:r>
          </a:p>
          <a:p>
            <a:pPr marL="1165860" lvl="2" indent="-342900">
              <a:buFont typeface="+mj-lt"/>
              <a:buAutoNum type="alphaLcParenR"/>
            </a:pPr>
            <a:r>
              <a:rPr lang="fr-BE" sz="1800" dirty="0">
                <a:latin typeface="Source Sans Pro" panose="020B0503030403020204" pitchFamily="34" charset="0"/>
                <a:ea typeface="Source Sans Pro" panose="020B0503030403020204" pitchFamily="34" charset="0"/>
              </a:rPr>
              <a:t>d’une notice créée via </a:t>
            </a:r>
            <a:r>
              <a:rPr lang="fr-BE" sz="1800" dirty="0" smtClean="0">
                <a:latin typeface="Source Sans Pro" panose="020B0503030403020204" pitchFamily="34" charset="0"/>
                <a:ea typeface="Source Sans Pro" panose="020B0503030403020204" pitchFamily="34" charset="0"/>
              </a:rPr>
              <a:t>les « </a:t>
            </a:r>
            <a:r>
              <a:rPr lang="fr-BE" sz="1800" dirty="0" err="1" smtClean="0">
                <a:latin typeface="Source Sans Pro" panose="020B0503030403020204" pitchFamily="34" charset="0"/>
                <a:ea typeface="Source Sans Pro" panose="020B0503030403020204" pitchFamily="34" charset="0"/>
              </a:rPr>
              <a:t>Purchase</a:t>
            </a:r>
            <a:r>
              <a:rPr lang="fr-BE" sz="1800" dirty="0" smtClean="0">
                <a:latin typeface="Source Sans Pro" panose="020B0503030403020204" pitchFamily="34" charset="0"/>
                <a:ea typeface="Source Sans Pro" panose="020B0503030403020204" pitchFamily="34" charset="0"/>
              </a:rPr>
              <a:t> </a:t>
            </a:r>
            <a:r>
              <a:rPr lang="fr-BE" sz="1800" dirty="0" err="1" smtClean="0">
                <a:latin typeface="Source Sans Pro" panose="020B0503030403020204" pitchFamily="34" charset="0"/>
                <a:ea typeface="Source Sans Pro" panose="020B0503030403020204" pitchFamily="34" charset="0"/>
              </a:rPr>
              <a:t>requests</a:t>
            </a:r>
            <a:r>
              <a:rPr lang="fr-BE" sz="1800" dirty="0" smtClean="0">
                <a:latin typeface="Source Sans Pro" panose="020B0503030403020204" pitchFamily="34" charset="0"/>
                <a:ea typeface="Source Sans Pro" panose="020B0503030403020204" pitchFamily="34" charset="0"/>
              </a:rPr>
              <a:t> »	</a:t>
            </a:r>
            <a:r>
              <a:rPr lang="fr-BE" dirty="0" smtClean="0">
                <a:latin typeface="Source Sans Pro" panose="020B0503030403020204" pitchFamily="34" charset="0"/>
                <a:ea typeface="Source Sans Pro" panose="020B0503030403020204" pitchFamily="34" charset="0"/>
                <a:sym typeface="Wingdings" panose="05000000000000000000" pitchFamily="2" charset="2"/>
              </a:rPr>
              <a:t>		</a:t>
            </a:r>
          </a:p>
          <a:p>
            <a:pPr marL="822960" lvl="2" indent="0">
              <a:buNone/>
            </a:pPr>
            <a:r>
              <a:rPr lang="fr-BE" sz="1800" dirty="0">
                <a:latin typeface="Source Sans Pro" panose="020B0503030403020204" pitchFamily="34" charset="0"/>
                <a:ea typeface="Source Sans Pro" panose="020B0503030403020204" pitchFamily="34" charset="0"/>
                <a:sym typeface="Wingdings" panose="05000000000000000000" pitchFamily="2" charset="2"/>
              </a:rPr>
              <a:t>	</a:t>
            </a:r>
            <a:r>
              <a:rPr lang="fr-BE" sz="1800" dirty="0" smtClean="0">
                <a:latin typeface="Source Sans Pro" panose="020B0503030403020204" pitchFamily="34" charset="0"/>
                <a:ea typeface="Source Sans Pro" panose="020B0503030403020204" pitchFamily="34" charset="0"/>
                <a:sym typeface="Wingdings" panose="05000000000000000000" pitchFamily="2" charset="2"/>
              </a:rPr>
              <a:t>	 </a:t>
            </a:r>
            <a:r>
              <a:rPr lang="fr-BE" sz="1800" dirty="0">
                <a:latin typeface="Source Sans Pro" panose="020B0503030403020204" pitchFamily="34" charset="0"/>
                <a:ea typeface="Source Sans Pro" panose="020B0503030403020204" pitchFamily="34" charset="0"/>
                <a:sym typeface="Wingdings" panose="05000000000000000000" pitchFamily="2" charset="2"/>
              </a:rPr>
              <a:t>notice </a:t>
            </a:r>
            <a:r>
              <a:rPr lang="fr-BE" sz="1800" u="sng" dirty="0">
                <a:latin typeface="Source Sans Pro" panose="020B0503030403020204" pitchFamily="34" charset="0"/>
                <a:ea typeface="Source Sans Pro" panose="020B0503030403020204" pitchFamily="34" charset="0"/>
                <a:sym typeface="Wingdings" panose="05000000000000000000" pitchFamily="2" charset="2"/>
              </a:rPr>
              <a:t>obligatoirement</a:t>
            </a:r>
            <a:r>
              <a:rPr lang="fr-BE" sz="1800" dirty="0">
                <a:latin typeface="Source Sans Pro" panose="020B0503030403020204" pitchFamily="34" charset="0"/>
                <a:ea typeface="Source Sans Pro" panose="020B0503030403020204" pitchFamily="34" charset="0"/>
                <a:sym typeface="Wingdings" panose="05000000000000000000" pitchFamily="2" charset="2"/>
              </a:rPr>
              <a:t> à retravailler à la </a:t>
            </a:r>
            <a:r>
              <a:rPr lang="fr-BE" sz="1800" dirty="0" smtClean="0">
                <a:latin typeface="Source Sans Pro" panose="020B0503030403020204" pitchFamily="34" charset="0"/>
                <a:ea typeface="Source Sans Pro" panose="020B0503030403020204" pitchFamily="34" charset="0"/>
                <a:sym typeface="Wingdings" panose="05000000000000000000" pitchFamily="2" charset="2"/>
              </a:rPr>
              <a:t>réception !</a:t>
            </a:r>
            <a:endParaRPr lang="fr-BE" sz="1800" dirty="0">
              <a:latin typeface="Source Sans Pro" panose="020B0503030403020204" pitchFamily="34" charset="0"/>
              <a:ea typeface="Source Sans Pro" panose="020B0503030403020204" pitchFamily="34" charset="0"/>
              <a:sym typeface="Wingdings" panose="05000000000000000000" pitchFamily="2" charset="2"/>
            </a:endParaRPr>
          </a:p>
          <a:p>
            <a:endParaRPr lang="fr-BE" dirty="0" smtClean="0">
              <a:latin typeface="Source Sans Pro" panose="020B0503030403020204" pitchFamily="34" charset="0"/>
              <a:ea typeface="Source Sans Pro" panose="020B0503030403020204" pitchFamily="34" charset="0"/>
            </a:endParaRPr>
          </a:p>
          <a:p>
            <a:r>
              <a:rPr lang="fr-BE" dirty="0" smtClean="0">
                <a:latin typeface="Source Sans Pro" panose="020B0503030403020204" pitchFamily="34" charset="0"/>
                <a:ea typeface="Source Sans Pro" panose="020B0503030403020204" pitchFamily="34" charset="0"/>
              </a:rPr>
              <a:t>Attention à ne pas créer de doublons !</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6</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852" y="4419452"/>
            <a:ext cx="36004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45426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Commande </a:t>
            </a:r>
            <a:r>
              <a:rPr lang="fr-BE" dirty="0" err="1">
                <a:latin typeface="Source Sans Pro" panose="020B0503030403020204" pitchFamily="34" charset="0"/>
                <a:ea typeface="Source Sans Pro" panose="020B0503030403020204" pitchFamily="34" charset="0"/>
              </a:rPr>
              <a:t>print</a:t>
            </a:r>
            <a:r>
              <a:rPr lang="fr-BE" dirty="0">
                <a:latin typeface="Source Sans Pro" panose="020B0503030403020204" pitchFamily="34" charset="0"/>
                <a:ea typeface="Source Sans Pro" panose="020B0503030403020204" pitchFamily="34" charset="0"/>
              </a:rPr>
              <a:t> + </a:t>
            </a:r>
            <a:r>
              <a:rPr lang="fr-BE" dirty="0" smtClean="0">
                <a:latin typeface="Source Sans Pro" panose="020B0503030403020204" pitchFamily="34" charset="0"/>
                <a:ea typeface="Source Sans Pro" panose="020B0503030403020204" pitchFamily="34" charset="0"/>
              </a:rPr>
              <a:t>online</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lstStyle/>
          <a:p>
            <a:r>
              <a:rPr lang="fr-BE" sz="2400" dirty="0" smtClean="0">
                <a:latin typeface="Source Sans Pro" panose="020B0503030403020204" pitchFamily="34" charset="0"/>
                <a:ea typeface="Source Sans Pro" panose="020B0503030403020204" pitchFamily="34" charset="0"/>
              </a:rPr>
              <a:t>Établir </a:t>
            </a:r>
            <a:r>
              <a:rPr lang="fr-BE" sz="2400" dirty="0">
                <a:latin typeface="Source Sans Pro" panose="020B0503030403020204" pitchFamily="34" charset="0"/>
                <a:ea typeface="Source Sans Pro" panose="020B0503030403020204" pitchFamily="34" charset="0"/>
              </a:rPr>
              <a:t>ensuite la PO line pour l’électronique à partir de la </a:t>
            </a:r>
            <a:r>
              <a:rPr lang="fr-BE" sz="2400" u="sng" dirty="0" smtClean="0">
                <a:latin typeface="Source Sans Pro" panose="020B0503030403020204" pitchFamily="34" charset="0"/>
                <a:ea typeface="Source Sans Pro" panose="020B0503030403020204" pitchFamily="34" charset="0"/>
              </a:rPr>
              <a:t>ressource trouvée dans la CZ</a:t>
            </a:r>
            <a:endParaRPr lang="fr-BE" sz="2400" u="sng" dirty="0">
              <a:latin typeface="Source Sans Pro" panose="020B0503030403020204" pitchFamily="34" charset="0"/>
              <a:ea typeface="Source Sans Pro" panose="020B0503030403020204"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60</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536" y="2663205"/>
            <a:ext cx="7882646" cy="3291655"/>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chemeClr val="accent1"/>
                </a:solidFill>
              </a14:hiddenFill>
            </a:ext>
          </a:extLst>
        </p:spPr>
      </p:pic>
      <p:sp>
        <p:nvSpPr>
          <p:cNvPr id="7" name="Rectangle à coins arrondis 6"/>
          <p:cNvSpPr/>
          <p:nvPr/>
        </p:nvSpPr>
        <p:spPr>
          <a:xfrm>
            <a:off x="1547664" y="4322561"/>
            <a:ext cx="2016224" cy="288032"/>
          </a:xfrm>
          <a:prstGeom prst="roundRect">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334612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Commande </a:t>
            </a:r>
            <a:r>
              <a:rPr lang="fr-BE" dirty="0" err="1">
                <a:latin typeface="Source Sans Pro" panose="020B0503030403020204" pitchFamily="34" charset="0"/>
                <a:ea typeface="Source Sans Pro" panose="020B0503030403020204" pitchFamily="34" charset="0"/>
              </a:rPr>
              <a:t>print</a:t>
            </a:r>
            <a:r>
              <a:rPr lang="fr-BE" dirty="0">
                <a:latin typeface="Source Sans Pro" panose="020B0503030403020204" pitchFamily="34" charset="0"/>
                <a:ea typeface="Source Sans Pro" panose="020B0503030403020204" pitchFamily="34" charset="0"/>
              </a:rPr>
              <a:t> + </a:t>
            </a:r>
            <a:r>
              <a:rPr lang="fr-BE" dirty="0" smtClean="0">
                <a:latin typeface="Source Sans Pro" panose="020B0503030403020204" pitchFamily="34" charset="0"/>
                <a:ea typeface="Source Sans Pro" panose="020B0503030403020204" pitchFamily="34" charset="0"/>
              </a:rPr>
              <a:t>online</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61</a:t>
            </a:fld>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0854" y="1458499"/>
            <a:ext cx="8559395" cy="484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8089726" y="4861545"/>
            <a:ext cx="340158" cy="461665"/>
          </a:xfrm>
          <a:prstGeom prst="rect">
            <a:avLst/>
          </a:prstGeom>
          <a:noFill/>
        </p:spPr>
        <p:txBody>
          <a:bodyPr wrap="none" rtlCol="0">
            <a:spAutoFit/>
          </a:bodyPr>
          <a:lstStyle/>
          <a:p>
            <a:r>
              <a:rPr lang="fr-BE" sz="2400" b="1" dirty="0">
                <a:solidFill>
                  <a:srgbClr val="FF0000"/>
                </a:solidFill>
              </a:rPr>
              <a:t>1</a:t>
            </a:r>
          </a:p>
        </p:txBody>
      </p:sp>
      <p:sp>
        <p:nvSpPr>
          <p:cNvPr id="15" name="Rectangle à coins arrondis 14"/>
          <p:cNvSpPr/>
          <p:nvPr/>
        </p:nvSpPr>
        <p:spPr>
          <a:xfrm>
            <a:off x="456878" y="5281862"/>
            <a:ext cx="7848872" cy="227755"/>
          </a:xfrm>
          <a:prstGeom prst="roundRect">
            <a:avLst>
              <a:gd name="adj" fmla="val 74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Rectangle à coins arrondis 18"/>
          <p:cNvSpPr/>
          <p:nvPr/>
        </p:nvSpPr>
        <p:spPr>
          <a:xfrm>
            <a:off x="218122" y="5916914"/>
            <a:ext cx="3839156" cy="360040"/>
          </a:xfrm>
          <a:prstGeom prst="roundRect">
            <a:avLst>
              <a:gd name="adj" fmla="val 74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ZoneTexte 19"/>
          <p:cNvSpPr txBox="1"/>
          <p:nvPr/>
        </p:nvSpPr>
        <p:spPr>
          <a:xfrm>
            <a:off x="4057278" y="5646303"/>
            <a:ext cx="340158" cy="461665"/>
          </a:xfrm>
          <a:prstGeom prst="rect">
            <a:avLst/>
          </a:prstGeom>
          <a:noFill/>
        </p:spPr>
        <p:txBody>
          <a:bodyPr wrap="none" rtlCol="0">
            <a:spAutoFit/>
          </a:bodyPr>
          <a:lstStyle/>
          <a:p>
            <a:r>
              <a:rPr lang="fr-BE" sz="2400" b="1" dirty="0">
                <a:solidFill>
                  <a:srgbClr val="FF0000"/>
                </a:solidFill>
              </a:rPr>
              <a:t>2</a:t>
            </a:r>
          </a:p>
        </p:txBody>
      </p:sp>
    </p:spTree>
    <p:extLst>
      <p:ext uri="{BB962C8B-B14F-4D97-AF65-F5344CB8AC3E}">
        <p14:creationId xmlns:p14="http://schemas.microsoft.com/office/powerpoint/2010/main" val="24085940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47" y="1340768"/>
            <a:ext cx="8477182" cy="4533033"/>
          </a:xfrm>
          <a:prstGeom prst="rect">
            <a:avLst/>
          </a:prstGeom>
        </p:spPr>
      </p:pic>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Commande </a:t>
            </a:r>
            <a:r>
              <a:rPr lang="fr-BE" dirty="0" err="1">
                <a:latin typeface="Source Sans Pro" panose="020B0503030403020204" pitchFamily="34" charset="0"/>
                <a:ea typeface="Source Sans Pro" panose="020B0503030403020204" pitchFamily="34" charset="0"/>
              </a:rPr>
              <a:t>print</a:t>
            </a:r>
            <a:r>
              <a:rPr lang="fr-BE" dirty="0">
                <a:latin typeface="Source Sans Pro" panose="020B0503030403020204" pitchFamily="34" charset="0"/>
                <a:ea typeface="Source Sans Pro" panose="020B0503030403020204" pitchFamily="34" charset="0"/>
              </a:rPr>
              <a:t> + </a:t>
            </a:r>
            <a:r>
              <a:rPr lang="fr-BE" dirty="0" smtClean="0">
                <a:latin typeface="Source Sans Pro" panose="020B0503030403020204" pitchFamily="34" charset="0"/>
                <a:ea typeface="Source Sans Pro" panose="020B0503030403020204" pitchFamily="34" charset="0"/>
              </a:rPr>
              <a:t>online</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62</a:t>
            </a:fld>
            <a:endParaRPr lang="en-US" dirty="0"/>
          </a:p>
        </p:txBody>
      </p:sp>
      <p:sp>
        <p:nvSpPr>
          <p:cNvPr id="10" name="ZoneTexte 9"/>
          <p:cNvSpPr txBox="1"/>
          <p:nvPr/>
        </p:nvSpPr>
        <p:spPr>
          <a:xfrm>
            <a:off x="3944733" y="1397967"/>
            <a:ext cx="340158" cy="461665"/>
          </a:xfrm>
          <a:prstGeom prst="rect">
            <a:avLst/>
          </a:prstGeom>
          <a:noFill/>
        </p:spPr>
        <p:txBody>
          <a:bodyPr wrap="none" rtlCol="0">
            <a:spAutoFit/>
          </a:bodyPr>
          <a:lstStyle/>
          <a:p>
            <a:r>
              <a:rPr lang="fr-BE" sz="2400" b="1" dirty="0">
                <a:solidFill>
                  <a:srgbClr val="FF0000"/>
                </a:solidFill>
              </a:rPr>
              <a:t>3</a:t>
            </a:r>
          </a:p>
        </p:txBody>
      </p:sp>
      <p:sp>
        <p:nvSpPr>
          <p:cNvPr id="15" name="Rectangle à coins arrondis 14"/>
          <p:cNvSpPr/>
          <p:nvPr/>
        </p:nvSpPr>
        <p:spPr>
          <a:xfrm>
            <a:off x="683568" y="1628800"/>
            <a:ext cx="3240360" cy="227755"/>
          </a:xfrm>
          <a:prstGeom prst="roundRect">
            <a:avLst>
              <a:gd name="adj" fmla="val 74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Rectangle à coins arrondis 18"/>
          <p:cNvSpPr/>
          <p:nvPr/>
        </p:nvSpPr>
        <p:spPr>
          <a:xfrm>
            <a:off x="254851" y="4005064"/>
            <a:ext cx="3689882" cy="360040"/>
          </a:xfrm>
          <a:prstGeom prst="roundRect">
            <a:avLst>
              <a:gd name="adj" fmla="val 74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ZoneTexte 19"/>
          <p:cNvSpPr txBox="1"/>
          <p:nvPr/>
        </p:nvSpPr>
        <p:spPr>
          <a:xfrm>
            <a:off x="3973462" y="3774231"/>
            <a:ext cx="340158" cy="461665"/>
          </a:xfrm>
          <a:prstGeom prst="rect">
            <a:avLst/>
          </a:prstGeom>
          <a:noFill/>
        </p:spPr>
        <p:txBody>
          <a:bodyPr wrap="none" rtlCol="0">
            <a:spAutoFit/>
          </a:bodyPr>
          <a:lstStyle/>
          <a:p>
            <a:r>
              <a:rPr lang="fr-BE" sz="2400" b="1" dirty="0">
                <a:solidFill>
                  <a:srgbClr val="FF0000"/>
                </a:solidFill>
              </a:rPr>
              <a:t>4</a:t>
            </a:r>
          </a:p>
        </p:txBody>
      </p:sp>
      <p:sp>
        <p:nvSpPr>
          <p:cNvPr id="11" name="Rectangle à coins arrondis 10"/>
          <p:cNvSpPr/>
          <p:nvPr/>
        </p:nvSpPr>
        <p:spPr>
          <a:xfrm>
            <a:off x="251520" y="2564904"/>
            <a:ext cx="1008112" cy="504056"/>
          </a:xfrm>
          <a:prstGeom prst="roundRect">
            <a:avLst>
              <a:gd name="adj" fmla="val 74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1277686" y="2347113"/>
            <a:ext cx="340158" cy="461665"/>
          </a:xfrm>
          <a:prstGeom prst="rect">
            <a:avLst/>
          </a:prstGeom>
          <a:noFill/>
        </p:spPr>
        <p:txBody>
          <a:bodyPr wrap="none" rtlCol="0">
            <a:spAutoFit/>
          </a:bodyPr>
          <a:lstStyle/>
          <a:p>
            <a:r>
              <a:rPr lang="fr-BE" sz="2400" b="1" dirty="0">
                <a:solidFill>
                  <a:srgbClr val="FF0000"/>
                </a:solidFill>
              </a:rPr>
              <a:t>3</a:t>
            </a:r>
          </a:p>
        </p:txBody>
      </p:sp>
    </p:spTree>
    <p:extLst>
      <p:ext uri="{BB962C8B-B14F-4D97-AF65-F5344CB8AC3E}">
        <p14:creationId xmlns:p14="http://schemas.microsoft.com/office/powerpoint/2010/main" val="8366487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Commande </a:t>
            </a:r>
            <a:r>
              <a:rPr lang="fr-BE" dirty="0" err="1">
                <a:latin typeface="Source Sans Pro" panose="020B0503030403020204" pitchFamily="34" charset="0"/>
                <a:ea typeface="Source Sans Pro" panose="020B0503030403020204" pitchFamily="34" charset="0"/>
              </a:rPr>
              <a:t>print</a:t>
            </a:r>
            <a:r>
              <a:rPr lang="fr-BE" dirty="0">
                <a:latin typeface="Source Sans Pro" panose="020B0503030403020204" pitchFamily="34" charset="0"/>
                <a:ea typeface="Source Sans Pro" panose="020B0503030403020204" pitchFamily="34" charset="0"/>
              </a:rPr>
              <a:t> + </a:t>
            </a:r>
            <a:r>
              <a:rPr lang="fr-BE" dirty="0" smtClean="0">
                <a:latin typeface="Source Sans Pro" panose="020B0503030403020204" pitchFamily="34" charset="0"/>
                <a:ea typeface="Source Sans Pro" panose="020B0503030403020204" pitchFamily="34" charset="0"/>
              </a:rPr>
              <a:t>online</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lnSpcReduction="10000"/>
          </a:bodyPr>
          <a:lstStyle/>
          <a:p>
            <a:r>
              <a:rPr lang="fr-BE" sz="1900" b="1" dirty="0" smtClean="0">
                <a:latin typeface="Source Sans Pro" panose="020B0503030403020204" pitchFamily="34" charset="0"/>
                <a:ea typeface="Source Sans Pro" panose="020B0503030403020204" pitchFamily="34" charset="0"/>
              </a:rPr>
              <a:t>Lier les PO </a:t>
            </a:r>
            <a:r>
              <a:rPr lang="fr-BE" sz="1900" b="1" dirty="0" err="1" smtClean="0">
                <a:latin typeface="Source Sans Pro" panose="020B0503030403020204" pitchFamily="34" charset="0"/>
                <a:ea typeface="Source Sans Pro" panose="020B0503030403020204" pitchFamily="34" charset="0"/>
              </a:rPr>
              <a:t>lines</a:t>
            </a:r>
            <a:r>
              <a:rPr lang="fr-BE" sz="1900" b="1" dirty="0" smtClean="0">
                <a:latin typeface="Source Sans Pro" panose="020B0503030403020204" pitchFamily="34" charset="0"/>
                <a:ea typeface="Source Sans Pro" panose="020B0503030403020204" pitchFamily="34" charset="0"/>
              </a:rPr>
              <a:t> </a:t>
            </a:r>
          </a:p>
          <a:p>
            <a:endParaRPr lang="fr-BE" sz="1900" dirty="0" smtClean="0">
              <a:latin typeface="Source Sans Pro" panose="020B0503030403020204" pitchFamily="34" charset="0"/>
              <a:ea typeface="Source Sans Pro" panose="020B0503030403020204" pitchFamily="34" charset="0"/>
            </a:endParaRPr>
          </a:p>
          <a:p>
            <a:pPr lvl="1"/>
            <a:r>
              <a:rPr lang="fr-BE" sz="1700" dirty="0" smtClean="0">
                <a:latin typeface="Source Sans Pro" panose="020B0503030403020204" pitchFamily="34" charset="0"/>
                <a:ea typeface="Source Sans Pro" panose="020B0503030403020204" pitchFamily="34" charset="0"/>
              </a:rPr>
              <a:t>Éditez la POL du papier et liez-la à la POL de l’électronique</a:t>
            </a:r>
          </a:p>
          <a:p>
            <a:endParaRPr lang="fr-BE" dirty="0" smtClean="0">
              <a:latin typeface="Source Sans Pro" panose="020B0503030403020204" pitchFamily="34" charset="0"/>
              <a:ea typeface="Source Sans Pro" panose="020B0503030403020204" pitchFamily="34" charset="0"/>
            </a:endParaRPr>
          </a:p>
          <a:p>
            <a:endParaRPr lang="fr-BE" dirty="0">
              <a:latin typeface="Source Sans Pro" panose="020B0503030403020204" pitchFamily="34" charset="0"/>
              <a:ea typeface="Source Sans Pro" panose="020B0503030403020204" pitchFamily="34" charset="0"/>
            </a:endParaRPr>
          </a:p>
          <a:p>
            <a:pPr lvl="1"/>
            <a:endParaRPr lang="fr-BE" sz="1700" dirty="0" smtClean="0">
              <a:latin typeface="Source Sans Pro" panose="020B0503030403020204" pitchFamily="34" charset="0"/>
              <a:ea typeface="Source Sans Pro" panose="020B0503030403020204" pitchFamily="34" charset="0"/>
            </a:endParaRPr>
          </a:p>
          <a:p>
            <a:pPr lvl="1"/>
            <a:r>
              <a:rPr lang="fr-BE" sz="1700" dirty="0" smtClean="0">
                <a:latin typeface="Source Sans Pro" panose="020B0503030403020204" pitchFamily="34" charset="0"/>
                <a:ea typeface="Source Sans Pro" panose="020B0503030403020204" pitchFamily="34" charset="0"/>
              </a:rPr>
              <a:t>Éditez la POL de l’électronique et liez-la à la POL du papier</a:t>
            </a:r>
          </a:p>
          <a:p>
            <a:pPr marL="114300" indent="0">
              <a:buNone/>
              <a:tabLst>
                <a:tab pos="355600" algn="l"/>
              </a:tabLst>
            </a:pPr>
            <a:endParaRPr lang="fr-BE" dirty="0">
              <a:latin typeface="Source Sans Pro" panose="020B0503030403020204" pitchFamily="34" charset="0"/>
              <a:ea typeface="Source Sans Pro" panose="020B0503030403020204" pitchFamily="34" charset="0"/>
            </a:endParaRPr>
          </a:p>
          <a:p>
            <a:pPr marL="114300" indent="0">
              <a:buNone/>
              <a:tabLst>
                <a:tab pos="355600" algn="l"/>
              </a:tabLst>
            </a:pPr>
            <a:endParaRPr lang="fr-BE" sz="2000" dirty="0" smtClean="0">
              <a:latin typeface="Source Sans Pro" panose="020B0503030403020204" pitchFamily="34" charset="0"/>
              <a:ea typeface="Source Sans Pro" panose="020B0503030403020204" pitchFamily="34" charset="0"/>
            </a:endParaRPr>
          </a:p>
          <a:p>
            <a:pPr lvl="1">
              <a:tabLst>
                <a:tab pos="355600" algn="l"/>
              </a:tabLst>
            </a:pPr>
            <a:endParaRPr lang="fr-BE" dirty="0" smtClean="0">
              <a:latin typeface="Source Sans Pro" panose="020B0503030403020204" pitchFamily="34" charset="0"/>
              <a:ea typeface="Source Sans Pro" panose="020B0503030403020204" pitchFamily="34" charset="0"/>
            </a:endParaRPr>
          </a:p>
          <a:p>
            <a:pPr lvl="1">
              <a:tabLst>
                <a:tab pos="355600" algn="l"/>
              </a:tabLst>
            </a:pPr>
            <a:r>
              <a:rPr lang="fr-BE" sz="1700" dirty="0" smtClean="0">
                <a:latin typeface="Source Sans Pro" panose="020B0503030403020204" pitchFamily="34" charset="0"/>
                <a:ea typeface="Source Sans Pro" panose="020B0503030403020204" pitchFamily="34" charset="0"/>
              </a:rPr>
              <a:t>Pour visionner le lien : </a:t>
            </a:r>
            <a:endParaRPr lang="fr-BE" sz="1700"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63</a:t>
            </a:fld>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7739" y="2559571"/>
            <a:ext cx="3744416" cy="847031"/>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7739" y="4213473"/>
            <a:ext cx="3816423" cy="825735"/>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chemeClr val="accent1"/>
                </a:solidFill>
              </a14:hiddenFill>
            </a:ext>
          </a:extLst>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9950" y="5249862"/>
            <a:ext cx="2105025" cy="790575"/>
          </a:xfrm>
          <a:prstGeom prst="rect">
            <a:avLst/>
          </a:prstGeom>
          <a:ln>
            <a:solidFill>
              <a:srgbClr val="FF0000"/>
            </a:solidFill>
            <a:prstDash val="dash"/>
          </a:ln>
        </p:spPr>
      </p:pic>
    </p:spTree>
    <p:extLst>
      <p:ext uri="{BB962C8B-B14F-4D97-AF65-F5344CB8AC3E}">
        <p14:creationId xmlns:p14="http://schemas.microsoft.com/office/powerpoint/2010/main" val="30157380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Plan</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fontScale="92500" lnSpcReduction="10000"/>
          </a:bodyPr>
          <a:lstStyle/>
          <a:p>
            <a:r>
              <a:rPr lang="fr-BE" dirty="0">
                <a:latin typeface="Source Sans Pro" panose="020B0503030403020204" pitchFamily="34" charset="0"/>
                <a:ea typeface="Source Sans Pro" panose="020B0503030403020204" pitchFamily="34" charset="0"/>
              </a:rPr>
              <a:t>Workflow général des achats</a:t>
            </a:r>
          </a:p>
          <a:p>
            <a:endParaRPr lang="fr-BE" dirty="0">
              <a:latin typeface="Source Sans Pro" panose="020B0503030403020204" pitchFamily="34" charset="0"/>
              <a:ea typeface="Source Sans Pro" panose="020B0503030403020204" pitchFamily="34" charset="0"/>
            </a:endParaRPr>
          </a:p>
          <a:p>
            <a:r>
              <a:rPr lang="fr-BE" dirty="0">
                <a:solidFill>
                  <a:srgbClr val="FF0000"/>
                </a:solidFill>
                <a:latin typeface="Source Sans Pro" panose="020B0503030403020204" pitchFamily="34" charset="0"/>
                <a:ea typeface="Source Sans Pro" panose="020B0503030403020204" pitchFamily="34" charset="0"/>
              </a:rPr>
              <a:t>Workflows </a:t>
            </a:r>
            <a:r>
              <a:rPr lang="fr-BE" dirty="0" smtClean="0">
                <a:solidFill>
                  <a:srgbClr val="FF0000"/>
                </a:solidFill>
                <a:latin typeface="Source Sans Pro" panose="020B0503030403020204" pitchFamily="34" charset="0"/>
                <a:ea typeface="Source Sans Pro" panose="020B0503030403020204" pitchFamily="34" charset="0"/>
              </a:rPr>
              <a:t>particuliers</a:t>
            </a:r>
          </a:p>
          <a:p>
            <a:pPr lvl="1"/>
            <a:r>
              <a:rPr lang="fr-BE" dirty="0" smtClean="0">
                <a:latin typeface="Source Sans Pro" panose="020B0503030403020204" pitchFamily="34" charset="0"/>
                <a:ea typeface="Source Sans Pro" panose="020B0503030403020204" pitchFamily="34" charset="0"/>
              </a:rPr>
              <a:t>Commande de périodiques</a:t>
            </a:r>
          </a:p>
          <a:p>
            <a:pPr lvl="1"/>
            <a:r>
              <a:rPr lang="fr-BE" dirty="0" smtClean="0">
                <a:latin typeface="Source Sans Pro" panose="020B0503030403020204" pitchFamily="34" charset="0"/>
                <a:ea typeface="Source Sans Pro" panose="020B0503030403020204" pitchFamily="34" charset="0"/>
              </a:rPr>
              <a:t>Commande </a:t>
            </a:r>
            <a:r>
              <a:rPr lang="fr-BE" dirty="0">
                <a:latin typeface="Source Sans Pro" panose="020B0503030403020204" pitchFamily="34" charset="0"/>
                <a:ea typeface="Source Sans Pro" panose="020B0503030403020204" pitchFamily="34" charset="0"/>
              </a:rPr>
              <a:t>d’e-ressources</a:t>
            </a:r>
          </a:p>
          <a:p>
            <a:pPr lvl="1"/>
            <a:r>
              <a:rPr lang="fr-BE" dirty="0" smtClean="0">
                <a:latin typeface="Source Sans Pro" panose="020B0503030403020204" pitchFamily="34" charset="0"/>
                <a:ea typeface="Source Sans Pro" panose="020B0503030403020204" pitchFamily="34" charset="0"/>
              </a:rPr>
              <a:t>Commande </a:t>
            </a:r>
            <a:r>
              <a:rPr lang="fr-BE" dirty="0" err="1" smtClean="0">
                <a:latin typeface="Source Sans Pro" panose="020B0503030403020204" pitchFamily="34" charset="0"/>
                <a:ea typeface="Source Sans Pro" panose="020B0503030403020204" pitchFamily="34" charset="0"/>
              </a:rPr>
              <a:t>print</a:t>
            </a:r>
            <a:r>
              <a:rPr lang="fr-BE" dirty="0" smtClean="0">
                <a:latin typeface="Source Sans Pro" panose="020B0503030403020204" pitchFamily="34" charset="0"/>
                <a:ea typeface="Source Sans Pro" panose="020B0503030403020204" pitchFamily="34" charset="0"/>
              </a:rPr>
              <a:t> + online</a:t>
            </a:r>
          </a:p>
          <a:p>
            <a:pPr lvl="1"/>
            <a:r>
              <a:rPr lang="fr-BE" b="1" dirty="0" smtClean="0">
                <a:solidFill>
                  <a:srgbClr val="FF0000"/>
                </a:solidFill>
                <a:latin typeface="Source Sans Pro" panose="020B0503030403020204" pitchFamily="34" charset="0"/>
                <a:ea typeface="Source Sans Pro" panose="020B0503030403020204" pitchFamily="34" charset="0"/>
              </a:rPr>
              <a:t>Autres </a:t>
            </a:r>
            <a:r>
              <a:rPr lang="fr-BE" b="1" dirty="0" err="1" smtClean="0">
                <a:solidFill>
                  <a:srgbClr val="FF0000"/>
                </a:solidFill>
                <a:latin typeface="Source Sans Pro" panose="020B0503030403020204" pitchFamily="34" charset="0"/>
                <a:ea typeface="Source Sans Pro" panose="020B0503030403020204" pitchFamily="34" charset="0"/>
              </a:rPr>
              <a:t>worflows</a:t>
            </a:r>
            <a:endParaRPr lang="fr-BE" dirty="0">
              <a:latin typeface="Source Sans Pro" panose="020B0503030403020204" pitchFamily="34" charset="0"/>
              <a:ea typeface="Source Sans Pro" panose="020B0503030403020204" pitchFamily="34" charset="0"/>
            </a:endParaRPr>
          </a:p>
          <a:p>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Gestion des PO </a:t>
            </a:r>
            <a:r>
              <a:rPr lang="fr-BE" dirty="0" err="1">
                <a:latin typeface="Source Sans Pro" panose="020B0503030403020204" pitchFamily="34" charset="0"/>
                <a:ea typeface="Source Sans Pro" panose="020B0503030403020204" pitchFamily="34" charset="0"/>
              </a:rPr>
              <a:t>lines</a:t>
            </a:r>
            <a:endParaRPr lang="fr-BE" dirty="0">
              <a:latin typeface="Source Sans Pro" panose="020B0503030403020204" pitchFamily="34" charset="0"/>
              <a:ea typeface="Source Sans Pro" panose="020B0503030403020204"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64</a:t>
            </a:fld>
            <a:endParaRPr lang="en-US" dirty="0"/>
          </a:p>
        </p:txBody>
      </p:sp>
    </p:spTree>
    <p:extLst>
      <p:ext uri="{BB962C8B-B14F-4D97-AF65-F5344CB8AC3E}">
        <p14:creationId xmlns:p14="http://schemas.microsoft.com/office/powerpoint/2010/main" val="13284318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Autres workflows</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a:bodyPr>
          <a:lstStyle/>
          <a:p>
            <a:r>
              <a:rPr lang="fr-BE" sz="2800" dirty="0" smtClean="0">
                <a:latin typeface="Source Sans Pro" panose="020B0503030403020204" pitchFamily="34" charset="0"/>
                <a:ea typeface="Source Sans Pro" panose="020B0503030403020204" pitchFamily="34" charset="0"/>
              </a:rPr>
              <a:t>Des How to concernant des workflows particuliers </a:t>
            </a:r>
            <a:r>
              <a:rPr lang="fr-BE" sz="2800" dirty="0">
                <a:latin typeface="Source Sans Pro" panose="020B0503030403020204" pitchFamily="34" charset="0"/>
                <a:ea typeface="Source Sans Pro" panose="020B0503030403020204" pitchFamily="34" charset="0"/>
              </a:rPr>
              <a:t>sont disponible sur </a:t>
            </a:r>
            <a:r>
              <a:rPr lang="fr-BE" sz="2800" dirty="0">
                <a:latin typeface="Source Sans Pro" panose="020B0503030403020204" pitchFamily="34" charset="0"/>
                <a:ea typeface="Source Sans Pro" panose="020B0503030403020204" pitchFamily="34" charset="0"/>
                <a:hlinkClick r:id="rId3"/>
              </a:rPr>
              <a:t>http://lib.uliege.be/alma</a:t>
            </a:r>
            <a:r>
              <a:rPr lang="fr-BE" sz="2800" dirty="0" smtClean="0">
                <a:latin typeface="Source Sans Pro" panose="020B0503030403020204" pitchFamily="34" charset="0"/>
                <a:ea typeface="Source Sans Pro" panose="020B0503030403020204" pitchFamily="34" charset="0"/>
                <a:hlinkClick r:id="rId3"/>
              </a:rPr>
              <a:t>/</a:t>
            </a:r>
            <a:endParaRPr lang="fr-BE" sz="2800" dirty="0" smtClean="0">
              <a:latin typeface="Source Sans Pro" panose="020B0503030403020204" pitchFamily="34" charset="0"/>
              <a:ea typeface="Source Sans Pro" panose="020B0503030403020204" pitchFamily="34" charset="0"/>
            </a:endParaRPr>
          </a:p>
          <a:p>
            <a:endParaRPr lang="fr-BE" dirty="0" smtClean="0">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Commande de feuillets mobiles</a:t>
            </a:r>
          </a:p>
          <a:p>
            <a:pPr lvl="1"/>
            <a:r>
              <a:rPr lang="fr-BE" dirty="0" smtClean="0">
                <a:latin typeface="Source Sans Pro" panose="020B0503030403020204" pitchFamily="34" charset="0"/>
                <a:ea typeface="Source Sans Pro" panose="020B0503030403020204" pitchFamily="34" charset="0"/>
              </a:rPr>
              <a:t>Bons de commandes ouverts</a:t>
            </a:r>
          </a:p>
          <a:p>
            <a:pPr lvl="1"/>
            <a:r>
              <a:rPr lang="fr-BE" dirty="0" smtClean="0">
                <a:latin typeface="Source Sans Pro" panose="020B0503030403020204" pitchFamily="34" charset="0"/>
                <a:ea typeface="Source Sans Pro" panose="020B0503030403020204" pitchFamily="34" charset="0"/>
              </a:rPr>
              <a:t>Notes de débours</a:t>
            </a:r>
            <a:endParaRPr lang="fr-BE" dirty="0">
              <a:latin typeface="Source Sans Pro" panose="020B0503030403020204" pitchFamily="34" charset="0"/>
              <a:ea typeface="Source Sans Pro" panose="020B0503030403020204" pitchFamily="34" charset="0"/>
            </a:endParaRPr>
          </a:p>
          <a:p>
            <a:pPr lvl="1"/>
            <a:r>
              <a:rPr lang="fr-BE" dirty="0" err="1" smtClean="0">
                <a:latin typeface="Source Sans Pro" panose="020B0503030403020204" pitchFamily="34" charset="0"/>
                <a:ea typeface="Source Sans Pro" panose="020B0503030403020204" pitchFamily="34" charset="0"/>
              </a:rPr>
              <a:t>Templates</a:t>
            </a:r>
            <a:endParaRPr lang="fr-BE" dirty="0" smtClean="0">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65</a:t>
            </a:fld>
            <a:endParaRPr lang="en-US" dirty="0"/>
          </a:p>
        </p:txBody>
      </p:sp>
    </p:spTree>
    <p:extLst>
      <p:ext uri="{BB962C8B-B14F-4D97-AF65-F5344CB8AC3E}">
        <p14:creationId xmlns:p14="http://schemas.microsoft.com/office/powerpoint/2010/main" val="35344751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Plan</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fontScale="77500" lnSpcReduction="20000"/>
          </a:bodyPr>
          <a:lstStyle/>
          <a:p>
            <a:r>
              <a:rPr lang="fr-BE" dirty="0">
                <a:latin typeface="Source Sans Pro" panose="020B0503030403020204" pitchFamily="34" charset="0"/>
                <a:ea typeface="Source Sans Pro" panose="020B0503030403020204" pitchFamily="34" charset="0"/>
              </a:rPr>
              <a:t>Workflow général des achats</a:t>
            </a:r>
          </a:p>
          <a:p>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Workflows particuliers</a:t>
            </a:r>
          </a:p>
          <a:p>
            <a:endParaRPr lang="fr-BE" dirty="0">
              <a:latin typeface="Source Sans Pro" panose="020B0503030403020204" pitchFamily="34" charset="0"/>
              <a:ea typeface="Source Sans Pro" panose="020B0503030403020204" pitchFamily="34" charset="0"/>
            </a:endParaRPr>
          </a:p>
          <a:p>
            <a:r>
              <a:rPr lang="fr-BE" dirty="0">
                <a:solidFill>
                  <a:srgbClr val="FF0000"/>
                </a:solidFill>
                <a:latin typeface="Source Sans Pro" panose="020B0503030403020204" pitchFamily="34" charset="0"/>
                <a:ea typeface="Source Sans Pro" panose="020B0503030403020204" pitchFamily="34" charset="0"/>
              </a:rPr>
              <a:t>Gestion des PO </a:t>
            </a:r>
            <a:r>
              <a:rPr lang="fr-BE" dirty="0" err="1" smtClean="0">
                <a:solidFill>
                  <a:srgbClr val="FF0000"/>
                </a:solidFill>
                <a:latin typeface="Source Sans Pro" panose="020B0503030403020204" pitchFamily="34" charset="0"/>
                <a:ea typeface="Source Sans Pro" panose="020B0503030403020204" pitchFamily="34" charset="0"/>
              </a:rPr>
              <a:t>lines</a:t>
            </a:r>
            <a:endParaRPr lang="fr-BE" dirty="0" smtClean="0">
              <a:solidFill>
                <a:srgbClr val="FF0000"/>
              </a:solidFill>
              <a:latin typeface="Source Sans Pro" panose="020B0503030403020204" pitchFamily="34" charset="0"/>
              <a:ea typeface="Source Sans Pro" panose="020B0503030403020204" pitchFamily="34" charset="0"/>
            </a:endParaRPr>
          </a:p>
          <a:p>
            <a:pPr lvl="1"/>
            <a:r>
              <a:rPr lang="fr-BE" b="1" dirty="0" smtClean="0">
                <a:solidFill>
                  <a:srgbClr val="FF0000"/>
                </a:solidFill>
                <a:latin typeface="Source Sans Pro" panose="020B0503030403020204" pitchFamily="34" charset="0"/>
                <a:ea typeface="Source Sans Pro" panose="020B0503030403020204" pitchFamily="34" charset="0"/>
              </a:rPr>
              <a:t>Chercher une PO line</a:t>
            </a:r>
          </a:p>
          <a:p>
            <a:pPr lvl="1"/>
            <a:r>
              <a:rPr lang="fr-BE" dirty="0" smtClean="0">
                <a:latin typeface="Source Sans Pro" panose="020B0503030403020204" pitchFamily="34" charset="0"/>
                <a:ea typeface="Source Sans Pro" panose="020B0503030403020204" pitchFamily="34" charset="0"/>
              </a:rPr>
              <a:t>Annuler une PO line</a:t>
            </a:r>
          </a:p>
          <a:p>
            <a:pPr lvl="1"/>
            <a:r>
              <a:rPr lang="fr-BE" dirty="0" smtClean="0">
                <a:latin typeface="Source Sans Pro" panose="020B0503030403020204" pitchFamily="34" charset="0"/>
                <a:ea typeface="Source Sans Pro" panose="020B0503030403020204" pitchFamily="34" charset="0"/>
              </a:rPr>
              <a:t>Supprimer une PO line</a:t>
            </a:r>
          </a:p>
          <a:p>
            <a:pPr lvl="1"/>
            <a:r>
              <a:rPr lang="fr-BE" dirty="0" smtClean="0">
                <a:latin typeface="Source Sans Pro" panose="020B0503030403020204" pitchFamily="34" charset="0"/>
                <a:ea typeface="Source Sans Pro" panose="020B0503030403020204" pitchFamily="34" charset="0"/>
              </a:rPr>
              <a:t>Clôturer une PO line</a:t>
            </a:r>
          </a:p>
          <a:p>
            <a:pPr lvl="1"/>
            <a:r>
              <a:rPr lang="fr-BE" dirty="0" smtClean="0">
                <a:latin typeface="Source Sans Pro" panose="020B0503030403020204" pitchFamily="34" charset="0"/>
                <a:ea typeface="Source Sans Pro" panose="020B0503030403020204" pitchFamily="34" charset="0"/>
              </a:rPr>
              <a:t>Différer une PO line</a:t>
            </a:r>
          </a:p>
          <a:p>
            <a:pPr lvl="1"/>
            <a:r>
              <a:rPr lang="fr-BE" dirty="0" smtClean="0">
                <a:latin typeface="Source Sans Pro" panose="020B0503030403020204" pitchFamily="34" charset="0"/>
                <a:ea typeface="Source Sans Pro" panose="020B0503030403020204" pitchFamily="34" charset="0"/>
              </a:rPr>
              <a:t>Relier un item à une PO line</a:t>
            </a:r>
          </a:p>
          <a:p>
            <a:pPr lvl="1"/>
            <a:r>
              <a:rPr lang="fr-BE" dirty="0" smtClean="0">
                <a:latin typeface="Source Sans Pro" panose="020B0503030403020204" pitchFamily="34" charset="0"/>
                <a:ea typeface="Source Sans Pro" panose="020B0503030403020204" pitchFamily="34" charset="0"/>
              </a:rPr>
              <a:t>Supprimer un PO</a:t>
            </a:r>
            <a:endParaRPr lang="fr-BE" dirty="0">
              <a:latin typeface="Source Sans Pro" panose="020B0503030403020204" pitchFamily="34" charset="0"/>
              <a:ea typeface="Source Sans Pro" panose="020B0503030403020204"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66</a:t>
            </a:fld>
            <a:endParaRPr lang="en-US" dirty="0"/>
          </a:p>
        </p:txBody>
      </p:sp>
    </p:spTree>
    <p:extLst>
      <p:ext uri="{BB962C8B-B14F-4D97-AF65-F5344CB8AC3E}">
        <p14:creationId xmlns:p14="http://schemas.microsoft.com/office/powerpoint/2010/main" val="28483884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Chercher une PO line</a:t>
            </a:r>
            <a:endParaRPr lang="fr-BE" dirty="0">
              <a:latin typeface="Source Sans Pro" panose="020B0503030403020204" pitchFamily="34" charset="0"/>
              <a:ea typeface="Source Sans Pro" panose="020B0503030403020204" pitchFamily="34" charset="0"/>
            </a:endParaRPr>
          </a:p>
        </p:txBody>
      </p:sp>
      <p:pic>
        <p:nvPicPr>
          <p:cNvPr id="9" name="Espace réservé du contenu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1388393"/>
            <a:ext cx="2738623" cy="4987925"/>
          </a:xfrm>
          <a:ln>
            <a:solidFill>
              <a:srgbClr val="FF0000"/>
            </a:solidFill>
            <a:prstDash val="dash"/>
          </a:ln>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67</a:t>
            </a:fld>
            <a:endParaRPr lang="en-US" dirty="0"/>
          </a:p>
        </p:txBody>
      </p:sp>
      <p:sp>
        <p:nvSpPr>
          <p:cNvPr id="8" name="ZoneTexte 7"/>
          <p:cNvSpPr txBox="1"/>
          <p:nvPr/>
        </p:nvSpPr>
        <p:spPr>
          <a:xfrm>
            <a:off x="1619672" y="1748433"/>
            <a:ext cx="149721" cy="461665"/>
          </a:xfrm>
          <a:prstGeom prst="rect">
            <a:avLst/>
          </a:prstGeom>
          <a:noFill/>
        </p:spPr>
        <p:txBody>
          <a:bodyPr wrap="square" rtlCol="0">
            <a:spAutoFit/>
          </a:bodyPr>
          <a:lstStyle/>
          <a:p>
            <a:r>
              <a:rPr lang="fr-BE" sz="2400" b="1" dirty="0">
                <a:solidFill>
                  <a:srgbClr val="FF0000"/>
                </a:solidFill>
              </a:rPr>
              <a:t>1</a:t>
            </a:r>
          </a:p>
        </p:txBody>
      </p:sp>
      <p:sp>
        <p:nvSpPr>
          <p:cNvPr id="7" name="Ellipse 6"/>
          <p:cNvSpPr/>
          <p:nvPr/>
        </p:nvSpPr>
        <p:spPr>
          <a:xfrm>
            <a:off x="1907704" y="1856445"/>
            <a:ext cx="792088"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0" name="Ellipse 9"/>
          <p:cNvSpPr/>
          <p:nvPr/>
        </p:nvSpPr>
        <p:spPr>
          <a:xfrm>
            <a:off x="1835695" y="4340721"/>
            <a:ext cx="936105" cy="2520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1484784"/>
            <a:ext cx="3076278" cy="4633887"/>
          </a:xfrm>
          <a:prstGeom prst="rect">
            <a:avLst/>
          </a:prstGeom>
          <a:ln>
            <a:solidFill>
              <a:srgbClr val="FF0000"/>
            </a:solidFill>
            <a:prstDash val="dash"/>
          </a:ln>
        </p:spPr>
      </p:pic>
      <p:sp>
        <p:nvSpPr>
          <p:cNvPr id="12" name="Flèche droite 11"/>
          <p:cNvSpPr/>
          <p:nvPr/>
        </p:nvSpPr>
        <p:spPr>
          <a:xfrm>
            <a:off x="3851920" y="3573016"/>
            <a:ext cx="576064" cy="2287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874088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Chercher une PO </a:t>
            </a:r>
            <a:r>
              <a:rPr lang="fr-BE" dirty="0" smtClean="0">
                <a:latin typeface="Source Sans Pro" panose="020B0503030403020204" pitchFamily="34" charset="0"/>
                <a:ea typeface="Source Sans Pro" panose="020B0503030403020204" pitchFamily="34" charset="0"/>
              </a:rPr>
              <a:t>line</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73473"/>
            <a:ext cx="8229600" cy="4379417"/>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68</a:t>
            </a:fld>
            <a:endParaRPr lang="en-US" dirty="0"/>
          </a:p>
        </p:txBody>
      </p:sp>
      <p:sp>
        <p:nvSpPr>
          <p:cNvPr id="3" name="Rectangle à coins arrondis 2"/>
          <p:cNvSpPr/>
          <p:nvPr/>
        </p:nvSpPr>
        <p:spPr>
          <a:xfrm>
            <a:off x="384853" y="1951509"/>
            <a:ext cx="1296144" cy="4206081"/>
          </a:xfrm>
          <a:prstGeom prst="roundRect">
            <a:avLst>
              <a:gd name="adj" fmla="val 8583"/>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1493987" y="1543596"/>
            <a:ext cx="288032" cy="461665"/>
          </a:xfrm>
          <a:prstGeom prst="rect">
            <a:avLst/>
          </a:prstGeom>
          <a:noFill/>
        </p:spPr>
        <p:txBody>
          <a:bodyPr wrap="square" rtlCol="0">
            <a:spAutoFit/>
          </a:bodyPr>
          <a:lstStyle/>
          <a:p>
            <a:r>
              <a:rPr lang="fr-BE" sz="2400" b="1" dirty="0">
                <a:solidFill>
                  <a:srgbClr val="FF0000"/>
                </a:solidFill>
              </a:rPr>
              <a:t>2</a:t>
            </a:r>
          </a:p>
        </p:txBody>
      </p:sp>
      <p:sp>
        <p:nvSpPr>
          <p:cNvPr id="8" name="Rectangle à coins arrondis 7"/>
          <p:cNvSpPr/>
          <p:nvPr/>
        </p:nvSpPr>
        <p:spPr>
          <a:xfrm>
            <a:off x="7606680" y="2753347"/>
            <a:ext cx="1080120" cy="360040"/>
          </a:xfrm>
          <a:prstGeom prst="roundRect">
            <a:avLst>
              <a:gd name="adj" fmla="val 8583"/>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7319170" y="2433602"/>
            <a:ext cx="288032" cy="461665"/>
          </a:xfrm>
          <a:prstGeom prst="rect">
            <a:avLst/>
          </a:prstGeom>
          <a:noFill/>
        </p:spPr>
        <p:txBody>
          <a:bodyPr wrap="square" rtlCol="0">
            <a:spAutoFit/>
          </a:bodyPr>
          <a:lstStyle/>
          <a:p>
            <a:r>
              <a:rPr lang="fr-BE" sz="2400" b="1" dirty="0">
                <a:solidFill>
                  <a:srgbClr val="FF0000"/>
                </a:solidFill>
              </a:rPr>
              <a:t>3</a:t>
            </a:r>
          </a:p>
        </p:txBody>
      </p:sp>
    </p:spTree>
    <p:extLst>
      <p:ext uri="{BB962C8B-B14F-4D97-AF65-F5344CB8AC3E}">
        <p14:creationId xmlns:p14="http://schemas.microsoft.com/office/powerpoint/2010/main" val="2503742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Chercher une PO </a:t>
            </a:r>
            <a:r>
              <a:rPr lang="fr-BE" dirty="0" smtClean="0">
                <a:latin typeface="Source Sans Pro" panose="020B0503030403020204" pitchFamily="34" charset="0"/>
                <a:ea typeface="Source Sans Pro" panose="020B0503030403020204" pitchFamily="34" charset="0"/>
              </a:rPr>
              <a:t>line</a:t>
            </a:r>
            <a:endParaRPr lang="fr-BE" dirty="0">
              <a:latin typeface="Source Sans Pro" panose="020B0503030403020204" pitchFamily="34" charset="0"/>
              <a:ea typeface="Source Sans Pro" panose="020B0503030403020204" pitchFamily="34" charset="0"/>
            </a:endParaRPr>
          </a:p>
        </p:txBody>
      </p:sp>
      <p:pic>
        <p:nvPicPr>
          <p:cNvPr id="11" name="Espace réservé du contenu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2686" y="1459639"/>
            <a:ext cx="7993063" cy="1286240"/>
          </a:xfrm>
          <a:ln>
            <a:solidFill>
              <a:srgbClr val="FF0000"/>
            </a:solidFill>
            <a:prstDash val="dash"/>
          </a:ln>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69</a:t>
            </a:fld>
            <a:endParaRPr lang="en-US" dirty="0"/>
          </a:p>
        </p:txBody>
      </p:sp>
      <p:sp>
        <p:nvSpPr>
          <p:cNvPr id="8" name="Rectangle à coins arrondis 7"/>
          <p:cNvSpPr/>
          <p:nvPr/>
        </p:nvSpPr>
        <p:spPr>
          <a:xfrm>
            <a:off x="7437462" y="2056265"/>
            <a:ext cx="701674" cy="257566"/>
          </a:xfrm>
          <a:prstGeom prst="roundRect">
            <a:avLst>
              <a:gd name="adj" fmla="val 8583"/>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8089271" y="1737767"/>
            <a:ext cx="288032" cy="461665"/>
          </a:xfrm>
          <a:prstGeom prst="rect">
            <a:avLst/>
          </a:prstGeom>
          <a:noFill/>
        </p:spPr>
        <p:txBody>
          <a:bodyPr wrap="square" rtlCol="0">
            <a:spAutoFit/>
          </a:bodyPr>
          <a:lstStyle/>
          <a:p>
            <a:r>
              <a:rPr lang="fr-BE" sz="2400" b="1" dirty="0">
                <a:solidFill>
                  <a:srgbClr val="FF0000"/>
                </a:solidFill>
              </a:rPr>
              <a:t>4</a:t>
            </a:r>
          </a:p>
        </p:txBody>
      </p:sp>
      <p:sp>
        <p:nvSpPr>
          <p:cNvPr id="12" name="Flèche droite 11"/>
          <p:cNvSpPr/>
          <p:nvPr/>
        </p:nvSpPr>
        <p:spPr>
          <a:xfrm rot="5400000">
            <a:off x="4239450" y="3135580"/>
            <a:ext cx="576064" cy="2287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42" y="3781189"/>
            <a:ext cx="7884368" cy="2143397"/>
          </a:xfrm>
          <a:prstGeom prst="rect">
            <a:avLst/>
          </a:prstGeom>
          <a:ln>
            <a:solidFill>
              <a:srgbClr val="FF0000"/>
            </a:solidFill>
            <a:prstDash val="dash"/>
          </a:ln>
        </p:spPr>
      </p:pic>
    </p:spTree>
    <p:extLst>
      <p:ext uri="{BB962C8B-B14F-4D97-AF65-F5344CB8AC3E}">
        <p14:creationId xmlns:p14="http://schemas.microsoft.com/office/powerpoint/2010/main" val="157233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Créer une ligne de </a:t>
            </a:r>
            <a:r>
              <a:rPr lang="fr-BE" dirty="0" smtClean="0">
                <a:latin typeface="Source Sans Pro" panose="020B0503030403020204" pitchFamily="34" charset="0"/>
                <a:ea typeface="Source Sans Pro" panose="020B0503030403020204" pitchFamily="34" charset="0"/>
              </a:rPr>
              <a:t>commande (1a)</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a:bodyPr>
          <a:lstStyle/>
          <a:p>
            <a:pPr marL="571500" lvl="1" indent="-457200">
              <a:buClr>
                <a:schemeClr val="accent1"/>
              </a:buClr>
              <a:buFont typeface="+mj-lt"/>
              <a:buAutoNum type="alphaLcParenR"/>
            </a:pPr>
            <a:r>
              <a:rPr lang="fr-BE" sz="2000" b="1" dirty="0" smtClean="0">
                <a:latin typeface="Source Sans Pro" panose="020B0503030403020204" pitchFamily="34" charset="0"/>
                <a:ea typeface="Source Sans Pro" panose="020B0503030403020204" pitchFamily="34" charset="0"/>
              </a:rPr>
              <a:t>Notice </a:t>
            </a:r>
            <a:r>
              <a:rPr lang="fr-BE" sz="2000" b="1" dirty="0">
                <a:latin typeface="Source Sans Pro" panose="020B0503030403020204" pitchFamily="34" charset="0"/>
                <a:ea typeface="Source Sans Pro" panose="020B0503030403020204" pitchFamily="34" charset="0"/>
              </a:rPr>
              <a:t>déjà existante dans la Institution Zone (IZ</a:t>
            </a:r>
            <a:r>
              <a:rPr lang="fr-BE" sz="2000" b="1" dirty="0" smtClean="0">
                <a:latin typeface="Source Sans Pro" panose="020B0503030403020204" pitchFamily="34" charset="0"/>
                <a:ea typeface="Source Sans Pro" panose="020B0503030403020204" pitchFamily="34" charset="0"/>
              </a:rPr>
              <a:t>)</a:t>
            </a:r>
            <a:endParaRPr lang="fr-BE" dirty="0" smtClean="0">
              <a:latin typeface="Source Sans Pro" panose="020B0503030403020204" pitchFamily="34" charset="0"/>
              <a:ea typeface="Source Sans Pro" panose="020B0503030403020204" pitchFamily="34" charset="0"/>
            </a:endParaRPr>
          </a:p>
          <a:p>
            <a:endParaRPr lang="fr-BE" dirty="0"/>
          </a:p>
          <a:p>
            <a:endParaRPr lang="fr-BE" dirty="0" smtClean="0"/>
          </a:p>
          <a:p>
            <a:endParaRPr lang="fr-BE" dirty="0"/>
          </a:p>
          <a:p>
            <a:endParaRPr lang="fr-BE" dirty="0" smtClean="0"/>
          </a:p>
          <a:p>
            <a:pPr marL="0" indent="0">
              <a:buNone/>
            </a:pPr>
            <a:endParaRPr lang="fr-BE" dirty="0" smtClean="0"/>
          </a:p>
          <a:p>
            <a:r>
              <a:rPr lang="fr-BE" sz="1800" dirty="0" smtClean="0">
                <a:latin typeface="Source Sans Pro" panose="020B0503030403020204" pitchFamily="34" charset="0"/>
                <a:ea typeface="Source Sans Pro" panose="020B0503030403020204" pitchFamily="34" charset="0"/>
              </a:rPr>
              <a:t>Sans doute pas la majorité des cas de figure à l’</a:t>
            </a:r>
            <a:r>
              <a:rPr lang="fr-BE" sz="1800" dirty="0" err="1" smtClean="0">
                <a:latin typeface="Source Sans Pro" panose="020B0503030403020204" pitchFamily="34" charset="0"/>
                <a:ea typeface="Source Sans Pro" panose="020B0503030403020204" pitchFamily="34" charset="0"/>
              </a:rPr>
              <a:t>ULiège</a:t>
            </a:r>
            <a:endParaRPr lang="fr-BE" sz="1800" dirty="0" smtClean="0">
              <a:latin typeface="Source Sans Pro" panose="020B0503030403020204" pitchFamily="34" charset="0"/>
              <a:ea typeface="Source Sans Pro" panose="020B0503030403020204" pitchFamily="34" charset="0"/>
            </a:endParaRPr>
          </a:p>
          <a:p>
            <a:r>
              <a:rPr lang="fr-BE" sz="1800" u="sng" dirty="0" smtClean="0">
                <a:latin typeface="Source Sans Pro" panose="020B0503030403020204" pitchFamily="34" charset="0"/>
                <a:ea typeface="Source Sans Pro" panose="020B0503030403020204" pitchFamily="34" charset="0"/>
              </a:rPr>
              <a:t>Rappel</a:t>
            </a:r>
            <a:r>
              <a:rPr lang="fr-BE" sz="1800" dirty="0" smtClean="0">
                <a:latin typeface="Source Sans Pro" panose="020B0503030403020204" pitchFamily="34" charset="0"/>
                <a:ea typeface="Source Sans Pro" panose="020B0503030403020204" pitchFamily="34" charset="0"/>
              </a:rPr>
              <a:t> : toujours effectuer une recherche préalable dans l’IZ</a:t>
            </a:r>
            <a:endParaRPr lang="fr-BE" sz="1800" dirty="0">
              <a:latin typeface="Source Sans Pro" panose="020B0503030403020204" pitchFamily="34" charset="0"/>
              <a:ea typeface="Source Sans Pro" panose="020B0503030403020204" pitchFamily="34" charset="0"/>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08" y="2347752"/>
            <a:ext cx="8355127" cy="2226438"/>
          </a:xfrm>
          <a:prstGeom prst="rect">
            <a:avLst/>
          </a:prstGeom>
          <a:ln>
            <a:solidFill>
              <a:srgbClr val="FF0000"/>
            </a:solidFill>
            <a:prstDash val="dash"/>
          </a:ln>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7</a:t>
            </a:fld>
            <a:endParaRPr lang="en-US" dirty="0"/>
          </a:p>
        </p:txBody>
      </p:sp>
      <p:sp>
        <p:nvSpPr>
          <p:cNvPr id="7" name="Ellipse 6"/>
          <p:cNvSpPr/>
          <p:nvPr/>
        </p:nvSpPr>
        <p:spPr>
          <a:xfrm>
            <a:off x="8166688" y="2492896"/>
            <a:ext cx="434247" cy="268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9" name="Ellipse 8"/>
          <p:cNvSpPr/>
          <p:nvPr/>
        </p:nvSpPr>
        <p:spPr>
          <a:xfrm>
            <a:off x="7255111" y="2973931"/>
            <a:ext cx="506255"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971756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Chercher une PO </a:t>
            </a:r>
            <a:r>
              <a:rPr lang="fr-BE" dirty="0" smtClean="0">
                <a:latin typeface="Source Sans Pro" panose="020B0503030403020204" pitchFamily="34" charset="0"/>
                <a:ea typeface="Source Sans Pro" panose="020B0503030403020204" pitchFamily="34" charset="0"/>
              </a:rPr>
              <a:t>line</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70</a:t>
            </a:fld>
            <a:endParaRPr lang="en-US" dirty="0"/>
          </a:p>
        </p:txBody>
      </p:sp>
      <p:pic>
        <p:nvPicPr>
          <p:cNvPr id="13" name="Espace réservé du contenu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230848"/>
            <a:ext cx="7732178" cy="4092785"/>
          </a:xfrm>
          <a:prstGeom prst="rect">
            <a:avLst/>
          </a:prstGeom>
        </p:spPr>
      </p:pic>
      <p:sp>
        <p:nvSpPr>
          <p:cNvPr id="9" name="Espace réservé du contenu 8"/>
          <p:cNvSpPr>
            <a:spLocks noGrp="1"/>
          </p:cNvSpPr>
          <p:nvPr>
            <p:ph idx="1"/>
          </p:nvPr>
        </p:nvSpPr>
        <p:spPr/>
        <p:txBody>
          <a:bodyPr>
            <a:normAutofit/>
          </a:bodyPr>
          <a:lstStyle/>
          <a:p>
            <a:pPr marL="114300" indent="0">
              <a:buNone/>
            </a:pPr>
            <a:r>
              <a:rPr lang="fr-BE" sz="2000" dirty="0" smtClean="0">
                <a:latin typeface="Source Sans Pro" panose="020B0503030403020204" pitchFamily="34" charset="0"/>
                <a:ea typeface="Source Sans Pro" panose="020B0503030403020204" pitchFamily="34" charset="0"/>
              </a:rPr>
              <a:t>Deux icônes spécifiques aux PO </a:t>
            </a:r>
            <a:r>
              <a:rPr lang="fr-BE" sz="2000" dirty="0" err="1" smtClean="0">
                <a:latin typeface="Source Sans Pro" panose="020B0503030403020204" pitchFamily="34" charset="0"/>
                <a:ea typeface="Source Sans Pro" panose="020B0503030403020204" pitchFamily="34" charset="0"/>
              </a:rPr>
              <a:t>lines</a:t>
            </a:r>
            <a:r>
              <a:rPr lang="fr-BE" sz="2000" dirty="0" smtClean="0">
                <a:latin typeface="Source Sans Pro" panose="020B0503030403020204" pitchFamily="34" charset="0"/>
                <a:ea typeface="Source Sans Pro" panose="020B0503030403020204" pitchFamily="34" charset="0"/>
              </a:rPr>
              <a:t> peuvent être visibles juste devant le titre de l’ouvrage :</a:t>
            </a:r>
          </a:p>
          <a:p>
            <a:pPr marL="114300" indent="0">
              <a:buNone/>
            </a:pPr>
            <a:endParaRPr lang="fr-BE" sz="2000" dirty="0" smtClean="0"/>
          </a:p>
        </p:txBody>
      </p:sp>
      <p:sp>
        <p:nvSpPr>
          <p:cNvPr id="12" name="Rectangle à coins arrondis 11"/>
          <p:cNvSpPr/>
          <p:nvPr/>
        </p:nvSpPr>
        <p:spPr>
          <a:xfrm>
            <a:off x="4368664" y="3156637"/>
            <a:ext cx="3384376" cy="1728192"/>
          </a:xfrm>
          <a:prstGeom prst="roundRect">
            <a:avLst/>
          </a:prstGeom>
          <a:solidFill>
            <a:srgbClr val="C7BA9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5" name="Connecteur droit avec flèche 14"/>
          <p:cNvCxnSpPr/>
          <p:nvPr/>
        </p:nvCxnSpPr>
        <p:spPr>
          <a:xfrm flipH="1">
            <a:off x="2411760" y="4112134"/>
            <a:ext cx="1864965" cy="6850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062319" y="3435377"/>
            <a:ext cx="2343369" cy="369332"/>
          </a:xfrm>
          <a:prstGeom prst="rect">
            <a:avLst/>
          </a:prstGeom>
          <a:noFill/>
        </p:spPr>
        <p:txBody>
          <a:bodyPr wrap="square" rtlCol="0">
            <a:spAutoFit/>
          </a:bodyPr>
          <a:lstStyle/>
          <a:p>
            <a:r>
              <a:rPr lang="fr-BE" b="1" dirty="0" smtClean="0">
                <a:solidFill>
                  <a:srgbClr val="FF3300"/>
                </a:solidFill>
                <a:latin typeface="Source Sans Pro" panose="020B0503030403020204" pitchFamily="34" charset="0"/>
                <a:ea typeface="Source Sans Pro" panose="020B0503030403020204" pitchFamily="34" charset="0"/>
              </a:rPr>
              <a:t>Commande urgente</a:t>
            </a:r>
            <a:endParaRPr lang="fr-BE" b="1" dirty="0">
              <a:solidFill>
                <a:srgbClr val="FF3300"/>
              </a:solidFill>
              <a:latin typeface="Source Sans Pro" panose="020B0503030403020204" pitchFamily="34" charset="0"/>
              <a:ea typeface="Source Sans Pro" panose="020B0503030403020204" pitchFamily="34" charset="0"/>
            </a:endParaRPr>
          </a:p>
        </p:txBody>
      </p:sp>
      <p:sp>
        <p:nvSpPr>
          <p:cNvPr id="22" name="ZoneTexte 21"/>
          <p:cNvSpPr txBox="1"/>
          <p:nvPr/>
        </p:nvSpPr>
        <p:spPr>
          <a:xfrm>
            <a:off x="5062319" y="3986470"/>
            <a:ext cx="2703410" cy="646331"/>
          </a:xfrm>
          <a:prstGeom prst="rect">
            <a:avLst/>
          </a:prstGeom>
          <a:noFill/>
        </p:spPr>
        <p:txBody>
          <a:bodyPr wrap="square" rtlCol="0">
            <a:spAutoFit/>
          </a:bodyPr>
          <a:lstStyle/>
          <a:p>
            <a:r>
              <a:rPr lang="fr-BE" b="1" dirty="0" smtClean="0">
                <a:solidFill>
                  <a:srgbClr val="FF3300"/>
                </a:solidFill>
                <a:latin typeface="Source Sans Pro" panose="020B0503030403020204" pitchFamily="34" charset="0"/>
                <a:ea typeface="Source Sans Pro" panose="020B0503030403020204" pitchFamily="34" charset="0"/>
              </a:rPr>
              <a:t>Commande avec restriction d’annulation</a:t>
            </a:r>
            <a:endParaRPr lang="fr-BE" b="1" dirty="0">
              <a:solidFill>
                <a:srgbClr val="FF3300"/>
              </a:solidFill>
              <a:latin typeface="Source Sans Pro" panose="020B0503030403020204" pitchFamily="34" charset="0"/>
              <a:ea typeface="Source Sans Pro" panose="020B0503030403020204" pitchFamily="34" charset="0"/>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4688" y="3435377"/>
            <a:ext cx="422094" cy="369332"/>
          </a:xfrm>
          <a:prstGeom prst="rect">
            <a:avLst/>
          </a:prstGeom>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4760" y="4112134"/>
            <a:ext cx="392022" cy="412655"/>
          </a:xfrm>
          <a:prstGeom prst="rect">
            <a:avLst/>
          </a:prstGeom>
        </p:spPr>
      </p:pic>
    </p:spTree>
    <p:extLst>
      <p:ext uri="{BB962C8B-B14F-4D97-AF65-F5344CB8AC3E}">
        <p14:creationId xmlns:p14="http://schemas.microsoft.com/office/powerpoint/2010/main" val="28158344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756354"/>
            <a:ext cx="8301438" cy="3472846"/>
          </a:xfrm>
          <a:ln w="19050">
            <a:solidFill>
              <a:srgbClr val="FF3300"/>
            </a:solidFill>
            <a:prstDash val="sysDash"/>
          </a:ln>
        </p:spPr>
      </p:pic>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Chercher une PO line</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71</a:t>
            </a:fld>
            <a:endParaRPr lang="en-US" dirty="0"/>
          </a:p>
        </p:txBody>
      </p:sp>
      <p:sp>
        <p:nvSpPr>
          <p:cNvPr id="7" name="Ellipse 6"/>
          <p:cNvSpPr/>
          <p:nvPr/>
        </p:nvSpPr>
        <p:spPr>
          <a:xfrm>
            <a:off x="6300192" y="3501008"/>
            <a:ext cx="710783" cy="2880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6948264" y="3284984"/>
            <a:ext cx="494759" cy="461665"/>
          </a:xfrm>
          <a:prstGeom prst="rect">
            <a:avLst/>
          </a:prstGeom>
          <a:noFill/>
        </p:spPr>
        <p:txBody>
          <a:bodyPr wrap="square" rtlCol="0">
            <a:spAutoFit/>
          </a:bodyPr>
          <a:lstStyle/>
          <a:p>
            <a:r>
              <a:rPr lang="fr-BE" sz="2400" b="1" dirty="0">
                <a:solidFill>
                  <a:srgbClr val="FF0000"/>
                </a:solidFill>
              </a:rPr>
              <a:t>1</a:t>
            </a:r>
          </a:p>
        </p:txBody>
      </p:sp>
    </p:spTree>
    <p:extLst>
      <p:ext uri="{BB962C8B-B14F-4D97-AF65-F5344CB8AC3E}">
        <p14:creationId xmlns:p14="http://schemas.microsoft.com/office/powerpoint/2010/main" val="28798547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349" y="2753688"/>
            <a:ext cx="1989142" cy="1467400"/>
          </a:xfrm>
          <a:prstGeom prst="rect">
            <a:avLst/>
          </a:prstGeom>
          <a:ln>
            <a:solidFill>
              <a:srgbClr val="FF0000"/>
            </a:solidFill>
            <a:prstDash val="dash"/>
          </a:ln>
        </p:spPr>
      </p:pic>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Chercher une PO line</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72</a:t>
            </a:fld>
            <a:endParaRPr lang="en-US" dirty="0"/>
          </a:p>
        </p:txBody>
      </p:sp>
      <p:sp>
        <p:nvSpPr>
          <p:cNvPr id="13" name="ZoneTexte 12"/>
          <p:cNvSpPr txBox="1"/>
          <p:nvPr/>
        </p:nvSpPr>
        <p:spPr>
          <a:xfrm>
            <a:off x="2133025" y="3327375"/>
            <a:ext cx="494759" cy="461665"/>
          </a:xfrm>
          <a:prstGeom prst="rect">
            <a:avLst/>
          </a:prstGeom>
          <a:noFill/>
        </p:spPr>
        <p:txBody>
          <a:bodyPr wrap="square" rtlCol="0">
            <a:spAutoFit/>
          </a:bodyPr>
          <a:lstStyle/>
          <a:p>
            <a:r>
              <a:rPr lang="fr-BE" sz="2400" b="1" dirty="0">
                <a:solidFill>
                  <a:srgbClr val="FF0000"/>
                </a:solidFill>
              </a:rPr>
              <a:t>2</a:t>
            </a:r>
          </a:p>
        </p:txBody>
      </p:sp>
      <p:cxnSp>
        <p:nvCxnSpPr>
          <p:cNvPr id="14" name="Connecteur droit avec flèche 13"/>
          <p:cNvCxnSpPr/>
          <p:nvPr/>
        </p:nvCxnSpPr>
        <p:spPr>
          <a:xfrm>
            <a:off x="3851920" y="2348880"/>
            <a:ext cx="0" cy="3159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7575" y="1622092"/>
            <a:ext cx="1548690" cy="613023"/>
          </a:xfrm>
          <a:prstGeom prst="rect">
            <a:avLst/>
          </a:prstGeom>
          <a:ln>
            <a:solidFill>
              <a:srgbClr val="FF0000"/>
            </a:solidFill>
            <a:prstDash val="dash"/>
          </a:ln>
        </p:spPr>
      </p:pic>
      <p:sp>
        <p:nvSpPr>
          <p:cNvPr id="24" name="Rectangle à coins arrondis 23"/>
          <p:cNvSpPr/>
          <p:nvPr/>
        </p:nvSpPr>
        <p:spPr>
          <a:xfrm>
            <a:off x="2987824" y="2996952"/>
            <a:ext cx="576064" cy="257566"/>
          </a:xfrm>
          <a:prstGeom prst="roundRect">
            <a:avLst>
              <a:gd name="adj" fmla="val 8583"/>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Rectangle à coins arrondis 24"/>
          <p:cNvSpPr/>
          <p:nvPr/>
        </p:nvSpPr>
        <p:spPr>
          <a:xfrm>
            <a:off x="2987824" y="3254517"/>
            <a:ext cx="1224136" cy="251433"/>
          </a:xfrm>
          <a:prstGeom prst="roundRect">
            <a:avLst>
              <a:gd name="adj" fmla="val 8583"/>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6" name="Connecteur droit avec flèche 25"/>
          <p:cNvCxnSpPr/>
          <p:nvPr/>
        </p:nvCxnSpPr>
        <p:spPr>
          <a:xfrm flipH="1">
            <a:off x="1907704" y="3125735"/>
            <a:ext cx="1080120" cy="12393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25" idx="3"/>
          </p:cNvCxnSpPr>
          <p:nvPr/>
        </p:nvCxnSpPr>
        <p:spPr>
          <a:xfrm>
            <a:off x="4211960" y="3380234"/>
            <a:ext cx="1440160" cy="9848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5076056" y="3501008"/>
            <a:ext cx="494759" cy="461665"/>
          </a:xfrm>
          <a:prstGeom prst="rect">
            <a:avLst/>
          </a:prstGeom>
          <a:noFill/>
        </p:spPr>
        <p:txBody>
          <a:bodyPr wrap="square" rtlCol="0">
            <a:spAutoFit/>
          </a:bodyPr>
          <a:lstStyle/>
          <a:p>
            <a:r>
              <a:rPr lang="fr-BE" sz="2400" b="1" dirty="0">
                <a:solidFill>
                  <a:srgbClr val="FF0000"/>
                </a:solidFill>
              </a:rPr>
              <a:t>3</a:t>
            </a:r>
          </a:p>
        </p:txBody>
      </p:sp>
      <p:pic>
        <p:nvPicPr>
          <p:cNvPr id="33" name="Imag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038" y="4437112"/>
            <a:ext cx="1581150" cy="533400"/>
          </a:xfrm>
          <a:prstGeom prst="rect">
            <a:avLst/>
          </a:prstGeom>
          <a:ln>
            <a:solidFill>
              <a:srgbClr val="FF0000"/>
            </a:solidFill>
            <a:prstDash val="dash"/>
          </a:ln>
        </p:spPr>
      </p:pic>
      <p:pic>
        <p:nvPicPr>
          <p:cNvPr id="34" name="Imag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6491" y="4437112"/>
            <a:ext cx="1857375" cy="561975"/>
          </a:xfrm>
          <a:prstGeom prst="rect">
            <a:avLst/>
          </a:prstGeom>
          <a:ln>
            <a:solidFill>
              <a:srgbClr val="FF0000"/>
            </a:solidFill>
            <a:prstDash val="dash"/>
          </a:ln>
        </p:spPr>
      </p:pic>
    </p:spTree>
    <p:extLst>
      <p:ext uri="{BB962C8B-B14F-4D97-AF65-F5344CB8AC3E}">
        <p14:creationId xmlns:p14="http://schemas.microsoft.com/office/powerpoint/2010/main" val="9040031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Plan</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fontScale="77500" lnSpcReduction="20000"/>
          </a:bodyPr>
          <a:lstStyle/>
          <a:p>
            <a:r>
              <a:rPr lang="fr-BE" dirty="0">
                <a:latin typeface="Source Sans Pro" panose="020B0503030403020204" pitchFamily="34" charset="0"/>
                <a:ea typeface="Source Sans Pro" panose="020B0503030403020204" pitchFamily="34" charset="0"/>
              </a:rPr>
              <a:t>Workflow général des achats</a:t>
            </a:r>
          </a:p>
          <a:p>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Workflows particuliers</a:t>
            </a:r>
          </a:p>
          <a:p>
            <a:endParaRPr lang="fr-BE" dirty="0">
              <a:latin typeface="Source Sans Pro" panose="020B0503030403020204" pitchFamily="34" charset="0"/>
              <a:ea typeface="Source Sans Pro" panose="020B0503030403020204" pitchFamily="34" charset="0"/>
            </a:endParaRPr>
          </a:p>
          <a:p>
            <a:r>
              <a:rPr lang="fr-BE" dirty="0">
                <a:solidFill>
                  <a:srgbClr val="FF0000"/>
                </a:solidFill>
                <a:latin typeface="Source Sans Pro" panose="020B0503030403020204" pitchFamily="34" charset="0"/>
                <a:ea typeface="Source Sans Pro" panose="020B0503030403020204" pitchFamily="34" charset="0"/>
              </a:rPr>
              <a:t>Gestion des PO </a:t>
            </a:r>
            <a:r>
              <a:rPr lang="fr-BE" dirty="0" err="1" smtClean="0">
                <a:solidFill>
                  <a:srgbClr val="FF0000"/>
                </a:solidFill>
                <a:latin typeface="Source Sans Pro" panose="020B0503030403020204" pitchFamily="34" charset="0"/>
                <a:ea typeface="Source Sans Pro" panose="020B0503030403020204" pitchFamily="34" charset="0"/>
              </a:rPr>
              <a:t>lines</a:t>
            </a:r>
            <a:endParaRPr lang="fr-BE" dirty="0" smtClean="0">
              <a:solidFill>
                <a:srgbClr val="FF0000"/>
              </a:solidFill>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Chercher une PO line</a:t>
            </a:r>
          </a:p>
          <a:p>
            <a:pPr lvl="1"/>
            <a:r>
              <a:rPr lang="fr-BE" b="1" dirty="0" smtClean="0">
                <a:solidFill>
                  <a:srgbClr val="FF0000"/>
                </a:solidFill>
                <a:latin typeface="Source Sans Pro" panose="020B0503030403020204" pitchFamily="34" charset="0"/>
                <a:ea typeface="Source Sans Pro" panose="020B0503030403020204" pitchFamily="34" charset="0"/>
              </a:rPr>
              <a:t>Annuler une PO line</a:t>
            </a:r>
          </a:p>
          <a:p>
            <a:pPr lvl="1"/>
            <a:r>
              <a:rPr lang="fr-BE" dirty="0" smtClean="0">
                <a:latin typeface="Source Sans Pro" panose="020B0503030403020204" pitchFamily="34" charset="0"/>
                <a:ea typeface="Source Sans Pro" panose="020B0503030403020204" pitchFamily="34" charset="0"/>
              </a:rPr>
              <a:t>Supprimer une PO line</a:t>
            </a:r>
          </a:p>
          <a:p>
            <a:pPr lvl="1"/>
            <a:r>
              <a:rPr lang="fr-BE" dirty="0" smtClean="0">
                <a:latin typeface="Source Sans Pro" panose="020B0503030403020204" pitchFamily="34" charset="0"/>
                <a:ea typeface="Source Sans Pro" panose="020B0503030403020204" pitchFamily="34" charset="0"/>
              </a:rPr>
              <a:t>Clôturer une PO line</a:t>
            </a:r>
          </a:p>
          <a:p>
            <a:pPr lvl="1"/>
            <a:r>
              <a:rPr lang="fr-BE" dirty="0" smtClean="0">
                <a:latin typeface="Source Sans Pro" panose="020B0503030403020204" pitchFamily="34" charset="0"/>
                <a:ea typeface="Source Sans Pro" panose="020B0503030403020204" pitchFamily="34" charset="0"/>
              </a:rPr>
              <a:t>Différer une PO line</a:t>
            </a:r>
          </a:p>
          <a:p>
            <a:pPr lvl="1"/>
            <a:r>
              <a:rPr lang="fr-BE" dirty="0" smtClean="0">
                <a:latin typeface="Source Sans Pro" panose="020B0503030403020204" pitchFamily="34" charset="0"/>
                <a:ea typeface="Source Sans Pro" panose="020B0503030403020204" pitchFamily="34" charset="0"/>
              </a:rPr>
              <a:t>Relier un item à une PO line</a:t>
            </a:r>
          </a:p>
          <a:p>
            <a:pPr lvl="1"/>
            <a:r>
              <a:rPr lang="fr-BE" dirty="0" smtClean="0">
                <a:latin typeface="Source Sans Pro" panose="020B0503030403020204" pitchFamily="34" charset="0"/>
                <a:ea typeface="Source Sans Pro" panose="020B0503030403020204" pitchFamily="34" charset="0"/>
              </a:rPr>
              <a:t>Supprimer un PO</a:t>
            </a:r>
            <a:endParaRPr lang="fr-BE" dirty="0">
              <a:latin typeface="Source Sans Pro" panose="020B0503030403020204" pitchFamily="34" charset="0"/>
              <a:ea typeface="Source Sans Pro" panose="020B0503030403020204"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73</a:t>
            </a:fld>
            <a:endParaRPr lang="en-US" dirty="0"/>
          </a:p>
        </p:txBody>
      </p:sp>
    </p:spTree>
    <p:extLst>
      <p:ext uri="{BB962C8B-B14F-4D97-AF65-F5344CB8AC3E}">
        <p14:creationId xmlns:p14="http://schemas.microsoft.com/office/powerpoint/2010/main" val="10170808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Annuler une PO line</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479" y="1941175"/>
            <a:ext cx="8280920" cy="2018174"/>
          </a:xfrm>
          <a:ln>
            <a:solidFill>
              <a:srgbClr val="FF0000"/>
            </a:solidFill>
            <a:prstDash val="dash"/>
          </a:ln>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74</a:t>
            </a:fld>
            <a:endParaRPr lang="en-US" dirty="0"/>
          </a:p>
        </p:txBody>
      </p:sp>
      <p:sp>
        <p:nvSpPr>
          <p:cNvPr id="7" name="Ellipse 6"/>
          <p:cNvSpPr/>
          <p:nvPr/>
        </p:nvSpPr>
        <p:spPr>
          <a:xfrm>
            <a:off x="6553175" y="2015133"/>
            <a:ext cx="576064"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6993455" y="1680666"/>
            <a:ext cx="494759" cy="461665"/>
          </a:xfrm>
          <a:prstGeom prst="rect">
            <a:avLst/>
          </a:prstGeom>
          <a:noFill/>
        </p:spPr>
        <p:txBody>
          <a:bodyPr wrap="square" rtlCol="0">
            <a:spAutoFit/>
          </a:bodyPr>
          <a:lstStyle/>
          <a:p>
            <a:r>
              <a:rPr lang="fr-BE" sz="2400" b="1" dirty="0">
                <a:solidFill>
                  <a:srgbClr val="FF0000"/>
                </a:solidFill>
              </a:rPr>
              <a:t>1</a:t>
            </a:r>
          </a:p>
        </p:txBody>
      </p:sp>
    </p:spTree>
    <p:extLst>
      <p:ext uri="{BB962C8B-B14F-4D97-AF65-F5344CB8AC3E}">
        <p14:creationId xmlns:p14="http://schemas.microsoft.com/office/powerpoint/2010/main" val="6901834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Annuler une PO </a:t>
            </a:r>
            <a:r>
              <a:rPr lang="fr-BE" dirty="0" smtClean="0">
                <a:latin typeface="Source Sans Pro" panose="020B0503030403020204" pitchFamily="34" charset="0"/>
                <a:ea typeface="Source Sans Pro" panose="020B0503030403020204" pitchFamily="34" charset="0"/>
              </a:rPr>
              <a:t>line</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1888669"/>
            <a:ext cx="7934325" cy="3319977"/>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75</a:t>
            </a:fld>
            <a:endParaRPr lang="en-US" dirty="0"/>
          </a:p>
        </p:txBody>
      </p:sp>
      <p:sp>
        <p:nvSpPr>
          <p:cNvPr id="8" name="ZoneTexte 7"/>
          <p:cNvSpPr txBox="1"/>
          <p:nvPr/>
        </p:nvSpPr>
        <p:spPr>
          <a:xfrm>
            <a:off x="514811" y="2607295"/>
            <a:ext cx="494759" cy="461665"/>
          </a:xfrm>
          <a:prstGeom prst="rect">
            <a:avLst/>
          </a:prstGeom>
          <a:noFill/>
        </p:spPr>
        <p:txBody>
          <a:bodyPr wrap="square" rtlCol="0">
            <a:spAutoFit/>
          </a:bodyPr>
          <a:lstStyle/>
          <a:p>
            <a:r>
              <a:rPr lang="fr-BE" sz="2400" b="1" dirty="0">
                <a:solidFill>
                  <a:srgbClr val="FF0000"/>
                </a:solidFill>
              </a:rPr>
              <a:t>2</a:t>
            </a:r>
          </a:p>
        </p:txBody>
      </p:sp>
      <p:sp>
        <p:nvSpPr>
          <p:cNvPr id="10" name="ZoneTexte 9"/>
          <p:cNvSpPr txBox="1"/>
          <p:nvPr/>
        </p:nvSpPr>
        <p:spPr>
          <a:xfrm>
            <a:off x="514812" y="2996952"/>
            <a:ext cx="494759" cy="461665"/>
          </a:xfrm>
          <a:prstGeom prst="rect">
            <a:avLst/>
          </a:prstGeom>
          <a:noFill/>
        </p:spPr>
        <p:txBody>
          <a:bodyPr wrap="square" rtlCol="0">
            <a:spAutoFit/>
          </a:bodyPr>
          <a:lstStyle/>
          <a:p>
            <a:r>
              <a:rPr lang="fr-BE" sz="2400" b="1" dirty="0">
                <a:solidFill>
                  <a:srgbClr val="FF0000"/>
                </a:solidFill>
              </a:rPr>
              <a:t>3</a:t>
            </a:r>
          </a:p>
        </p:txBody>
      </p:sp>
      <p:sp>
        <p:nvSpPr>
          <p:cNvPr id="12" name="ZoneTexte 11"/>
          <p:cNvSpPr txBox="1"/>
          <p:nvPr/>
        </p:nvSpPr>
        <p:spPr>
          <a:xfrm>
            <a:off x="323528" y="3573016"/>
            <a:ext cx="494759" cy="461665"/>
          </a:xfrm>
          <a:prstGeom prst="rect">
            <a:avLst/>
          </a:prstGeom>
          <a:noFill/>
        </p:spPr>
        <p:txBody>
          <a:bodyPr wrap="square" rtlCol="0">
            <a:spAutoFit/>
          </a:bodyPr>
          <a:lstStyle/>
          <a:p>
            <a:r>
              <a:rPr lang="fr-BE" sz="2400" b="1" dirty="0">
                <a:solidFill>
                  <a:srgbClr val="FF0000"/>
                </a:solidFill>
              </a:rPr>
              <a:t>4</a:t>
            </a:r>
          </a:p>
        </p:txBody>
      </p:sp>
      <p:sp>
        <p:nvSpPr>
          <p:cNvPr id="14" name="ZoneTexte 13"/>
          <p:cNvSpPr txBox="1"/>
          <p:nvPr/>
        </p:nvSpPr>
        <p:spPr>
          <a:xfrm>
            <a:off x="4941337" y="3828877"/>
            <a:ext cx="494759" cy="461665"/>
          </a:xfrm>
          <a:prstGeom prst="rect">
            <a:avLst/>
          </a:prstGeom>
          <a:noFill/>
        </p:spPr>
        <p:txBody>
          <a:bodyPr wrap="square" rtlCol="0">
            <a:spAutoFit/>
          </a:bodyPr>
          <a:lstStyle/>
          <a:p>
            <a:r>
              <a:rPr lang="fr-BE" sz="2400" b="1" dirty="0">
                <a:solidFill>
                  <a:srgbClr val="FF0000"/>
                </a:solidFill>
              </a:rPr>
              <a:t>5</a:t>
            </a:r>
          </a:p>
        </p:txBody>
      </p:sp>
      <p:sp>
        <p:nvSpPr>
          <p:cNvPr id="15" name="Rectangle à coins arrondis 14"/>
          <p:cNvSpPr/>
          <p:nvPr/>
        </p:nvSpPr>
        <p:spPr>
          <a:xfrm>
            <a:off x="827584" y="2708920"/>
            <a:ext cx="720080" cy="322538"/>
          </a:xfrm>
          <a:prstGeom prst="roundRect">
            <a:avLst>
              <a:gd name="adj" fmla="val 8583"/>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à coins arrondis 15"/>
          <p:cNvSpPr/>
          <p:nvPr/>
        </p:nvSpPr>
        <p:spPr>
          <a:xfrm>
            <a:off x="827584" y="3068960"/>
            <a:ext cx="720080" cy="322538"/>
          </a:xfrm>
          <a:prstGeom prst="roundRect">
            <a:avLst>
              <a:gd name="adj" fmla="val 8583"/>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Rectangle à coins arrondis 16"/>
          <p:cNvSpPr/>
          <p:nvPr/>
        </p:nvSpPr>
        <p:spPr>
          <a:xfrm>
            <a:off x="611560" y="3580900"/>
            <a:ext cx="1296144" cy="496171"/>
          </a:xfrm>
          <a:prstGeom prst="roundRect">
            <a:avLst>
              <a:gd name="adj" fmla="val 8583"/>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Ellipse 17"/>
          <p:cNvSpPr/>
          <p:nvPr/>
        </p:nvSpPr>
        <p:spPr>
          <a:xfrm>
            <a:off x="5220072" y="4071237"/>
            <a:ext cx="792088"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3028073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Plan</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fontScale="77500" lnSpcReduction="20000"/>
          </a:bodyPr>
          <a:lstStyle/>
          <a:p>
            <a:r>
              <a:rPr lang="fr-BE" dirty="0">
                <a:latin typeface="Source Sans Pro" panose="020B0503030403020204" pitchFamily="34" charset="0"/>
                <a:ea typeface="Source Sans Pro" panose="020B0503030403020204" pitchFamily="34" charset="0"/>
              </a:rPr>
              <a:t>Workflow général des achats</a:t>
            </a:r>
          </a:p>
          <a:p>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Workflows particuliers</a:t>
            </a:r>
          </a:p>
          <a:p>
            <a:endParaRPr lang="fr-BE" dirty="0">
              <a:latin typeface="Source Sans Pro" panose="020B0503030403020204" pitchFamily="34" charset="0"/>
              <a:ea typeface="Source Sans Pro" panose="020B0503030403020204" pitchFamily="34" charset="0"/>
            </a:endParaRPr>
          </a:p>
          <a:p>
            <a:r>
              <a:rPr lang="fr-BE" dirty="0">
                <a:solidFill>
                  <a:srgbClr val="FF0000"/>
                </a:solidFill>
                <a:latin typeface="Source Sans Pro" panose="020B0503030403020204" pitchFamily="34" charset="0"/>
                <a:ea typeface="Source Sans Pro" panose="020B0503030403020204" pitchFamily="34" charset="0"/>
              </a:rPr>
              <a:t>Gestion des PO </a:t>
            </a:r>
            <a:r>
              <a:rPr lang="fr-BE" dirty="0" err="1" smtClean="0">
                <a:solidFill>
                  <a:srgbClr val="FF0000"/>
                </a:solidFill>
                <a:latin typeface="Source Sans Pro" panose="020B0503030403020204" pitchFamily="34" charset="0"/>
                <a:ea typeface="Source Sans Pro" panose="020B0503030403020204" pitchFamily="34" charset="0"/>
              </a:rPr>
              <a:t>lines</a:t>
            </a:r>
            <a:endParaRPr lang="fr-BE" dirty="0" smtClean="0">
              <a:solidFill>
                <a:srgbClr val="FF0000"/>
              </a:solidFill>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Chercher une PO line</a:t>
            </a:r>
          </a:p>
          <a:p>
            <a:pPr lvl="1"/>
            <a:r>
              <a:rPr lang="fr-BE" dirty="0" smtClean="0">
                <a:latin typeface="Source Sans Pro" panose="020B0503030403020204" pitchFamily="34" charset="0"/>
                <a:ea typeface="Source Sans Pro" panose="020B0503030403020204" pitchFamily="34" charset="0"/>
              </a:rPr>
              <a:t>Annuler une PO line</a:t>
            </a:r>
          </a:p>
          <a:p>
            <a:pPr lvl="1"/>
            <a:r>
              <a:rPr lang="fr-BE" b="1" dirty="0" smtClean="0">
                <a:solidFill>
                  <a:srgbClr val="FF0000"/>
                </a:solidFill>
                <a:latin typeface="Source Sans Pro" panose="020B0503030403020204" pitchFamily="34" charset="0"/>
                <a:ea typeface="Source Sans Pro" panose="020B0503030403020204" pitchFamily="34" charset="0"/>
              </a:rPr>
              <a:t>Supprimer une PO line</a:t>
            </a:r>
          </a:p>
          <a:p>
            <a:pPr lvl="1"/>
            <a:r>
              <a:rPr lang="fr-BE" dirty="0" smtClean="0">
                <a:latin typeface="Source Sans Pro" panose="020B0503030403020204" pitchFamily="34" charset="0"/>
                <a:ea typeface="Source Sans Pro" panose="020B0503030403020204" pitchFamily="34" charset="0"/>
              </a:rPr>
              <a:t>Clôturer une PO line</a:t>
            </a:r>
          </a:p>
          <a:p>
            <a:pPr lvl="1"/>
            <a:r>
              <a:rPr lang="fr-BE" dirty="0" smtClean="0">
                <a:latin typeface="Source Sans Pro" panose="020B0503030403020204" pitchFamily="34" charset="0"/>
                <a:ea typeface="Source Sans Pro" panose="020B0503030403020204" pitchFamily="34" charset="0"/>
              </a:rPr>
              <a:t>Différer une PO line</a:t>
            </a:r>
          </a:p>
          <a:p>
            <a:pPr lvl="1"/>
            <a:r>
              <a:rPr lang="fr-BE" dirty="0" smtClean="0">
                <a:latin typeface="Source Sans Pro" panose="020B0503030403020204" pitchFamily="34" charset="0"/>
                <a:ea typeface="Source Sans Pro" panose="020B0503030403020204" pitchFamily="34" charset="0"/>
              </a:rPr>
              <a:t>Relier un item à une PO line</a:t>
            </a:r>
          </a:p>
          <a:p>
            <a:pPr lvl="1"/>
            <a:r>
              <a:rPr lang="fr-BE" dirty="0" smtClean="0">
                <a:latin typeface="Source Sans Pro" panose="020B0503030403020204" pitchFamily="34" charset="0"/>
                <a:ea typeface="Source Sans Pro" panose="020B0503030403020204" pitchFamily="34" charset="0"/>
              </a:rPr>
              <a:t>Supprimer un PO</a:t>
            </a:r>
            <a:endParaRPr lang="fr-BE" dirty="0">
              <a:latin typeface="Source Sans Pro" panose="020B0503030403020204" pitchFamily="34" charset="0"/>
              <a:ea typeface="Source Sans Pro" panose="020B0503030403020204"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76</a:t>
            </a:fld>
            <a:endParaRPr lang="en-US" dirty="0"/>
          </a:p>
        </p:txBody>
      </p:sp>
    </p:spTree>
    <p:extLst>
      <p:ext uri="{BB962C8B-B14F-4D97-AF65-F5344CB8AC3E}">
        <p14:creationId xmlns:p14="http://schemas.microsoft.com/office/powerpoint/2010/main" val="7576806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Supprimer une PO </a:t>
            </a:r>
            <a:r>
              <a:rPr lang="fr-BE" dirty="0" smtClean="0">
                <a:latin typeface="Source Sans Pro" panose="020B0503030403020204" pitchFamily="34" charset="0"/>
                <a:ea typeface="Source Sans Pro" panose="020B0503030403020204" pitchFamily="34" charset="0"/>
              </a:rPr>
              <a:t>line</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88840"/>
            <a:ext cx="8460432" cy="2314034"/>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77</a:t>
            </a:fld>
            <a:endParaRPr lang="en-US" dirty="0"/>
          </a:p>
        </p:txBody>
      </p:sp>
      <p:sp>
        <p:nvSpPr>
          <p:cNvPr id="7" name="Ellipse 6"/>
          <p:cNvSpPr/>
          <p:nvPr/>
        </p:nvSpPr>
        <p:spPr>
          <a:xfrm>
            <a:off x="899592" y="3918060"/>
            <a:ext cx="86409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9" name="Ellipse 8"/>
          <p:cNvSpPr/>
          <p:nvPr/>
        </p:nvSpPr>
        <p:spPr>
          <a:xfrm>
            <a:off x="7596336" y="2060848"/>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3247472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Plan</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fontScale="77500" lnSpcReduction="20000"/>
          </a:bodyPr>
          <a:lstStyle/>
          <a:p>
            <a:r>
              <a:rPr lang="fr-BE" dirty="0">
                <a:latin typeface="Source Sans Pro" panose="020B0503030403020204" pitchFamily="34" charset="0"/>
                <a:ea typeface="Source Sans Pro" panose="020B0503030403020204" pitchFamily="34" charset="0"/>
              </a:rPr>
              <a:t>Workflow général des achats</a:t>
            </a:r>
          </a:p>
          <a:p>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Workflows particuliers</a:t>
            </a:r>
          </a:p>
          <a:p>
            <a:endParaRPr lang="fr-BE" dirty="0">
              <a:latin typeface="Source Sans Pro" panose="020B0503030403020204" pitchFamily="34" charset="0"/>
              <a:ea typeface="Source Sans Pro" panose="020B0503030403020204" pitchFamily="34" charset="0"/>
            </a:endParaRPr>
          </a:p>
          <a:p>
            <a:r>
              <a:rPr lang="fr-BE" dirty="0">
                <a:solidFill>
                  <a:srgbClr val="FF0000"/>
                </a:solidFill>
                <a:latin typeface="Source Sans Pro" panose="020B0503030403020204" pitchFamily="34" charset="0"/>
                <a:ea typeface="Source Sans Pro" panose="020B0503030403020204" pitchFamily="34" charset="0"/>
              </a:rPr>
              <a:t>Gestion des PO </a:t>
            </a:r>
            <a:r>
              <a:rPr lang="fr-BE" dirty="0" err="1" smtClean="0">
                <a:solidFill>
                  <a:srgbClr val="FF0000"/>
                </a:solidFill>
                <a:latin typeface="Source Sans Pro" panose="020B0503030403020204" pitchFamily="34" charset="0"/>
                <a:ea typeface="Source Sans Pro" panose="020B0503030403020204" pitchFamily="34" charset="0"/>
              </a:rPr>
              <a:t>lines</a:t>
            </a:r>
            <a:endParaRPr lang="fr-BE" dirty="0" smtClean="0">
              <a:solidFill>
                <a:srgbClr val="FF0000"/>
              </a:solidFill>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Chercher une PO line</a:t>
            </a:r>
          </a:p>
          <a:p>
            <a:pPr lvl="1"/>
            <a:r>
              <a:rPr lang="fr-BE" dirty="0" smtClean="0">
                <a:latin typeface="Source Sans Pro" panose="020B0503030403020204" pitchFamily="34" charset="0"/>
                <a:ea typeface="Source Sans Pro" panose="020B0503030403020204" pitchFamily="34" charset="0"/>
              </a:rPr>
              <a:t>Annuler une PO line</a:t>
            </a:r>
          </a:p>
          <a:p>
            <a:pPr lvl="1"/>
            <a:r>
              <a:rPr lang="fr-BE" dirty="0" smtClean="0">
                <a:latin typeface="Source Sans Pro" panose="020B0503030403020204" pitchFamily="34" charset="0"/>
                <a:ea typeface="Source Sans Pro" panose="020B0503030403020204" pitchFamily="34" charset="0"/>
              </a:rPr>
              <a:t>Supprimer une PO line</a:t>
            </a:r>
          </a:p>
          <a:p>
            <a:pPr lvl="1"/>
            <a:r>
              <a:rPr lang="fr-BE" b="1" dirty="0" smtClean="0">
                <a:solidFill>
                  <a:srgbClr val="FF0000"/>
                </a:solidFill>
                <a:latin typeface="Source Sans Pro" panose="020B0503030403020204" pitchFamily="34" charset="0"/>
                <a:ea typeface="Source Sans Pro" panose="020B0503030403020204" pitchFamily="34" charset="0"/>
              </a:rPr>
              <a:t>Clôturer une PO line</a:t>
            </a:r>
          </a:p>
          <a:p>
            <a:pPr lvl="1"/>
            <a:r>
              <a:rPr lang="fr-BE" dirty="0" smtClean="0">
                <a:latin typeface="Source Sans Pro" panose="020B0503030403020204" pitchFamily="34" charset="0"/>
                <a:ea typeface="Source Sans Pro" panose="020B0503030403020204" pitchFamily="34" charset="0"/>
              </a:rPr>
              <a:t>Différer une PO line</a:t>
            </a:r>
          </a:p>
          <a:p>
            <a:pPr lvl="1"/>
            <a:r>
              <a:rPr lang="fr-BE" dirty="0" smtClean="0">
                <a:latin typeface="Source Sans Pro" panose="020B0503030403020204" pitchFamily="34" charset="0"/>
                <a:ea typeface="Source Sans Pro" panose="020B0503030403020204" pitchFamily="34" charset="0"/>
              </a:rPr>
              <a:t>Relier un item à une PO line</a:t>
            </a:r>
          </a:p>
          <a:p>
            <a:pPr lvl="1"/>
            <a:r>
              <a:rPr lang="fr-BE" dirty="0" smtClean="0">
                <a:latin typeface="Source Sans Pro" panose="020B0503030403020204" pitchFamily="34" charset="0"/>
                <a:ea typeface="Source Sans Pro" panose="020B0503030403020204" pitchFamily="34" charset="0"/>
              </a:rPr>
              <a:t>Supprimer un PO</a:t>
            </a:r>
            <a:endParaRPr lang="fr-BE" dirty="0">
              <a:latin typeface="Source Sans Pro" panose="020B0503030403020204" pitchFamily="34" charset="0"/>
              <a:ea typeface="Source Sans Pro" panose="020B0503030403020204"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78</a:t>
            </a:fld>
            <a:endParaRPr lang="en-US" dirty="0"/>
          </a:p>
        </p:txBody>
      </p:sp>
    </p:spTree>
    <p:extLst>
      <p:ext uri="{BB962C8B-B14F-4D97-AF65-F5344CB8AC3E}">
        <p14:creationId xmlns:p14="http://schemas.microsoft.com/office/powerpoint/2010/main" val="26678601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Clôturer une PO line</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5" y="2545453"/>
            <a:ext cx="8381112" cy="1924731"/>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79</a:t>
            </a:fld>
            <a:endParaRPr lang="en-US" dirty="0"/>
          </a:p>
        </p:txBody>
      </p:sp>
      <p:sp>
        <p:nvSpPr>
          <p:cNvPr id="7" name="Ellipse 6"/>
          <p:cNvSpPr/>
          <p:nvPr/>
        </p:nvSpPr>
        <p:spPr>
          <a:xfrm>
            <a:off x="7668344" y="2564904"/>
            <a:ext cx="50405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Ellipse 7"/>
          <p:cNvSpPr/>
          <p:nvPr/>
        </p:nvSpPr>
        <p:spPr>
          <a:xfrm>
            <a:off x="899592" y="4149080"/>
            <a:ext cx="180020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2425052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Créer une ligne de </a:t>
            </a:r>
            <a:r>
              <a:rPr lang="fr-BE" dirty="0" smtClean="0">
                <a:latin typeface="Source Sans Pro" panose="020B0503030403020204" pitchFamily="34" charset="0"/>
                <a:ea typeface="Source Sans Pro" panose="020B0503030403020204" pitchFamily="34" charset="0"/>
              </a:rPr>
              <a:t>commande (1b)</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lstStyle/>
          <a:p>
            <a:pPr marL="571500" lvl="1" indent="-457200">
              <a:buClr>
                <a:schemeClr val="accent1"/>
              </a:buClr>
              <a:buFont typeface="+mj-lt"/>
              <a:buAutoNum type="alphaLcParenR" startAt="2"/>
            </a:pPr>
            <a:endParaRPr lang="fr-BE" sz="2000" b="1" dirty="0" smtClean="0"/>
          </a:p>
          <a:p>
            <a:pPr marL="571500" lvl="1" indent="-457200">
              <a:buClr>
                <a:schemeClr val="accent1"/>
              </a:buClr>
              <a:buFont typeface="+mj-lt"/>
              <a:buAutoNum type="alphaLcParenR" startAt="2"/>
            </a:pPr>
            <a:r>
              <a:rPr lang="fr-BE" sz="2000" b="1" dirty="0" smtClean="0">
                <a:latin typeface="Source Sans Pro" panose="020B0503030403020204" pitchFamily="34" charset="0"/>
                <a:ea typeface="Source Sans Pro" panose="020B0503030403020204" pitchFamily="34" charset="0"/>
              </a:rPr>
              <a:t>Notice de </a:t>
            </a:r>
            <a:r>
              <a:rPr lang="fr-BE" sz="2000" b="1" dirty="0">
                <a:latin typeface="Source Sans Pro" panose="020B0503030403020204" pitchFamily="34" charset="0"/>
                <a:ea typeface="Source Sans Pro" panose="020B0503030403020204" pitchFamily="34" charset="0"/>
              </a:rPr>
              <a:t>la </a:t>
            </a:r>
            <a:r>
              <a:rPr lang="fr-BE" sz="2000" b="1" dirty="0" err="1">
                <a:latin typeface="Source Sans Pro" panose="020B0503030403020204" pitchFamily="34" charset="0"/>
                <a:ea typeface="Source Sans Pro" panose="020B0503030403020204" pitchFamily="34" charset="0"/>
              </a:rPr>
              <a:t>Community</a:t>
            </a:r>
            <a:r>
              <a:rPr lang="fr-BE" sz="2000" b="1" dirty="0">
                <a:latin typeface="Source Sans Pro" panose="020B0503030403020204" pitchFamily="34" charset="0"/>
                <a:ea typeface="Source Sans Pro" panose="020B0503030403020204" pitchFamily="34" charset="0"/>
              </a:rPr>
              <a:t> Zone (CZ)</a:t>
            </a:r>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8</a:t>
            </a:fld>
            <a:endParaRPr lang="en-US"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72" y="2628425"/>
            <a:ext cx="8280920" cy="1273379"/>
          </a:xfrm>
          <a:prstGeom prst="rect">
            <a:avLst/>
          </a:prstGeom>
          <a:ln>
            <a:solidFill>
              <a:srgbClr val="FF0000"/>
            </a:solidFill>
            <a:prstDash val="dash"/>
          </a:ln>
        </p:spPr>
      </p:pic>
      <p:sp>
        <p:nvSpPr>
          <p:cNvPr id="7" name="Ellipse 6"/>
          <p:cNvSpPr/>
          <p:nvPr/>
        </p:nvSpPr>
        <p:spPr>
          <a:xfrm>
            <a:off x="6923008" y="2700433"/>
            <a:ext cx="1386551" cy="268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29781601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Plan</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fontScale="77500" lnSpcReduction="20000"/>
          </a:bodyPr>
          <a:lstStyle/>
          <a:p>
            <a:r>
              <a:rPr lang="fr-BE" dirty="0">
                <a:latin typeface="Source Sans Pro" panose="020B0503030403020204" pitchFamily="34" charset="0"/>
                <a:ea typeface="Source Sans Pro" panose="020B0503030403020204" pitchFamily="34" charset="0"/>
              </a:rPr>
              <a:t>Workflow général des achats</a:t>
            </a:r>
          </a:p>
          <a:p>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Workflows particuliers</a:t>
            </a:r>
          </a:p>
          <a:p>
            <a:endParaRPr lang="fr-BE" dirty="0">
              <a:latin typeface="Source Sans Pro" panose="020B0503030403020204" pitchFamily="34" charset="0"/>
              <a:ea typeface="Source Sans Pro" panose="020B0503030403020204" pitchFamily="34" charset="0"/>
            </a:endParaRPr>
          </a:p>
          <a:p>
            <a:r>
              <a:rPr lang="fr-BE" dirty="0">
                <a:solidFill>
                  <a:srgbClr val="FF0000"/>
                </a:solidFill>
                <a:latin typeface="Source Sans Pro" panose="020B0503030403020204" pitchFamily="34" charset="0"/>
                <a:ea typeface="Source Sans Pro" panose="020B0503030403020204" pitchFamily="34" charset="0"/>
              </a:rPr>
              <a:t>Gestion des PO </a:t>
            </a:r>
            <a:r>
              <a:rPr lang="fr-BE" dirty="0" err="1" smtClean="0">
                <a:solidFill>
                  <a:srgbClr val="FF0000"/>
                </a:solidFill>
                <a:latin typeface="Source Sans Pro" panose="020B0503030403020204" pitchFamily="34" charset="0"/>
                <a:ea typeface="Source Sans Pro" panose="020B0503030403020204" pitchFamily="34" charset="0"/>
              </a:rPr>
              <a:t>lines</a:t>
            </a:r>
            <a:endParaRPr lang="fr-BE" dirty="0" smtClean="0">
              <a:solidFill>
                <a:srgbClr val="FF0000"/>
              </a:solidFill>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Chercher une PO line</a:t>
            </a:r>
          </a:p>
          <a:p>
            <a:pPr lvl="1"/>
            <a:r>
              <a:rPr lang="fr-BE" dirty="0" smtClean="0">
                <a:latin typeface="Source Sans Pro" panose="020B0503030403020204" pitchFamily="34" charset="0"/>
                <a:ea typeface="Source Sans Pro" panose="020B0503030403020204" pitchFamily="34" charset="0"/>
              </a:rPr>
              <a:t>Annuler une PO line</a:t>
            </a:r>
          </a:p>
          <a:p>
            <a:pPr lvl="1"/>
            <a:r>
              <a:rPr lang="fr-BE" dirty="0" smtClean="0">
                <a:latin typeface="Source Sans Pro" panose="020B0503030403020204" pitchFamily="34" charset="0"/>
                <a:ea typeface="Source Sans Pro" panose="020B0503030403020204" pitchFamily="34" charset="0"/>
              </a:rPr>
              <a:t>Supprimer une PO line</a:t>
            </a:r>
          </a:p>
          <a:p>
            <a:pPr lvl="1"/>
            <a:r>
              <a:rPr lang="fr-BE" dirty="0" smtClean="0">
                <a:latin typeface="Source Sans Pro" panose="020B0503030403020204" pitchFamily="34" charset="0"/>
                <a:ea typeface="Source Sans Pro" panose="020B0503030403020204" pitchFamily="34" charset="0"/>
              </a:rPr>
              <a:t>Clôturer une PO line</a:t>
            </a:r>
          </a:p>
          <a:p>
            <a:pPr lvl="1"/>
            <a:r>
              <a:rPr lang="fr-BE" b="1" dirty="0" smtClean="0">
                <a:solidFill>
                  <a:srgbClr val="FF0000"/>
                </a:solidFill>
                <a:latin typeface="Source Sans Pro" panose="020B0503030403020204" pitchFamily="34" charset="0"/>
                <a:ea typeface="Source Sans Pro" panose="020B0503030403020204" pitchFamily="34" charset="0"/>
              </a:rPr>
              <a:t>Différer une PO line</a:t>
            </a:r>
          </a:p>
          <a:p>
            <a:pPr lvl="1"/>
            <a:r>
              <a:rPr lang="fr-BE" dirty="0" smtClean="0">
                <a:latin typeface="Source Sans Pro" panose="020B0503030403020204" pitchFamily="34" charset="0"/>
                <a:ea typeface="Source Sans Pro" panose="020B0503030403020204" pitchFamily="34" charset="0"/>
              </a:rPr>
              <a:t>Relier un item à une PO line</a:t>
            </a:r>
          </a:p>
          <a:p>
            <a:pPr lvl="1"/>
            <a:r>
              <a:rPr lang="fr-BE" dirty="0" smtClean="0">
                <a:latin typeface="Source Sans Pro" panose="020B0503030403020204" pitchFamily="34" charset="0"/>
                <a:ea typeface="Source Sans Pro" panose="020B0503030403020204" pitchFamily="34" charset="0"/>
              </a:rPr>
              <a:t>Supprimer un PO</a:t>
            </a:r>
            <a:endParaRPr lang="fr-BE" dirty="0">
              <a:latin typeface="Source Sans Pro" panose="020B0503030403020204" pitchFamily="34" charset="0"/>
              <a:ea typeface="Source Sans Pro" panose="020B0503030403020204"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80</a:t>
            </a:fld>
            <a:endParaRPr lang="en-US" dirty="0"/>
          </a:p>
        </p:txBody>
      </p:sp>
    </p:spTree>
    <p:extLst>
      <p:ext uri="{BB962C8B-B14F-4D97-AF65-F5344CB8AC3E}">
        <p14:creationId xmlns:p14="http://schemas.microsoft.com/office/powerpoint/2010/main" val="40418466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Différer une PO line</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4550" y="1605756"/>
            <a:ext cx="4914900" cy="4514850"/>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81</a:t>
            </a:fld>
            <a:endParaRPr lang="en-US" dirty="0"/>
          </a:p>
        </p:txBody>
      </p:sp>
      <p:sp>
        <p:nvSpPr>
          <p:cNvPr id="7" name="Ellipse 6"/>
          <p:cNvSpPr/>
          <p:nvPr/>
        </p:nvSpPr>
        <p:spPr>
          <a:xfrm>
            <a:off x="2424065" y="2784647"/>
            <a:ext cx="720079"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3127648" y="2771934"/>
            <a:ext cx="494759" cy="461665"/>
          </a:xfrm>
          <a:prstGeom prst="rect">
            <a:avLst/>
          </a:prstGeom>
          <a:noFill/>
        </p:spPr>
        <p:txBody>
          <a:bodyPr wrap="square" rtlCol="0">
            <a:spAutoFit/>
          </a:bodyPr>
          <a:lstStyle/>
          <a:p>
            <a:r>
              <a:rPr lang="fr-BE" sz="2400" b="1" dirty="0">
                <a:solidFill>
                  <a:srgbClr val="FF0000"/>
                </a:solidFill>
              </a:rPr>
              <a:t>A</a:t>
            </a:r>
          </a:p>
        </p:txBody>
      </p:sp>
      <p:sp>
        <p:nvSpPr>
          <p:cNvPr id="9" name="Ellipse 8"/>
          <p:cNvSpPr/>
          <p:nvPr/>
        </p:nvSpPr>
        <p:spPr>
          <a:xfrm>
            <a:off x="2388060" y="4791819"/>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0" name="ZoneTexte 9"/>
          <p:cNvSpPr txBox="1"/>
          <p:nvPr/>
        </p:nvSpPr>
        <p:spPr>
          <a:xfrm>
            <a:off x="3151573" y="4873401"/>
            <a:ext cx="494759" cy="461665"/>
          </a:xfrm>
          <a:prstGeom prst="rect">
            <a:avLst/>
          </a:prstGeom>
          <a:noFill/>
        </p:spPr>
        <p:txBody>
          <a:bodyPr wrap="square" rtlCol="0">
            <a:spAutoFit/>
          </a:bodyPr>
          <a:lstStyle/>
          <a:p>
            <a:r>
              <a:rPr lang="fr-BE" sz="2400" b="1" dirty="0">
                <a:solidFill>
                  <a:srgbClr val="FF0000"/>
                </a:solidFill>
              </a:rPr>
              <a:t>B</a:t>
            </a:r>
          </a:p>
        </p:txBody>
      </p:sp>
    </p:spTree>
    <p:extLst>
      <p:ext uri="{BB962C8B-B14F-4D97-AF65-F5344CB8AC3E}">
        <p14:creationId xmlns:p14="http://schemas.microsoft.com/office/powerpoint/2010/main" val="13482561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Différer </a:t>
            </a:r>
            <a:r>
              <a:rPr lang="fr-BE" dirty="0">
                <a:latin typeface="Source Sans Pro" panose="020B0503030403020204" pitchFamily="34" charset="0"/>
                <a:ea typeface="Source Sans Pro" panose="020B0503030403020204" pitchFamily="34" charset="0"/>
              </a:rPr>
              <a:t>une PO </a:t>
            </a:r>
            <a:r>
              <a:rPr lang="fr-BE" dirty="0" smtClean="0">
                <a:latin typeface="Source Sans Pro" panose="020B0503030403020204" pitchFamily="34" charset="0"/>
                <a:ea typeface="Source Sans Pro" panose="020B0503030403020204" pitchFamily="34" charset="0"/>
              </a:rPr>
              <a:t>line</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326" y="1579898"/>
            <a:ext cx="8311421" cy="3505286"/>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82</a:t>
            </a:fld>
            <a:endParaRPr lang="en-US" dirty="0"/>
          </a:p>
        </p:txBody>
      </p:sp>
      <p:sp>
        <p:nvSpPr>
          <p:cNvPr id="7" name="Ellipse 6"/>
          <p:cNvSpPr/>
          <p:nvPr/>
        </p:nvSpPr>
        <p:spPr>
          <a:xfrm>
            <a:off x="7020272" y="3573016"/>
            <a:ext cx="68691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7668344" y="3717032"/>
            <a:ext cx="494759" cy="461665"/>
          </a:xfrm>
          <a:prstGeom prst="rect">
            <a:avLst/>
          </a:prstGeom>
          <a:noFill/>
        </p:spPr>
        <p:txBody>
          <a:bodyPr wrap="square" rtlCol="0">
            <a:spAutoFit/>
          </a:bodyPr>
          <a:lstStyle/>
          <a:p>
            <a:r>
              <a:rPr lang="fr-BE" sz="2400" b="1" dirty="0">
                <a:solidFill>
                  <a:srgbClr val="FF0000"/>
                </a:solidFill>
              </a:rPr>
              <a:t>1</a:t>
            </a:r>
          </a:p>
        </p:txBody>
      </p:sp>
    </p:spTree>
    <p:extLst>
      <p:ext uri="{BB962C8B-B14F-4D97-AF65-F5344CB8AC3E}">
        <p14:creationId xmlns:p14="http://schemas.microsoft.com/office/powerpoint/2010/main" val="12734583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Différer </a:t>
            </a:r>
            <a:r>
              <a:rPr lang="fr-BE" dirty="0">
                <a:latin typeface="Source Sans Pro" panose="020B0503030403020204" pitchFamily="34" charset="0"/>
                <a:ea typeface="Source Sans Pro" panose="020B0503030403020204" pitchFamily="34" charset="0"/>
              </a:rPr>
              <a:t>une PO </a:t>
            </a:r>
            <a:r>
              <a:rPr lang="fr-BE" dirty="0" smtClean="0">
                <a:latin typeface="Source Sans Pro" panose="020B0503030403020204" pitchFamily="34" charset="0"/>
                <a:ea typeface="Source Sans Pro" panose="020B0503030403020204" pitchFamily="34" charset="0"/>
              </a:rPr>
              <a:t>line</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758574"/>
            <a:ext cx="8102134" cy="3244361"/>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83</a:t>
            </a:fld>
            <a:endParaRPr lang="en-US" dirty="0"/>
          </a:p>
        </p:txBody>
      </p:sp>
      <p:sp>
        <p:nvSpPr>
          <p:cNvPr id="7" name="Ellipse 6"/>
          <p:cNvSpPr/>
          <p:nvPr/>
        </p:nvSpPr>
        <p:spPr>
          <a:xfrm>
            <a:off x="724220" y="2805463"/>
            <a:ext cx="823444" cy="8395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476841" y="2535287"/>
            <a:ext cx="494759" cy="461665"/>
          </a:xfrm>
          <a:prstGeom prst="rect">
            <a:avLst/>
          </a:prstGeom>
          <a:noFill/>
        </p:spPr>
        <p:txBody>
          <a:bodyPr wrap="square" rtlCol="0">
            <a:spAutoFit/>
          </a:bodyPr>
          <a:lstStyle/>
          <a:p>
            <a:r>
              <a:rPr lang="fr-BE" sz="2400" b="1" dirty="0">
                <a:solidFill>
                  <a:srgbClr val="FF0000"/>
                </a:solidFill>
              </a:rPr>
              <a:t>2</a:t>
            </a:r>
          </a:p>
        </p:txBody>
      </p:sp>
      <p:sp>
        <p:nvSpPr>
          <p:cNvPr id="9" name="Ellipse 8"/>
          <p:cNvSpPr/>
          <p:nvPr/>
        </p:nvSpPr>
        <p:spPr>
          <a:xfrm>
            <a:off x="7380312" y="4433701"/>
            <a:ext cx="792088" cy="4320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0" name="ZoneTexte 9"/>
          <p:cNvSpPr txBox="1"/>
          <p:nvPr/>
        </p:nvSpPr>
        <p:spPr>
          <a:xfrm>
            <a:off x="7317601" y="4077072"/>
            <a:ext cx="494759" cy="461665"/>
          </a:xfrm>
          <a:prstGeom prst="rect">
            <a:avLst/>
          </a:prstGeom>
          <a:noFill/>
        </p:spPr>
        <p:txBody>
          <a:bodyPr wrap="square" rtlCol="0">
            <a:spAutoFit/>
          </a:bodyPr>
          <a:lstStyle/>
          <a:p>
            <a:r>
              <a:rPr lang="fr-BE" sz="2400" b="1" dirty="0">
                <a:solidFill>
                  <a:srgbClr val="FF0000"/>
                </a:solidFill>
              </a:rPr>
              <a:t>3</a:t>
            </a:r>
          </a:p>
        </p:txBody>
      </p:sp>
    </p:spTree>
    <p:extLst>
      <p:ext uri="{BB962C8B-B14F-4D97-AF65-F5344CB8AC3E}">
        <p14:creationId xmlns:p14="http://schemas.microsoft.com/office/powerpoint/2010/main" val="42753406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7" y="1402804"/>
            <a:ext cx="5371135" cy="4933950"/>
          </a:xfrm>
          <a:prstGeom prst="rect">
            <a:avLst/>
          </a:prstGeom>
        </p:spPr>
      </p:pic>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Différer</a:t>
            </a:r>
            <a:r>
              <a:rPr lang="fr-BE" dirty="0">
                <a:latin typeface="Source Sans Pro" panose="020B0503030403020204" pitchFamily="34" charset="0"/>
                <a:ea typeface="Source Sans Pro" panose="020B0503030403020204" pitchFamily="34" charset="0"/>
              </a:rPr>
              <a:t> </a:t>
            </a:r>
            <a:r>
              <a:rPr lang="fr-BE" dirty="0" smtClean="0">
                <a:latin typeface="Source Sans Pro" panose="020B0503030403020204" pitchFamily="34" charset="0"/>
                <a:ea typeface="Source Sans Pro" panose="020B0503030403020204" pitchFamily="34" charset="0"/>
              </a:rPr>
              <a:t>une </a:t>
            </a:r>
            <a:r>
              <a:rPr lang="fr-BE" dirty="0">
                <a:latin typeface="Source Sans Pro" panose="020B0503030403020204" pitchFamily="34" charset="0"/>
                <a:ea typeface="Source Sans Pro" panose="020B0503030403020204" pitchFamily="34" charset="0"/>
              </a:rPr>
              <a:t>PO </a:t>
            </a:r>
            <a:r>
              <a:rPr lang="fr-BE" dirty="0" smtClean="0">
                <a:latin typeface="Source Sans Pro" panose="020B0503030403020204" pitchFamily="34" charset="0"/>
                <a:ea typeface="Source Sans Pro" panose="020B0503030403020204" pitchFamily="34" charset="0"/>
              </a:rPr>
              <a:t>line</a:t>
            </a:r>
            <a:endParaRPr lang="fr-BE"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84</a:t>
            </a:fld>
            <a:endParaRPr lang="en-US" dirty="0"/>
          </a:p>
        </p:txBody>
      </p:sp>
      <p:sp>
        <p:nvSpPr>
          <p:cNvPr id="7" name="Ellipse 6"/>
          <p:cNvSpPr/>
          <p:nvPr/>
        </p:nvSpPr>
        <p:spPr>
          <a:xfrm>
            <a:off x="1721308" y="3600450"/>
            <a:ext cx="1482540" cy="2706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1484953" y="3312418"/>
            <a:ext cx="494759" cy="461665"/>
          </a:xfrm>
          <a:prstGeom prst="rect">
            <a:avLst/>
          </a:prstGeom>
          <a:noFill/>
        </p:spPr>
        <p:txBody>
          <a:bodyPr wrap="square" rtlCol="0">
            <a:spAutoFit/>
          </a:bodyPr>
          <a:lstStyle/>
          <a:p>
            <a:r>
              <a:rPr lang="fr-BE" sz="2400" b="1" dirty="0">
                <a:solidFill>
                  <a:srgbClr val="FF0000"/>
                </a:solidFill>
              </a:rPr>
              <a:t>4</a:t>
            </a:r>
          </a:p>
        </p:txBody>
      </p:sp>
    </p:spTree>
    <p:extLst>
      <p:ext uri="{BB962C8B-B14F-4D97-AF65-F5344CB8AC3E}">
        <p14:creationId xmlns:p14="http://schemas.microsoft.com/office/powerpoint/2010/main" val="27512737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Différer </a:t>
            </a:r>
            <a:r>
              <a:rPr lang="fr-BE" dirty="0">
                <a:latin typeface="Source Sans Pro" panose="020B0503030403020204" pitchFamily="34" charset="0"/>
                <a:ea typeface="Source Sans Pro" panose="020B0503030403020204" pitchFamily="34" charset="0"/>
              </a:rPr>
              <a:t>une PO </a:t>
            </a:r>
            <a:r>
              <a:rPr lang="fr-BE" dirty="0" smtClean="0">
                <a:latin typeface="Source Sans Pro" panose="020B0503030403020204" pitchFamily="34" charset="0"/>
                <a:ea typeface="Source Sans Pro" panose="020B0503030403020204" pitchFamily="34" charset="0"/>
              </a:rPr>
              <a:t>line</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4144" y="1830015"/>
            <a:ext cx="8454413" cy="3299283"/>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85</a:t>
            </a:fld>
            <a:endParaRPr lang="en-US" dirty="0"/>
          </a:p>
        </p:txBody>
      </p:sp>
      <p:sp>
        <p:nvSpPr>
          <p:cNvPr id="7" name="Rectangle à coins arrondis 6"/>
          <p:cNvSpPr/>
          <p:nvPr/>
        </p:nvSpPr>
        <p:spPr>
          <a:xfrm>
            <a:off x="345629" y="1772815"/>
            <a:ext cx="1296144" cy="3384377"/>
          </a:xfrm>
          <a:prstGeom prst="roundRect">
            <a:avLst>
              <a:gd name="adj" fmla="val 8583"/>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à coins arrondis 7"/>
          <p:cNvSpPr/>
          <p:nvPr/>
        </p:nvSpPr>
        <p:spPr>
          <a:xfrm>
            <a:off x="1750021" y="2204863"/>
            <a:ext cx="2700064" cy="288033"/>
          </a:xfrm>
          <a:prstGeom prst="roundRect">
            <a:avLst>
              <a:gd name="adj" fmla="val 8583"/>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1075006" y="1383159"/>
            <a:ext cx="494759" cy="461665"/>
          </a:xfrm>
          <a:prstGeom prst="rect">
            <a:avLst/>
          </a:prstGeom>
          <a:noFill/>
        </p:spPr>
        <p:txBody>
          <a:bodyPr wrap="square" rtlCol="0">
            <a:spAutoFit/>
          </a:bodyPr>
          <a:lstStyle/>
          <a:p>
            <a:r>
              <a:rPr lang="fr-BE" sz="2400" b="1" dirty="0">
                <a:solidFill>
                  <a:srgbClr val="FF0000"/>
                </a:solidFill>
              </a:rPr>
              <a:t>5</a:t>
            </a:r>
          </a:p>
        </p:txBody>
      </p:sp>
      <p:sp>
        <p:nvSpPr>
          <p:cNvPr id="10" name="ZoneTexte 9"/>
          <p:cNvSpPr txBox="1"/>
          <p:nvPr/>
        </p:nvSpPr>
        <p:spPr>
          <a:xfrm>
            <a:off x="4378077" y="1830015"/>
            <a:ext cx="494759" cy="461665"/>
          </a:xfrm>
          <a:prstGeom prst="rect">
            <a:avLst/>
          </a:prstGeom>
          <a:noFill/>
        </p:spPr>
        <p:txBody>
          <a:bodyPr wrap="square" rtlCol="0">
            <a:spAutoFit/>
          </a:bodyPr>
          <a:lstStyle/>
          <a:p>
            <a:r>
              <a:rPr lang="fr-BE" sz="2400" b="1" dirty="0">
                <a:solidFill>
                  <a:srgbClr val="FF0000"/>
                </a:solidFill>
              </a:rPr>
              <a:t>6</a:t>
            </a:r>
          </a:p>
        </p:txBody>
      </p:sp>
      <p:sp>
        <p:nvSpPr>
          <p:cNvPr id="11" name="Rectangle à coins arrondis 10"/>
          <p:cNvSpPr/>
          <p:nvPr/>
        </p:nvSpPr>
        <p:spPr>
          <a:xfrm>
            <a:off x="7618437" y="3251460"/>
            <a:ext cx="1080120" cy="1689707"/>
          </a:xfrm>
          <a:prstGeom prst="roundRect">
            <a:avLst>
              <a:gd name="adj" fmla="val 8583"/>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7339702" y="2895327"/>
            <a:ext cx="494759" cy="461665"/>
          </a:xfrm>
          <a:prstGeom prst="rect">
            <a:avLst/>
          </a:prstGeom>
          <a:noFill/>
        </p:spPr>
        <p:txBody>
          <a:bodyPr wrap="square" rtlCol="0">
            <a:spAutoFit/>
          </a:bodyPr>
          <a:lstStyle/>
          <a:p>
            <a:r>
              <a:rPr lang="fr-BE" sz="2400" b="1" dirty="0">
                <a:solidFill>
                  <a:srgbClr val="FF0000"/>
                </a:solidFill>
              </a:rPr>
              <a:t>7</a:t>
            </a:r>
          </a:p>
        </p:txBody>
      </p:sp>
    </p:spTree>
    <p:extLst>
      <p:ext uri="{BB962C8B-B14F-4D97-AF65-F5344CB8AC3E}">
        <p14:creationId xmlns:p14="http://schemas.microsoft.com/office/powerpoint/2010/main" val="21001181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Plan</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fontScale="77500" lnSpcReduction="20000"/>
          </a:bodyPr>
          <a:lstStyle/>
          <a:p>
            <a:r>
              <a:rPr lang="fr-BE" dirty="0">
                <a:latin typeface="Source Sans Pro" panose="020B0503030403020204" pitchFamily="34" charset="0"/>
                <a:ea typeface="Source Sans Pro" panose="020B0503030403020204" pitchFamily="34" charset="0"/>
              </a:rPr>
              <a:t>Workflow général des achats</a:t>
            </a:r>
          </a:p>
          <a:p>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Workflows particuliers</a:t>
            </a:r>
          </a:p>
          <a:p>
            <a:endParaRPr lang="fr-BE" dirty="0">
              <a:latin typeface="Source Sans Pro" panose="020B0503030403020204" pitchFamily="34" charset="0"/>
              <a:ea typeface="Source Sans Pro" panose="020B0503030403020204" pitchFamily="34" charset="0"/>
            </a:endParaRPr>
          </a:p>
          <a:p>
            <a:r>
              <a:rPr lang="fr-BE" dirty="0">
                <a:solidFill>
                  <a:srgbClr val="FF0000"/>
                </a:solidFill>
                <a:latin typeface="Source Sans Pro" panose="020B0503030403020204" pitchFamily="34" charset="0"/>
                <a:ea typeface="Source Sans Pro" panose="020B0503030403020204" pitchFamily="34" charset="0"/>
              </a:rPr>
              <a:t>Gestion des PO </a:t>
            </a:r>
            <a:r>
              <a:rPr lang="fr-BE" dirty="0" err="1" smtClean="0">
                <a:solidFill>
                  <a:srgbClr val="FF0000"/>
                </a:solidFill>
                <a:latin typeface="Source Sans Pro" panose="020B0503030403020204" pitchFamily="34" charset="0"/>
                <a:ea typeface="Source Sans Pro" panose="020B0503030403020204" pitchFamily="34" charset="0"/>
              </a:rPr>
              <a:t>lines</a:t>
            </a:r>
            <a:endParaRPr lang="fr-BE" dirty="0" smtClean="0">
              <a:solidFill>
                <a:srgbClr val="FF0000"/>
              </a:solidFill>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Chercher une PO line</a:t>
            </a:r>
          </a:p>
          <a:p>
            <a:pPr lvl="1"/>
            <a:r>
              <a:rPr lang="fr-BE" dirty="0" smtClean="0">
                <a:latin typeface="Source Sans Pro" panose="020B0503030403020204" pitchFamily="34" charset="0"/>
                <a:ea typeface="Source Sans Pro" panose="020B0503030403020204" pitchFamily="34" charset="0"/>
              </a:rPr>
              <a:t>Annuler une PO line</a:t>
            </a:r>
          </a:p>
          <a:p>
            <a:pPr lvl="1"/>
            <a:r>
              <a:rPr lang="fr-BE" dirty="0" smtClean="0">
                <a:latin typeface="Source Sans Pro" panose="020B0503030403020204" pitchFamily="34" charset="0"/>
                <a:ea typeface="Source Sans Pro" panose="020B0503030403020204" pitchFamily="34" charset="0"/>
              </a:rPr>
              <a:t>Supprimer une PO line</a:t>
            </a:r>
          </a:p>
          <a:p>
            <a:pPr lvl="1"/>
            <a:r>
              <a:rPr lang="fr-BE" dirty="0" smtClean="0">
                <a:latin typeface="Source Sans Pro" panose="020B0503030403020204" pitchFamily="34" charset="0"/>
                <a:ea typeface="Source Sans Pro" panose="020B0503030403020204" pitchFamily="34" charset="0"/>
              </a:rPr>
              <a:t>Clôturer une PO line</a:t>
            </a:r>
          </a:p>
          <a:p>
            <a:pPr lvl="1"/>
            <a:r>
              <a:rPr lang="fr-BE" dirty="0" smtClean="0">
                <a:latin typeface="Source Sans Pro" panose="020B0503030403020204" pitchFamily="34" charset="0"/>
                <a:ea typeface="Source Sans Pro" panose="020B0503030403020204" pitchFamily="34" charset="0"/>
              </a:rPr>
              <a:t>Différer une PO line</a:t>
            </a:r>
          </a:p>
          <a:p>
            <a:pPr lvl="1"/>
            <a:r>
              <a:rPr lang="fr-BE" b="1" dirty="0" smtClean="0">
                <a:solidFill>
                  <a:srgbClr val="FF0000"/>
                </a:solidFill>
                <a:latin typeface="Source Sans Pro" panose="020B0503030403020204" pitchFamily="34" charset="0"/>
                <a:ea typeface="Source Sans Pro" panose="020B0503030403020204" pitchFamily="34" charset="0"/>
              </a:rPr>
              <a:t>Relier un item à une PO line</a:t>
            </a:r>
          </a:p>
          <a:p>
            <a:pPr lvl="1"/>
            <a:r>
              <a:rPr lang="fr-BE" dirty="0" smtClean="0">
                <a:latin typeface="Source Sans Pro" panose="020B0503030403020204" pitchFamily="34" charset="0"/>
                <a:ea typeface="Source Sans Pro" panose="020B0503030403020204" pitchFamily="34" charset="0"/>
              </a:rPr>
              <a:t>Supprimer un PO</a:t>
            </a:r>
            <a:endParaRPr lang="fr-BE" dirty="0">
              <a:latin typeface="Source Sans Pro" panose="020B0503030403020204" pitchFamily="34" charset="0"/>
              <a:ea typeface="Source Sans Pro" panose="020B0503030403020204"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86</a:t>
            </a:fld>
            <a:endParaRPr lang="en-US" dirty="0"/>
          </a:p>
        </p:txBody>
      </p:sp>
    </p:spTree>
    <p:extLst>
      <p:ext uri="{BB962C8B-B14F-4D97-AF65-F5344CB8AC3E}">
        <p14:creationId xmlns:p14="http://schemas.microsoft.com/office/powerpoint/2010/main" val="5002468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Relier un item à une PO line</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6481" y="1374537"/>
            <a:ext cx="6574933" cy="5027890"/>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87</a:t>
            </a:fld>
            <a:endParaRPr lang="en-US" dirty="0"/>
          </a:p>
        </p:txBody>
      </p:sp>
      <p:sp>
        <p:nvSpPr>
          <p:cNvPr id="7" name="Ellipse 6"/>
          <p:cNvSpPr/>
          <p:nvPr/>
        </p:nvSpPr>
        <p:spPr>
          <a:xfrm>
            <a:off x="1691680" y="5184626"/>
            <a:ext cx="201622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17206782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a:t>
            </a:r>
            <a:endParaRPr lang="fr-BE" dirty="0"/>
          </a:p>
        </p:txBody>
      </p:sp>
      <p:sp>
        <p:nvSpPr>
          <p:cNvPr id="3" name="Espace réservé du contenu 2"/>
          <p:cNvSpPr>
            <a:spLocks noGrp="1"/>
          </p:cNvSpPr>
          <p:nvPr>
            <p:ph idx="1"/>
          </p:nvPr>
        </p:nvSpPr>
        <p:spPr/>
        <p:txBody>
          <a:bodyPr>
            <a:normAutofit fontScale="77500" lnSpcReduction="20000"/>
          </a:bodyPr>
          <a:lstStyle/>
          <a:p>
            <a:r>
              <a:rPr lang="fr-BE" dirty="0">
                <a:latin typeface="Source Sans Pro" panose="020B0503030403020204" pitchFamily="34" charset="0"/>
                <a:ea typeface="Source Sans Pro" panose="020B0503030403020204" pitchFamily="34" charset="0"/>
              </a:rPr>
              <a:t>Workflow général des achats</a:t>
            </a:r>
          </a:p>
          <a:p>
            <a:endParaRPr lang="fr-BE" dirty="0">
              <a:latin typeface="Source Sans Pro" panose="020B0503030403020204" pitchFamily="34" charset="0"/>
              <a:ea typeface="Source Sans Pro" panose="020B0503030403020204" pitchFamily="34" charset="0"/>
            </a:endParaRPr>
          </a:p>
          <a:p>
            <a:r>
              <a:rPr lang="fr-BE" dirty="0">
                <a:latin typeface="Source Sans Pro" panose="020B0503030403020204" pitchFamily="34" charset="0"/>
                <a:ea typeface="Source Sans Pro" panose="020B0503030403020204" pitchFamily="34" charset="0"/>
              </a:rPr>
              <a:t>Workflows particuliers</a:t>
            </a:r>
          </a:p>
          <a:p>
            <a:endParaRPr lang="fr-BE" dirty="0">
              <a:latin typeface="Source Sans Pro" panose="020B0503030403020204" pitchFamily="34" charset="0"/>
              <a:ea typeface="Source Sans Pro" panose="020B0503030403020204" pitchFamily="34" charset="0"/>
            </a:endParaRPr>
          </a:p>
          <a:p>
            <a:r>
              <a:rPr lang="fr-BE" dirty="0">
                <a:solidFill>
                  <a:srgbClr val="FF0000"/>
                </a:solidFill>
                <a:latin typeface="Source Sans Pro" panose="020B0503030403020204" pitchFamily="34" charset="0"/>
                <a:ea typeface="Source Sans Pro" panose="020B0503030403020204" pitchFamily="34" charset="0"/>
              </a:rPr>
              <a:t>Gestion des PO </a:t>
            </a:r>
            <a:r>
              <a:rPr lang="fr-BE" dirty="0" err="1" smtClean="0">
                <a:solidFill>
                  <a:srgbClr val="FF0000"/>
                </a:solidFill>
                <a:latin typeface="Source Sans Pro" panose="020B0503030403020204" pitchFamily="34" charset="0"/>
                <a:ea typeface="Source Sans Pro" panose="020B0503030403020204" pitchFamily="34" charset="0"/>
              </a:rPr>
              <a:t>lines</a:t>
            </a:r>
            <a:endParaRPr lang="fr-BE" dirty="0" smtClean="0">
              <a:solidFill>
                <a:srgbClr val="FF0000"/>
              </a:solidFill>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Chercher une PO line</a:t>
            </a:r>
          </a:p>
          <a:p>
            <a:pPr lvl="1"/>
            <a:r>
              <a:rPr lang="fr-BE" dirty="0" smtClean="0">
                <a:latin typeface="Source Sans Pro" panose="020B0503030403020204" pitchFamily="34" charset="0"/>
                <a:ea typeface="Source Sans Pro" panose="020B0503030403020204" pitchFamily="34" charset="0"/>
              </a:rPr>
              <a:t>Annuler une PO line</a:t>
            </a:r>
          </a:p>
          <a:p>
            <a:pPr lvl="1"/>
            <a:r>
              <a:rPr lang="fr-BE" dirty="0" smtClean="0">
                <a:latin typeface="Source Sans Pro" panose="020B0503030403020204" pitchFamily="34" charset="0"/>
                <a:ea typeface="Source Sans Pro" panose="020B0503030403020204" pitchFamily="34" charset="0"/>
              </a:rPr>
              <a:t>Supprimer une PO line</a:t>
            </a:r>
          </a:p>
          <a:p>
            <a:pPr lvl="1"/>
            <a:r>
              <a:rPr lang="fr-BE" dirty="0" smtClean="0">
                <a:latin typeface="Source Sans Pro" panose="020B0503030403020204" pitchFamily="34" charset="0"/>
                <a:ea typeface="Source Sans Pro" panose="020B0503030403020204" pitchFamily="34" charset="0"/>
              </a:rPr>
              <a:t>Clôturer une PO line</a:t>
            </a:r>
          </a:p>
          <a:p>
            <a:pPr lvl="1"/>
            <a:r>
              <a:rPr lang="fr-BE" dirty="0" smtClean="0">
                <a:latin typeface="Source Sans Pro" panose="020B0503030403020204" pitchFamily="34" charset="0"/>
                <a:ea typeface="Source Sans Pro" panose="020B0503030403020204" pitchFamily="34" charset="0"/>
              </a:rPr>
              <a:t>Différer une PO line</a:t>
            </a:r>
          </a:p>
          <a:p>
            <a:pPr lvl="1"/>
            <a:r>
              <a:rPr lang="fr-BE" dirty="0" smtClean="0">
                <a:latin typeface="Source Sans Pro" panose="020B0503030403020204" pitchFamily="34" charset="0"/>
                <a:ea typeface="Source Sans Pro" panose="020B0503030403020204" pitchFamily="34" charset="0"/>
              </a:rPr>
              <a:t>Relier un item à une PO line</a:t>
            </a:r>
          </a:p>
          <a:p>
            <a:pPr lvl="1"/>
            <a:r>
              <a:rPr lang="fr-BE" b="1" dirty="0" smtClean="0">
                <a:solidFill>
                  <a:srgbClr val="FF0000"/>
                </a:solidFill>
                <a:latin typeface="Source Sans Pro" panose="020B0503030403020204" pitchFamily="34" charset="0"/>
                <a:ea typeface="Source Sans Pro" panose="020B0503030403020204" pitchFamily="34" charset="0"/>
              </a:rPr>
              <a:t>Supprimer un PO</a:t>
            </a:r>
            <a:endParaRPr lang="fr-BE" b="1" dirty="0">
              <a:solidFill>
                <a:srgbClr val="FF0000"/>
              </a:solidFill>
              <a:latin typeface="Source Sans Pro" panose="020B0503030403020204" pitchFamily="34" charset="0"/>
              <a:ea typeface="Source Sans Pro" panose="020B0503030403020204"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88</a:t>
            </a:fld>
            <a:endParaRPr lang="en-US" dirty="0"/>
          </a:p>
        </p:txBody>
      </p:sp>
    </p:spTree>
    <p:extLst>
      <p:ext uri="{BB962C8B-B14F-4D97-AF65-F5344CB8AC3E}">
        <p14:creationId xmlns:p14="http://schemas.microsoft.com/office/powerpoint/2010/main" val="15682429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Supprimer un PO </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672" y="1381919"/>
            <a:ext cx="5521175" cy="5112568"/>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89</a:t>
            </a:fld>
            <a:endParaRPr lang="en-US" dirty="0"/>
          </a:p>
        </p:txBody>
      </p:sp>
      <p:sp>
        <p:nvSpPr>
          <p:cNvPr id="7" name="Ellipse 6"/>
          <p:cNvSpPr/>
          <p:nvPr/>
        </p:nvSpPr>
        <p:spPr>
          <a:xfrm>
            <a:off x="2051720" y="5558383"/>
            <a:ext cx="86409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1772985" y="5327550"/>
            <a:ext cx="494759" cy="461665"/>
          </a:xfrm>
          <a:prstGeom prst="rect">
            <a:avLst/>
          </a:prstGeom>
          <a:noFill/>
        </p:spPr>
        <p:txBody>
          <a:bodyPr wrap="square" rtlCol="0">
            <a:spAutoFit/>
          </a:bodyPr>
          <a:lstStyle/>
          <a:p>
            <a:r>
              <a:rPr lang="fr-BE" sz="2400" b="1" dirty="0">
                <a:solidFill>
                  <a:srgbClr val="FF0000"/>
                </a:solidFill>
              </a:rPr>
              <a:t>1</a:t>
            </a:r>
          </a:p>
        </p:txBody>
      </p:sp>
    </p:spTree>
    <p:extLst>
      <p:ext uri="{BB962C8B-B14F-4D97-AF65-F5344CB8AC3E}">
        <p14:creationId xmlns:p14="http://schemas.microsoft.com/office/powerpoint/2010/main" val="2354522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Créer une ligne de </a:t>
            </a:r>
            <a:r>
              <a:rPr lang="fr-BE" dirty="0" smtClean="0">
                <a:latin typeface="Source Sans Pro" panose="020B0503030403020204" pitchFamily="34" charset="0"/>
                <a:ea typeface="Source Sans Pro" panose="020B0503030403020204" pitchFamily="34" charset="0"/>
              </a:rPr>
              <a:t>commande (1c, 1d)</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lstStyle/>
          <a:p>
            <a:pPr marL="571500" lvl="2" indent="-457200">
              <a:buFont typeface="+mj-lt"/>
              <a:buAutoNum type="alphaLcParenR" startAt="3"/>
            </a:pPr>
            <a:r>
              <a:rPr lang="fr-BE" sz="2000" b="1" dirty="0" smtClean="0">
                <a:latin typeface="Source Sans Pro" panose="020B0503030403020204" pitchFamily="34" charset="0"/>
                <a:ea typeface="Source Sans Pro" panose="020B0503030403020204" pitchFamily="34" charset="0"/>
              </a:rPr>
              <a:t>Notice </a:t>
            </a:r>
            <a:r>
              <a:rPr lang="fr-BE" sz="2000" b="1" dirty="0">
                <a:latin typeface="Source Sans Pro" panose="020B0503030403020204" pitchFamily="34" charset="0"/>
                <a:ea typeface="Source Sans Pro" panose="020B0503030403020204" pitchFamily="34" charset="0"/>
              </a:rPr>
              <a:t>importée depuis un catalogue </a:t>
            </a:r>
            <a:r>
              <a:rPr lang="fr-BE" sz="2000" b="1" dirty="0" smtClean="0">
                <a:latin typeface="Source Sans Pro" panose="020B0503030403020204" pitchFamily="34" charset="0"/>
                <a:ea typeface="Source Sans Pro" panose="020B0503030403020204" pitchFamily="34" charset="0"/>
              </a:rPr>
              <a:t>externe</a:t>
            </a:r>
          </a:p>
          <a:p>
            <a:pPr marL="571500" lvl="2" indent="-457200">
              <a:buFont typeface="+mj-lt"/>
              <a:buAutoNum type="alphaLcParenR" startAt="3"/>
            </a:pPr>
            <a:r>
              <a:rPr lang="fr-BE" sz="2000" b="1" dirty="0" smtClean="0">
                <a:latin typeface="Source Sans Pro" panose="020B0503030403020204" pitchFamily="34" charset="0"/>
                <a:ea typeface="Source Sans Pro" panose="020B0503030403020204" pitchFamily="34" charset="0"/>
              </a:rPr>
              <a:t>Notice </a:t>
            </a:r>
            <a:r>
              <a:rPr lang="fr-BE" sz="2000" b="1" dirty="0">
                <a:latin typeface="Source Sans Pro" panose="020B0503030403020204" pitchFamily="34" charset="0"/>
                <a:ea typeface="Source Sans Pro" panose="020B0503030403020204" pitchFamily="34" charset="0"/>
              </a:rPr>
              <a:t>créée via le </a:t>
            </a:r>
            <a:r>
              <a:rPr lang="fr-BE" sz="2000" b="1" dirty="0" err="1">
                <a:latin typeface="Source Sans Pro" panose="020B0503030403020204" pitchFamily="34" charset="0"/>
                <a:ea typeface="Source Sans Pro" panose="020B0503030403020204" pitchFamily="34" charset="0"/>
              </a:rPr>
              <a:t>Metadata</a:t>
            </a:r>
            <a:r>
              <a:rPr lang="fr-BE" sz="2000" b="1" dirty="0">
                <a:latin typeface="Source Sans Pro" panose="020B0503030403020204" pitchFamily="34" charset="0"/>
                <a:ea typeface="Source Sans Pro" panose="020B0503030403020204" pitchFamily="34" charset="0"/>
              </a:rPr>
              <a:t> Editor</a:t>
            </a:r>
          </a:p>
          <a:p>
            <a:pPr marL="114300" lvl="2" indent="0">
              <a:buNone/>
            </a:pPr>
            <a:r>
              <a:rPr lang="fr-BE" sz="1800" dirty="0" smtClean="0"/>
              <a:t> </a:t>
            </a:r>
            <a:endParaRPr lang="fr-BE" sz="1800" dirty="0"/>
          </a:p>
          <a:p>
            <a:endParaRPr lang="fr-BE"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52" y="2459752"/>
            <a:ext cx="8393433" cy="3443460"/>
          </a:xfrm>
          <a:prstGeom prst="rect">
            <a:avLst/>
          </a:prstGeom>
          <a:ln>
            <a:solidFill>
              <a:srgbClr val="FF0000"/>
            </a:solidFill>
            <a:prstDash val="dash"/>
          </a:ln>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9</a:t>
            </a:fld>
            <a:endParaRPr lang="en-US" dirty="0"/>
          </a:p>
        </p:txBody>
      </p:sp>
      <p:sp>
        <p:nvSpPr>
          <p:cNvPr id="7" name="Ellipse 6"/>
          <p:cNvSpPr/>
          <p:nvPr/>
        </p:nvSpPr>
        <p:spPr>
          <a:xfrm>
            <a:off x="5375520" y="2459752"/>
            <a:ext cx="504056" cy="3980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201375363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Supprimer un </a:t>
            </a:r>
            <a:r>
              <a:rPr lang="fr-BE" dirty="0" smtClean="0">
                <a:latin typeface="Source Sans Pro" panose="020B0503030403020204" pitchFamily="34" charset="0"/>
                <a:ea typeface="Source Sans Pro" panose="020B0503030403020204" pitchFamily="34" charset="0"/>
              </a:rPr>
              <a:t>PO</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556792"/>
            <a:ext cx="8280920" cy="2852624"/>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90</a:t>
            </a:fld>
            <a:endParaRPr lang="en-US" dirty="0"/>
          </a:p>
        </p:txBody>
      </p:sp>
      <p:sp>
        <p:nvSpPr>
          <p:cNvPr id="7" name="Ellipse 6"/>
          <p:cNvSpPr/>
          <p:nvPr/>
        </p:nvSpPr>
        <p:spPr>
          <a:xfrm>
            <a:off x="1547664" y="2765225"/>
            <a:ext cx="1080120" cy="4031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1412945" y="2463279"/>
            <a:ext cx="494759" cy="461665"/>
          </a:xfrm>
          <a:prstGeom prst="rect">
            <a:avLst/>
          </a:prstGeom>
          <a:noFill/>
        </p:spPr>
        <p:txBody>
          <a:bodyPr wrap="square" rtlCol="0">
            <a:spAutoFit/>
          </a:bodyPr>
          <a:lstStyle/>
          <a:p>
            <a:r>
              <a:rPr lang="fr-BE" sz="2400" b="1" dirty="0">
                <a:solidFill>
                  <a:srgbClr val="FF0000"/>
                </a:solidFill>
              </a:rPr>
              <a:t>2</a:t>
            </a:r>
          </a:p>
        </p:txBody>
      </p:sp>
      <p:sp>
        <p:nvSpPr>
          <p:cNvPr id="9" name="Ellipse 8"/>
          <p:cNvSpPr/>
          <p:nvPr/>
        </p:nvSpPr>
        <p:spPr>
          <a:xfrm>
            <a:off x="6804248" y="2765987"/>
            <a:ext cx="1224136" cy="402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0" name="ZoneTexte 9"/>
          <p:cNvSpPr txBox="1"/>
          <p:nvPr/>
        </p:nvSpPr>
        <p:spPr>
          <a:xfrm>
            <a:off x="6660232" y="2420888"/>
            <a:ext cx="494759" cy="461665"/>
          </a:xfrm>
          <a:prstGeom prst="rect">
            <a:avLst/>
          </a:prstGeom>
          <a:noFill/>
        </p:spPr>
        <p:txBody>
          <a:bodyPr wrap="square" rtlCol="0">
            <a:spAutoFit/>
          </a:bodyPr>
          <a:lstStyle/>
          <a:p>
            <a:r>
              <a:rPr lang="fr-BE" sz="2400" b="1" dirty="0">
                <a:solidFill>
                  <a:srgbClr val="FF0000"/>
                </a:solidFill>
              </a:rPr>
              <a:t>3</a:t>
            </a:r>
          </a:p>
        </p:txBody>
      </p:sp>
      <p:sp>
        <p:nvSpPr>
          <p:cNvPr id="12" name="Ellipse 11"/>
          <p:cNvSpPr/>
          <p:nvPr/>
        </p:nvSpPr>
        <p:spPr>
          <a:xfrm>
            <a:off x="2771800" y="3645023"/>
            <a:ext cx="1944216" cy="504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3" name="ZoneTexte 12"/>
          <p:cNvSpPr txBox="1"/>
          <p:nvPr/>
        </p:nvSpPr>
        <p:spPr>
          <a:xfrm>
            <a:off x="2627784" y="3356992"/>
            <a:ext cx="605786" cy="461665"/>
          </a:xfrm>
          <a:prstGeom prst="rect">
            <a:avLst/>
          </a:prstGeom>
          <a:noFill/>
        </p:spPr>
        <p:txBody>
          <a:bodyPr wrap="square" rtlCol="0">
            <a:spAutoFit/>
          </a:bodyPr>
          <a:lstStyle/>
          <a:p>
            <a:r>
              <a:rPr lang="fr-BE" sz="2400" b="1" dirty="0">
                <a:solidFill>
                  <a:srgbClr val="FF0000"/>
                </a:solidFill>
              </a:rPr>
              <a:t>4</a:t>
            </a:r>
          </a:p>
        </p:txBody>
      </p:sp>
    </p:spTree>
    <p:extLst>
      <p:ext uri="{BB962C8B-B14F-4D97-AF65-F5344CB8AC3E}">
        <p14:creationId xmlns:p14="http://schemas.microsoft.com/office/powerpoint/2010/main" val="21677277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Supprimer un </a:t>
            </a:r>
            <a:r>
              <a:rPr lang="fr-BE" dirty="0" smtClean="0">
                <a:latin typeface="Source Sans Pro" panose="020B0503030403020204" pitchFamily="34" charset="0"/>
                <a:ea typeface="Source Sans Pro" panose="020B0503030403020204" pitchFamily="34" charset="0"/>
              </a:rPr>
              <a:t>PO</a:t>
            </a:r>
            <a:endParaRPr lang="fr-BE" dirty="0">
              <a:latin typeface="Source Sans Pro" panose="020B0503030403020204" pitchFamily="34" charset="0"/>
              <a:ea typeface="Source Sans Pro" panose="020B0503030403020204" pitchFamily="34"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493" y="1916832"/>
            <a:ext cx="8533955" cy="2466138"/>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91</a:t>
            </a:fld>
            <a:endParaRPr lang="en-US" dirty="0"/>
          </a:p>
        </p:txBody>
      </p:sp>
      <p:sp>
        <p:nvSpPr>
          <p:cNvPr id="7" name="Rectangle à coins arrondis 6"/>
          <p:cNvSpPr/>
          <p:nvPr/>
        </p:nvSpPr>
        <p:spPr>
          <a:xfrm>
            <a:off x="395536" y="3284984"/>
            <a:ext cx="720080" cy="360040"/>
          </a:xfrm>
          <a:prstGeom prst="roundRect">
            <a:avLst>
              <a:gd name="adj" fmla="val 8583"/>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ZoneTexte 7"/>
          <p:cNvSpPr txBox="1"/>
          <p:nvPr/>
        </p:nvSpPr>
        <p:spPr>
          <a:xfrm>
            <a:off x="7884368" y="3573016"/>
            <a:ext cx="288032" cy="461665"/>
          </a:xfrm>
          <a:prstGeom prst="rect">
            <a:avLst/>
          </a:prstGeom>
          <a:noFill/>
        </p:spPr>
        <p:txBody>
          <a:bodyPr wrap="square" rtlCol="0">
            <a:spAutoFit/>
          </a:bodyPr>
          <a:lstStyle/>
          <a:p>
            <a:r>
              <a:rPr lang="fr-BE" sz="2400" b="1" dirty="0">
                <a:solidFill>
                  <a:srgbClr val="FF0000"/>
                </a:solidFill>
              </a:rPr>
              <a:t>6</a:t>
            </a:r>
          </a:p>
        </p:txBody>
      </p:sp>
      <p:sp>
        <p:nvSpPr>
          <p:cNvPr id="9" name="Ellipse 8"/>
          <p:cNvSpPr/>
          <p:nvPr/>
        </p:nvSpPr>
        <p:spPr>
          <a:xfrm>
            <a:off x="6948264" y="3273850"/>
            <a:ext cx="1152128" cy="3711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0" name="ZoneTexte 9"/>
          <p:cNvSpPr txBox="1"/>
          <p:nvPr/>
        </p:nvSpPr>
        <p:spPr>
          <a:xfrm>
            <a:off x="6660232" y="3356992"/>
            <a:ext cx="494759" cy="461664"/>
          </a:xfrm>
          <a:prstGeom prst="rect">
            <a:avLst/>
          </a:prstGeom>
          <a:noFill/>
        </p:spPr>
        <p:txBody>
          <a:bodyPr wrap="square" rtlCol="0">
            <a:spAutoFit/>
          </a:bodyPr>
          <a:lstStyle/>
          <a:p>
            <a:r>
              <a:rPr lang="fr-BE" sz="2400" b="1" dirty="0">
                <a:solidFill>
                  <a:srgbClr val="FF0000"/>
                </a:solidFill>
              </a:rPr>
              <a:t>5</a:t>
            </a:r>
          </a:p>
        </p:txBody>
      </p:sp>
      <p:sp>
        <p:nvSpPr>
          <p:cNvPr id="12" name="Rectangle à coins arrondis 11"/>
          <p:cNvSpPr/>
          <p:nvPr/>
        </p:nvSpPr>
        <p:spPr>
          <a:xfrm>
            <a:off x="7368877" y="3646625"/>
            <a:ext cx="515491" cy="360040"/>
          </a:xfrm>
          <a:prstGeom prst="roundRect">
            <a:avLst>
              <a:gd name="adj" fmla="val 8583"/>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339765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359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262</TotalTime>
  <Words>4286</Words>
  <Application>Microsoft Office PowerPoint</Application>
  <PresentationFormat>Affichage à l'écran (4:3)</PresentationFormat>
  <Paragraphs>1163</Paragraphs>
  <Slides>92</Slides>
  <Notes>92</Notes>
  <HiddenSlides>0</HiddenSlides>
  <MMClips>0</MMClips>
  <ScaleCrop>false</ScaleCrop>
  <HeadingPairs>
    <vt:vector size="4" baseType="variant">
      <vt:variant>
        <vt:lpstr>Thème</vt:lpstr>
      </vt:variant>
      <vt:variant>
        <vt:i4>1</vt:i4>
      </vt:variant>
      <vt:variant>
        <vt:lpstr>Titres des diapositives</vt:lpstr>
      </vt:variant>
      <vt:variant>
        <vt:i4>92</vt:i4>
      </vt:variant>
    </vt:vector>
  </HeadingPairs>
  <TitlesOfParts>
    <vt:vector size="93" baseType="lpstr">
      <vt:lpstr>Thème Office</vt:lpstr>
      <vt:lpstr> (3) Purchase</vt:lpstr>
      <vt:lpstr>Plan général</vt:lpstr>
      <vt:lpstr>Plan</vt:lpstr>
      <vt:lpstr>Workflow des achats</vt:lpstr>
      <vt:lpstr>Plan</vt:lpstr>
      <vt:lpstr>Créer une ligne de commande (1)</vt:lpstr>
      <vt:lpstr>Créer une ligne de commande (1a)</vt:lpstr>
      <vt:lpstr>Créer une ligne de commande (1b)</vt:lpstr>
      <vt:lpstr>Créer une ligne de commande (1c, 1d)</vt:lpstr>
      <vt:lpstr>Créer une ligne de commande (1e)</vt:lpstr>
      <vt:lpstr>Créer une ligne de commande (2.1)</vt:lpstr>
      <vt:lpstr>Créer une ligne de commande (2.1)</vt:lpstr>
      <vt:lpstr>Créer une ligne de commande (2.2)</vt:lpstr>
      <vt:lpstr>Créer une ligne de commande (2.2)</vt:lpstr>
      <vt:lpstr>Créer une ligne de commande (2.2)</vt:lpstr>
      <vt:lpstr>Créer une ligne de commande (2.2)</vt:lpstr>
      <vt:lpstr>Créer une ligne de commande (2.2)</vt:lpstr>
      <vt:lpstr>Créer une ligne de commande (2.2)</vt:lpstr>
      <vt:lpstr>Créer une ligne de commande (2.2)</vt:lpstr>
      <vt:lpstr>Créer une ligne de commande (2.2)</vt:lpstr>
      <vt:lpstr>Créer une ligne de commande (2.2)</vt:lpstr>
      <vt:lpstr>Créer une ligne de commande (2.2)</vt:lpstr>
      <vt:lpstr>Plan</vt:lpstr>
      <vt:lpstr>Review</vt:lpstr>
      <vt:lpstr>Plan</vt:lpstr>
      <vt:lpstr>Packaging (1)</vt:lpstr>
      <vt:lpstr>Packaging (2)</vt:lpstr>
      <vt:lpstr>Packaging (2)</vt:lpstr>
      <vt:lpstr>Packaging (2)</vt:lpstr>
      <vt:lpstr>Plan</vt:lpstr>
      <vt:lpstr>Interaction avec SAP (1)</vt:lpstr>
      <vt:lpstr>Interaction avec SAP (2)</vt:lpstr>
      <vt:lpstr>Interaction avec SAP (3)</vt:lpstr>
      <vt:lpstr>Interaction avec SAP (4)</vt:lpstr>
      <vt:lpstr>Interaction avec SAP (5)</vt:lpstr>
      <vt:lpstr>Interaction avec SAP (6)</vt:lpstr>
      <vt:lpstr>Interaction avec SAP (7)</vt:lpstr>
      <vt:lpstr>Plan</vt:lpstr>
      <vt:lpstr>Approbation</vt:lpstr>
      <vt:lpstr>Plan</vt:lpstr>
      <vt:lpstr>Envoi</vt:lpstr>
      <vt:lpstr>Envoi</vt:lpstr>
      <vt:lpstr>Plan</vt:lpstr>
      <vt:lpstr>Commande de périodiques (1)</vt:lpstr>
      <vt:lpstr>Commande de périodiques (2)</vt:lpstr>
      <vt:lpstr>Commande de périodiques (2)</vt:lpstr>
      <vt:lpstr>Commande de périodiques (2)</vt:lpstr>
      <vt:lpstr>How to relatifs aux commandes de périodiques</vt:lpstr>
      <vt:lpstr>Plan</vt:lpstr>
      <vt:lpstr>Commande d’e-ressources (1)</vt:lpstr>
      <vt:lpstr>Commande d’e-ressources (2)</vt:lpstr>
      <vt:lpstr>Commande d’e-ressources (3)</vt:lpstr>
      <vt:lpstr>Commande d’e-ressources (3)</vt:lpstr>
      <vt:lpstr>Commande d’e-ressources (3)</vt:lpstr>
      <vt:lpstr>Commande d’e-ressources (3)</vt:lpstr>
      <vt:lpstr>Commande d’e-ressources (4)</vt:lpstr>
      <vt:lpstr>Plan</vt:lpstr>
      <vt:lpstr>Commande print + online</vt:lpstr>
      <vt:lpstr>Commande print + online</vt:lpstr>
      <vt:lpstr>Commande print + online</vt:lpstr>
      <vt:lpstr>Commande print + online</vt:lpstr>
      <vt:lpstr>Commande print + online</vt:lpstr>
      <vt:lpstr>Commande print + online</vt:lpstr>
      <vt:lpstr>Plan</vt:lpstr>
      <vt:lpstr>Autres workflows</vt:lpstr>
      <vt:lpstr>Plan</vt:lpstr>
      <vt:lpstr>Chercher une PO line</vt:lpstr>
      <vt:lpstr>Chercher une PO line</vt:lpstr>
      <vt:lpstr>Chercher une PO line</vt:lpstr>
      <vt:lpstr>Chercher une PO line</vt:lpstr>
      <vt:lpstr>Chercher une PO line</vt:lpstr>
      <vt:lpstr>Chercher une PO line</vt:lpstr>
      <vt:lpstr>Plan</vt:lpstr>
      <vt:lpstr>Annuler une PO line</vt:lpstr>
      <vt:lpstr>Annuler une PO line</vt:lpstr>
      <vt:lpstr>Plan</vt:lpstr>
      <vt:lpstr>Supprimer une PO line</vt:lpstr>
      <vt:lpstr>Plan</vt:lpstr>
      <vt:lpstr>Clôturer une PO line</vt:lpstr>
      <vt:lpstr>Plan</vt:lpstr>
      <vt:lpstr>Différer une PO line</vt:lpstr>
      <vt:lpstr>Différer une PO line</vt:lpstr>
      <vt:lpstr>Différer une PO line</vt:lpstr>
      <vt:lpstr>Différer une PO line</vt:lpstr>
      <vt:lpstr>Différer une PO line</vt:lpstr>
      <vt:lpstr>Plan</vt:lpstr>
      <vt:lpstr>Relier un item à une PO line</vt:lpstr>
      <vt:lpstr>Plan</vt:lpstr>
      <vt:lpstr>Supprimer un PO </vt:lpstr>
      <vt:lpstr>Supprimer un PO</vt:lpstr>
      <vt:lpstr>Supprimer un PO</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Minon</dc:creator>
  <cp:lastModifiedBy>Guillaume Schwaiger</cp:lastModifiedBy>
  <cp:revision>60</cp:revision>
  <dcterms:created xsi:type="dcterms:W3CDTF">2018-04-18T15:28:21Z</dcterms:created>
  <dcterms:modified xsi:type="dcterms:W3CDTF">2018-07-31T12:28:10Z</dcterms:modified>
</cp:coreProperties>
</file>