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4" r:id="rId3"/>
    <p:sldId id="291" r:id="rId4"/>
    <p:sldId id="257" r:id="rId5"/>
    <p:sldId id="277" r:id="rId6"/>
    <p:sldId id="258" r:id="rId7"/>
    <p:sldId id="278" r:id="rId8"/>
    <p:sldId id="259" r:id="rId9"/>
    <p:sldId id="279" r:id="rId10"/>
    <p:sldId id="261" r:id="rId11"/>
    <p:sldId id="262" r:id="rId12"/>
    <p:sldId id="264" r:id="rId13"/>
    <p:sldId id="269" r:id="rId14"/>
    <p:sldId id="281" r:id="rId15"/>
    <p:sldId id="266" r:id="rId16"/>
    <p:sldId id="282" r:id="rId17"/>
    <p:sldId id="280" r:id="rId18"/>
    <p:sldId id="287" r:id="rId19"/>
    <p:sldId id="283" r:id="rId20"/>
    <p:sldId id="288" r:id="rId21"/>
    <p:sldId id="289" r:id="rId22"/>
    <p:sldId id="272" r:id="rId23"/>
    <p:sldId id="293" r:id="rId24"/>
    <p:sldId id="29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74388" autoAdjust="0"/>
  </p:normalViewPr>
  <p:slideViewPr>
    <p:cSldViewPr>
      <p:cViewPr>
        <p:scale>
          <a:sx n="88" d="100"/>
          <a:sy n="88" d="100"/>
        </p:scale>
        <p:origin x="-26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085E9-39CF-402B-BD01-8A2D3907A421}" type="datetimeFigureOut">
              <a:rPr lang="fr-BE" smtClean="0"/>
              <a:t>14-07-16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5D957-B9E3-46DA-B943-F3810EA0B759}" type="slidenum">
              <a:rPr lang="fr-BE" smtClean="0"/>
              <a:t>‹N°›</a:t>
            </a:fld>
            <a:endParaRPr lang="fr-BE"/>
          </a:p>
        </p:txBody>
      </p:sp>
    </p:spTree>
    <p:extLst>
      <p:ext uri="{BB962C8B-B14F-4D97-AF65-F5344CB8AC3E}">
        <p14:creationId xmlns:p14="http://schemas.microsoft.com/office/powerpoint/2010/main" val="370412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ustomercenter.exlibrisgroup.com/DocumentationCenter/Ex%20Libris%20Documentation/Alma/OLH/Administration/process_monitor.html#wwconnect_head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a:t>
            </a:fld>
            <a:endParaRPr lang="fr-BE"/>
          </a:p>
        </p:txBody>
      </p:sp>
    </p:spTree>
    <p:extLst>
      <p:ext uri="{BB962C8B-B14F-4D97-AF65-F5344CB8AC3E}">
        <p14:creationId xmlns:p14="http://schemas.microsoft.com/office/powerpoint/2010/main" val="58653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Sélectionner la liste de</a:t>
            </a:r>
            <a:r>
              <a:rPr lang="fr-BE" baseline="0" dirty="0" smtClean="0"/>
              <a:t> participants à inviter au test. Uniquement obligatoire pour les trials privés. Les participants sélectionnés se voient attribuer automatiquement le rôle « Trial participant » pendant la durée du trial.</a:t>
            </a:r>
          </a:p>
          <a:p>
            <a:r>
              <a:rPr lang="fr-BE" baseline="0" dirty="0" smtClean="0"/>
              <a:t>Il n’est pas possible à l’heure actuelle de facilement sélectionner un groupe d’utilisateurs. Les utilisateurs doivent être cochés un à un (ou page par page). Il est possible d’effectuer une recherche sur différents critères, notamment « user </a:t>
            </a:r>
            <a:r>
              <a:rPr lang="fr-BE" baseline="0" dirty="0" err="1" smtClean="0"/>
              <a:t>general</a:t>
            </a:r>
            <a:r>
              <a:rPr lang="fr-BE" baseline="0" dirty="0" smtClean="0"/>
              <a:t> information » mais ne semble pas comprendre les « user group » qui, d’ailleurs, ne sont pas paramétrés dans Alma et il n’y a pas de champ « </a:t>
            </a:r>
            <a:r>
              <a:rPr lang="fr-BE" baseline="0" dirty="0" err="1" smtClean="0"/>
              <a:t>Faculty</a:t>
            </a:r>
            <a:r>
              <a:rPr lang="fr-BE" baseline="0" dirty="0" smtClean="0"/>
              <a:t> ». Fonctionnalité encore à voir donc avec </a:t>
            </a:r>
            <a:r>
              <a:rPr lang="fr-BE" baseline="0" dirty="0" err="1" smtClean="0"/>
              <a:t>ExLibris</a:t>
            </a:r>
            <a:r>
              <a:rPr lang="fr-BE" baseline="0" dirty="0" smtClean="0"/>
              <a:t>.</a:t>
            </a:r>
          </a:p>
          <a:p>
            <a:endParaRPr lang="fr-BE" baseline="0" dirty="0" smtClean="0"/>
          </a:p>
          <a:p>
            <a:r>
              <a:rPr lang="fr-BE" baseline="0" dirty="0" smtClean="0"/>
              <a:t>Si le trial est privé, seuls les participants pourront participer au sondage : le sondage n’est accessible que depuis le lien transmis dans le mail d’invitation, qui est personnalisé. Si l’on clique une seconde fois sur le lien après avoir rempli le sondage, et que l’on clique sur « </a:t>
            </a:r>
            <a:r>
              <a:rPr lang="fr-BE" baseline="0" dirty="0" err="1" smtClean="0"/>
              <a:t>submit</a:t>
            </a:r>
            <a:r>
              <a:rPr lang="fr-BE" baseline="0" dirty="0" smtClean="0"/>
              <a:t> », on obtient un avertissement: « </a:t>
            </a:r>
            <a:r>
              <a:rPr lang="fr-BE" baseline="0" dirty="0" err="1" smtClean="0"/>
              <a:t>Your</a:t>
            </a:r>
            <a:r>
              <a:rPr lang="fr-BE" baseline="0" dirty="0" smtClean="0"/>
              <a:t> </a:t>
            </a:r>
            <a:r>
              <a:rPr lang="fr-BE" baseline="0" dirty="0" err="1" smtClean="0"/>
              <a:t>evaluation</a:t>
            </a:r>
            <a:r>
              <a:rPr lang="fr-BE" baseline="0" dirty="0" smtClean="0"/>
              <a:t> </a:t>
            </a:r>
            <a:r>
              <a:rPr lang="fr-BE" baseline="0" dirty="0" err="1" smtClean="0"/>
              <a:t>was</a:t>
            </a:r>
            <a:r>
              <a:rPr lang="fr-BE" baseline="0" dirty="0" smtClean="0"/>
              <a:t> </a:t>
            </a:r>
            <a:r>
              <a:rPr lang="fr-BE" baseline="0" dirty="0" err="1" smtClean="0"/>
              <a:t>already</a:t>
            </a:r>
            <a:r>
              <a:rPr lang="fr-BE" baseline="0" dirty="0" smtClean="0"/>
              <a:t> </a:t>
            </a:r>
            <a:r>
              <a:rPr lang="fr-BE" baseline="0" dirty="0" err="1" smtClean="0"/>
              <a:t>submitted</a:t>
            </a:r>
            <a:r>
              <a:rPr lang="fr-BE" baseline="0" dirty="0" smtClean="0"/>
              <a:t>. </a:t>
            </a:r>
            <a:r>
              <a:rPr lang="fr-BE" baseline="0" dirty="0" err="1" smtClean="0"/>
              <a:t>Would</a:t>
            </a:r>
            <a:r>
              <a:rPr lang="fr-BE" baseline="0" dirty="0" smtClean="0"/>
              <a:t> </a:t>
            </a:r>
            <a:r>
              <a:rPr lang="fr-BE" baseline="0" dirty="0" err="1" smtClean="0"/>
              <a:t>you</a:t>
            </a:r>
            <a:r>
              <a:rPr lang="fr-BE" baseline="0" dirty="0" smtClean="0"/>
              <a:t> </a:t>
            </a:r>
            <a:r>
              <a:rPr lang="fr-BE" baseline="0" dirty="0" err="1" smtClean="0"/>
              <a:t>like</a:t>
            </a:r>
            <a:r>
              <a:rPr lang="fr-BE" baseline="0" dirty="0" smtClean="0"/>
              <a:t> to </a:t>
            </a:r>
            <a:r>
              <a:rPr lang="fr-BE" baseline="0" dirty="0" err="1" smtClean="0"/>
              <a:t>reevaluate</a:t>
            </a:r>
            <a:r>
              <a:rPr lang="fr-BE" baseline="0" dirty="0" smtClean="0"/>
              <a:t>? », ce qui limite le risque de transmission de l’email d’invitation à des utilisateurs non autorisés.</a:t>
            </a:r>
          </a:p>
          <a:p>
            <a:endParaRPr lang="fr-BE" baseline="0" dirty="0" smtClean="0"/>
          </a:p>
          <a:p>
            <a:r>
              <a:rPr lang="fr-BE" baseline="0" dirty="0" smtClean="0"/>
              <a:t>Si le trial est public, tout le monde (</a:t>
            </a:r>
            <a:r>
              <a:rPr lang="fr-BE" baseline="0" dirty="0" err="1" smtClean="0"/>
              <a:t>ULg</a:t>
            </a:r>
            <a:r>
              <a:rPr lang="fr-BE" baseline="0" dirty="0" smtClean="0"/>
              <a:t> et hors </a:t>
            </a:r>
            <a:r>
              <a:rPr lang="fr-BE" baseline="0" dirty="0" err="1" smtClean="0"/>
              <a:t>ULg</a:t>
            </a:r>
            <a:r>
              <a:rPr lang="fr-BE" baseline="0" dirty="0" smtClean="0"/>
              <a:t>, pas d’authentification nécessaire) pourra participer au test via l’url « Participant page url ».</a:t>
            </a:r>
          </a:p>
          <a:p>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11</a:t>
            </a:fld>
            <a:endParaRPr lang="fr-BE"/>
          </a:p>
        </p:txBody>
      </p:sp>
    </p:spTree>
    <p:extLst>
      <p:ext uri="{BB962C8B-B14F-4D97-AF65-F5344CB8AC3E}">
        <p14:creationId xmlns:p14="http://schemas.microsoft.com/office/powerpoint/2010/main" val="261514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Exemples d’attachements:</a:t>
            </a:r>
          </a:p>
          <a:p>
            <a:pPr marL="171450" indent="-171450">
              <a:buFont typeface="Arial" panose="020B0604020202020204" pitchFamily="34" charset="0"/>
              <a:buChar char="•"/>
            </a:pPr>
            <a:r>
              <a:rPr lang="fr-BE" dirty="0" smtClean="0"/>
              <a:t>Le flyer du</a:t>
            </a:r>
            <a:r>
              <a:rPr lang="fr-BE" baseline="0" dirty="0" smtClean="0"/>
              <a:t> produit</a:t>
            </a:r>
          </a:p>
          <a:p>
            <a:pPr marL="171450" indent="-171450">
              <a:buFont typeface="Arial" panose="020B0604020202020204" pitchFamily="34" charset="0"/>
              <a:buChar char="•"/>
            </a:pPr>
            <a:r>
              <a:rPr lang="fr-BE" baseline="0" dirty="0" smtClean="0"/>
              <a:t>Un lien vers la page d’aide de la ressource</a:t>
            </a:r>
          </a:p>
          <a:p>
            <a:pPr marL="171450" indent="-171450">
              <a:buFont typeface="Arial" panose="020B0604020202020204" pitchFamily="34" charset="0"/>
              <a:buChar char="•"/>
            </a:pPr>
            <a:r>
              <a:rPr lang="fr-BE" baseline="0" dirty="0" smtClean="0"/>
              <a:t>Un lien vers la liste des contenus</a:t>
            </a:r>
          </a:p>
          <a:p>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Exemple</a:t>
            </a:r>
            <a:r>
              <a:rPr lang="fr-BE" baseline="0" dirty="0" smtClean="0"/>
              <a:t> de note </a:t>
            </a:r>
            <a:r>
              <a:rPr lang="fr-BE" dirty="0" smtClean="0"/>
              <a:t>: « ce test est organisé par la Bibliothèque interuniversitaire de Belgique ».</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Les notes et attachements ne sont pas visibles sur le formulaire</a:t>
            </a:r>
            <a:r>
              <a:rPr lang="fr-BE" baseline="0" dirty="0" smtClean="0"/>
              <a:t> d’évaluation.</a:t>
            </a:r>
            <a:endParaRPr lang="fr-BE" dirty="0" smtClean="0"/>
          </a:p>
          <a:p>
            <a:endParaRPr lang="fr-BE" baseline="0" dirty="0" smtClean="0"/>
          </a:p>
          <a:p>
            <a:r>
              <a:rPr lang="fr-BE" baseline="0" dirty="0" smtClean="0"/>
              <a:t>Tant pour les notes que pour les attachements, il est possible d’effectuer une recherche:</a:t>
            </a:r>
          </a:p>
          <a:p>
            <a:pPr marL="171450" indent="-171450">
              <a:buFont typeface="Arial" panose="020B0604020202020204" pitchFamily="34" charset="0"/>
              <a:buChar char="•"/>
            </a:pPr>
            <a:r>
              <a:rPr lang="fr-BE" baseline="0" dirty="0" smtClean="0"/>
              <a:t>une note spécifique sur les champs « contenu de la note » (« note »), « </a:t>
            </a:r>
            <a:r>
              <a:rPr lang="fr-BE" baseline="0" dirty="0" err="1" smtClean="0"/>
              <a:t>created</a:t>
            </a:r>
            <a:r>
              <a:rPr lang="fr-BE" baseline="0" dirty="0" smtClean="0"/>
              <a:t> by, </a:t>
            </a:r>
            <a:r>
              <a:rPr lang="fr-BE" baseline="0" dirty="0" err="1" smtClean="0"/>
              <a:t>modified</a:t>
            </a:r>
            <a:r>
              <a:rPr lang="fr-BE" baseline="0" dirty="0" smtClean="0"/>
              <a:t> by ».</a:t>
            </a:r>
          </a:p>
          <a:p>
            <a:pPr marL="171450" indent="-171450">
              <a:buFont typeface="Arial" panose="020B0604020202020204" pitchFamily="34" charset="0"/>
              <a:buChar char="•"/>
            </a:pPr>
            <a:r>
              <a:rPr lang="fr-BE" baseline="0" dirty="0" smtClean="0"/>
              <a:t>Un attachement spécifique: sur les champs « file </a:t>
            </a:r>
            <a:r>
              <a:rPr lang="fr-BE" baseline="0" dirty="0" err="1" smtClean="0"/>
              <a:t>name</a:t>
            </a:r>
            <a:r>
              <a:rPr lang="fr-BE" baseline="0" dirty="0" smtClean="0"/>
              <a:t> », « note »</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12</a:t>
            </a:fld>
            <a:endParaRPr lang="fr-BE"/>
          </a:p>
        </p:txBody>
      </p:sp>
    </p:spTree>
    <p:extLst>
      <p:ext uri="{BB962C8B-B14F-4D97-AF65-F5344CB8AC3E}">
        <p14:creationId xmlns:p14="http://schemas.microsoft.com/office/powerpoint/2010/main" val="152219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Une fois le trial créé et les informations complétées, le trial est toujours en statut « </a:t>
            </a:r>
            <a:r>
              <a:rPr lang="fr-BE" sz="1200" dirty="0" err="1" smtClean="0"/>
              <a:t>draft</a:t>
            </a:r>
            <a:r>
              <a:rPr lang="fr-BE" sz="120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Dans le bouton « actions », cliquer sur « </a:t>
            </a:r>
            <a:r>
              <a:rPr lang="fr-BE" sz="1200" dirty="0" err="1" smtClean="0"/>
              <a:t>activate</a:t>
            </a:r>
            <a:r>
              <a:rPr lang="fr-BE" sz="1200" dirty="0" smtClean="0"/>
              <a:t> » pour</a:t>
            </a:r>
            <a:r>
              <a:rPr lang="fr-BE" sz="1200" baseline="0" dirty="0" smtClean="0"/>
              <a:t> activer la ressource pour laquelle le trial est organisé.</a:t>
            </a:r>
            <a:endParaRPr lang="fr-BE" sz="1200" b="1" dirty="0" smtClean="0"/>
          </a:p>
          <a:p>
            <a:r>
              <a:rPr lang="fr-BE" dirty="0" smtClean="0"/>
              <a:t>Un message apparait: « êtes-vous</a:t>
            </a:r>
            <a:r>
              <a:rPr lang="fr-BE" baseline="0" dirty="0" smtClean="0"/>
              <a:t> sûr de vouloir effectuer cette action ?». Cliquer sur « </a:t>
            </a:r>
            <a:r>
              <a:rPr lang="fr-BE" baseline="0" dirty="0" err="1" smtClean="0"/>
              <a:t>confirm</a:t>
            </a:r>
            <a:r>
              <a:rPr lang="fr-BE" baseline="0" dirty="0" smtClean="0"/>
              <a:t> ». La ressource doit en effet être activée et rendue publique pour que le test passe au statut « active » (lorsque le job tourne, à minuit). Sinon, le trial reste en </a:t>
            </a:r>
            <a:r>
              <a:rPr lang="fr-BE" baseline="0" dirty="0" err="1" smtClean="0"/>
              <a:t>draft</a:t>
            </a:r>
            <a:r>
              <a:rPr lang="fr-BE" baseline="0" dirty="0" smtClean="0"/>
              <a:t>.</a:t>
            </a:r>
          </a:p>
          <a:p>
            <a:r>
              <a:rPr lang="fr-BE" b="0" i="1" baseline="0" dirty="0" smtClean="0"/>
              <a:t>A NOTER: aucune tâche d’activation de l’</a:t>
            </a:r>
            <a:r>
              <a:rPr lang="fr-BE" b="0" i="1" baseline="0" dirty="0" err="1" smtClean="0"/>
              <a:t>eressource</a:t>
            </a:r>
            <a:r>
              <a:rPr lang="fr-BE" b="0" i="1" baseline="0" dirty="0" smtClean="0"/>
              <a:t> n’est créée par défaut lorsqu’on crée un trial, le TO peut directement l’activer via la liste des trials. Lorsque la ressource est activée, le lien « </a:t>
            </a:r>
            <a:r>
              <a:rPr lang="fr-BE" b="0" i="1" baseline="0" dirty="0" err="1" smtClean="0"/>
              <a:t>activate</a:t>
            </a:r>
            <a:r>
              <a:rPr lang="fr-BE" b="0" i="1" baseline="0" dirty="0" smtClean="0"/>
              <a:t> » n’apparaît plus dans la liste des actions. Par contre, une fois la ressource activée, un lien « </a:t>
            </a:r>
            <a:r>
              <a:rPr lang="fr-BE" b="0" i="1" baseline="0" dirty="0" err="1" smtClean="0"/>
              <a:t>notify</a:t>
            </a:r>
            <a:r>
              <a:rPr lang="fr-BE" b="0" i="1" baseline="0" dirty="0" smtClean="0"/>
              <a:t> » apparaît dans le menu « Actions ». Un clic sur ce lien envoi l’email d’invitation aux participants. A priori, sa seule utilité est d’inviter les participants s’ils sont ajoutés après le lancement du test. </a:t>
            </a:r>
          </a:p>
          <a:p>
            <a:endParaRPr lang="fr-BE" baseline="0" dirty="0" smtClean="0"/>
          </a:p>
          <a:p>
            <a:r>
              <a:rPr lang="fr-BE" baseline="0" dirty="0" smtClean="0"/>
              <a:t>Attention: lorsqu’on supprime un trial (Actions &gt; </a:t>
            </a:r>
            <a:r>
              <a:rPr lang="fr-BE" baseline="0" dirty="0" err="1" smtClean="0"/>
              <a:t>delete</a:t>
            </a:r>
            <a:r>
              <a:rPr lang="fr-BE" baseline="0" dirty="0" smtClean="0"/>
              <a:t>), le bon de commande associé ne disparaît pas mais passe du statut « </a:t>
            </a:r>
            <a:r>
              <a:rPr lang="fr-BE" baseline="0" dirty="0" err="1" smtClean="0"/>
              <a:t>under</a:t>
            </a:r>
            <a:r>
              <a:rPr lang="fr-BE" baseline="0" dirty="0" smtClean="0"/>
              <a:t> </a:t>
            </a:r>
            <a:r>
              <a:rPr lang="fr-BE" baseline="0" dirty="0" err="1" smtClean="0"/>
              <a:t>evaluation</a:t>
            </a:r>
            <a:r>
              <a:rPr lang="fr-BE" baseline="0" dirty="0" smtClean="0"/>
              <a:t> » à « in </a:t>
            </a:r>
            <a:r>
              <a:rPr lang="fr-BE" baseline="0" dirty="0" err="1" smtClean="0"/>
              <a:t>Review</a:t>
            </a:r>
            <a:r>
              <a:rPr lang="fr-BE" baseline="0" dirty="0" smtClean="0"/>
              <a:t> ». Dans ce cas, il faut le rôle de « </a:t>
            </a:r>
            <a:r>
              <a:rPr lang="fr-BE" baseline="0" dirty="0" err="1" smtClean="0"/>
              <a:t>Purchase</a:t>
            </a:r>
            <a:r>
              <a:rPr lang="fr-BE" baseline="0" dirty="0" smtClean="0"/>
              <a:t> </a:t>
            </a:r>
            <a:r>
              <a:rPr lang="fr-BE" baseline="0" dirty="0" err="1" smtClean="0"/>
              <a:t>Operator</a:t>
            </a:r>
            <a:r>
              <a:rPr lang="fr-BE" baseline="0" dirty="0" smtClean="0"/>
              <a:t> Extended ou </a:t>
            </a:r>
            <a:r>
              <a:rPr lang="fr-BE" baseline="0" dirty="0" err="1" smtClean="0"/>
              <a:t>Purchase</a:t>
            </a:r>
            <a:r>
              <a:rPr lang="fr-BE" baseline="0" dirty="0" smtClean="0"/>
              <a:t> </a:t>
            </a:r>
            <a:r>
              <a:rPr lang="fr-BE" baseline="0" dirty="0" err="1" smtClean="0"/>
              <a:t>Operator</a:t>
            </a:r>
            <a:r>
              <a:rPr lang="fr-BE" baseline="0" dirty="0" smtClean="0"/>
              <a:t> Manager » pour pouvoir éditer le bon de commande. Normalement, les test ne doivent pas être effacés; mais si cela arrive, veiller à annuler (« cancel ») le bon de commande (il restera archivé) ou à le supprimer (</a:t>
            </a:r>
            <a:r>
              <a:rPr lang="fr-BE" baseline="0" dirty="0" err="1" smtClean="0"/>
              <a:t>delete</a:t>
            </a:r>
            <a:r>
              <a:rPr lang="fr-BE" baseline="0" dirty="0" smtClean="0"/>
              <a:t>) (il n’y en aura plus trace dans ce cas).</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Lorsqu’un test est clôturé et si un résultat du test est négatif (</a:t>
            </a:r>
            <a:r>
              <a:rPr lang="fr-BE" baseline="0" dirty="0" err="1" smtClean="0"/>
              <a:t>Purchase</a:t>
            </a:r>
            <a:r>
              <a:rPr lang="fr-BE" baseline="0" dirty="0" smtClean="0"/>
              <a:t>: « non »), veiller à annuler « cancel » le bon de commande (il restera archivé) et pas à le supprimer (</a:t>
            </a:r>
            <a:r>
              <a:rPr lang="fr-BE" baseline="0" dirty="0" err="1" smtClean="0"/>
              <a:t>delete</a:t>
            </a:r>
            <a:r>
              <a:rPr lang="fr-BE" baseline="0" dirty="0" smtClean="0"/>
              <a:t>), sinon, le test ne serait plus lié à aucun bon de commande </a:t>
            </a:r>
            <a:r>
              <a:rPr lang="fr-BE" i="1" baseline="0" dirty="0" smtClean="0"/>
              <a:t>(encore à tester</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13</a:t>
            </a:fld>
            <a:endParaRPr lang="fr-BE"/>
          </a:p>
        </p:txBody>
      </p:sp>
    </p:spTree>
    <p:extLst>
      <p:ext uri="{BB962C8B-B14F-4D97-AF65-F5344CB8AC3E}">
        <p14:creationId xmlns:p14="http://schemas.microsoft.com/office/powerpoint/2010/main" val="21083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Attention: les test ne sont lancés et les participants prévenus</a:t>
            </a:r>
            <a:r>
              <a:rPr lang="fr-BE" baseline="0" dirty="0" smtClean="0"/>
              <a:t> qu’une fois par jour à minuit. Il faut donc veiller à avoir créé le test et complété les informations au moins la veille de la date du début du test.</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14</a:t>
            </a:fld>
            <a:endParaRPr lang="fr-BE"/>
          </a:p>
        </p:txBody>
      </p:sp>
    </p:spTree>
    <p:extLst>
      <p:ext uri="{BB962C8B-B14F-4D97-AF65-F5344CB8AC3E}">
        <p14:creationId xmlns:p14="http://schemas.microsoft.com/office/powerpoint/2010/main" val="211051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0" baseline="0" dirty="0" smtClean="0"/>
              <a:t>L’existence d’un trial pour les portfolios inclus dans une ressource en test n’est pas visible sur la fiche de la ressource dans Primo ni dans Alma par défaut. </a:t>
            </a:r>
          </a:p>
          <a:p>
            <a:r>
              <a:rPr lang="fr-BE" b="1" baseline="0" dirty="0" smtClean="0"/>
              <a:t>Recommandation </a:t>
            </a:r>
            <a:r>
              <a:rPr lang="fr-BE" b="0" i="1" baseline="0" dirty="0" smtClean="0"/>
              <a:t>(mais attente retour </a:t>
            </a:r>
            <a:r>
              <a:rPr lang="fr-BE" b="0" i="1" baseline="0" dirty="0" err="1" smtClean="0"/>
              <a:t>ExLibris</a:t>
            </a:r>
            <a:r>
              <a:rPr lang="fr-BE" b="0" i="1" baseline="0" dirty="0" smtClean="0"/>
              <a:t>)</a:t>
            </a:r>
            <a:r>
              <a:rPr lang="fr-BE" b="1" baseline="0" dirty="0" smtClean="0"/>
              <a:t>: </a:t>
            </a:r>
            <a:r>
              <a:rPr lang="fr-BE" b="0" baseline="0" dirty="0" smtClean="0"/>
              <a:t>mettre une note au niveau du service (mais implique d’avoir le rôle EIO).</a:t>
            </a:r>
            <a:endParaRPr lang="fr-BE" b="0"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15</a:t>
            </a:fld>
            <a:endParaRPr lang="fr-BE"/>
          </a:p>
        </p:txBody>
      </p:sp>
    </p:spTree>
    <p:extLst>
      <p:ext uri="{BB962C8B-B14F-4D97-AF65-F5344CB8AC3E}">
        <p14:creationId xmlns:p14="http://schemas.microsoft.com/office/powerpoint/2010/main" val="296399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A améliorer (échanges en cours avec </a:t>
            </a:r>
            <a:r>
              <a:rPr lang="fr-BE" baseline="0" dirty="0" err="1" smtClean="0"/>
              <a:t>ExLibris</a:t>
            </a:r>
            <a:r>
              <a:rPr lang="fr-BE" baseline="0" dirty="0" smtClean="0"/>
              <a:t> à ce sujet):</a:t>
            </a:r>
          </a:p>
          <a:p>
            <a:pPr marL="171450" indent="-171450">
              <a:buFontTx/>
              <a:buChar char="-"/>
            </a:pPr>
            <a:r>
              <a:rPr lang="fr-BE" baseline="0" dirty="0" smtClean="0"/>
              <a:t>Adresse email d’envoi (</a:t>
            </a:r>
            <a:r>
              <a:rPr lang="fr-BE" baseline="0" dirty="0" err="1" smtClean="0"/>
              <a:t>Your</a:t>
            </a:r>
            <a:r>
              <a:rPr lang="fr-BE" baseline="0" dirty="0" smtClean="0"/>
              <a:t> </a:t>
            </a:r>
            <a:r>
              <a:rPr lang="fr-BE" baseline="0" dirty="0" err="1" smtClean="0"/>
              <a:t>Department</a:t>
            </a:r>
            <a:r>
              <a:rPr lang="fr-BE" baseline="0" dirty="0" smtClean="0"/>
              <a:t>) </a:t>
            </a:r>
            <a:r>
              <a:rPr lang="fr-BE" baseline="0" dirty="0" smtClean="0">
                <a:sym typeface="Wingdings" panose="05000000000000000000" pitchFamily="2" charset="2"/>
              </a:rPr>
              <a:t> OK</a:t>
            </a:r>
          </a:p>
          <a:p>
            <a:pPr marL="171450" indent="-171450">
              <a:buFontTx/>
              <a:buChar char="-"/>
            </a:pPr>
            <a:r>
              <a:rPr lang="fr-BE" baseline="0" dirty="0" smtClean="0">
                <a:sym typeface="Wingdings" panose="05000000000000000000" pitchFamily="2" charset="2"/>
              </a:rPr>
              <a:t>Intitulé du mail</a:t>
            </a:r>
            <a:endParaRPr lang="fr-BE" baseline="0" dirty="0" smtClean="0"/>
          </a:p>
          <a:p>
            <a:pPr marL="171450" indent="-171450">
              <a:buFontTx/>
              <a:buChar char="-"/>
            </a:pPr>
            <a:r>
              <a:rPr lang="fr-BE" dirty="0" smtClean="0"/>
              <a:t>Lien sur le formulaire pour accéder à la ressource (</a:t>
            </a:r>
            <a:r>
              <a:rPr lang="fr-BE" dirty="0" err="1" smtClean="0"/>
              <a:t>Electronic</a:t>
            </a:r>
            <a:r>
              <a:rPr lang="fr-BE" dirty="0" smtClean="0"/>
              <a:t> Collection). Les liens d’accès aux portfolios sont fonctionnels.</a:t>
            </a:r>
          </a:p>
          <a:p>
            <a:pPr marL="171450" indent="-171450">
              <a:buFontTx/>
              <a:buChar char="-"/>
            </a:pPr>
            <a:r>
              <a:rPr lang="fr-BE" dirty="0" smtClean="0"/>
              <a:t>Traduction</a:t>
            </a:r>
          </a:p>
          <a:p>
            <a:pPr marL="171450" indent="-171450">
              <a:buFontTx/>
              <a:buChar char="-"/>
            </a:pPr>
            <a:r>
              <a:rPr lang="fr-BE" dirty="0" smtClean="0"/>
              <a:t>Texte initial (« </a:t>
            </a:r>
            <a:r>
              <a:rPr lang="fr-BE" dirty="0" err="1" smtClean="0"/>
              <a:t>thank</a:t>
            </a:r>
            <a:r>
              <a:rPr lang="fr-BE" dirty="0" smtClean="0"/>
              <a:t> </a:t>
            </a:r>
            <a:r>
              <a:rPr lang="fr-BE" dirty="0" err="1" smtClean="0"/>
              <a:t>you</a:t>
            </a:r>
            <a:r>
              <a:rPr lang="fr-BE" dirty="0" smtClean="0"/>
              <a:t> for </a:t>
            </a:r>
            <a:r>
              <a:rPr lang="fr-BE" dirty="0" err="1" smtClean="0"/>
              <a:t>accepting</a:t>
            </a:r>
            <a:r>
              <a:rPr lang="fr-BE" dirty="0" smtClean="0"/>
              <a:t>… »)?  </a:t>
            </a: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A priori, il n’est pas </a:t>
            </a:r>
            <a:r>
              <a:rPr lang="fr-BE" dirty="0" smtClean="0">
                <a:solidFill>
                  <a:srgbClr val="C00000"/>
                </a:solidFill>
              </a:rPr>
              <a:t>possible d’envoyer un mail de rappel aux participants via le workflow d’Alma.</a:t>
            </a:r>
            <a:endParaRPr lang="fr-BE" baseline="0" dirty="0" smtClean="0"/>
          </a:p>
          <a:p>
            <a:pPr marL="171450" indent="-171450">
              <a:buFontTx/>
              <a:buChar char="-"/>
            </a:pPr>
            <a:endParaRPr lang="fr-BE" baseline="0" dirty="0" smtClean="0"/>
          </a:p>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16</a:t>
            </a:fld>
            <a:endParaRPr lang="fr-BE"/>
          </a:p>
        </p:txBody>
      </p:sp>
    </p:spTree>
    <p:extLst>
      <p:ext uri="{BB962C8B-B14F-4D97-AF65-F5344CB8AC3E}">
        <p14:creationId xmlns:p14="http://schemas.microsoft.com/office/powerpoint/2010/main" val="54636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17</a:t>
            </a:fld>
            <a:endParaRPr lang="fr-BE"/>
          </a:p>
        </p:txBody>
      </p:sp>
    </p:spTree>
    <p:extLst>
      <p:ext uri="{BB962C8B-B14F-4D97-AF65-F5344CB8AC3E}">
        <p14:creationId xmlns:p14="http://schemas.microsoft.com/office/powerpoint/2010/main" val="367340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a:t>
            </a:r>
            <a:r>
              <a:rPr lang="fr-BE" baseline="0" dirty="0" smtClean="0"/>
              <a:t> formulaire d’évaluation, actif lorsque le trial est actif (cf. supra), permet à l’usager de répondre aux différentes questions du formulaire paramétré.</a:t>
            </a:r>
            <a:endParaRPr lang="fr-BE" dirty="0" smtClean="0"/>
          </a:p>
          <a:p>
            <a:endParaRPr lang="fr-BE" dirty="0" smtClean="0"/>
          </a:p>
          <a:p>
            <a:r>
              <a:rPr lang="fr-BE" i="1" dirty="0" smtClean="0"/>
              <a:t>Bugs</a:t>
            </a:r>
            <a:r>
              <a:rPr lang="fr-BE" i="1" baseline="0" dirty="0" smtClean="0"/>
              <a:t> : lien vers la ressource dans l’onglet </a:t>
            </a:r>
            <a:r>
              <a:rPr lang="fr-BE" i="1" baseline="0" dirty="0" err="1" smtClean="0"/>
              <a:t>Electronic</a:t>
            </a:r>
            <a:r>
              <a:rPr lang="fr-BE" i="1" baseline="0" dirty="0" smtClean="0"/>
              <a:t> collection » est inactif (signalé à </a:t>
            </a:r>
            <a:r>
              <a:rPr lang="fr-BE" i="1" baseline="0" dirty="0" err="1" smtClean="0"/>
              <a:t>ExLibris</a:t>
            </a:r>
            <a:r>
              <a:rPr lang="fr-BE" i="1" baseline="0" dirty="0" smtClean="0"/>
              <a:t>). Dès lors, il ne semble pas possible actuellement d’implémenter dans Alma un test pour les bases de données sans FT.</a:t>
            </a:r>
          </a:p>
          <a:p>
            <a:pPr marL="171450" indent="-171450">
              <a:buFontTx/>
              <a:buChar char="-"/>
            </a:pPr>
            <a:endParaRPr lang="fr-BE"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18</a:t>
            </a:fld>
            <a:endParaRPr lang="fr-BE"/>
          </a:p>
        </p:txBody>
      </p:sp>
    </p:spTree>
    <p:extLst>
      <p:ext uri="{BB962C8B-B14F-4D97-AF65-F5344CB8AC3E}">
        <p14:creationId xmlns:p14="http://schemas.microsoft.com/office/powerpoint/2010/main" val="70870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Pendant</a:t>
            </a:r>
            <a:r>
              <a:rPr lang="fr-BE" baseline="0" dirty="0" smtClean="0"/>
              <a:t> le test, il est toujours possible de suivre l’évolution des réponses et les tests en cours, demandés…</a:t>
            </a:r>
          </a:p>
          <a:p>
            <a:endParaRPr lang="fr-BE" baseline="0" dirty="0" smtClean="0"/>
          </a:p>
          <a:p>
            <a:r>
              <a:rPr lang="fr-BE" baseline="0" dirty="0" smtClean="0"/>
              <a:t>La liste des trials est </a:t>
            </a:r>
            <a:r>
              <a:rPr lang="fr-BE" dirty="0" smtClean="0"/>
              <a:t>Accessible via le menu Alma: Acquisitions &gt; </a:t>
            </a:r>
            <a:r>
              <a:rPr lang="fr-BE" dirty="0" err="1" smtClean="0"/>
              <a:t>Purchase</a:t>
            </a:r>
            <a:r>
              <a:rPr lang="fr-BE" baseline="0" dirty="0" smtClean="0"/>
              <a:t> </a:t>
            </a:r>
            <a:r>
              <a:rPr lang="fr-BE" baseline="0" dirty="0" err="1" smtClean="0"/>
              <a:t>Order</a:t>
            </a:r>
            <a:r>
              <a:rPr lang="fr-BE" baseline="0" dirty="0" smtClean="0"/>
              <a:t> Lines : Manage Trials (uniquement pour les Trial Managers et les </a:t>
            </a:r>
            <a:r>
              <a:rPr lang="fr-BE" baseline="0" dirty="0" err="1" smtClean="0"/>
              <a:t>Selectors</a:t>
            </a:r>
            <a:r>
              <a:rPr lang="fr-BE" baseline="0" dirty="0" smtClean="0"/>
              <a:t>).</a:t>
            </a:r>
          </a:p>
          <a:p>
            <a:r>
              <a:rPr lang="fr-BE" baseline="0" dirty="0" smtClean="0"/>
              <a:t>Par défaut, tous les trials sont affichés sur cette page, par ordre alphabétique. </a:t>
            </a:r>
          </a:p>
          <a:p>
            <a:endParaRPr lang="fr-BE" baseline="0" dirty="0" smtClean="0"/>
          </a:p>
          <a:p>
            <a:r>
              <a:rPr lang="fr-BE" baseline="0" dirty="0" smtClean="0"/>
              <a:t>Il est possible: </a:t>
            </a:r>
          </a:p>
          <a:p>
            <a:pPr marL="171450" indent="-171450">
              <a:buFontTx/>
              <a:buChar char="-"/>
            </a:pPr>
            <a:r>
              <a:rPr lang="fr-BE" baseline="0" dirty="0" smtClean="0"/>
              <a:t>De les filtrer selon leur statut (</a:t>
            </a:r>
            <a:r>
              <a:rPr lang="fr-BE" baseline="0" dirty="0" err="1" smtClean="0"/>
              <a:t>requested</a:t>
            </a:r>
            <a:r>
              <a:rPr lang="fr-BE" baseline="0" dirty="0" smtClean="0"/>
              <a:t>, </a:t>
            </a:r>
            <a:r>
              <a:rPr lang="fr-BE" baseline="0" dirty="0" err="1" smtClean="0"/>
              <a:t>draft</a:t>
            </a:r>
            <a:r>
              <a:rPr lang="fr-BE" baseline="0" dirty="0" smtClean="0"/>
              <a:t>, active, in </a:t>
            </a:r>
            <a:r>
              <a:rPr lang="fr-BE" baseline="0" dirty="0" err="1" smtClean="0"/>
              <a:t>analysis</a:t>
            </a:r>
            <a:r>
              <a:rPr lang="fr-BE" baseline="0" dirty="0" smtClean="0"/>
              <a:t>, </a:t>
            </a:r>
            <a:r>
              <a:rPr lang="fr-BE" baseline="0" dirty="0" err="1" smtClean="0"/>
              <a:t>closed</a:t>
            </a:r>
            <a:r>
              <a:rPr lang="fr-BE" baseline="0" dirty="0" smtClean="0"/>
              <a:t>)</a:t>
            </a:r>
          </a:p>
          <a:p>
            <a:pPr marL="171450" indent="-171450">
              <a:buFontTx/>
              <a:buChar char="-"/>
            </a:pPr>
            <a:r>
              <a:rPr lang="fr-BE" baseline="0" dirty="0" smtClean="0"/>
              <a:t>De les filtrer par facette: alertes, </a:t>
            </a:r>
            <a:r>
              <a:rPr lang="fr-BE" baseline="0" dirty="0" err="1" smtClean="0"/>
              <a:t>vendors</a:t>
            </a:r>
            <a:r>
              <a:rPr lang="fr-BE" baseline="0" dirty="0" smtClean="0"/>
              <a:t>, </a:t>
            </a:r>
            <a:r>
              <a:rPr lang="fr-BE" baseline="0" dirty="0" err="1" smtClean="0"/>
              <a:t>reminder</a:t>
            </a:r>
            <a:r>
              <a:rPr lang="fr-BE" baseline="0" dirty="0" smtClean="0"/>
              <a:t> notification (indication que certains événements vont se produire. ex: « trial notification </a:t>
            </a:r>
            <a:r>
              <a:rPr lang="fr-BE" baseline="0" dirty="0" err="1" smtClean="0"/>
              <a:t>will</a:t>
            </a:r>
            <a:r>
              <a:rPr lang="fr-BE" baseline="0" dirty="0" smtClean="0"/>
              <a:t> </a:t>
            </a:r>
            <a:r>
              <a:rPr lang="fr-BE" baseline="0" dirty="0" err="1" smtClean="0"/>
              <a:t>be</a:t>
            </a:r>
            <a:r>
              <a:rPr lang="fr-BE" baseline="0" dirty="0" smtClean="0"/>
              <a:t> sent </a:t>
            </a:r>
            <a:r>
              <a:rPr lang="fr-BE" baseline="0" dirty="0" err="1" smtClean="0"/>
              <a:t>tomorrow</a:t>
            </a:r>
            <a:r>
              <a:rPr lang="fr-BE" baseline="0" dirty="0" smtClean="0"/>
              <a:t> ») </a:t>
            </a:r>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19</a:t>
            </a:fld>
            <a:endParaRPr lang="fr-BE"/>
          </a:p>
        </p:txBody>
      </p:sp>
    </p:spTree>
    <p:extLst>
      <p:ext uri="{BB962C8B-B14F-4D97-AF65-F5344CB8AC3E}">
        <p14:creationId xmlns:p14="http://schemas.microsoft.com/office/powerpoint/2010/main" val="361855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Après la fin du test (définie par la date de fin), le trial passe au statut « In </a:t>
            </a:r>
            <a:r>
              <a:rPr lang="fr-BE" baseline="0" dirty="0" err="1" smtClean="0"/>
              <a:t>analysis</a:t>
            </a:r>
            <a:r>
              <a:rPr lang="fr-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Les réponses (déjà en cours</a:t>
            </a:r>
            <a:r>
              <a:rPr lang="fr-BE" baseline="0" dirty="0" smtClean="0"/>
              <a:t> de sondage lorsque le trial est « active ») sont accessibles via le tab « </a:t>
            </a:r>
            <a:r>
              <a:rPr lang="fr-BE" baseline="0" dirty="0" err="1" smtClean="0"/>
              <a:t>Analysis</a:t>
            </a:r>
            <a:r>
              <a:rPr lang="fr-BE" baseline="0" dirty="0" smtClean="0"/>
              <a:t> ». </a:t>
            </a:r>
          </a:p>
          <a:p>
            <a:endParaRPr lang="fr-BE" baseline="0" dirty="0" smtClean="0"/>
          </a:p>
          <a:p>
            <a:r>
              <a:rPr lang="fr-BE" baseline="0" dirty="0" smtClean="0"/>
              <a:t>Pour chaque question du sondage sont affichés le nombre de réponses et la moyenne du résultat. </a:t>
            </a:r>
          </a:p>
          <a:p>
            <a:r>
              <a:rPr lang="fr-BE" baseline="0" dirty="0" smtClean="0"/>
              <a:t>En cliquant sur « </a:t>
            </a:r>
            <a:r>
              <a:rPr lang="fr-BE" baseline="0" dirty="0" err="1" smtClean="0"/>
              <a:t>view</a:t>
            </a:r>
            <a:r>
              <a:rPr lang="fr-BE" baseline="0" dirty="0" smtClean="0"/>
              <a:t> », on peut avoir un détail des réponses.</a:t>
            </a:r>
          </a:p>
          <a:p>
            <a:endParaRPr lang="fr-BE" baseline="0" dirty="0" smtClean="0"/>
          </a:p>
          <a:p>
            <a:r>
              <a:rPr lang="fr-BE" baseline="0" dirty="0" smtClean="0"/>
              <a:t>Il est possible aussi de visualiser le total des réponses, mais uniquement pour les résultats de type « Echelle de satisfaction » ou « </a:t>
            </a:r>
            <a:r>
              <a:rPr lang="fr-BE" baseline="0" dirty="0" err="1" smtClean="0"/>
              <a:t>yes</a:t>
            </a:r>
            <a:r>
              <a:rPr lang="fr-BE" baseline="0" dirty="0" smtClean="0"/>
              <a:t>/no ». Utile lorsqu’il y a plusieurs questions du même type dans un groupe.</a:t>
            </a:r>
          </a:p>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20</a:t>
            </a:fld>
            <a:endParaRPr lang="fr-BE"/>
          </a:p>
        </p:txBody>
      </p:sp>
    </p:spTree>
    <p:extLst>
      <p:ext uri="{BB962C8B-B14F-4D97-AF65-F5344CB8AC3E}">
        <p14:creationId xmlns:p14="http://schemas.microsoft.com/office/powerpoint/2010/main" val="285972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4300" indent="0">
              <a:buFont typeface="+mj-lt"/>
              <a:buNone/>
            </a:pPr>
            <a:r>
              <a:rPr lang="fr-BE" dirty="0" smtClean="0"/>
              <a:t>Rôles</a:t>
            </a:r>
            <a:r>
              <a:rPr lang="fr-BE" baseline="0" dirty="0" smtClean="0"/>
              <a:t> impliqués dans les processus de trial:</a:t>
            </a:r>
          </a:p>
          <a:p>
            <a:pPr marL="2857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err="1" smtClean="0"/>
              <a:t>Purchasing</a:t>
            </a:r>
            <a:r>
              <a:rPr lang="fr-BE" dirty="0" smtClean="0"/>
              <a:t> </a:t>
            </a:r>
            <a:r>
              <a:rPr lang="fr-BE" dirty="0" err="1" smtClean="0"/>
              <a:t>Operator</a:t>
            </a:r>
            <a:r>
              <a:rPr lang="fr-BE" baseline="0" dirty="0" smtClean="0"/>
              <a:t> / </a:t>
            </a:r>
            <a:r>
              <a:rPr lang="fr-BE" baseline="0" dirty="0" err="1" smtClean="0"/>
              <a:t>Purchasing</a:t>
            </a:r>
            <a:r>
              <a:rPr lang="fr-BE" baseline="0" dirty="0" smtClean="0"/>
              <a:t> Manager </a:t>
            </a:r>
            <a:r>
              <a:rPr lang="fr-BE" baseline="0" dirty="0" smtClean="0">
                <a:sym typeface="Wingdings" panose="05000000000000000000" pitchFamily="2" charset="2"/>
              </a:rPr>
              <a:t> peut créer et modifier des bons de commande (PO </a:t>
            </a:r>
            <a:r>
              <a:rPr lang="fr-BE" baseline="0" dirty="0" err="1" smtClean="0">
                <a:sym typeface="Wingdings" panose="05000000000000000000" pitchFamily="2" charset="2"/>
              </a:rPr>
              <a:t>lines</a:t>
            </a:r>
            <a:r>
              <a:rPr lang="fr-BE" baseline="0" dirty="0" smtClean="0">
                <a:sym typeface="Wingdings" panose="05000000000000000000" pitchFamily="2" charset="2"/>
              </a:rPr>
              <a:t>) (cf. formation acquisitions), mais pas les Trial s’il n’a pas le rôle TO ou TM.</a:t>
            </a:r>
          </a:p>
          <a:p>
            <a:pPr marL="2857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Trial </a:t>
            </a:r>
            <a:r>
              <a:rPr lang="fr-BE" dirty="0" err="1" smtClean="0"/>
              <a:t>operator</a:t>
            </a:r>
            <a:r>
              <a:rPr lang="fr-BE" dirty="0" smtClean="0"/>
              <a:t> / Trial Manager </a:t>
            </a:r>
            <a:r>
              <a:rPr lang="fr-BE" dirty="0" smtClean="0">
                <a:sym typeface="Wingdings" panose="05000000000000000000" pitchFamily="2" charset="2"/>
              </a:rPr>
              <a:t> peut créer, modifier  et  gérer</a:t>
            </a:r>
            <a:r>
              <a:rPr lang="fr-BE" baseline="0" dirty="0" smtClean="0">
                <a:sym typeface="Wingdings" panose="05000000000000000000" pitchFamily="2" charset="2"/>
              </a:rPr>
              <a:t> </a:t>
            </a:r>
            <a:r>
              <a:rPr lang="fr-BE" dirty="0" smtClean="0">
                <a:sym typeface="Wingdings" panose="05000000000000000000" pitchFamily="2" charset="2"/>
              </a:rPr>
              <a:t>des trials. Le TO</a:t>
            </a:r>
            <a:r>
              <a:rPr lang="fr-BE" baseline="0" dirty="0" smtClean="0">
                <a:sym typeface="Wingdings" panose="05000000000000000000" pitchFamily="2" charset="2"/>
              </a:rPr>
              <a:t> peut uniquement gérer ses propres trials, le TM peut gérer tous les trials.</a:t>
            </a:r>
          </a:p>
          <a:p>
            <a:pPr marL="2857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aseline="0" dirty="0" smtClean="0">
                <a:sym typeface="Wingdings" panose="05000000000000000000" pitchFamily="2" charset="2"/>
              </a:rPr>
              <a:t>Trial Participant (Patron / Staff)  peuvent participer aux trials privés (via le sondage d’évaluation en ligne). Tout le monde (dans ou hors institution) peut participer aux tests publics.</a:t>
            </a:r>
          </a:p>
          <a:p>
            <a:pPr marL="2857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aseline="0" dirty="0" err="1" smtClean="0">
                <a:sym typeface="Wingdings" panose="05000000000000000000" pitchFamily="2" charset="2"/>
              </a:rPr>
              <a:t>Selector</a:t>
            </a:r>
            <a:r>
              <a:rPr lang="fr-BE" baseline="0" dirty="0" smtClean="0">
                <a:sym typeface="Wingdings" panose="05000000000000000000" pitchFamily="2" charset="2"/>
              </a:rPr>
              <a:t>  peuvent voir les trials et les PO </a:t>
            </a:r>
            <a:r>
              <a:rPr lang="fr-BE" baseline="0" dirty="0" err="1" smtClean="0">
                <a:sym typeface="Wingdings" panose="05000000000000000000" pitchFamily="2" charset="2"/>
              </a:rPr>
              <a:t>lines</a:t>
            </a:r>
            <a:r>
              <a:rPr lang="fr-BE" baseline="0" dirty="0" smtClean="0">
                <a:sym typeface="Wingdings" panose="05000000000000000000" pitchFamily="2" charset="2"/>
              </a:rPr>
              <a:t> à toutes les étapes mais pas les éditer. </a:t>
            </a:r>
          </a:p>
          <a:p>
            <a:pPr marL="114300" indent="0">
              <a:buFont typeface="+mj-lt"/>
              <a:buNone/>
            </a:pPr>
            <a:endParaRPr lang="fr-BE" dirty="0" smtClean="0"/>
          </a:p>
          <a:p>
            <a:pPr marL="114300" indent="0">
              <a:buFont typeface="+mj-lt"/>
              <a:buNone/>
            </a:pPr>
            <a:r>
              <a:rPr lang="fr-BE" dirty="0" smtClean="0"/>
              <a:t>Workflow:</a:t>
            </a:r>
          </a:p>
          <a:p>
            <a:pPr marL="571500" indent="-457200">
              <a:buFont typeface="+mj-lt"/>
              <a:buAutoNum type="arabicPeriod"/>
            </a:pPr>
            <a:r>
              <a:rPr lang="fr-BE" dirty="0" smtClean="0"/>
              <a:t>[TO / </a:t>
            </a:r>
            <a:r>
              <a:rPr lang="fr-BE" dirty="0" err="1" smtClean="0"/>
              <a:t>Selector</a:t>
            </a:r>
            <a:r>
              <a:rPr lang="fr-BE" dirty="0" smtClean="0"/>
              <a:t>] Demande la création d’un bon de commande pour initier un test </a:t>
            </a:r>
            <a:r>
              <a:rPr lang="fr-BE" b="0" dirty="0" smtClean="0"/>
              <a:t>[hors alma]</a:t>
            </a:r>
          </a:p>
          <a:p>
            <a:pPr marL="5715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fr-BE" dirty="0" smtClean="0"/>
              <a:t>[PO ou PM] Crée un bon de commande et demande (</a:t>
            </a:r>
            <a:r>
              <a:rPr lang="fr-BE" dirty="0" err="1" smtClean="0"/>
              <a:t>request</a:t>
            </a:r>
            <a:r>
              <a:rPr lang="fr-BE" dirty="0" smtClean="0"/>
              <a:t>) ou initie (</a:t>
            </a:r>
            <a:r>
              <a:rPr lang="fr-BE" dirty="0" err="1" smtClean="0"/>
              <a:t>start</a:t>
            </a:r>
            <a:r>
              <a:rPr lang="fr-BE" dirty="0" smtClean="0"/>
              <a:t>) un trial. Le </a:t>
            </a:r>
            <a:r>
              <a:rPr lang="fr-BE" dirty="0" err="1" smtClean="0"/>
              <a:t>satut</a:t>
            </a:r>
            <a:r>
              <a:rPr lang="fr-BE" baseline="0" dirty="0" smtClean="0"/>
              <a:t> du trial est « </a:t>
            </a:r>
            <a:r>
              <a:rPr lang="fr-BE" baseline="0" dirty="0" err="1" smtClean="0"/>
              <a:t>Requested</a:t>
            </a:r>
            <a:r>
              <a:rPr lang="fr-BE" baseline="0" dirty="0" smtClean="0"/>
              <a:t> » ou « </a:t>
            </a:r>
            <a:r>
              <a:rPr lang="fr-BE" baseline="0" dirty="0" err="1" smtClean="0"/>
              <a:t>Draft</a:t>
            </a:r>
            <a:r>
              <a:rPr lang="fr-BE" baseline="0" dirty="0" smtClean="0"/>
              <a:t> », la PO line est en statut « Under </a:t>
            </a:r>
            <a:r>
              <a:rPr lang="fr-BE" baseline="0" dirty="0" err="1" smtClean="0"/>
              <a:t>evaluation</a:t>
            </a:r>
            <a:r>
              <a:rPr lang="fr-BE" baseline="0" dirty="0" smtClean="0"/>
              <a:t> ».</a:t>
            </a:r>
            <a:endParaRPr lang="fr-BE" dirty="0" smtClean="0"/>
          </a:p>
          <a:p>
            <a:pPr marL="571500" indent="-457200">
              <a:buFont typeface="+mj-lt"/>
              <a:buAutoNum type="arabicPeriod"/>
            </a:pPr>
            <a:r>
              <a:rPr lang="fr-BE" dirty="0" smtClean="0"/>
              <a:t>[TO ou TM] Crée le trial (</a:t>
            </a:r>
            <a:r>
              <a:rPr lang="fr-BE" dirty="0" err="1" smtClean="0"/>
              <a:t>wizard</a:t>
            </a:r>
            <a:r>
              <a:rPr lang="fr-BE" dirty="0" smtClean="0"/>
              <a:t> ou</a:t>
            </a:r>
            <a:r>
              <a:rPr lang="fr-BE" baseline="0" dirty="0" smtClean="0"/>
              <a:t> non</a:t>
            </a:r>
            <a:r>
              <a:rPr lang="fr-BE" dirty="0" smtClean="0"/>
              <a:t>) et complète l’ensemble des informations pour initier le test. Active l’e-</a:t>
            </a:r>
            <a:r>
              <a:rPr lang="fr-BE" dirty="0" err="1" smtClean="0"/>
              <a:t>resource</a:t>
            </a:r>
            <a:r>
              <a:rPr lang="fr-BE" baseline="0" dirty="0" smtClean="0"/>
              <a:t> concernée</a:t>
            </a:r>
            <a:r>
              <a:rPr lang="fr-BE" dirty="0" smtClean="0"/>
              <a:t>. Le [TO] </a:t>
            </a:r>
            <a:r>
              <a:rPr lang="fr-BE" b="1" dirty="0" smtClean="0"/>
              <a:t>a bien accès </a:t>
            </a:r>
            <a:r>
              <a:rPr lang="fr-BE" dirty="0" smtClean="0"/>
              <a:t>à l’activation de la ressource, mais de manière plus limitée que les EIO (</a:t>
            </a:r>
            <a:r>
              <a:rPr lang="fr-BE" dirty="0" err="1" smtClean="0"/>
              <a:t>Electronic</a:t>
            </a:r>
            <a:r>
              <a:rPr lang="fr-BE" dirty="0" smtClean="0"/>
              <a:t> Inventory </a:t>
            </a:r>
            <a:r>
              <a:rPr lang="fr-BE" dirty="0" err="1" smtClean="0"/>
              <a:t>Operator</a:t>
            </a:r>
            <a:r>
              <a:rPr lang="fr-BE" dirty="0" smtClean="0"/>
              <a:t>), et uniquement pour les ressources en test. Par défaut</a:t>
            </a:r>
            <a:r>
              <a:rPr lang="fr-BE" baseline="0" dirty="0" smtClean="0"/>
              <a:t>, les EIO n’ont pas accès à la gestion des tests. Les </a:t>
            </a:r>
            <a:r>
              <a:rPr lang="fr-BE" baseline="0" dirty="0" err="1" smtClean="0"/>
              <a:t>Selector</a:t>
            </a:r>
            <a:r>
              <a:rPr lang="fr-BE" baseline="0" dirty="0" smtClean="0"/>
              <a:t> peuvent voir les trials dès le statut « </a:t>
            </a:r>
            <a:r>
              <a:rPr lang="fr-BE" baseline="0" dirty="0" err="1" smtClean="0"/>
              <a:t>Draft</a:t>
            </a:r>
            <a:r>
              <a:rPr lang="fr-BE" baseline="0" dirty="0" smtClean="0"/>
              <a:t> » / « </a:t>
            </a:r>
            <a:r>
              <a:rPr lang="fr-BE" baseline="0" dirty="0" err="1" smtClean="0"/>
              <a:t>Requested</a:t>
            </a:r>
            <a:r>
              <a:rPr lang="fr-BE" baseline="0" dirty="0" smtClean="0"/>
              <a:t> ».</a:t>
            </a:r>
            <a:endParaRPr lang="fr-BE" dirty="0" smtClean="0"/>
          </a:p>
          <a:p>
            <a:pPr marL="571500" indent="-457200">
              <a:buFont typeface="+mj-lt"/>
              <a:buAutoNum type="arabicPeriod"/>
            </a:pPr>
            <a:r>
              <a:rPr lang="fr-BE" dirty="0" smtClean="0"/>
              <a:t>Quand l’information est complète, le statut</a:t>
            </a:r>
            <a:r>
              <a:rPr lang="fr-BE" baseline="0" dirty="0" smtClean="0"/>
              <a:t> du trial passe à « </a:t>
            </a:r>
            <a:r>
              <a:rPr lang="fr-BE" baseline="0" dirty="0" err="1" smtClean="0"/>
              <a:t>Draft</a:t>
            </a:r>
            <a:r>
              <a:rPr lang="fr-BE" baseline="0" dirty="0" smtClean="0"/>
              <a:t> » s’il était « </a:t>
            </a:r>
            <a:r>
              <a:rPr lang="fr-BE" baseline="0" dirty="0" err="1" smtClean="0"/>
              <a:t>Requested</a:t>
            </a:r>
            <a:r>
              <a:rPr lang="fr-BE" baseline="0" dirty="0" smtClean="0"/>
              <a:t> » et la PO line reste stockée sous « </a:t>
            </a:r>
            <a:r>
              <a:rPr lang="fr-BE" baseline="0" dirty="0" err="1" smtClean="0"/>
              <a:t>under</a:t>
            </a:r>
            <a:r>
              <a:rPr lang="fr-BE" baseline="0" dirty="0" smtClean="0"/>
              <a:t> </a:t>
            </a:r>
            <a:r>
              <a:rPr lang="fr-BE" baseline="0" dirty="0" err="1" smtClean="0"/>
              <a:t>evaluation</a:t>
            </a:r>
            <a:r>
              <a:rPr lang="fr-BE" baseline="0" dirty="0" smtClean="0"/>
              <a:t> » en attente de la suite.</a:t>
            </a:r>
          </a:p>
          <a:p>
            <a:pPr marL="571500" marR="0" lvl="1" indent="0" algn="l" defTabSz="914400" rtl="0" eaLnBrk="1" fontAlgn="auto" latinLnBrk="0" hangingPunct="1">
              <a:lnSpc>
                <a:spcPct val="100000"/>
              </a:lnSpc>
              <a:spcBef>
                <a:spcPts val="0"/>
              </a:spcBef>
              <a:spcAft>
                <a:spcPts val="0"/>
              </a:spcAft>
              <a:buClrTx/>
              <a:buSzTx/>
              <a:buFont typeface="+mj-lt"/>
              <a:buNone/>
              <a:tabLst/>
              <a:defRPr/>
            </a:pPr>
            <a:r>
              <a:rPr lang="fr-BE" baseline="0" dirty="0" smtClean="0"/>
              <a:t>Les participants [TP] sont invités à participer à l’évaluation, soit via mail automatique d’Alma (si le test est privé), soit via d’autres canaux hors Alma (si le test est public).</a:t>
            </a:r>
          </a:p>
          <a:p>
            <a:pPr marL="571500" marR="0" lvl="1" indent="0" algn="l" defTabSz="914400" rtl="0" eaLnBrk="1" fontAlgn="auto" latinLnBrk="0" hangingPunct="1">
              <a:lnSpc>
                <a:spcPct val="100000"/>
              </a:lnSpc>
              <a:spcBef>
                <a:spcPts val="0"/>
              </a:spcBef>
              <a:spcAft>
                <a:spcPts val="0"/>
              </a:spcAft>
              <a:buClrTx/>
              <a:buSzTx/>
              <a:buFont typeface="+mj-lt"/>
              <a:buNone/>
              <a:tabLst/>
              <a:defRPr/>
            </a:pPr>
            <a:r>
              <a:rPr lang="fr-BE" baseline="0" dirty="0" smtClean="0"/>
              <a:t>Le [TO ou TM] gère le test pendant la durée de celui-ci (suivi des alertes, éventuellement rappels aux participants).</a:t>
            </a:r>
            <a:endParaRPr lang="fr-BE" dirty="0" smtClean="0"/>
          </a:p>
          <a:p>
            <a:pPr marL="571500" indent="-457200">
              <a:buFont typeface="+mj-lt"/>
              <a:buAutoNum type="arabicPeriod"/>
            </a:pPr>
            <a:r>
              <a:rPr lang="fr-BE" dirty="0" smtClean="0"/>
              <a:t>Les participants [TP] complètent</a:t>
            </a:r>
            <a:r>
              <a:rPr lang="fr-BE" baseline="0" dirty="0" smtClean="0"/>
              <a:t> le formulaire de sondage. Note: le rôle « Trial participant » est automatiquement attribué aux participants sélectionnés lors de la création du test.</a:t>
            </a:r>
          </a:p>
          <a:p>
            <a:pPr marL="571500" indent="-457200">
              <a:buFont typeface="+mj-lt"/>
              <a:buAutoNum type="arabicPeriod"/>
            </a:pPr>
            <a:r>
              <a:rPr lang="fr-BE" dirty="0" smtClean="0"/>
              <a:t>[TO ou TM] Une fois la date de fin du test passée, clôture</a:t>
            </a:r>
            <a:r>
              <a:rPr lang="fr-BE" baseline="0" dirty="0" smtClean="0"/>
              <a:t> </a:t>
            </a:r>
            <a:r>
              <a:rPr lang="fr-BE" dirty="0" smtClean="0"/>
              <a:t>et analyse le trial et indique la décision d’achat ou non de la ressource. Une fois le trial « </a:t>
            </a:r>
            <a:r>
              <a:rPr lang="fr-BE" dirty="0" err="1" smtClean="0"/>
              <a:t>closed</a:t>
            </a:r>
            <a:r>
              <a:rPr lang="fr-BE" dirty="0" smtClean="0"/>
              <a:t> », la</a:t>
            </a:r>
            <a:r>
              <a:rPr lang="fr-BE" baseline="0" dirty="0" smtClean="0"/>
              <a:t> PO line revient au statut « In </a:t>
            </a:r>
            <a:r>
              <a:rPr lang="fr-BE" baseline="0" dirty="0" err="1" smtClean="0"/>
              <a:t>review</a:t>
            </a:r>
            <a:r>
              <a:rPr lang="fr-BE" baseline="0" dirty="0" smtClean="0"/>
              <a:t> » (avec une alerte indiquant que la PO line a fait l’objet d’un test) et le </a:t>
            </a:r>
            <a:r>
              <a:rPr lang="fr-BE" dirty="0" smtClean="0"/>
              <a:t>workflow de commande peut continuer (par le [PO ou PM]</a:t>
            </a:r>
            <a:r>
              <a:rPr lang="fr-BE" i="1" dirty="0" smtClean="0"/>
              <a:t>. </a:t>
            </a:r>
            <a:r>
              <a:rPr lang="fr-BE" i="0" dirty="0" smtClean="0"/>
              <a:t>Le</a:t>
            </a:r>
            <a:r>
              <a:rPr lang="fr-BE" i="0" baseline="0" dirty="0" smtClean="0"/>
              <a:t> [TO ou TM] n’a accès aux PO </a:t>
            </a:r>
            <a:r>
              <a:rPr lang="fr-BE" i="0" baseline="0" dirty="0" err="1" smtClean="0"/>
              <a:t>lines</a:t>
            </a:r>
            <a:r>
              <a:rPr lang="fr-BE" i="0" baseline="0" dirty="0" smtClean="0"/>
              <a:t> qu’en mode visualisation, pas édition. Il ne peut pas en changer l’état ni ajouter de note.</a:t>
            </a:r>
            <a:endParaRPr lang="fr-BE" i="1" dirty="0" smtClean="0"/>
          </a:p>
          <a:p>
            <a:pPr marL="571500" indent="-457200">
              <a:buFont typeface="+mj-lt"/>
              <a:buAutoNum type="arabicPeriod"/>
            </a:pPr>
            <a:r>
              <a:rPr lang="fr-BE" dirty="0" smtClean="0"/>
              <a:t>[PO ou PM] Clôture ou poursuit le workflow de commande en fonction</a:t>
            </a:r>
            <a:r>
              <a:rPr lang="fr-BE" baseline="0" dirty="0" smtClean="0"/>
              <a:t> de la décision </a:t>
            </a:r>
            <a:r>
              <a:rPr lang="fr-BE" i="0" dirty="0" smtClean="0"/>
              <a:t>:</a:t>
            </a:r>
            <a:r>
              <a:rPr lang="fr-BE" i="1" dirty="0" smtClean="0"/>
              <a:t> </a:t>
            </a:r>
            <a:r>
              <a:rPr lang="fr-BE" i="0" dirty="0" smtClean="0"/>
              <a:t>soit approbation</a:t>
            </a:r>
            <a:r>
              <a:rPr lang="fr-BE" i="0" baseline="0" dirty="0" smtClean="0"/>
              <a:t> et envoi du bon de commande, soit annulation du bon de commande. </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a:t>
            </a:fld>
            <a:endParaRPr lang="fr-BE"/>
          </a:p>
        </p:txBody>
      </p:sp>
    </p:spTree>
    <p:extLst>
      <p:ext uri="{BB962C8B-B14F-4D97-AF65-F5344CB8AC3E}">
        <p14:creationId xmlns:p14="http://schemas.microsoft.com/office/powerpoint/2010/main" val="218491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En fonction de la question, en cliquant sur « </a:t>
            </a:r>
            <a:r>
              <a:rPr lang="fr-BE" baseline="0" dirty="0" err="1" smtClean="0"/>
              <a:t>view</a:t>
            </a:r>
            <a:r>
              <a:rPr lang="fr-BE" baseline="0" dirty="0" smtClean="0"/>
              <a:t> », on peut avoir un détail des réponses, sous forme de liste (dans le cas d’une question de type « free </a:t>
            </a:r>
            <a:r>
              <a:rPr lang="fr-BE" baseline="0" dirty="0" err="1" smtClean="0"/>
              <a:t>text</a:t>
            </a:r>
            <a:r>
              <a:rPr lang="fr-BE" baseline="0" dirty="0" smtClean="0"/>
              <a:t> ») ou de tableau et de graphe (pour les autres types de questions: </a:t>
            </a:r>
            <a:r>
              <a:rPr lang="fr-BE" baseline="0" dirty="0" err="1" smtClean="0"/>
              <a:t>scale</a:t>
            </a:r>
            <a:r>
              <a:rPr lang="fr-BE" baseline="0" dirty="0" smtClean="0"/>
              <a:t> of satisfaction, </a:t>
            </a:r>
            <a:r>
              <a:rPr lang="fr-BE" baseline="0" dirty="0" err="1" smtClean="0"/>
              <a:t>yes</a:t>
            </a:r>
            <a:r>
              <a:rPr lang="fr-BE" baseline="0" dirty="0" smtClean="0"/>
              <a:t>/no).</a:t>
            </a:r>
          </a:p>
          <a:p>
            <a:endParaRPr lang="fr-BE" baseline="0" dirty="0" smtClean="0"/>
          </a:p>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21</a:t>
            </a:fld>
            <a:endParaRPr lang="fr-BE"/>
          </a:p>
        </p:txBody>
      </p:sp>
    </p:spTree>
    <p:extLst>
      <p:ext uri="{BB962C8B-B14F-4D97-AF65-F5344CB8AC3E}">
        <p14:creationId xmlns:p14="http://schemas.microsoft.com/office/powerpoint/2010/main" val="2859729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Complétion des résultats du sondage par le gestionnaire du test:</a:t>
            </a:r>
          </a:p>
          <a:p>
            <a:r>
              <a:rPr lang="fr-BE" dirty="0" smtClean="0"/>
              <a:t>Les seuls</a:t>
            </a:r>
            <a:r>
              <a:rPr lang="fr-BE" baseline="0" dirty="0" smtClean="0"/>
              <a:t> champs obligatoires sont « </a:t>
            </a:r>
            <a:r>
              <a:rPr lang="fr-BE" baseline="0" dirty="0" err="1" smtClean="0"/>
              <a:t>result</a:t>
            </a:r>
            <a:r>
              <a:rPr lang="fr-BE" baseline="0" dirty="0" smtClean="0"/>
              <a:t> » et « </a:t>
            </a:r>
            <a:r>
              <a:rPr lang="fr-BE" baseline="0" dirty="0" err="1" smtClean="0"/>
              <a:t>result</a:t>
            </a:r>
            <a:r>
              <a:rPr lang="fr-BE" baseline="0" dirty="0" smtClean="0"/>
              <a:t> date ».</a:t>
            </a:r>
            <a:endParaRPr lang="fr-BE" dirty="0" smtClean="0"/>
          </a:p>
          <a:p>
            <a:r>
              <a:rPr lang="fr-BE" sz="1200" kern="1200" dirty="0" err="1" smtClean="0">
                <a:solidFill>
                  <a:schemeClr val="tx1"/>
                </a:solidFill>
                <a:effectLst/>
                <a:latin typeface="+mn-lt"/>
                <a:ea typeface="+mn-ea"/>
                <a:cs typeface="+mn-cs"/>
              </a:rPr>
              <a:t>Result</a:t>
            </a:r>
            <a:r>
              <a:rPr lang="fr-B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(liste </a:t>
            </a:r>
            <a:r>
              <a:rPr lang="en-US" sz="1200" kern="1200" dirty="0" err="1" smtClean="0">
                <a:solidFill>
                  <a:schemeClr val="tx1"/>
                </a:solidFill>
                <a:effectLst/>
                <a:latin typeface="+mn-lt"/>
                <a:ea typeface="+mn-ea"/>
                <a:cs typeface="+mn-cs"/>
              </a:rPr>
              <a:t>prédéfinie</a:t>
            </a:r>
            <a:r>
              <a:rPr lang="en-US" sz="1200" kern="1200" dirty="0" smtClean="0">
                <a:solidFill>
                  <a:schemeClr val="tx1"/>
                </a:solidFill>
                <a:effectLst/>
                <a:latin typeface="+mn-lt"/>
                <a:ea typeface="+mn-ea"/>
                <a:cs typeface="+mn-cs"/>
              </a:rPr>
              <a:t> par</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administrateur</a:t>
            </a:r>
            <a:r>
              <a:rPr lang="en-US" sz="1200" kern="1200" baseline="0" dirty="0" smtClean="0">
                <a:solidFill>
                  <a:schemeClr val="tx1"/>
                </a:solidFill>
                <a:effectLst/>
                <a:latin typeface="+mn-lt"/>
                <a:ea typeface="+mn-ea"/>
                <a:cs typeface="+mn-cs"/>
              </a:rPr>
              <a:t> Alma; encore à </a:t>
            </a:r>
            <a:r>
              <a:rPr lang="en-US" sz="1200" kern="1200" baseline="0" dirty="0" err="1" smtClean="0">
                <a:solidFill>
                  <a:schemeClr val="tx1"/>
                </a:solidFill>
                <a:effectLst/>
                <a:latin typeface="+mn-lt"/>
                <a:ea typeface="+mn-ea"/>
                <a:cs typeface="+mn-cs"/>
              </a:rPr>
              <a:t>compléter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souhaité</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mais</a:t>
            </a:r>
            <a:r>
              <a:rPr lang="en-US" sz="1200" kern="1200" baseline="0" dirty="0" smtClean="0">
                <a:solidFill>
                  <a:schemeClr val="tx1"/>
                </a:solidFill>
                <a:effectLst/>
                <a:latin typeface="+mn-lt"/>
                <a:ea typeface="+mn-ea"/>
                <a:cs typeface="+mn-cs"/>
              </a:rPr>
              <a:t> nous </a:t>
            </a:r>
            <a:r>
              <a:rPr lang="en-US" sz="1200" kern="1200" baseline="0" dirty="0" err="1" smtClean="0">
                <a:solidFill>
                  <a:schemeClr val="tx1"/>
                </a:solidFill>
                <a:effectLst/>
                <a:latin typeface="+mn-lt"/>
                <a:ea typeface="+mn-ea"/>
                <a:cs typeface="+mn-cs"/>
              </a:rPr>
              <a:t>semble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satisfaisant</a:t>
            </a:r>
            <a:r>
              <a:rPr lang="en-US" sz="1200" kern="1200" baseline="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Not recommended</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Decision cannot be made</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Mostly recommended</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Recommended with reservation</a:t>
            </a:r>
            <a:endParaRPr lang="fr-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Result reason (liste </a:t>
            </a:r>
            <a:r>
              <a:rPr lang="en-US" sz="1200" kern="1200" dirty="0" err="1" smtClean="0">
                <a:solidFill>
                  <a:schemeClr val="tx1"/>
                </a:solidFill>
                <a:effectLst/>
                <a:latin typeface="+mn-lt"/>
                <a:ea typeface="+mn-ea"/>
                <a:cs typeface="+mn-cs"/>
              </a:rPr>
              <a:t>prédéfinie</a:t>
            </a:r>
            <a:r>
              <a:rPr lang="en-US" sz="1200" kern="1200" dirty="0" smtClean="0">
                <a:solidFill>
                  <a:schemeClr val="tx1"/>
                </a:solidFill>
                <a:effectLst/>
                <a:latin typeface="+mn-lt"/>
                <a:ea typeface="+mn-ea"/>
                <a:cs typeface="+mn-cs"/>
              </a:rPr>
              <a:t> par</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administrateur</a:t>
            </a:r>
            <a:r>
              <a:rPr lang="en-US" sz="1200" kern="1200" baseline="0" dirty="0" smtClean="0">
                <a:solidFill>
                  <a:schemeClr val="tx1"/>
                </a:solidFill>
                <a:effectLst/>
                <a:latin typeface="+mn-lt"/>
                <a:ea typeface="+mn-ea"/>
                <a:cs typeface="+mn-cs"/>
              </a:rPr>
              <a:t>  Alma; encore à </a:t>
            </a:r>
            <a:r>
              <a:rPr lang="en-US" sz="1200" kern="1200" baseline="0" dirty="0" err="1" smtClean="0">
                <a:solidFill>
                  <a:schemeClr val="tx1"/>
                </a:solidFill>
                <a:effectLst/>
                <a:latin typeface="+mn-lt"/>
                <a:ea typeface="+mn-ea"/>
                <a:cs typeface="+mn-cs"/>
              </a:rPr>
              <a:t>compléter</a:t>
            </a:r>
            <a:r>
              <a:rPr lang="en-US" sz="1200" kern="1200" baseline="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High cost</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Not enough participants</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Other</a:t>
            </a: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Statisfaction</a:t>
            </a:r>
            <a:r>
              <a:rPr lang="en-US" sz="1200" kern="1200" dirty="0" smtClean="0">
                <a:solidFill>
                  <a:schemeClr val="tx1"/>
                </a:solidFill>
                <a:effectLst/>
                <a:latin typeface="+mn-lt"/>
                <a:ea typeface="+mn-ea"/>
                <a:cs typeface="+mn-cs"/>
              </a:rPr>
              <a:t> is low</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22</a:t>
            </a:fld>
            <a:endParaRPr lang="fr-BE"/>
          </a:p>
        </p:txBody>
      </p:sp>
    </p:spTree>
    <p:extLst>
      <p:ext uri="{BB962C8B-B14F-4D97-AF65-F5344CB8AC3E}">
        <p14:creationId xmlns:p14="http://schemas.microsoft.com/office/powerpoint/2010/main" val="89603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Note: sur la liste des PO </a:t>
            </a:r>
            <a:r>
              <a:rPr lang="fr-BE" dirty="0" err="1" smtClean="0"/>
              <a:t>lines</a:t>
            </a:r>
            <a:r>
              <a:rPr lang="fr-BE" dirty="0" smtClean="0"/>
              <a:t> « in </a:t>
            </a:r>
            <a:r>
              <a:rPr lang="fr-BE" dirty="0" err="1" smtClean="0"/>
              <a:t>review</a:t>
            </a:r>
            <a:r>
              <a:rPr lang="fr-BE" dirty="0" smtClean="0"/>
              <a:t> » (Alma &gt; Acquisitions: </a:t>
            </a:r>
            <a:r>
              <a:rPr lang="fr-BE" dirty="0" err="1" smtClean="0"/>
              <a:t>Purchase</a:t>
            </a:r>
            <a:r>
              <a:rPr lang="fr-BE" baseline="0" dirty="0" smtClean="0"/>
              <a:t> </a:t>
            </a:r>
            <a:r>
              <a:rPr lang="fr-BE" baseline="0" dirty="0" err="1" smtClean="0"/>
              <a:t>Order</a:t>
            </a:r>
            <a:r>
              <a:rPr lang="fr-BE" baseline="0" dirty="0" smtClean="0"/>
              <a:t> Lines &gt; </a:t>
            </a:r>
            <a:r>
              <a:rPr lang="fr-BE" baseline="0" dirty="0" err="1" smtClean="0"/>
              <a:t>Review</a:t>
            </a:r>
            <a:r>
              <a:rPr lang="fr-BE" baseline="0" dirty="0" smtClean="0"/>
              <a:t>), il est possible, </a:t>
            </a:r>
            <a:r>
              <a:rPr lang="fr-BE" baseline="0" dirty="0" err="1" smtClean="0"/>
              <a:t>e.a</a:t>
            </a:r>
            <a:r>
              <a:rPr lang="fr-BE" baseline="0" dirty="0" smtClean="0"/>
              <a:t>., de filtrer les lignes en fonction de la valeur des alertes (facette: </a:t>
            </a:r>
            <a:r>
              <a:rPr lang="fr-BE" baseline="0" dirty="0" err="1" smtClean="0"/>
              <a:t>Alert</a:t>
            </a:r>
            <a:r>
              <a:rPr lang="fr-BE" baseline="0" dirty="0" smtClean="0"/>
              <a:t>), ce qui permet d’accéder très facilement aux PO </a:t>
            </a:r>
            <a:r>
              <a:rPr lang="fr-BE" baseline="0" dirty="0" err="1" smtClean="0"/>
              <a:t>lines</a:t>
            </a:r>
            <a:r>
              <a:rPr lang="fr-BE" baseline="0" dirty="0" smtClean="0"/>
              <a:t> ayant fait l’objet d’un trial.</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23</a:t>
            </a:fld>
            <a:endParaRPr lang="fr-BE"/>
          </a:p>
        </p:txBody>
      </p:sp>
    </p:spTree>
    <p:extLst>
      <p:ext uri="{BB962C8B-B14F-4D97-AF65-F5344CB8AC3E}">
        <p14:creationId xmlns:p14="http://schemas.microsoft.com/office/powerpoint/2010/main" val="328734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est nécessaire de créer un bon de commande (PO line) pour la ressource pour pouvoir lancer un trial (via recherche dans</a:t>
            </a:r>
            <a:r>
              <a:rPr lang="fr-BE" baseline="0" dirty="0" smtClean="0"/>
              <a:t> la CZ &gt; </a:t>
            </a:r>
            <a:r>
              <a:rPr lang="fr-BE" baseline="0" dirty="0" err="1" smtClean="0"/>
              <a:t>order</a:t>
            </a:r>
            <a:r>
              <a:rPr lang="fr-BE" baseline="0" dirty="0" smtClean="0"/>
              <a:t> ou via création d’une ressource locale depuis une notice bibliographique importée ou non &gt; </a:t>
            </a:r>
            <a:r>
              <a:rPr lang="fr-BE" baseline="0" dirty="0" err="1" smtClean="0"/>
              <a:t>order</a:t>
            </a:r>
            <a:r>
              <a:rPr lang="fr-BE" baseline="0" dirty="0" smtClean="0"/>
              <a:t>)</a:t>
            </a:r>
            <a:r>
              <a:rPr lang="fr-BE" dirty="0" smtClean="0"/>
              <a:t>. </a:t>
            </a:r>
          </a:p>
          <a:p>
            <a:r>
              <a:rPr lang="fr-BE" dirty="0" smtClean="0"/>
              <a:t>Rôle nécessaire: </a:t>
            </a:r>
            <a:r>
              <a:rPr lang="fr-BE" dirty="0" err="1" smtClean="0"/>
              <a:t>Purchasing</a:t>
            </a:r>
            <a:r>
              <a:rPr lang="fr-BE" dirty="0" smtClean="0"/>
              <a:t> </a:t>
            </a:r>
            <a:r>
              <a:rPr lang="fr-BE" dirty="0" err="1" smtClean="0"/>
              <a:t>Operator</a:t>
            </a:r>
            <a:r>
              <a:rPr lang="fr-BE" dirty="0" smtClean="0"/>
              <a:t> / Manager.</a:t>
            </a:r>
          </a:p>
          <a:p>
            <a:r>
              <a:rPr lang="fr-BE" dirty="0" smtClean="0"/>
              <a:t>Le processus est détaillé dans la</a:t>
            </a:r>
            <a:r>
              <a:rPr lang="fr-BE" baseline="0" dirty="0" smtClean="0"/>
              <a:t> formation « acquisitions »</a:t>
            </a:r>
            <a:endParaRPr lang="fr-BE"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4</a:t>
            </a:fld>
            <a:endParaRPr lang="fr-BE"/>
          </a:p>
        </p:txBody>
      </p:sp>
    </p:spTree>
    <p:extLst>
      <p:ext uri="{BB962C8B-B14F-4D97-AF65-F5344CB8AC3E}">
        <p14:creationId xmlns:p14="http://schemas.microsoft.com/office/powerpoint/2010/main" val="372062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a:t>
            </a:r>
            <a:r>
              <a:rPr lang="fr-BE" baseline="0" dirty="0" smtClean="0"/>
              <a:t>est obligatoire normalement sur la PO Line d’indiquer le prix, le </a:t>
            </a:r>
            <a:r>
              <a:rPr lang="fr-BE" baseline="0" dirty="0" err="1" smtClean="0"/>
              <a:t>material</a:t>
            </a:r>
            <a:r>
              <a:rPr lang="fr-BE" baseline="0" dirty="0" smtClean="0"/>
              <a:t> supplier, le </a:t>
            </a:r>
            <a:r>
              <a:rPr lang="fr-BE" baseline="0" dirty="0" err="1" smtClean="0"/>
              <a:t>fund</a:t>
            </a:r>
            <a:r>
              <a:rPr lang="fr-BE" baseline="0" dirty="0" smtClean="0"/>
              <a:t> et le </a:t>
            </a:r>
            <a:r>
              <a:rPr lang="fr-BE" baseline="0" dirty="0" err="1" smtClean="0"/>
              <a:t>renewal</a:t>
            </a:r>
            <a:r>
              <a:rPr lang="fr-BE" baseline="0" dirty="0" smtClean="0"/>
              <a:t> date. Toutefois, dans le cadre d’un test en particulier, on peut sauver la ligne de commande en outrepassant ces obligations. </a:t>
            </a:r>
          </a:p>
          <a:p>
            <a:r>
              <a:rPr lang="fr-BE" b="1" baseline="0" dirty="0" smtClean="0"/>
              <a:t>Recommandations (chaque fois que possible): </a:t>
            </a:r>
          </a:p>
          <a:p>
            <a:pPr marL="228600" indent="-228600">
              <a:buAutoNum type="arabicPeriod"/>
            </a:pPr>
            <a:r>
              <a:rPr lang="fr-BE" baseline="0" dirty="0" smtClean="0"/>
              <a:t>Compléter le champ « </a:t>
            </a:r>
            <a:r>
              <a:rPr lang="fr-BE" baseline="0" dirty="0" err="1" smtClean="0"/>
              <a:t>subscription</a:t>
            </a:r>
            <a:r>
              <a:rPr lang="fr-BE" baseline="0" dirty="0" smtClean="0"/>
              <a:t> </a:t>
            </a:r>
            <a:r>
              <a:rPr lang="fr-BE" baseline="0" dirty="0" err="1" smtClean="0"/>
              <a:t>from</a:t>
            </a:r>
            <a:r>
              <a:rPr lang="fr-BE" baseline="0" dirty="0" smtClean="0"/>
              <a:t> date », nécessaire pour définir la période du test, nécessairement antérieure à la date de souscription envisagée.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BE" baseline="0" dirty="0" smtClean="0"/>
              <a:t>Compléter le prix, important pour la décision finale d’acquisition. Si le prix n’est pas définitif, l’indiquer en note.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BE" baseline="0" dirty="0" smtClean="0"/>
              <a:t>Dans la mesure du possible (pour retrouver facilement la POL et le trial), compléter le « </a:t>
            </a:r>
            <a:r>
              <a:rPr lang="fr-BE" baseline="0" dirty="0" err="1" smtClean="0"/>
              <a:t>Material</a:t>
            </a:r>
            <a:r>
              <a:rPr lang="fr-BE" baseline="0" dirty="0" smtClean="0"/>
              <a:t> supplier » et l’Access provider, ainsi que les autres informations connues.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BE" baseline="0" dirty="0" smtClean="0"/>
              <a:t>Compléter les « </a:t>
            </a:r>
            <a:r>
              <a:rPr lang="fr-BE" baseline="0" dirty="0" err="1" smtClean="0"/>
              <a:t>interested</a:t>
            </a:r>
            <a:r>
              <a:rPr lang="fr-BE" baseline="0" dirty="0" smtClean="0"/>
              <a:t> </a:t>
            </a:r>
            <a:r>
              <a:rPr lang="fr-BE" baseline="0" dirty="0" err="1" smtClean="0"/>
              <a:t>users</a:t>
            </a:r>
            <a:r>
              <a:rPr lang="fr-BE" baseline="0" dirty="0" smtClean="0"/>
              <a:t> » s’il y en a. Ils pourront éventuellement être invités à participer au test.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BE" baseline="0" dirty="0" smtClean="0"/>
              <a:t>Ajouter les annexes utiles. Ex: liste de titres avec prix au titre dans le cas d’un package, offre du fournisseur…. (cf. formation acquisitions &gt; Workflows particuliers: ressources électroniques)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BE" baseline="0" dirty="0" smtClean="0"/>
              <a:t>Sauver et demander ou lancer le test: </a:t>
            </a:r>
            <a:endParaRPr lang="fr-BE" baseline="0" dirty="0"/>
          </a:p>
          <a:p>
            <a:pPr marL="628650" lvl="1" indent="-171450">
              <a:buFont typeface="Arial" panose="020B0604020202020204" pitchFamily="34" charset="0"/>
              <a:buChar char="•"/>
            </a:pPr>
            <a:r>
              <a:rPr lang="fr-BE" b="1" baseline="0" dirty="0" smtClean="0"/>
              <a:t>Save and </a:t>
            </a:r>
            <a:r>
              <a:rPr lang="fr-BE" b="1" baseline="0" dirty="0" err="1" smtClean="0"/>
              <a:t>request</a:t>
            </a:r>
            <a:r>
              <a:rPr lang="fr-BE" b="1" baseline="0" dirty="0" smtClean="0"/>
              <a:t> </a:t>
            </a:r>
            <a:r>
              <a:rPr lang="fr-BE" b="1" baseline="0" dirty="0" err="1" smtClean="0"/>
              <a:t>evaluation</a:t>
            </a:r>
            <a:r>
              <a:rPr lang="fr-BE" b="1" baseline="0" dirty="0" smtClean="0"/>
              <a:t> </a:t>
            </a:r>
            <a:r>
              <a:rPr lang="fr-BE" baseline="0" dirty="0" smtClean="0"/>
              <a:t>: </a:t>
            </a:r>
            <a:r>
              <a:rPr lang="en-US" sz="1200" kern="1200" dirty="0" smtClean="0">
                <a:solidFill>
                  <a:schemeClr val="tx1"/>
                </a:solidFill>
                <a:effectLst/>
                <a:latin typeface="+mn-lt"/>
                <a:ea typeface="+mn-ea"/>
                <a:cs typeface="+mn-cs"/>
              </a:rPr>
              <a:t>(=“request trial” (demander un test)) – Si le Purchasing Operator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pas le </a:t>
            </a:r>
            <a:r>
              <a:rPr lang="en-US" sz="1200" kern="1200" dirty="0" err="1" smtClean="0">
                <a:solidFill>
                  <a:schemeClr val="tx1"/>
                </a:solidFill>
                <a:effectLst/>
                <a:latin typeface="+mn-lt"/>
                <a:ea typeface="+mn-ea"/>
                <a:cs typeface="+mn-cs"/>
              </a:rPr>
              <a:t>rôle</a:t>
            </a:r>
            <a:r>
              <a:rPr lang="en-US" sz="1200" kern="1200" dirty="0" smtClean="0">
                <a:solidFill>
                  <a:schemeClr val="tx1"/>
                </a:solidFill>
                <a:effectLst/>
                <a:latin typeface="+mn-lt"/>
                <a:ea typeface="+mn-ea"/>
                <a:cs typeface="+mn-cs"/>
              </a:rPr>
              <a:t> de Trial Operator, le </a:t>
            </a:r>
            <a:r>
              <a:rPr lang="en-US" sz="1200" kern="1200" dirty="0" err="1" smtClean="0">
                <a:solidFill>
                  <a:schemeClr val="tx1"/>
                </a:solidFill>
                <a:effectLst/>
                <a:latin typeface="+mn-lt"/>
                <a:ea typeface="+mn-ea"/>
                <a:cs typeface="+mn-cs"/>
              </a:rPr>
              <a:t>statut</a:t>
            </a:r>
            <a:r>
              <a:rPr lang="en-US" sz="1200" kern="1200" dirty="0" smtClean="0">
                <a:solidFill>
                  <a:schemeClr val="tx1"/>
                </a:solidFill>
                <a:effectLst/>
                <a:latin typeface="+mn-lt"/>
                <a:ea typeface="+mn-ea"/>
                <a:cs typeface="+mn-cs"/>
              </a:rPr>
              <a:t> de la PO line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modifié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“Under Evaluation” et la </a:t>
            </a:r>
            <a:r>
              <a:rPr lang="en-US" sz="1200" kern="1200" dirty="0" err="1" smtClean="0">
                <a:solidFill>
                  <a:schemeClr val="tx1"/>
                </a:solidFill>
                <a:effectLst/>
                <a:latin typeface="+mn-lt"/>
                <a:ea typeface="+mn-ea"/>
                <a:cs typeface="+mn-cs"/>
              </a:rPr>
              <a:t>ligne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commande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apparaît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la page “Manage Trials” avec le status “Requested”, </a:t>
            </a:r>
            <a:r>
              <a:rPr lang="en-US" sz="1200" kern="1200" dirty="0" err="1" smtClean="0">
                <a:solidFill>
                  <a:schemeClr val="tx1"/>
                </a:solidFill>
                <a:effectLst/>
                <a:latin typeface="+mn-lt"/>
                <a:ea typeface="+mn-ea"/>
                <a:cs typeface="+mn-cs"/>
              </a:rPr>
              <a:t>où</a:t>
            </a:r>
            <a:r>
              <a:rPr lang="en-US" sz="1200" kern="1200" dirty="0" smtClean="0">
                <a:solidFill>
                  <a:schemeClr val="tx1"/>
                </a:solidFill>
                <a:effectLst/>
                <a:latin typeface="+mn-lt"/>
                <a:ea typeface="+mn-ea"/>
                <a:cs typeface="+mn-cs"/>
              </a:rPr>
              <a:t> le Trial Operator </a:t>
            </a:r>
            <a:r>
              <a:rPr lang="en-US" sz="1200" kern="1200" dirty="0" err="1" smtClean="0">
                <a:solidFill>
                  <a:schemeClr val="tx1"/>
                </a:solidFill>
                <a:effectLst/>
                <a:latin typeface="+mn-lt"/>
                <a:ea typeface="+mn-ea"/>
                <a:cs typeface="+mn-cs"/>
              </a:rPr>
              <a:t>peut</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accéder</a:t>
            </a:r>
            <a:r>
              <a:rPr lang="en-US" sz="1200" kern="1200" dirty="0" smtClean="0">
                <a:solidFill>
                  <a:schemeClr val="tx1"/>
                </a:solidFill>
                <a:effectLst/>
                <a:latin typeface="+mn-lt"/>
                <a:ea typeface="+mn-ea"/>
                <a:cs typeface="+mn-cs"/>
              </a:rPr>
              <a:t> et lancer le test.</a:t>
            </a:r>
            <a:endParaRPr lang="fr-BE"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Save and Start Trial</a:t>
            </a:r>
            <a:r>
              <a:rPr lang="en-US" sz="1200" kern="1200" dirty="0" smtClean="0">
                <a:solidFill>
                  <a:schemeClr val="tx1"/>
                </a:solidFill>
                <a:effectLst/>
                <a:latin typeface="+mn-lt"/>
                <a:ea typeface="+mn-ea"/>
                <a:cs typeface="+mn-cs"/>
              </a:rPr>
              <a:t> – Si le Purchasing Operator a </a:t>
            </a:r>
            <a:r>
              <a:rPr lang="en-US" sz="1200" kern="1200" dirty="0" err="1" smtClean="0">
                <a:solidFill>
                  <a:schemeClr val="tx1"/>
                </a:solidFill>
                <a:effectLst/>
                <a:latin typeface="+mn-lt"/>
                <a:ea typeface="+mn-ea"/>
                <a:cs typeface="+mn-cs"/>
              </a:rPr>
              <a:t>aussi</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rôle</a:t>
            </a:r>
            <a:r>
              <a:rPr lang="en-US" sz="1200" kern="1200" dirty="0" smtClean="0">
                <a:solidFill>
                  <a:schemeClr val="tx1"/>
                </a:solidFill>
                <a:effectLst/>
                <a:latin typeface="+mn-lt"/>
                <a:ea typeface="+mn-ea"/>
                <a:cs typeface="+mn-cs"/>
              </a:rPr>
              <a:t> de Trial Operator, le </a:t>
            </a:r>
            <a:r>
              <a:rPr lang="en-US" sz="1200" kern="1200" dirty="0" err="1" smtClean="0">
                <a:solidFill>
                  <a:schemeClr val="tx1"/>
                </a:solidFill>
                <a:effectLst/>
                <a:latin typeface="+mn-lt"/>
                <a:ea typeface="+mn-ea"/>
                <a:cs typeface="+mn-cs"/>
              </a:rPr>
              <a:t>statut</a:t>
            </a:r>
            <a:r>
              <a:rPr lang="en-US" sz="1200" kern="1200" dirty="0" smtClean="0">
                <a:solidFill>
                  <a:schemeClr val="tx1"/>
                </a:solidFill>
                <a:effectLst/>
                <a:latin typeface="+mn-lt"/>
                <a:ea typeface="+mn-ea"/>
                <a:cs typeface="+mn-cs"/>
              </a:rPr>
              <a:t> de la PO line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modifié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“Under Evaluation” et la page “Trial Details” (Wizard de </a:t>
            </a:r>
            <a:r>
              <a:rPr lang="en-US" sz="1200" kern="1200" dirty="0" err="1" smtClean="0">
                <a:solidFill>
                  <a:schemeClr val="tx1"/>
                </a:solidFill>
                <a:effectLst/>
                <a:latin typeface="+mn-lt"/>
                <a:ea typeface="+mn-ea"/>
                <a:cs typeface="+mn-cs"/>
              </a:rPr>
              <a:t>création</a:t>
            </a:r>
            <a:r>
              <a:rPr lang="en-US" sz="1200" kern="1200" baseline="0" dirty="0" smtClean="0">
                <a:solidFill>
                  <a:schemeClr val="tx1"/>
                </a:solidFill>
                <a:effectLst/>
                <a:latin typeface="+mn-lt"/>
                <a:ea typeface="+mn-ea"/>
                <a:cs typeface="+mn-cs"/>
              </a:rPr>
              <a:t> de trial)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s’ouvre</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5</a:t>
            </a:fld>
            <a:endParaRPr lang="fr-BE"/>
          </a:p>
        </p:txBody>
      </p:sp>
    </p:spTree>
    <p:extLst>
      <p:ext uri="{BB962C8B-B14F-4D97-AF65-F5344CB8AC3E}">
        <p14:creationId xmlns:p14="http://schemas.microsoft.com/office/powerpoint/2010/main" val="372062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Lors de l’enregistrement, si toutes les informations de la PO line ne sont pas complétées, un message</a:t>
            </a:r>
            <a:r>
              <a:rPr lang="fr-BE" baseline="0" dirty="0" smtClean="0"/>
              <a:t> d’avertissement apparaît. </a:t>
            </a:r>
          </a:p>
          <a:p>
            <a:r>
              <a:rPr lang="fr-BE" baseline="0" dirty="0" smtClean="0"/>
              <a:t>Vous pouvez l’outrepasser.</a:t>
            </a:r>
          </a:p>
          <a:p>
            <a:r>
              <a:rPr lang="fr-BE" baseline="0" dirty="0" smtClean="0"/>
              <a:t>Si vous avez cliqué sur « Save and </a:t>
            </a:r>
            <a:r>
              <a:rPr lang="fr-BE" baseline="0" dirty="0" err="1" smtClean="0"/>
              <a:t>request</a:t>
            </a:r>
            <a:r>
              <a:rPr lang="fr-BE" baseline="0" dirty="0" smtClean="0"/>
              <a:t> </a:t>
            </a:r>
            <a:r>
              <a:rPr lang="fr-BE" baseline="0" dirty="0" err="1" smtClean="0"/>
              <a:t>evaluation</a:t>
            </a:r>
            <a:r>
              <a:rPr lang="fr-BE" baseline="0" dirty="0" smtClean="0"/>
              <a:t> », l’’écran opérationnel reprenant la liste des PO </a:t>
            </a:r>
            <a:r>
              <a:rPr lang="fr-BE" baseline="0" dirty="0" err="1" smtClean="0"/>
              <a:t>lines</a:t>
            </a:r>
            <a:r>
              <a:rPr lang="fr-BE" baseline="0" dirty="0" smtClean="0"/>
              <a:t> « in </a:t>
            </a:r>
            <a:r>
              <a:rPr lang="fr-BE" baseline="0" dirty="0" err="1" smtClean="0"/>
              <a:t>review</a:t>
            </a:r>
            <a:r>
              <a:rPr lang="fr-BE" baseline="0" dirty="0" smtClean="0"/>
              <a:t> » apparaît ensuite avec un message confirmant que la PO line a été créée.</a:t>
            </a:r>
          </a:p>
          <a:p>
            <a:r>
              <a:rPr lang="fr-BE" baseline="0" dirty="0" smtClean="0"/>
              <a:t>Si vous avez cliqué sur « Save and </a:t>
            </a:r>
            <a:r>
              <a:rPr lang="fr-BE" baseline="0" dirty="0" err="1" smtClean="0"/>
              <a:t>start</a:t>
            </a:r>
            <a:r>
              <a:rPr lang="fr-BE" baseline="0" dirty="0" smtClean="0"/>
              <a:t> trial », c’est l’écran de création du test qui s’ouvre ensuite.</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6</a:t>
            </a:fld>
            <a:endParaRPr lang="fr-BE"/>
          </a:p>
        </p:txBody>
      </p:sp>
    </p:spTree>
    <p:extLst>
      <p:ext uri="{BB962C8B-B14F-4D97-AF65-F5344CB8AC3E}">
        <p14:creationId xmlns:p14="http://schemas.microsoft.com/office/powerpoint/2010/main" val="360163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fois que</a:t>
            </a:r>
            <a:r>
              <a:rPr lang="fr-BE" baseline="0" dirty="0" smtClean="0"/>
              <a:t> la PO line a été enregistrée via l’une des deux options demandant ou lançant un trial, un trial est créé par le système et apparaît dans la liste des trials, acce</a:t>
            </a:r>
            <a:r>
              <a:rPr lang="fr-BE" dirty="0" smtClean="0"/>
              <a:t>ssible via le menu Alma: Acquisitions &gt; </a:t>
            </a:r>
            <a:r>
              <a:rPr lang="fr-BE" dirty="0" err="1" smtClean="0"/>
              <a:t>Purchase</a:t>
            </a:r>
            <a:r>
              <a:rPr lang="fr-BE" baseline="0" dirty="0" smtClean="0"/>
              <a:t> </a:t>
            </a:r>
            <a:r>
              <a:rPr lang="fr-BE" baseline="0" dirty="0" err="1" smtClean="0"/>
              <a:t>Order</a:t>
            </a:r>
            <a:r>
              <a:rPr lang="fr-BE" baseline="0" dirty="0" smtClean="0"/>
              <a:t> Lines : Manage Trials </a:t>
            </a:r>
            <a:r>
              <a:rPr lang="fr-BE" i="1" baseline="0" dirty="0" smtClean="0"/>
              <a:t>(uniquement pour les Trials managers et les </a:t>
            </a:r>
            <a:r>
              <a:rPr lang="fr-BE" i="1" baseline="0" dirty="0" err="1" smtClean="0"/>
              <a:t>Selectors</a:t>
            </a:r>
            <a:r>
              <a:rPr lang="fr-BE" i="1" baseline="0" dirty="0" smtClean="0"/>
              <a:t>)</a:t>
            </a:r>
            <a:r>
              <a:rPr lang="fr-BE" baseline="0" dirty="0" smtClean="0"/>
              <a:t>. Les Trial </a:t>
            </a:r>
            <a:r>
              <a:rPr lang="fr-BE" baseline="0" dirty="0" err="1" smtClean="0"/>
              <a:t>operators</a:t>
            </a:r>
            <a:r>
              <a:rPr lang="fr-BE" baseline="0" dirty="0" smtClean="0"/>
              <a:t> n’ont pas accès à cette page via le menu mais peuvent y accéder via les liens de la liste des tâches sur le </a:t>
            </a:r>
            <a:r>
              <a:rPr lang="fr-BE" baseline="0" dirty="0" err="1" smtClean="0"/>
              <a:t>dahsboard</a:t>
            </a:r>
            <a:r>
              <a:rPr lang="fr-BE" baseline="0" dirty="0" smtClean="0"/>
              <a:t> Alma.</a:t>
            </a:r>
          </a:p>
          <a:p>
            <a:r>
              <a:rPr lang="fr-BE" baseline="0" dirty="0" smtClean="0"/>
              <a:t>Par défaut, tous les trials sont affichés, par ordre alphabétique. </a:t>
            </a:r>
          </a:p>
          <a:p>
            <a:endParaRPr lang="fr-BE" baseline="0" dirty="0" smtClean="0"/>
          </a:p>
          <a:p>
            <a:r>
              <a:rPr lang="fr-BE" baseline="0" dirty="0" smtClean="0"/>
              <a:t>La colonne « statut » indique l’état des trials. « </a:t>
            </a:r>
            <a:r>
              <a:rPr lang="fr-BE" baseline="0" dirty="0" err="1" smtClean="0"/>
              <a:t>requested</a:t>
            </a:r>
            <a:r>
              <a:rPr lang="fr-BE" baseline="0" dirty="0" smtClean="0"/>
              <a:t> » indique que le trial a été demandé mais que les informations destinées à lancer le trial n’ont pas encore été finalisées.</a:t>
            </a:r>
          </a:p>
          <a:p>
            <a:r>
              <a:rPr lang="fr-BE" baseline="0" dirty="0" smtClean="0"/>
              <a:t>La colonne « alertes » (!) indique que toutes les étapes n’ont pas été finalisées pour lancer le trial et qu’il ne sera donc pas activé.</a:t>
            </a:r>
          </a:p>
          <a:p>
            <a:r>
              <a:rPr lang="fr-BE" baseline="0" dirty="0" smtClean="0"/>
              <a:t>Pour éditer le trial: cliquer sur le bouton « Actions » à droite de la ligne, puis sur « </a:t>
            </a:r>
            <a:r>
              <a:rPr lang="fr-BE" baseline="0" dirty="0" err="1" smtClean="0"/>
              <a:t>edit</a:t>
            </a:r>
            <a:r>
              <a:rPr lang="fr-BE" baseline="0" dirty="0" smtClean="0"/>
              <a:t> ». </a:t>
            </a:r>
          </a:p>
          <a:p>
            <a:r>
              <a:rPr lang="fr-BE" i="1" baseline="0" dirty="0" smtClean="0"/>
              <a:t>Note (petit bug signalé à </a:t>
            </a:r>
            <a:r>
              <a:rPr lang="fr-BE" i="1" baseline="0" dirty="0" err="1" smtClean="0"/>
              <a:t>ExLibris</a:t>
            </a:r>
            <a:r>
              <a:rPr lang="fr-BE" i="1" baseline="0" dirty="0" smtClean="0"/>
              <a:t>): si, à ce stade, on clique sur les alertes (ici, 2), on arrive à un test sans aucune donnée enregistrée. C’est la même chose même après avoir enregistré des informations.</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Quand on édite pour la première fois le trial, le statut passe de « </a:t>
            </a:r>
            <a:r>
              <a:rPr lang="fr-BE" baseline="0" dirty="0" err="1" smtClean="0"/>
              <a:t>requested</a:t>
            </a:r>
            <a:r>
              <a:rPr lang="fr-BE" baseline="0" dirty="0" smtClean="0"/>
              <a:t> » à « </a:t>
            </a:r>
            <a:r>
              <a:rPr lang="fr-BE" baseline="0" dirty="0" err="1" smtClean="0"/>
              <a:t>draft</a:t>
            </a:r>
            <a:r>
              <a:rPr lang="fr-BE" baseline="0" dirty="0" smtClean="0"/>
              <a:t> ».</a:t>
            </a:r>
          </a:p>
          <a:p>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7</a:t>
            </a:fld>
            <a:endParaRPr lang="fr-BE"/>
          </a:p>
        </p:txBody>
      </p:sp>
    </p:spTree>
    <p:extLst>
      <p:ext uri="{BB962C8B-B14F-4D97-AF65-F5344CB8AC3E}">
        <p14:creationId xmlns:p14="http://schemas.microsoft.com/office/powerpoint/2010/main" val="320713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NB: le </a:t>
            </a:r>
            <a:r>
              <a:rPr lang="fr-BE" dirty="0" err="1" smtClean="0"/>
              <a:t>wizard</a:t>
            </a:r>
            <a:r>
              <a:rPr lang="fr-BE" dirty="0" smtClean="0"/>
              <a:t> apparaît lorsque, depuis un bon de commande, on clique sur « Save and </a:t>
            </a:r>
            <a:r>
              <a:rPr lang="fr-BE" dirty="0" err="1" smtClean="0"/>
              <a:t>start</a:t>
            </a:r>
            <a:r>
              <a:rPr lang="fr-BE" baseline="0" dirty="0" smtClean="0"/>
              <a:t> trial ». Il comprend la première partie des infos reprises sur l’onglet « </a:t>
            </a:r>
            <a:r>
              <a:rPr lang="fr-BE" baseline="0" dirty="0" err="1" smtClean="0"/>
              <a:t>summary</a:t>
            </a:r>
            <a:r>
              <a:rPr lang="fr-BE" baseline="0" dirty="0" smtClean="0"/>
              <a:t> » de la fiche du trial.</a:t>
            </a:r>
          </a:p>
          <a:p>
            <a:r>
              <a:rPr lang="fr-BE" baseline="0" dirty="0" smtClean="0"/>
              <a:t>Si par contre on clique sur « </a:t>
            </a:r>
            <a:r>
              <a:rPr lang="fr-BE" baseline="0" dirty="0" err="1" smtClean="0"/>
              <a:t>edit</a:t>
            </a:r>
            <a:r>
              <a:rPr lang="fr-BE" baseline="0" dirty="0" smtClean="0"/>
              <a:t> » depuis la liste des trials, on ouvre non pas le </a:t>
            </a:r>
            <a:r>
              <a:rPr lang="fr-BE" baseline="0" dirty="0" err="1" smtClean="0"/>
              <a:t>wizard</a:t>
            </a:r>
            <a:r>
              <a:rPr lang="fr-BE" baseline="0" dirty="0" smtClean="0"/>
              <a:t>, mais la fiche du trial, plus complète que le </a:t>
            </a:r>
            <a:r>
              <a:rPr lang="fr-BE" baseline="0" dirty="0" err="1" smtClean="0"/>
              <a:t>Wizard</a:t>
            </a:r>
            <a:r>
              <a:rPr lang="fr-BE" baseline="0" dirty="0" smtClean="0"/>
              <a:t> (onglets supplémentaires).</a:t>
            </a:r>
            <a:endParaRPr lang="fr-BE" dirty="0" smtClean="0"/>
          </a:p>
          <a:p>
            <a:endParaRPr lang="fr-BE" dirty="0" smtClean="0"/>
          </a:p>
          <a:p>
            <a:r>
              <a:rPr lang="fr-BE" dirty="0" smtClean="0"/>
              <a:t>Compléter les champs de base (« Détails »):</a:t>
            </a:r>
          </a:p>
          <a:p>
            <a:pPr marL="171450" indent="-171450">
              <a:buFontTx/>
              <a:buChar char="-"/>
            </a:pPr>
            <a:r>
              <a:rPr lang="fr-BE" dirty="0" smtClean="0"/>
              <a:t>Nom: nom du test, défini par le Trial </a:t>
            </a:r>
            <a:r>
              <a:rPr lang="fr-BE" dirty="0" err="1" smtClean="0"/>
              <a:t>operator</a:t>
            </a:r>
            <a:r>
              <a:rPr lang="fr-BE" dirty="0" smtClean="0"/>
              <a:t> (par</a:t>
            </a:r>
            <a:r>
              <a:rPr lang="fr-BE" baseline="0" dirty="0" smtClean="0"/>
              <a:t> défaut identique au titre de la ressource)</a:t>
            </a:r>
            <a:endParaRPr lang="fr-BE" dirty="0" smtClean="0"/>
          </a:p>
          <a:p>
            <a:pPr marL="171450" indent="-171450">
              <a:buFontTx/>
              <a:buChar char="-"/>
            </a:pPr>
            <a:r>
              <a:rPr lang="fr-BE" dirty="0" smtClean="0"/>
              <a:t>Titre: titre de la ressource. Tant le titre que le nom sont complétés par défaut.</a:t>
            </a:r>
          </a:p>
          <a:p>
            <a:pPr marL="171450" indent="-171450">
              <a:buFontTx/>
              <a:buChar char="-"/>
            </a:pPr>
            <a:r>
              <a:rPr lang="fr-BE" dirty="0" smtClean="0"/>
              <a:t>Sart Date: date à partir</a:t>
            </a:r>
            <a:r>
              <a:rPr lang="fr-BE" baseline="0" dirty="0" smtClean="0"/>
              <a:t> de laquelle le formulaire de test sera accessible pour les participants (via l’url indiquée par défaut dans le champ Participant page URL)</a:t>
            </a:r>
          </a:p>
          <a:p>
            <a:pPr marL="171450" indent="-171450">
              <a:buFontTx/>
              <a:buChar char="-"/>
            </a:pPr>
            <a:r>
              <a:rPr lang="fr-BE" baseline="0" dirty="0" smtClean="0"/>
              <a:t>Notification </a:t>
            </a:r>
            <a:r>
              <a:rPr lang="fr-BE" baseline="0" dirty="0" err="1" smtClean="0"/>
              <a:t>period</a:t>
            </a:r>
            <a:r>
              <a:rPr lang="fr-BE" baseline="0" dirty="0" smtClean="0"/>
              <a:t>: en nombre de jours avant le début du trial. </a:t>
            </a:r>
            <a:r>
              <a:rPr lang="fr-BE" b="1" baseline="0" dirty="0" smtClean="0"/>
              <a:t>Attention</a:t>
            </a:r>
            <a:r>
              <a:rPr lang="fr-BE" baseline="0" dirty="0" smtClean="0"/>
              <a:t>: </a:t>
            </a:r>
            <a:r>
              <a:rPr lang="en-US" dirty="0" smtClean="0"/>
              <a:t>For notifications to be sent, the Trials - Start and Notify Participants process must be marked as Active on the Monitor Jobs page – see </a:t>
            </a:r>
            <a:r>
              <a:rPr lang="en-US" dirty="0" smtClean="0">
                <a:hlinkClick r:id="rId3" tooltip="Monitoring Jobs"/>
              </a:rPr>
              <a:t>Monitoring Jobs</a:t>
            </a:r>
            <a:r>
              <a:rPr lang="en-US" dirty="0" smtClean="0"/>
              <a:t>. NB: </a:t>
            </a:r>
            <a:r>
              <a:rPr lang="en-US" dirty="0" err="1" smtClean="0"/>
              <a:t>c’est</a:t>
            </a:r>
            <a:r>
              <a:rPr lang="en-US" dirty="0" smtClean="0"/>
              <a:t> </a:t>
            </a:r>
            <a:r>
              <a:rPr lang="en-US" dirty="0" err="1" smtClean="0"/>
              <a:t>bien</a:t>
            </a:r>
            <a:r>
              <a:rPr lang="en-US" dirty="0" smtClean="0"/>
              <a:t> le </a:t>
            </a:r>
            <a:r>
              <a:rPr lang="en-US" dirty="0" err="1" smtClean="0"/>
              <a:t>cas</a:t>
            </a:r>
            <a:r>
              <a:rPr lang="en-US" dirty="0" smtClean="0"/>
              <a:t> </a:t>
            </a:r>
            <a:r>
              <a:rPr lang="en-US" dirty="0" err="1" smtClean="0"/>
              <a:t>en</a:t>
            </a:r>
            <a:r>
              <a:rPr lang="en-US" dirty="0" smtClean="0"/>
              <a:t> production, </a:t>
            </a:r>
            <a:r>
              <a:rPr lang="en-US" dirty="0" err="1" smtClean="0"/>
              <a:t>mais</a:t>
            </a:r>
            <a:r>
              <a:rPr lang="en-US" dirty="0" smtClean="0"/>
              <a:t> pas </a:t>
            </a:r>
            <a:r>
              <a:rPr lang="en-US" dirty="0" err="1" smtClean="0"/>
              <a:t>dans</a:t>
            </a:r>
            <a:r>
              <a:rPr lang="en-US" baseline="0" dirty="0" smtClean="0"/>
              <a:t> la Sandbox. Attention: pour </a:t>
            </a:r>
            <a:r>
              <a:rPr lang="en-US" baseline="0" dirty="0" err="1" smtClean="0"/>
              <a:t>que</a:t>
            </a:r>
            <a:r>
              <a:rPr lang="en-US" baseline="0" dirty="0" smtClean="0"/>
              <a:t> les participants </a:t>
            </a:r>
            <a:r>
              <a:rPr lang="en-US" baseline="0" dirty="0" err="1" smtClean="0"/>
              <a:t>soient</a:t>
            </a:r>
            <a:r>
              <a:rPr lang="en-US" baseline="0" dirty="0" smtClean="0"/>
              <a:t> </a:t>
            </a:r>
            <a:r>
              <a:rPr lang="en-US" baseline="0" dirty="0" err="1" smtClean="0"/>
              <a:t>informés</a:t>
            </a:r>
            <a:r>
              <a:rPr lang="en-US" baseline="0" dirty="0" smtClean="0"/>
              <a:t> à </a:t>
            </a:r>
            <a:r>
              <a:rPr lang="en-US" baseline="0" dirty="0" err="1" smtClean="0"/>
              <a:t>minuit</a:t>
            </a:r>
            <a:r>
              <a:rPr lang="en-US" baseline="0" dirty="0" smtClean="0"/>
              <a:t> le jour du début du test, </a:t>
            </a:r>
            <a:r>
              <a:rPr lang="en-US" baseline="0" dirty="0" err="1" smtClean="0"/>
              <a:t>il</a:t>
            </a:r>
            <a:r>
              <a:rPr lang="en-US" baseline="0" dirty="0" smtClean="0"/>
              <a:t> </a:t>
            </a:r>
            <a:r>
              <a:rPr lang="en-US" baseline="0" dirty="0" err="1" smtClean="0"/>
              <a:t>faut</a:t>
            </a:r>
            <a:r>
              <a:rPr lang="en-US" baseline="0" dirty="0" smtClean="0"/>
              <a:t> </a:t>
            </a:r>
            <a:r>
              <a:rPr lang="en-US" baseline="0" dirty="0" err="1" smtClean="0"/>
              <a:t>spécifier</a:t>
            </a:r>
            <a:r>
              <a:rPr lang="en-US" baseline="0" dirty="0" smtClean="0"/>
              <a:t> “1”. </a:t>
            </a:r>
            <a:r>
              <a:rPr lang="en-US" baseline="0" dirty="0" err="1" smtClean="0"/>
              <a:t>En</a:t>
            </a:r>
            <a:r>
              <a:rPr lang="en-US" baseline="0" dirty="0" smtClean="0"/>
              <a:t> </a:t>
            </a:r>
            <a:r>
              <a:rPr lang="en-US" baseline="0" dirty="0" err="1" smtClean="0"/>
              <a:t>effet</a:t>
            </a:r>
            <a:r>
              <a:rPr lang="en-US" baseline="0" dirty="0" smtClean="0"/>
              <a:t>, </a:t>
            </a:r>
            <a:r>
              <a:rPr lang="en-US" baseline="0" dirty="0" err="1" smtClean="0"/>
              <a:t>si</a:t>
            </a:r>
            <a:r>
              <a:rPr lang="en-US" baseline="0" dirty="0" smtClean="0"/>
              <a:t> on </a:t>
            </a:r>
            <a:r>
              <a:rPr lang="en-US" baseline="0" dirty="0" err="1" smtClean="0"/>
              <a:t>indique</a:t>
            </a:r>
            <a:r>
              <a:rPr lang="en-US" baseline="0" dirty="0" smtClean="0"/>
              <a:t> “0”, le job </a:t>
            </a:r>
            <a:r>
              <a:rPr lang="en-US" baseline="0" dirty="0" err="1" smtClean="0"/>
              <a:t>tourne</a:t>
            </a:r>
            <a:r>
              <a:rPr lang="en-US" baseline="0" dirty="0" smtClean="0"/>
              <a:t> à </a:t>
            </a:r>
            <a:r>
              <a:rPr lang="en-US" baseline="0" dirty="0" err="1" smtClean="0"/>
              <a:t>minuit</a:t>
            </a:r>
            <a:r>
              <a:rPr lang="en-US" baseline="0" dirty="0" smtClean="0"/>
              <a:t> à la fin du jour de début du test et les participants ne </a:t>
            </a:r>
            <a:r>
              <a:rPr lang="en-US" baseline="0" dirty="0" err="1" smtClean="0"/>
              <a:t>sont</a:t>
            </a:r>
            <a:r>
              <a:rPr lang="en-US" baseline="0" dirty="0" smtClean="0"/>
              <a:t> </a:t>
            </a:r>
            <a:r>
              <a:rPr lang="en-US" baseline="0" dirty="0" err="1" smtClean="0"/>
              <a:t>donc</a:t>
            </a:r>
            <a:r>
              <a:rPr lang="en-US" baseline="0" dirty="0" smtClean="0"/>
              <a:t> </a:t>
            </a:r>
            <a:r>
              <a:rPr lang="en-US" baseline="0" dirty="0" err="1" smtClean="0"/>
              <a:t>notifiés</a:t>
            </a:r>
            <a:r>
              <a:rPr lang="en-US" baseline="0" dirty="0" smtClean="0"/>
              <a:t> </a:t>
            </a:r>
            <a:r>
              <a:rPr lang="en-US" baseline="0" dirty="0" err="1" smtClean="0"/>
              <a:t>que</a:t>
            </a:r>
            <a:r>
              <a:rPr lang="en-US" baseline="0" dirty="0" smtClean="0"/>
              <a:t> le </a:t>
            </a:r>
            <a:r>
              <a:rPr lang="en-US" baseline="0" dirty="0" err="1" smtClean="0"/>
              <a:t>lendemain</a:t>
            </a:r>
            <a:r>
              <a:rPr lang="en-US" baseline="0" dirty="0" smtClean="0"/>
              <a:t>.</a:t>
            </a:r>
            <a:endParaRPr lang="fr-BE" baseline="0" dirty="0" smtClean="0"/>
          </a:p>
          <a:p>
            <a:pPr marL="171450" indent="-171450">
              <a:buFontTx/>
              <a:buChar char="-"/>
            </a:pPr>
            <a:r>
              <a:rPr lang="fr-BE" dirty="0" smtClean="0"/>
              <a:t>Public: ouvre le test à tous,</a:t>
            </a:r>
            <a:r>
              <a:rPr lang="fr-BE" baseline="0" dirty="0" smtClean="0"/>
              <a:t> membres </a:t>
            </a:r>
            <a:r>
              <a:rPr lang="fr-BE" baseline="0" dirty="0" err="1" smtClean="0"/>
              <a:t>ULg</a:t>
            </a:r>
            <a:r>
              <a:rPr lang="fr-BE" baseline="0" dirty="0" smtClean="0"/>
              <a:t> et hors </a:t>
            </a:r>
            <a:r>
              <a:rPr lang="fr-BE" baseline="0" dirty="0" err="1" smtClean="0"/>
              <a:t>ULg</a:t>
            </a:r>
            <a:r>
              <a:rPr lang="fr-BE" baseline="0" dirty="0" smtClean="0"/>
              <a:t>, sans authentification</a:t>
            </a:r>
            <a:r>
              <a:rPr lang="fr-BE" dirty="0" smtClean="0"/>
              <a:t>. Si cette case n’est pas cochée, le test est privé</a:t>
            </a:r>
            <a:r>
              <a:rPr lang="fr-BE" baseline="0" dirty="0" smtClean="0"/>
              <a:t> et ne sera accessible qu’aux participants sélectionnés (dans l’onglet « participants »)</a:t>
            </a:r>
            <a:r>
              <a:rPr lang="fr-BE" dirty="0" smtClean="0"/>
              <a:t>.</a:t>
            </a:r>
          </a:p>
          <a:p>
            <a:pPr marL="171450" indent="-171450">
              <a:buFontTx/>
              <a:buChar char="-"/>
            </a:pPr>
            <a:r>
              <a:rPr lang="fr-BE" dirty="0" smtClean="0"/>
              <a:t>Contact: personne responsable pour le test. </a:t>
            </a:r>
            <a:r>
              <a:rPr lang="fr-BE" i="1" dirty="0" smtClean="0"/>
              <a:t>Note: la personne de contact n’est pas indiquée dans</a:t>
            </a:r>
            <a:r>
              <a:rPr lang="fr-BE" i="1" baseline="0" dirty="0" smtClean="0"/>
              <a:t> le mail d’invitation aux participants.</a:t>
            </a:r>
            <a:endParaRPr lang="fr-BE" i="1" dirty="0" smtClean="0"/>
          </a:p>
          <a:p>
            <a:pPr marL="171450" indent="-171450">
              <a:buFontTx/>
              <a:buChar char="-"/>
            </a:pPr>
            <a:r>
              <a:rPr lang="fr-BE" baseline="0" dirty="0" smtClean="0"/>
              <a:t>Participant page URL: adresse du formulaire de sondage; générée automatiquement et non éditable.</a:t>
            </a:r>
            <a:endParaRPr lang="fr-BE" dirty="0" smtClean="0"/>
          </a:p>
          <a:p>
            <a:pPr marL="0" indent="0">
              <a:buFontTx/>
              <a:buNone/>
            </a:pPr>
            <a:r>
              <a:rPr lang="fr-BE" dirty="0" smtClean="0"/>
              <a:t>Les champs</a:t>
            </a:r>
            <a:r>
              <a:rPr lang="fr-BE" baseline="0" dirty="0" smtClean="0"/>
              <a:t> de la zone « </a:t>
            </a:r>
            <a:r>
              <a:rPr lang="fr-BE" baseline="0" dirty="0" err="1" smtClean="0"/>
              <a:t>Analysis</a:t>
            </a:r>
            <a:r>
              <a:rPr lang="fr-BE" baseline="0" dirty="0" smtClean="0"/>
              <a:t> and </a:t>
            </a:r>
            <a:r>
              <a:rPr lang="fr-BE" baseline="0" dirty="0" err="1" smtClean="0"/>
              <a:t>Result</a:t>
            </a:r>
            <a:r>
              <a:rPr lang="fr-BE" baseline="0" dirty="0" smtClean="0"/>
              <a:t> » sont complétés à la fin du test.</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8</a:t>
            </a:fld>
            <a:endParaRPr lang="fr-BE"/>
          </a:p>
        </p:txBody>
      </p:sp>
    </p:spTree>
    <p:extLst>
      <p:ext uri="{BB962C8B-B14F-4D97-AF65-F5344CB8AC3E}">
        <p14:creationId xmlns:p14="http://schemas.microsoft.com/office/powerpoint/2010/main" val="286171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trial est en statut</a:t>
            </a:r>
            <a:r>
              <a:rPr lang="fr-BE" baseline="0" dirty="0" smtClean="0"/>
              <a:t> </a:t>
            </a:r>
            <a:r>
              <a:rPr lang="fr-BE" baseline="0" dirty="0" err="1" smtClean="0"/>
              <a:t>Draft</a:t>
            </a:r>
            <a:r>
              <a:rPr lang="fr-BE" baseline="0" dirty="0" smtClean="0"/>
              <a:t>.</a:t>
            </a:r>
          </a:p>
          <a:p>
            <a:r>
              <a:rPr lang="fr-BE" baseline="0" dirty="0" smtClean="0"/>
              <a:t>Sur l’onglet «  alertes », on peut voir les actions encore à effectuer avant que le test ne puisse démarrer.</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9</a:t>
            </a:fld>
            <a:endParaRPr lang="fr-BE"/>
          </a:p>
        </p:txBody>
      </p:sp>
    </p:spTree>
    <p:extLst>
      <p:ext uri="{BB962C8B-B14F-4D97-AF65-F5344CB8AC3E}">
        <p14:creationId xmlns:p14="http://schemas.microsoft.com/office/powerpoint/2010/main" val="322473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L’onglet « Survey </a:t>
            </a:r>
            <a:r>
              <a:rPr lang="fr-BE" dirty="0" err="1" smtClean="0"/>
              <a:t>form</a:t>
            </a:r>
            <a:r>
              <a:rPr lang="fr-BE" dirty="0" smtClean="0"/>
              <a:t> »: la création du sondage</a:t>
            </a:r>
            <a:endParaRPr lang="fr-BE" baseline="0" dirty="0" smtClean="0"/>
          </a:p>
          <a:p>
            <a:r>
              <a:rPr lang="fr-BE" baseline="0" dirty="0" smtClean="0"/>
              <a:t>Les questions sont regroupées et affichées en </a:t>
            </a:r>
            <a:r>
              <a:rPr lang="fr-BE" b="1" baseline="0" dirty="0" smtClean="0"/>
              <a:t>3</a:t>
            </a:r>
            <a:r>
              <a:rPr lang="fr-BE" baseline="0" dirty="0" smtClean="0"/>
              <a:t> </a:t>
            </a:r>
            <a:r>
              <a:rPr lang="fr-BE" b="1" baseline="0" dirty="0" smtClean="0"/>
              <a:t>groupes:</a:t>
            </a:r>
          </a:p>
          <a:p>
            <a:pPr marL="171450" indent="-171450">
              <a:buFontTx/>
              <a:buChar char="-"/>
            </a:pPr>
            <a:r>
              <a:rPr lang="fr-BE" baseline="0" dirty="0" smtClean="0"/>
              <a:t>Contenu</a:t>
            </a:r>
          </a:p>
          <a:p>
            <a:pPr marL="171450" indent="-171450">
              <a:buFontTx/>
              <a:buChar char="-"/>
            </a:pPr>
            <a:r>
              <a:rPr lang="fr-BE" baseline="0" dirty="0" smtClean="0"/>
              <a:t>Interface </a:t>
            </a:r>
          </a:p>
          <a:p>
            <a:pPr marL="171450" indent="-171450">
              <a:buFontTx/>
              <a:buChar char="-"/>
            </a:pPr>
            <a:r>
              <a:rPr lang="fr-BE" baseline="0" dirty="0" smtClean="0"/>
              <a:t>Conclusion</a:t>
            </a:r>
          </a:p>
          <a:p>
            <a:pPr marL="0" indent="0">
              <a:buFontTx/>
              <a:buNone/>
            </a:pPr>
            <a:r>
              <a:rPr lang="fr-BE" baseline="0" dirty="0" smtClean="0"/>
              <a:t>Il n’est pas possible d’ajouter un groupe. </a:t>
            </a:r>
          </a:p>
          <a:p>
            <a:pPr marL="0" indent="0">
              <a:buFontTx/>
              <a:buNone/>
            </a:pPr>
            <a:r>
              <a:rPr lang="fr-BE" baseline="0" dirty="0" smtClean="0"/>
              <a:t>Pour ajouter une question, on peut soit la créer « à blanc », soit la sélectionner dans la liste des questions préexistantes (toutes les questions pour tous les tests!). Ceci peut être intéressant dans le cas où vous avez par exemple, défini une série de question pour un test que vous voudriez reproduire. Il suffit alors de filtrer les questions sur le Trial Name (champ de recherche en haut à droite) et d’ajouter toutes les questions de ce test. </a:t>
            </a:r>
          </a:p>
          <a:p>
            <a:pPr marL="0" indent="0">
              <a:buFontTx/>
              <a:buNone/>
            </a:pPr>
            <a:r>
              <a:rPr lang="fr-BE" baseline="0" dirty="0" smtClean="0"/>
              <a:t>Les questions peuvent être de </a:t>
            </a:r>
            <a:r>
              <a:rPr lang="fr-BE" b="1" baseline="0" dirty="0" smtClean="0"/>
              <a:t>4 types, qui </a:t>
            </a:r>
            <a:r>
              <a:rPr lang="fr-BE" b="0" baseline="0" dirty="0" smtClean="0"/>
              <a:t>en définissent les modalités de réponse:</a:t>
            </a:r>
          </a:p>
          <a:p>
            <a:pPr marL="171450" indent="-171450">
              <a:buFontTx/>
              <a:buChar char="-"/>
            </a:pPr>
            <a:r>
              <a:rPr lang="fr-BE" baseline="0" dirty="0" err="1" smtClean="0"/>
              <a:t>yes</a:t>
            </a:r>
            <a:r>
              <a:rPr lang="fr-BE" baseline="0" dirty="0" smtClean="0"/>
              <a:t>/no</a:t>
            </a:r>
          </a:p>
          <a:p>
            <a:pPr marL="171450" indent="-171450">
              <a:buFontTx/>
              <a:buChar char="-"/>
            </a:pPr>
            <a:r>
              <a:rPr lang="fr-BE" baseline="0" dirty="0" smtClean="0"/>
              <a:t>Satisfaction </a:t>
            </a:r>
            <a:r>
              <a:rPr lang="fr-BE" baseline="0" dirty="0" err="1" smtClean="0"/>
              <a:t>scale</a:t>
            </a:r>
            <a:r>
              <a:rPr lang="fr-BE" baseline="0" dirty="0" smtClean="0"/>
              <a:t>: échelle de satisfaction de 1 à 5</a:t>
            </a:r>
          </a:p>
          <a:p>
            <a:pPr marL="171450" indent="-171450">
              <a:buFontTx/>
              <a:buChar char="-"/>
            </a:pPr>
            <a:r>
              <a:rPr lang="fr-BE" baseline="0" dirty="0" smtClean="0"/>
              <a:t>Free </a:t>
            </a:r>
            <a:r>
              <a:rPr lang="fr-BE" baseline="0" dirty="0" err="1" smtClean="0"/>
              <a:t>text</a:t>
            </a:r>
            <a:r>
              <a:rPr lang="fr-BE" baseline="0" dirty="0" smtClean="0"/>
              <a:t> : texte libre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smtClean="0"/>
              <a:t>General: désigne la seule question démographique possible, celle de la fonction (staff, </a:t>
            </a:r>
            <a:r>
              <a:rPr lang="fr-BE" baseline="0" dirty="0" err="1" smtClean="0"/>
              <a:t>undergraduate</a:t>
            </a:r>
            <a:r>
              <a:rPr lang="fr-BE" baseline="0" dirty="0" smtClean="0"/>
              <a:t> </a:t>
            </a:r>
            <a:r>
              <a:rPr lang="fr-BE" baseline="0" dirty="0" err="1" smtClean="0"/>
              <a:t>student</a:t>
            </a:r>
            <a:r>
              <a:rPr lang="fr-BE" baseline="0" dirty="0" smtClean="0"/>
              <a:t>, </a:t>
            </a:r>
            <a:r>
              <a:rPr lang="fr-BE" baseline="0" dirty="0" err="1" smtClean="0"/>
              <a:t>graduate</a:t>
            </a:r>
            <a:r>
              <a:rPr lang="fr-BE" baseline="0" dirty="0" smtClean="0"/>
              <a:t> </a:t>
            </a:r>
            <a:r>
              <a:rPr lang="fr-BE" baseline="0" dirty="0" err="1" smtClean="0"/>
              <a:t>student</a:t>
            </a:r>
            <a:r>
              <a:rPr lang="fr-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A l’heure actuelle, il n’est pas possible de créer des questions conditionnelles.</a:t>
            </a:r>
          </a:p>
          <a:p>
            <a:pPr marL="171450" indent="-171450">
              <a:buFontTx/>
              <a:buChar char="-"/>
            </a:pPr>
            <a:endParaRPr lang="fr-BE" baseline="0" dirty="0" smtClean="0"/>
          </a:p>
          <a:p>
            <a:r>
              <a:rPr lang="fr-BE" b="0" i="1" baseline="0" dirty="0" smtClean="0"/>
              <a:t>Nous ne savons pas encore s’il est possible de traduire les questions (demandé à </a:t>
            </a:r>
            <a:r>
              <a:rPr lang="fr-BE" b="0" i="1" baseline="0" dirty="0" err="1" smtClean="0"/>
              <a:t>ExLibris</a:t>
            </a:r>
            <a:r>
              <a:rPr lang="fr-BE" b="0" i="1" baseline="0" dirty="0" smtClean="0"/>
              <a:t>)</a:t>
            </a:r>
            <a:endParaRPr lang="fr-BE" b="0" i="1"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10</a:t>
            </a:fld>
            <a:endParaRPr lang="fr-BE"/>
          </a:p>
        </p:txBody>
      </p:sp>
    </p:spTree>
    <p:extLst>
      <p:ext uri="{BB962C8B-B14F-4D97-AF65-F5344CB8AC3E}">
        <p14:creationId xmlns:p14="http://schemas.microsoft.com/office/powerpoint/2010/main" val="636696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Espace réservé du pied de page 3"/>
          <p:cNvSpPr>
            <a:spLocks noGrp="1"/>
          </p:cNvSpPr>
          <p:nvPr>
            <p:ph type="ftr" sz="quarter" idx="10"/>
          </p:nvPr>
        </p:nvSpPr>
        <p:spPr/>
        <p:txBody>
          <a:bodyPr/>
          <a:lstStyle/>
          <a:p>
            <a:r>
              <a:rPr lang="fr-BE" dirty="0" smtClean="0"/>
              <a:t>Alma @ ULg - </a:t>
            </a:r>
            <a:r>
              <a:rPr lang="fr-BE" dirty="0" err="1" smtClean="0"/>
              <a:t>eResources</a:t>
            </a:r>
            <a:r>
              <a:rPr lang="fr-BE" dirty="0" smtClean="0"/>
              <a:t> - Découverte</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Cliquez pour modifier le style du titre</a:t>
            </a:r>
            <a:endParaRPr lang="fr-BE" dirty="0"/>
          </a:p>
        </p:txBody>
      </p:sp>
      <p:sp>
        <p:nvSpPr>
          <p:cNvPr id="7" name="ZoneTexte 6"/>
          <p:cNvSpPr txBox="1"/>
          <p:nvPr userDrawn="1"/>
        </p:nvSpPr>
        <p:spPr>
          <a:xfrm>
            <a:off x="4114376" y="259233"/>
            <a:ext cx="4216549" cy="461665"/>
          </a:xfrm>
          <a:prstGeom prst="rect">
            <a:avLst/>
          </a:prstGeom>
          <a:noFill/>
        </p:spPr>
        <p:txBody>
          <a:bodyPr wrap="square" rtlCol="0">
            <a:spAutoFit/>
          </a:bodyPr>
          <a:lstStyle/>
          <a:p>
            <a:pPr algn="r"/>
            <a:r>
              <a:rPr lang="fr-BE" sz="2400" b="1" dirty="0" smtClean="0">
                <a:solidFill>
                  <a:schemeClr val="tx2"/>
                </a:solidFill>
              </a:rPr>
              <a:t>Alma @ ULg – </a:t>
            </a:r>
            <a:r>
              <a:rPr lang="fr-BE" sz="2400" b="1" dirty="0" err="1" smtClean="0">
                <a:solidFill>
                  <a:schemeClr val="tx2"/>
                </a:solidFill>
              </a:rPr>
              <a:t>eResources</a:t>
            </a:r>
            <a:endParaRPr lang="fr-BE" sz="2400" b="1" dirty="0" smtClean="0">
              <a:solidFill>
                <a:schemeClr val="tx2"/>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3965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5711024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Cliquez pour modifier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4219230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Cliquez pour modifier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438970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8221802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19579607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343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libnet.ulg.ac.be/bao/docs/alma/acq/Acq_3_Purchase_2015-03-30.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2.libnet.ulg.ac.be/bao/docs/alma/acq/Acq_3_Purchase_2015-03-30.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lstStyle/>
          <a:p>
            <a:r>
              <a:rPr lang="fr-BE" dirty="0" smtClean="0"/>
              <a:t>Comment mettre en place un sondage pour une ressource électronique en test, en analyser les résultats et en enregistrer la décision d’acquisition</a:t>
            </a:r>
            <a:endParaRPr lang="fr-BE" dirty="0"/>
          </a:p>
        </p:txBody>
      </p:sp>
      <p:sp>
        <p:nvSpPr>
          <p:cNvPr id="4" name="Titre 3"/>
          <p:cNvSpPr>
            <a:spLocks noGrp="1"/>
          </p:cNvSpPr>
          <p:nvPr>
            <p:ph type="title"/>
          </p:nvPr>
        </p:nvSpPr>
        <p:spPr/>
        <p:txBody>
          <a:bodyPr/>
          <a:lstStyle/>
          <a:p>
            <a:r>
              <a:rPr lang="fr-BE" dirty="0" smtClean="0"/>
              <a:t>e-</a:t>
            </a:r>
            <a:r>
              <a:rPr lang="fr-BE" dirty="0" err="1" smtClean="0"/>
              <a:t>Resources</a:t>
            </a:r>
            <a:r>
              <a:rPr lang="fr-BE" dirty="0" smtClean="0"/>
              <a:t> : TRIALS</a:t>
            </a:r>
            <a:endParaRPr lang="fr-BE" dirty="0"/>
          </a:p>
        </p:txBody>
      </p:sp>
      <p:sp>
        <p:nvSpPr>
          <p:cNvPr id="2" name="ZoneTexte 1"/>
          <p:cNvSpPr txBox="1"/>
          <p:nvPr/>
        </p:nvSpPr>
        <p:spPr>
          <a:xfrm>
            <a:off x="5436096" y="6381328"/>
            <a:ext cx="2808312" cy="369332"/>
          </a:xfrm>
          <a:prstGeom prst="rect">
            <a:avLst/>
          </a:prstGeom>
          <a:noFill/>
        </p:spPr>
        <p:txBody>
          <a:bodyPr wrap="square" rtlCol="0">
            <a:spAutoFit/>
          </a:bodyPr>
          <a:lstStyle/>
          <a:p>
            <a:pPr algn="r"/>
            <a:r>
              <a:rPr lang="fr-BE" i="1" dirty="0" smtClean="0">
                <a:solidFill>
                  <a:schemeClr val="bg1">
                    <a:lumMod val="50000"/>
                  </a:schemeClr>
                </a:solidFill>
              </a:rPr>
              <a:t>28 avril 2015</a:t>
            </a:r>
            <a:endParaRPr lang="fr-BE" i="1" dirty="0">
              <a:solidFill>
                <a:schemeClr val="bg1">
                  <a:lumMod val="50000"/>
                </a:schemeClr>
              </a:solidFill>
            </a:endParaRPr>
          </a:p>
        </p:txBody>
      </p:sp>
    </p:spTree>
    <p:extLst>
      <p:ext uri="{BB962C8B-B14F-4D97-AF65-F5344CB8AC3E}">
        <p14:creationId xmlns:p14="http://schemas.microsoft.com/office/powerpoint/2010/main" val="3298376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51520" y="188640"/>
            <a:ext cx="7992888" cy="1143000"/>
          </a:xfrm>
        </p:spPr>
        <p:txBody>
          <a:bodyPr/>
          <a:lstStyle/>
          <a:p>
            <a:r>
              <a:rPr lang="fr-BE" dirty="0" smtClean="0"/>
              <a:t>Workflow</a:t>
            </a:r>
            <a:br>
              <a:rPr lang="fr-BE" dirty="0" smtClean="0"/>
            </a:br>
            <a:r>
              <a:rPr lang="fr-BE" dirty="0" smtClean="0"/>
              <a:t>2. Créer le trial: le formulaire de sondage</a:t>
            </a:r>
            <a:endParaRPr lang="fr-BE"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50" y="4612140"/>
            <a:ext cx="2809866" cy="112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2"/>
            <a:ext cx="8388424" cy="300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1520" y="4304363"/>
            <a:ext cx="2772746" cy="307777"/>
          </a:xfrm>
          <a:prstGeom prst="rect">
            <a:avLst/>
          </a:prstGeom>
          <a:solidFill>
            <a:schemeClr val="bg1"/>
          </a:solidFill>
        </p:spPr>
        <p:txBody>
          <a:bodyPr wrap="square">
            <a:spAutoFit/>
          </a:bodyPr>
          <a:lstStyle/>
          <a:p>
            <a:r>
              <a:rPr lang="fr-BE" sz="1400" b="1" dirty="0" err="1" smtClean="0">
                <a:solidFill>
                  <a:schemeClr val="tx1">
                    <a:lumMod val="50000"/>
                    <a:lumOff val="50000"/>
                  </a:schemeClr>
                </a:solidFill>
              </a:rPr>
              <a:t>From</a:t>
            </a:r>
            <a:r>
              <a:rPr lang="fr-BE" sz="1400" b="1" dirty="0" smtClean="0">
                <a:solidFill>
                  <a:schemeClr val="tx1">
                    <a:lumMod val="50000"/>
                    <a:lumOff val="50000"/>
                  </a:schemeClr>
                </a:solidFill>
              </a:rPr>
              <a:t> scratch</a:t>
            </a:r>
            <a:endParaRPr lang="fr-BE" sz="1400" b="1" dirty="0">
              <a:solidFill>
                <a:schemeClr val="tx1">
                  <a:lumMod val="50000"/>
                  <a:lumOff val="50000"/>
                </a:schemeClr>
              </a:solidFill>
            </a:endParaRPr>
          </a:p>
        </p:txBody>
      </p:sp>
      <p:sp>
        <p:nvSpPr>
          <p:cNvPr id="11" name="Rectangle 10"/>
          <p:cNvSpPr/>
          <p:nvPr/>
        </p:nvSpPr>
        <p:spPr>
          <a:xfrm>
            <a:off x="3039839" y="4458251"/>
            <a:ext cx="4851718" cy="307777"/>
          </a:xfrm>
          <a:prstGeom prst="rect">
            <a:avLst/>
          </a:prstGeom>
          <a:solidFill>
            <a:schemeClr val="bg1"/>
          </a:solidFill>
        </p:spPr>
        <p:txBody>
          <a:bodyPr wrap="square">
            <a:spAutoFit/>
          </a:bodyPr>
          <a:lstStyle/>
          <a:p>
            <a:r>
              <a:rPr lang="fr-BE" sz="1400" b="1" dirty="0" smtClean="0">
                <a:solidFill>
                  <a:schemeClr val="tx1">
                    <a:lumMod val="50000"/>
                    <a:lumOff val="50000"/>
                  </a:schemeClr>
                </a:solidFill>
              </a:rPr>
              <a:t>Depuis la liste des questions déjà créées pour d’autres tests</a:t>
            </a:r>
            <a:endParaRPr lang="fr-BE" sz="1400" b="1" dirty="0">
              <a:solidFill>
                <a:schemeClr val="tx1">
                  <a:lumMod val="50000"/>
                  <a:lumOff val="50000"/>
                </a:schemeClr>
              </a:solidFill>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650" y="4812371"/>
            <a:ext cx="5951888" cy="185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cteur droit avec flèche 7"/>
          <p:cNvCxnSpPr>
            <a:endCxn id="10" idx="1"/>
          </p:cNvCxnSpPr>
          <p:nvPr/>
        </p:nvCxnSpPr>
        <p:spPr>
          <a:xfrm>
            <a:off x="251520" y="3212976"/>
            <a:ext cx="0" cy="1245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555776" y="2852936"/>
            <a:ext cx="1008112" cy="1605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242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51520" y="188640"/>
            <a:ext cx="7992888" cy="1143000"/>
          </a:xfrm>
        </p:spPr>
        <p:txBody>
          <a:bodyPr/>
          <a:lstStyle/>
          <a:p>
            <a:r>
              <a:rPr lang="fr-BE" dirty="0" smtClean="0"/>
              <a:t>Workflow</a:t>
            </a:r>
            <a:br>
              <a:rPr lang="fr-BE" dirty="0" smtClean="0"/>
            </a:br>
            <a:r>
              <a:rPr lang="fr-BE" dirty="0" smtClean="0"/>
              <a:t>2. Créer le trial: ajouter des participants</a:t>
            </a:r>
            <a:endParaRPr lang="fr-BE" dirty="0"/>
          </a:p>
        </p:txBody>
      </p:sp>
      <p:sp>
        <p:nvSpPr>
          <p:cNvPr id="7" name="Espace réservé du contenu 3"/>
          <p:cNvSpPr>
            <a:spLocks noGrp="1"/>
          </p:cNvSpPr>
          <p:nvPr>
            <p:ph idx="1"/>
          </p:nvPr>
        </p:nvSpPr>
        <p:spPr>
          <a:xfrm>
            <a:off x="251520" y="1412776"/>
            <a:ext cx="7992888" cy="4988024"/>
          </a:xfrm>
        </p:spPr>
        <p:txBody>
          <a:bodyPr/>
          <a:lstStyle/>
          <a:p>
            <a:pPr marL="114300" indent="0">
              <a:buNone/>
            </a:pPr>
            <a:r>
              <a:rPr lang="fr-BE" dirty="0" smtClean="0"/>
              <a:t>Obligatoire uniquement si le trial est privé. </a:t>
            </a:r>
          </a:p>
          <a:p>
            <a:pPr marL="114300" indent="0">
              <a:buNone/>
            </a:pPr>
            <a:r>
              <a:rPr lang="fr-BE" dirty="0" smtClean="0"/>
              <a:t>Les participants (« trial participant ») recevront un email d’invitation.</a:t>
            </a:r>
          </a:p>
          <a:p>
            <a:pPr marL="114300" indent="0">
              <a:buNone/>
            </a:pPr>
            <a:endParaRPr lang="fr-BE" sz="2400" dirty="0" smtClean="0"/>
          </a:p>
          <a:p>
            <a:pPr marL="411480" lvl="1" indent="0">
              <a:buNone/>
            </a:pPr>
            <a:endParaRPr lang="fr-BE"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47" y="2780928"/>
            <a:ext cx="8352928" cy="260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92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51520" y="188640"/>
            <a:ext cx="7992888" cy="1143000"/>
          </a:xfrm>
        </p:spPr>
        <p:txBody>
          <a:bodyPr/>
          <a:lstStyle/>
          <a:p>
            <a:r>
              <a:rPr lang="fr-BE" dirty="0" smtClean="0"/>
              <a:t>Workflow</a:t>
            </a:r>
            <a:br>
              <a:rPr lang="fr-BE" dirty="0" smtClean="0"/>
            </a:br>
            <a:r>
              <a:rPr lang="fr-BE" dirty="0" smtClean="0"/>
              <a:t>2. Créer le trial: </a:t>
            </a:r>
            <a:r>
              <a:rPr lang="fr-BE" dirty="0" err="1" smtClean="0"/>
              <a:t>attachments</a:t>
            </a:r>
            <a:r>
              <a:rPr lang="fr-BE" dirty="0" smtClean="0"/>
              <a:t> &amp; notes</a:t>
            </a:r>
            <a:endParaRPr lang="fr-BE"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129466" cy="379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20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4784"/>
            <a:ext cx="8964488" cy="240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88307"/>
            <a:ext cx="8964488" cy="213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dirty="0" smtClean="0"/>
              <a:t>Workflow</a:t>
            </a:r>
            <a:br>
              <a:rPr lang="fr-BE" dirty="0" smtClean="0"/>
            </a:br>
            <a:r>
              <a:rPr lang="fr-BE" dirty="0" smtClean="0"/>
              <a:t>3. Activer la ressource testée</a:t>
            </a:r>
            <a:endParaRPr lang="fr-BE" dirty="0"/>
          </a:p>
        </p:txBody>
      </p:sp>
    </p:spTree>
    <p:extLst>
      <p:ext uri="{BB962C8B-B14F-4D97-AF65-F5344CB8AC3E}">
        <p14:creationId xmlns:p14="http://schemas.microsoft.com/office/powerpoint/2010/main" val="385047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520" y="2924944"/>
            <a:ext cx="7993063" cy="160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dirty="0" smtClean="0"/>
              <a:t>Workflow</a:t>
            </a:r>
            <a:br>
              <a:rPr lang="fr-BE" dirty="0" smtClean="0"/>
            </a:br>
            <a:r>
              <a:rPr lang="fr-BE" dirty="0" smtClean="0"/>
              <a:t>4. Activer le trial: le job</a:t>
            </a:r>
            <a:endParaRPr lang="fr-BE" dirty="0"/>
          </a:p>
        </p:txBody>
      </p:sp>
      <p:sp>
        <p:nvSpPr>
          <p:cNvPr id="7" name="ZoneTexte 6"/>
          <p:cNvSpPr txBox="1"/>
          <p:nvPr/>
        </p:nvSpPr>
        <p:spPr>
          <a:xfrm>
            <a:off x="539552" y="1813707"/>
            <a:ext cx="7857256" cy="923330"/>
          </a:xfrm>
          <a:prstGeom prst="rect">
            <a:avLst/>
          </a:prstGeom>
          <a:noFill/>
        </p:spPr>
        <p:txBody>
          <a:bodyPr wrap="square" rtlCol="0">
            <a:spAutoFit/>
          </a:bodyPr>
          <a:lstStyle/>
          <a:p>
            <a:r>
              <a:rPr lang="fr-BE" dirty="0" smtClean="0"/>
              <a:t>Les jobs d’activation et d’invitation des trials ne tournent qu’une fois par jour, à minuit. Le trial est activé automatiquement si toutes les informations </a:t>
            </a:r>
            <a:r>
              <a:rPr lang="fr-BE" dirty="0" err="1" smtClean="0"/>
              <a:t>nécessaies</a:t>
            </a:r>
            <a:r>
              <a:rPr lang="fr-BE" dirty="0" smtClean="0"/>
              <a:t> sont complétées.</a:t>
            </a:r>
            <a:endParaRPr lang="fr-BE" dirty="0"/>
          </a:p>
        </p:txBody>
      </p:sp>
      <p:sp>
        <p:nvSpPr>
          <p:cNvPr id="8" name="ZoneTexte 7"/>
          <p:cNvSpPr txBox="1"/>
          <p:nvPr/>
        </p:nvSpPr>
        <p:spPr>
          <a:xfrm>
            <a:off x="539552" y="4653136"/>
            <a:ext cx="7857256" cy="1477328"/>
          </a:xfrm>
          <a:prstGeom prst="rect">
            <a:avLst/>
          </a:prstGeom>
          <a:noFill/>
        </p:spPr>
        <p:txBody>
          <a:bodyPr wrap="square" rtlCol="0">
            <a:spAutoFit/>
          </a:bodyPr>
          <a:lstStyle/>
          <a:p>
            <a:pPr marL="285750" indent="-285750">
              <a:buFont typeface="Wingdings"/>
              <a:buChar char="à"/>
            </a:pPr>
            <a:r>
              <a:rPr lang="fr-BE" dirty="0" smtClean="0">
                <a:solidFill>
                  <a:schemeClr val="accent5">
                    <a:lumMod val="50000"/>
                  </a:schemeClr>
                </a:solidFill>
                <a:sym typeface="Wingdings" panose="05000000000000000000" pitchFamily="2" charset="2"/>
              </a:rPr>
              <a:t>Veiller à </a:t>
            </a:r>
            <a:r>
              <a:rPr lang="fr-BE" dirty="0">
                <a:solidFill>
                  <a:schemeClr val="accent5">
                    <a:lumMod val="50000"/>
                  </a:schemeClr>
                </a:solidFill>
                <a:sym typeface="Wingdings" panose="05000000000000000000" pitchFamily="2" charset="2"/>
              </a:rPr>
              <a:t>avoir créé le test et complété les </a:t>
            </a:r>
            <a:r>
              <a:rPr lang="fr-BE" dirty="0" smtClean="0">
                <a:solidFill>
                  <a:schemeClr val="accent5">
                    <a:lumMod val="50000"/>
                  </a:schemeClr>
                </a:solidFill>
                <a:sym typeface="Wingdings" panose="05000000000000000000" pitchFamily="2" charset="2"/>
              </a:rPr>
              <a:t>informations, et sélectionné les participants au </a:t>
            </a:r>
            <a:r>
              <a:rPr lang="fr-BE" dirty="0">
                <a:solidFill>
                  <a:schemeClr val="accent5">
                    <a:lumMod val="50000"/>
                  </a:schemeClr>
                </a:solidFill>
                <a:sym typeface="Wingdings" panose="05000000000000000000" pitchFamily="2" charset="2"/>
              </a:rPr>
              <a:t>moins la veille de la date du début du test</a:t>
            </a:r>
            <a:r>
              <a:rPr lang="fr-BE" dirty="0" smtClean="0">
                <a:solidFill>
                  <a:schemeClr val="accent5">
                    <a:lumMod val="50000"/>
                  </a:schemeClr>
                </a:solidFill>
                <a:sym typeface="Wingdings" panose="05000000000000000000" pitchFamily="2" charset="2"/>
              </a:rPr>
              <a:t>.</a:t>
            </a:r>
          </a:p>
          <a:p>
            <a:pPr marL="285750" indent="-285750">
              <a:buFont typeface="Wingdings"/>
              <a:buChar char="à"/>
            </a:pPr>
            <a:r>
              <a:rPr lang="fr-BE" dirty="0" smtClean="0">
                <a:solidFill>
                  <a:schemeClr val="accent5">
                    <a:lumMod val="50000"/>
                  </a:schemeClr>
                </a:solidFill>
                <a:sym typeface="Wingdings" panose="05000000000000000000" pitchFamily="2" charset="2"/>
              </a:rPr>
              <a:t>Veiller à indiquer comme délai de notification au moins « 1 » (soit 1 jour avant la date de début du test) pour que les participants soient notifiés au plus tard le jour du début du test.  </a:t>
            </a:r>
            <a:endParaRPr lang="fr-BE" dirty="0">
              <a:solidFill>
                <a:schemeClr val="accent5">
                  <a:lumMod val="50000"/>
                </a:schemeClr>
              </a:solidFill>
            </a:endParaRPr>
          </a:p>
        </p:txBody>
      </p:sp>
    </p:spTree>
    <p:extLst>
      <p:ext uri="{BB962C8B-B14F-4D97-AF65-F5344CB8AC3E}">
        <p14:creationId xmlns:p14="http://schemas.microsoft.com/office/powerpoint/2010/main" val="354227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00808"/>
            <a:ext cx="7992888" cy="4699992"/>
          </a:xfrm>
        </p:spPr>
        <p:txBody>
          <a:bodyPr>
            <a:normAutofit/>
          </a:bodyPr>
          <a:lstStyle/>
          <a:p>
            <a:r>
              <a:rPr lang="fr-BE" dirty="0" smtClean="0"/>
              <a:t>Pour que le trial soit accessible (via l’url), il faut que:</a:t>
            </a:r>
          </a:p>
          <a:p>
            <a:pPr lvl="1"/>
            <a:r>
              <a:rPr lang="fr-BE" dirty="0" smtClean="0"/>
              <a:t>Les informations de création du trial soient complètes (titre du trial, dates de début et de fin, indication trial public ou privé et indication des participants, création du formulaire)</a:t>
            </a:r>
          </a:p>
          <a:p>
            <a:pPr lvl="1"/>
            <a:r>
              <a:rPr lang="fr-BE" dirty="0" smtClean="0"/>
              <a:t>La ressource soit activée et rendue visible au public (bouton actions « </a:t>
            </a:r>
            <a:r>
              <a:rPr lang="fr-BE" dirty="0" err="1" smtClean="0"/>
              <a:t>activate</a:t>
            </a:r>
            <a:r>
              <a:rPr lang="fr-BE" dirty="0" smtClean="0"/>
              <a:t> »)</a:t>
            </a:r>
          </a:p>
          <a:p>
            <a:pPr lvl="1"/>
            <a:r>
              <a:rPr lang="fr-BE" dirty="0" smtClean="0"/>
              <a:t>La date spécifiée pour le début du trial soit antérieure ou égale à la date du jour. </a:t>
            </a:r>
          </a:p>
          <a:p>
            <a:pPr lvl="1"/>
            <a:r>
              <a:rPr lang="fr-BE" dirty="0" smtClean="0"/>
              <a:t>Le trial soit activé (statut « active ») (</a:t>
            </a:r>
            <a:r>
              <a:rPr lang="fr-BE" dirty="0" err="1" smtClean="0"/>
              <a:t>càd</a:t>
            </a:r>
            <a:r>
              <a:rPr lang="fr-BE" dirty="0" smtClean="0"/>
              <a:t>: le job « </a:t>
            </a:r>
            <a:r>
              <a:rPr lang="fr-BE" dirty="0" err="1" smtClean="0"/>
              <a:t>start</a:t>
            </a:r>
            <a:r>
              <a:rPr lang="fr-BE" dirty="0" smtClean="0"/>
              <a:t> trial » a dû tourner pendant la nuit)</a:t>
            </a:r>
          </a:p>
          <a:p>
            <a:pPr lvl="1"/>
            <a:endParaRPr lang="fr-BE" dirty="0" smtClean="0"/>
          </a:p>
          <a:p>
            <a:pPr lvl="1"/>
            <a:endParaRPr lang="fr-BE" dirty="0"/>
          </a:p>
        </p:txBody>
      </p:sp>
      <p:sp>
        <p:nvSpPr>
          <p:cNvPr id="7"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dirty="0" smtClean="0"/>
              <a:t>Workflow</a:t>
            </a:r>
            <a:br>
              <a:rPr lang="fr-BE" dirty="0" smtClean="0"/>
            </a:br>
            <a:r>
              <a:rPr lang="fr-BE" dirty="0" smtClean="0"/>
              <a:t>4. Activer le trial : synthèse</a:t>
            </a:r>
            <a:endParaRPr lang="fr-BE" dirty="0"/>
          </a:p>
        </p:txBody>
      </p:sp>
    </p:spTree>
    <p:extLst>
      <p:ext uri="{BB962C8B-B14F-4D97-AF65-F5344CB8AC3E}">
        <p14:creationId xmlns:p14="http://schemas.microsoft.com/office/powerpoint/2010/main" val="19824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BE" dirty="0"/>
              <a:t>Le mail </a:t>
            </a:r>
            <a:r>
              <a:rPr lang="fr-BE" dirty="0" smtClean="0"/>
              <a:t>d’invitation à participer au trial est envoyé aux participants :</a:t>
            </a:r>
          </a:p>
          <a:p>
            <a:pPr lvl="1"/>
            <a:r>
              <a:rPr lang="fr-BE" dirty="0" smtClean="0"/>
              <a:t>automatiquement (à minuit selon le nombre de jours précisé pour la notification automatique)</a:t>
            </a:r>
          </a:p>
          <a:p>
            <a:pPr lvl="1"/>
            <a:r>
              <a:rPr lang="fr-BE" dirty="0" smtClean="0"/>
              <a:t>sur un clic du bouton Action &gt; </a:t>
            </a:r>
            <a:r>
              <a:rPr lang="fr-BE" dirty="0" err="1" smtClean="0"/>
              <a:t>Notify</a:t>
            </a:r>
            <a:r>
              <a:rPr lang="fr-BE" dirty="0" smtClean="0"/>
              <a:t> (depuis la liste des trials)</a:t>
            </a:r>
          </a:p>
          <a:p>
            <a:r>
              <a:rPr lang="fr-BE" dirty="0" smtClean="0"/>
              <a:t>Ce mail est </a:t>
            </a:r>
            <a:r>
              <a:rPr lang="fr-BE" dirty="0"/>
              <a:t>configurable et traduisible par les administrateurs </a:t>
            </a:r>
            <a:r>
              <a:rPr lang="fr-BE" dirty="0" smtClean="0"/>
              <a:t>Alma</a:t>
            </a:r>
            <a:r>
              <a:rPr lang="fr-BE" dirty="0"/>
              <a:t/>
            </a:r>
            <a:br>
              <a:rPr lang="fr-BE" dirty="0"/>
            </a:br>
            <a:r>
              <a:rPr lang="fr-BE" sz="1600" dirty="0">
                <a:solidFill>
                  <a:schemeClr val="accent6">
                    <a:lumMod val="75000"/>
                  </a:schemeClr>
                </a:solidFill>
              </a:rPr>
              <a:t>Alma &gt; General configuration</a:t>
            </a:r>
            <a:r>
              <a:rPr lang="fr-BE" sz="1600" dirty="0" smtClean="0">
                <a:solidFill>
                  <a:schemeClr val="accent6">
                    <a:lumMod val="75000"/>
                  </a:schemeClr>
                </a:solidFill>
              </a:rPr>
              <a:t>: Configuration </a:t>
            </a:r>
            <a:r>
              <a:rPr lang="fr-BE" sz="1600" dirty="0">
                <a:solidFill>
                  <a:schemeClr val="accent6">
                    <a:lumMod val="75000"/>
                  </a:schemeClr>
                </a:solidFill>
              </a:rPr>
              <a:t>Menu &gt; General configuration: </a:t>
            </a:r>
            <a:r>
              <a:rPr lang="fr-BE" sz="1600" dirty="0" err="1">
                <a:solidFill>
                  <a:schemeClr val="accent6">
                    <a:lumMod val="75000"/>
                  </a:schemeClr>
                </a:solidFill>
              </a:rPr>
              <a:t>Letter</a:t>
            </a:r>
            <a:r>
              <a:rPr lang="fr-BE" sz="1600" dirty="0">
                <a:solidFill>
                  <a:schemeClr val="accent6">
                    <a:lumMod val="75000"/>
                  </a:schemeClr>
                </a:solidFill>
              </a:rPr>
              <a:t> emails &gt; Trial </a:t>
            </a:r>
            <a:r>
              <a:rPr lang="fr-BE" sz="1600" dirty="0" err="1" smtClean="0">
                <a:solidFill>
                  <a:schemeClr val="accent6">
                    <a:lumMod val="75000"/>
                  </a:schemeClr>
                </a:solidFill>
              </a:rPr>
              <a:t>letter</a:t>
            </a:r>
            <a:endParaRPr lang="fr-BE" sz="1600" dirty="0" smtClean="0">
              <a:solidFill>
                <a:schemeClr val="accent6">
                  <a:lumMod val="75000"/>
                </a:schemeClr>
              </a:solidFill>
            </a:endParaRPr>
          </a:p>
          <a:p>
            <a:endParaRPr lang="fr-BE" sz="1600" dirty="0">
              <a:solidFill>
                <a:schemeClr val="accent6">
                  <a:lumMod val="75000"/>
                </a:schemeClr>
              </a:solidFill>
            </a:endParaRPr>
          </a:p>
          <a:p>
            <a:r>
              <a:rPr lang="fr-BE" dirty="0" smtClean="0"/>
              <a:t>Actuellement:</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dirty="0"/>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e-Ressources - Découverte</a:t>
            </a:r>
            <a:endParaRPr lang="en-US" dirty="0"/>
          </a:p>
        </p:txBody>
      </p:sp>
      <p:sp>
        <p:nvSpPr>
          <p:cNvPr id="6"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dirty="0" smtClean="0"/>
              <a:t>Workflow</a:t>
            </a:r>
            <a:br>
              <a:rPr lang="fr-BE" dirty="0" smtClean="0"/>
            </a:br>
            <a:r>
              <a:rPr lang="fr-BE" dirty="0" smtClean="0"/>
              <a:t>4. Activer le trial : communication</a:t>
            </a:r>
            <a:endParaRPr lang="fr-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356" y="3389055"/>
            <a:ext cx="4927079" cy="346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97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0348" y="1553617"/>
            <a:ext cx="7992888" cy="579239"/>
          </a:xfrm>
        </p:spPr>
        <p:txBody>
          <a:bodyPr>
            <a:normAutofit fontScale="92500" lnSpcReduction="20000"/>
          </a:bodyPr>
          <a:lstStyle/>
          <a:p>
            <a:r>
              <a:rPr lang="fr-BE" dirty="0" smtClean="0"/>
              <a:t>Si le trial est privé, il n’est accessible que pour les participants (via le lien mail)</a:t>
            </a:r>
            <a:endParaRPr lang="fr-BE" dirty="0" smtClean="0">
              <a:solidFill>
                <a:srgbClr val="C00000"/>
              </a:solidFill>
            </a:endParaRPr>
          </a:p>
          <a:p>
            <a:pPr marL="0" indent="0">
              <a:buNone/>
            </a:pPr>
            <a:endParaRPr lang="fr-BE"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01" y="2276872"/>
            <a:ext cx="7814985" cy="9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90" y="4725144"/>
            <a:ext cx="8171318" cy="101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dirty="0" smtClean="0"/>
              <a:t>Workflow</a:t>
            </a:r>
            <a:br>
              <a:rPr lang="fr-BE" dirty="0" smtClean="0"/>
            </a:br>
            <a:r>
              <a:rPr lang="fr-BE" dirty="0" smtClean="0"/>
              <a:t>5. Participer au trial: l’accès au sondage </a:t>
            </a:r>
            <a:endParaRPr lang="fr-BE" dirty="0"/>
          </a:p>
        </p:txBody>
      </p:sp>
      <p:sp>
        <p:nvSpPr>
          <p:cNvPr id="5" name="Rectangle 4"/>
          <p:cNvSpPr/>
          <p:nvPr/>
        </p:nvSpPr>
        <p:spPr>
          <a:xfrm>
            <a:off x="283501" y="3573017"/>
            <a:ext cx="7814985" cy="1384995"/>
          </a:xfrm>
          <a:prstGeom prst="rect">
            <a:avLst/>
          </a:prstGeom>
        </p:spPr>
        <p:txBody>
          <a:bodyPr vert="horz" lIns="91440" tIns="45720" rIns="91440" bIns="45720" rtlCol="0">
            <a:normAutofit/>
          </a:bodyPr>
          <a:lstStyle/>
          <a:p>
            <a:pPr marL="342900" indent="-228600">
              <a:spcBef>
                <a:spcPct val="20000"/>
              </a:spcBef>
              <a:buClr>
                <a:schemeClr val="accent1"/>
              </a:buClr>
              <a:buSzPct val="120000"/>
              <a:buFont typeface="Arial" panose="020B0604020202020204" pitchFamily="34" charset="0"/>
              <a:buChar char="•"/>
            </a:pPr>
            <a:r>
              <a:rPr lang="fr-BE" sz="2000" dirty="0"/>
              <a:t>Si le trial est public, il est accessible via la « Participant page url » pour tous, après que le test ait commencé (date &gt; date de début du </a:t>
            </a:r>
            <a:r>
              <a:rPr lang="fr-BE" sz="2000" dirty="0" smtClean="0"/>
              <a:t>test)</a:t>
            </a:r>
            <a:endParaRPr lang="fr-BE" sz="2000" dirty="0"/>
          </a:p>
          <a:p>
            <a:pPr marL="342900" indent="-228600">
              <a:spcBef>
                <a:spcPct val="20000"/>
              </a:spcBef>
              <a:buClr>
                <a:schemeClr val="accent1"/>
              </a:buClr>
              <a:buSzPct val="120000"/>
              <a:buFont typeface="Arial" panose="020B0604020202020204" pitchFamily="34" charset="0"/>
              <a:buChar char="•"/>
            </a:pPr>
            <a:endParaRPr lang="fr-BE" sz="2000" dirty="0"/>
          </a:p>
        </p:txBody>
      </p:sp>
    </p:spTree>
    <p:extLst>
      <p:ext uri="{BB962C8B-B14F-4D97-AF65-F5344CB8AC3E}">
        <p14:creationId xmlns:p14="http://schemas.microsoft.com/office/powerpoint/2010/main" val="394989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7"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dirty="0" smtClean="0"/>
              <a:t>Workflow</a:t>
            </a:r>
            <a:br>
              <a:rPr lang="fr-BE" dirty="0" smtClean="0"/>
            </a:br>
            <a:r>
              <a:rPr lang="fr-BE" dirty="0"/>
              <a:t>5. Participer au trial</a:t>
            </a:r>
            <a:r>
              <a:rPr lang="fr-BE" dirty="0" smtClean="0"/>
              <a:t>: le formulaire</a:t>
            </a:r>
            <a:endParaRPr lang="fr-BE" dirty="0"/>
          </a:p>
        </p:txBody>
      </p:sp>
      <p:sp>
        <p:nvSpPr>
          <p:cNvPr id="8" name="Espace réservé du contenu 2"/>
          <p:cNvSpPr>
            <a:spLocks noGrp="1"/>
          </p:cNvSpPr>
          <p:nvPr>
            <p:ph idx="1"/>
          </p:nvPr>
        </p:nvSpPr>
        <p:spPr>
          <a:xfrm>
            <a:off x="251520" y="1412776"/>
            <a:ext cx="7992888" cy="4988024"/>
          </a:xfrm>
        </p:spPr>
        <p:txBody>
          <a:bodyPr/>
          <a:lstStyle/>
          <a:p>
            <a:r>
              <a:rPr lang="fr-BE" dirty="0" smtClean="0"/>
              <a:t>Le lien de participation mène au formulaire d’évaluation de la ressource.  </a:t>
            </a:r>
          </a:p>
          <a:p>
            <a:pPr lvl="1"/>
            <a:r>
              <a:rPr lang="fr-BE" dirty="0" smtClean="0"/>
              <a:t>Le lien vers la ressource se trouve dans l’onglet « liste des portfolios » pour chaque portfolio et dans l’onglet « </a:t>
            </a:r>
            <a:r>
              <a:rPr lang="fr-BE" dirty="0" err="1" smtClean="0"/>
              <a:t>Electronic</a:t>
            </a:r>
            <a:r>
              <a:rPr lang="fr-BE" dirty="0" smtClean="0"/>
              <a:t> collection » pour la collection globale</a:t>
            </a:r>
            <a:r>
              <a:rPr lang="fr-BE" dirty="0"/>
              <a:t/>
            </a:r>
            <a:br>
              <a:rPr lang="fr-BE" dirty="0"/>
            </a:br>
            <a:endParaRPr lang="fr-BE" sz="1600" dirty="0">
              <a:solidFill>
                <a:schemeClr val="accent6">
                  <a:lumMod val="75000"/>
                </a:schemeClr>
              </a:solidFill>
            </a:endParaRPr>
          </a:p>
          <a:p>
            <a:pPr marL="114300" indent="0">
              <a:buNone/>
            </a:pPr>
            <a:endParaRPr lang="fr-BE" dirty="0"/>
          </a:p>
        </p:txBody>
      </p:sp>
      <p:grpSp>
        <p:nvGrpSpPr>
          <p:cNvPr id="6" name="Groupe 5"/>
          <p:cNvGrpSpPr/>
          <p:nvPr/>
        </p:nvGrpSpPr>
        <p:grpSpPr>
          <a:xfrm>
            <a:off x="543599" y="2924944"/>
            <a:ext cx="7507222" cy="3168352"/>
            <a:chOff x="539552" y="2348880"/>
            <a:chExt cx="7507222" cy="3168352"/>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74746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262" y="2636912"/>
              <a:ext cx="5315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8689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13792"/>
            <a:ext cx="7992888" cy="1143000"/>
          </a:xfrm>
        </p:spPr>
        <p:txBody>
          <a:bodyPr/>
          <a:lstStyle/>
          <a:p>
            <a:r>
              <a:rPr lang="fr-BE" dirty="0"/>
              <a:t>Workflow</a:t>
            </a:r>
            <a:br>
              <a:rPr lang="fr-BE" dirty="0"/>
            </a:br>
            <a:r>
              <a:rPr lang="fr-BE" dirty="0" smtClean="0"/>
              <a:t>6. Gérer </a:t>
            </a:r>
            <a:r>
              <a:rPr lang="fr-BE" dirty="0"/>
              <a:t>le </a:t>
            </a:r>
            <a:r>
              <a:rPr lang="fr-BE" dirty="0" smtClean="0"/>
              <a:t>trial: la liste des trials </a:t>
            </a:r>
            <a:r>
              <a:rPr lang="fr-BE" dirty="0"/>
              <a:t/>
            </a:r>
            <a:br>
              <a:rPr lang="fr-BE" dirty="0"/>
            </a:b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362" y="3744718"/>
            <a:ext cx="7993063" cy="17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007" t="20458" r="78263" b="58908"/>
          <a:stretch/>
        </p:blipFill>
        <p:spPr bwMode="auto">
          <a:xfrm>
            <a:off x="3610426" y="1998724"/>
            <a:ext cx="1152128" cy="137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14" t="13289" r="86033" b="68000"/>
          <a:stretch/>
        </p:blipFill>
        <p:spPr bwMode="auto">
          <a:xfrm>
            <a:off x="442072" y="1883884"/>
            <a:ext cx="1349115" cy="160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flipV="1">
            <a:off x="2950724" y="3372992"/>
            <a:ext cx="1091749" cy="11757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1163167" y="3415821"/>
            <a:ext cx="791074" cy="7431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9657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Définition</a:t>
            </a:r>
            <a:endParaRPr lang="fr-BE" dirty="0"/>
          </a:p>
        </p:txBody>
      </p:sp>
      <p:sp>
        <p:nvSpPr>
          <p:cNvPr id="4" name="Espace réservé du contenu 3"/>
          <p:cNvSpPr>
            <a:spLocks noGrp="1"/>
          </p:cNvSpPr>
          <p:nvPr>
            <p:ph idx="1"/>
          </p:nvPr>
        </p:nvSpPr>
        <p:spPr/>
        <p:txBody>
          <a:bodyPr>
            <a:normAutofit lnSpcReduction="10000"/>
          </a:bodyPr>
          <a:lstStyle/>
          <a:p>
            <a:pPr marL="114300" indent="0">
              <a:buNone/>
            </a:pPr>
            <a:r>
              <a:rPr lang="fr-BE" sz="2400" dirty="0" smtClean="0"/>
              <a:t>Un </a:t>
            </a:r>
            <a:r>
              <a:rPr lang="fr-BE" sz="2400" i="1" dirty="0" smtClean="0"/>
              <a:t>trial</a:t>
            </a:r>
            <a:r>
              <a:rPr lang="fr-BE" sz="2400" dirty="0" smtClean="0"/>
              <a:t> dans Alma comprend:</a:t>
            </a:r>
          </a:p>
          <a:p>
            <a:r>
              <a:rPr lang="fr-BE" dirty="0" smtClean="0"/>
              <a:t>Un accès à l’e-ressource concernée par le test (collection électronique ou portfolio)</a:t>
            </a:r>
          </a:p>
          <a:p>
            <a:r>
              <a:rPr lang="fr-BE" dirty="0" smtClean="0"/>
              <a:t>Un formulaire permettant aux usagers de donner leur avis </a:t>
            </a:r>
          </a:p>
          <a:p>
            <a:pPr marL="411480" lvl="1" indent="0">
              <a:buNone/>
            </a:pPr>
            <a:r>
              <a:rPr lang="fr-BE" dirty="0" smtClean="0"/>
              <a:t>[+ l’envoi d’un mail aux participants les invitant à tester la ressource]</a:t>
            </a:r>
          </a:p>
          <a:p>
            <a:r>
              <a:rPr lang="fr-BE" dirty="0" smtClean="0"/>
              <a:t>Une interface d’analyse permettant au staff d’analyser facilement l’ensemble des réponses</a:t>
            </a:r>
          </a:p>
          <a:p>
            <a:r>
              <a:rPr lang="fr-BE" dirty="0" smtClean="0"/>
              <a:t>L’indication synthétique des résultats du sondage et de la décision d’achat ou non pour chaque test</a:t>
            </a:r>
            <a:endParaRPr lang="fr-BE" dirty="0"/>
          </a:p>
          <a:p>
            <a:pPr marL="114300" indent="0">
              <a:buNone/>
            </a:pPr>
            <a:endParaRPr lang="fr-BE" dirty="0" smtClean="0"/>
          </a:p>
          <a:p>
            <a:pPr marL="114300" lvl="1" indent="0">
              <a:buClr>
                <a:schemeClr val="accent1"/>
              </a:buClr>
              <a:buNone/>
            </a:pPr>
            <a:r>
              <a:rPr lang="fr-BE" sz="2400" dirty="0"/>
              <a:t>Un </a:t>
            </a:r>
            <a:r>
              <a:rPr lang="fr-BE" sz="2400" i="1" dirty="0"/>
              <a:t>trial</a:t>
            </a:r>
            <a:r>
              <a:rPr lang="fr-BE" sz="2400" dirty="0"/>
              <a:t> dans Alma s’applique :</a:t>
            </a:r>
          </a:p>
          <a:p>
            <a:pPr lvl="1"/>
            <a:r>
              <a:rPr lang="fr-BE" sz="2000" dirty="0" smtClean="0"/>
              <a:t>avant l’achat de la ressource (« test proprement dit ») </a:t>
            </a:r>
          </a:p>
          <a:p>
            <a:pPr lvl="1"/>
            <a:r>
              <a:rPr lang="fr-BE" sz="2000" dirty="0" smtClean="0"/>
              <a:t>avant le renouvellement d’une ressource (« évaluation »).</a:t>
            </a:r>
          </a:p>
          <a:p>
            <a:pPr marL="411480" lvl="1" indent="0">
              <a:buNone/>
            </a:pPr>
            <a:r>
              <a:rPr lang="fr-BE" sz="2000" dirty="0" smtClean="0"/>
              <a:t>Le workflow est le même. </a:t>
            </a:r>
            <a:endParaRPr lang="fr-BE" dirty="0"/>
          </a:p>
        </p:txBody>
      </p:sp>
    </p:spTree>
    <p:extLst>
      <p:ext uri="{BB962C8B-B14F-4D97-AF65-F5344CB8AC3E}">
        <p14:creationId xmlns:p14="http://schemas.microsoft.com/office/powerpoint/2010/main" val="2982894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0" y="1628800"/>
            <a:ext cx="897507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179512" y="476672"/>
            <a:ext cx="7992888" cy="1143000"/>
          </a:xfrm>
        </p:spPr>
        <p:txBody>
          <a:bodyPr/>
          <a:lstStyle/>
          <a:p>
            <a:r>
              <a:rPr lang="fr-BE" dirty="0"/>
              <a:t>Workflow</a:t>
            </a:r>
            <a:br>
              <a:rPr lang="fr-BE" dirty="0"/>
            </a:br>
            <a:r>
              <a:rPr lang="fr-BE" dirty="0" smtClean="0"/>
              <a:t>7. Clôturer </a:t>
            </a:r>
            <a:r>
              <a:rPr lang="fr-BE" dirty="0"/>
              <a:t>le </a:t>
            </a:r>
            <a:r>
              <a:rPr lang="fr-BE" dirty="0" smtClean="0"/>
              <a:t>trial: l’analyse </a:t>
            </a:r>
            <a:r>
              <a:rPr lang="fr-BE" dirty="0"/>
              <a:t/>
            </a:r>
            <a:br>
              <a:rPr lang="fr-BE" dirty="0"/>
            </a:br>
            <a:endParaRPr lang="fr-BE" dirty="0"/>
          </a:p>
        </p:txBody>
      </p:sp>
    </p:spTree>
    <p:extLst>
      <p:ext uri="{BB962C8B-B14F-4D97-AF65-F5344CB8AC3E}">
        <p14:creationId xmlns:p14="http://schemas.microsoft.com/office/powerpoint/2010/main" val="272799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7" name="Titre 1"/>
          <p:cNvSpPr>
            <a:spLocks noGrp="1"/>
          </p:cNvSpPr>
          <p:nvPr>
            <p:ph type="title"/>
          </p:nvPr>
        </p:nvSpPr>
        <p:spPr>
          <a:xfrm>
            <a:off x="179512" y="476672"/>
            <a:ext cx="7992888" cy="1143000"/>
          </a:xfrm>
        </p:spPr>
        <p:txBody>
          <a:bodyPr/>
          <a:lstStyle/>
          <a:p>
            <a:r>
              <a:rPr lang="fr-BE" dirty="0"/>
              <a:t>Workflow</a:t>
            </a:r>
            <a:br>
              <a:rPr lang="fr-BE" dirty="0"/>
            </a:br>
            <a:r>
              <a:rPr lang="fr-BE" dirty="0" smtClean="0"/>
              <a:t>7. Clôturer </a:t>
            </a:r>
            <a:r>
              <a:rPr lang="fr-BE" dirty="0"/>
              <a:t>le </a:t>
            </a:r>
            <a:r>
              <a:rPr lang="fr-BE" dirty="0" smtClean="0"/>
              <a:t>trial: l’analyse</a:t>
            </a:r>
            <a:r>
              <a:rPr lang="fr-BE" dirty="0"/>
              <a:t/>
            </a:r>
            <a:br>
              <a:rPr lang="fr-BE" dirty="0"/>
            </a:br>
            <a:endParaRPr lang="fr-B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66842"/>
            <a:ext cx="3672408" cy="202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08" y="4721676"/>
            <a:ext cx="4392488" cy="151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766842"/>
            <a:ext cx="4512940" cy="26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85731" y="1397510"/>
            <a:ext cx="951992" cy="369332"/>
          </a:xfrm>
          <a:prstGeom prst="rect">
            <a:avLst/>
          </a:prstGeom>
          <a:noFill/>
        </p:spPr>
        <p:txBody>
          <a:bodyPr wrap="none" rtlCol="0">
            <a:spAutoFit/>
          </a:bodyPr>
          <a:lstStyle/>
          <a:p>
            <a:r>
              <a:rPr lang="fr-BE" dirty="0" err="1" smtClean="0"/>
              <a:t>Yes</a:t>
            </a:r>
            <a:r>
              <a:rPr lang="fr-BE" dirty="0" smtClean="0"/>
              <a:t> / No</a:t>
            </a:r>
            <a:endParaRPr lang="fr-BE" dirty="0"/>
          </a:p>
        </p:txBody>
      </p:sp>
      <p:sp>
        <p:nvSpPr>
          <p:cNvPr id="10" name="ZoneTexte 9"/>
          <p:cNvSpPr txBox="1"/>
          <p:nvPr/>
        </p:nvSpPr>
        <p:spPr>
          <a:xfrm>
            <a:off x="4067944" y="1443714"/>
            <a:ext cx="2328266" cy="369332"/>
          </a:xfrm>
          <a:prstGeom prst="rect">
            <a:avLst/>
          </a:prstGeom>
          <a:noFill/>
        </p:spPr>
        <p:txBody>
          <a:bodyPr wrap="none" rtlCol="0">
            <a:spAutoFit/>
          </a:bodyPr>
          <a:lstStyle/>
          <a:p>
            <a:r>
              <a:rPr lang="fr-BE" dirty="0" smtClean="0"/>
              <a:t>Echelle de </a:t>
            </a:r>
            <a:r>
              <a:rPr lang="fr-BE" dirty="0" err="1" smtClean="0"/>
              <a:t>statisfaction</a:t>
            </a:r>
            <a:endParaRPr lang="fr-BE" dirty="0"/>
          </a:p>
        </p:txBody>
      </p:sp>
      <p:sp>
        <p:nvSpPr>
          <p:cNvPr id="11" name="ZoneTexte 10"/>
          <p:cNvSpPr txBox="1"/>
          <p:nvPr/>
        </p:nvSpPr>
        <p:spPr>
          <a:xfrm>
            <a:off x="336882" y="4336590"/>
            <a:ext cx="2925801" cy="369332"/>
          </a:xfrm>
          <a:prstGeom prst="rect">
            <a:avLst/>
          </a:prstGeom>
          <a:noFill/>
        </p:spPr>
        <p:txBody>
          <a:bodyPr wrap="none" rtlCol="0">
            <a:spAutoFit/>
          </a:bodyPr>
          <a:lstStyle/>
          <a:p>
            <a:r>
              <a:rPr lang="fr-BE" dirty="0" smtClean="0"/>
              <a:t>Commentaire libre (free </a:t>
            </a:r>
            <a:r>
              <a:rPr lang="fr-BE" dirty="0" err="1" smtClean="0"/>
              <a:t>text</a:t>
            </a:r>
            <a:r>
              <a:rPr lang="fr-BE" dirty="0" smtClean="0"/>
              <a:t>)</a:t>
            </a:r>
            <a:endParaRPr lang="fr-BE" dirty="0"/>
          </a:p>
        </p:txBody>
      </p:sp>
    </p:spTree>
    <p:extLst>
      <p:ext uri="{BB962C8B-B14F-4D97-AF65-F5344CB8AC3E}">
        <p14:creationId xmlns:p14="http://schemas.microsoft.com/office/powerpoint/2010/main" val="302674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r>
              <a:rPr lang="fr-BE" sz="2800" dirty="0" smtClean="0"/>
              <a:t>A la fin du trial (après la date de fin):</a:t>
            </a:r>
          </a:p>
          <a:p>
            <a:pPr lvl="1"/>
            <a:r>
              <a:rPr lang="fr-BE" sz="2400" dirty="0" smtClean="0"/>
              <a:t>Le trial passe au statut « in </a:t>
            </a:r>
            <a:r>
              <a:rPr lang="fr-BE" sz="2400" dirty="0" err="1" smtClean="0"/>
              <a:t>analysis</a:t>
            </a:r>
            <a:r>
              <a:rPr lang="fr-BE" sz="2400" dirty="0" smtClean="0"/>
              <a:t> »</a:t>
            </a:r>
          </a:p>
          <a:p>
            <a:pPr lvl="1"/>
            <a:r>
              <a:rPr lang="fr-BE" sz="2400" dirty="0" smtClean="0"/>
              <a:t>Le gestionnaire consulte les résultats du sondage (onglet « </a:t>
            </a:r>
            <a:r>
              <a:rPr lang="fr-BE" sz="2400" dirty="0" err="1" smtClean="0"/>
              <a:t>Analysis</a:t>
            </a:r>
            <a:r>
              <a:rPr lang="fr-BE" sz="2400" dirty="0" smtClean="0"/>
              <a:t> »)</a:t>
            </a:r>
          </a:p>
          <a:p>
            <a:pPr lvl="1"/>
            <a:r>
              <a:rPr lang="fr-BE" sz="2400" dirty="0" smtClean="0"/>
              <a:t>Sur cette base, il complète les résultats (onglet  « </a:t>
            </a:r>
            <a:r>
              <a:rPr lang="fr-BE" sz="2400" dirty="0" err="1" smtClean="0"/>
              <a:t>Summary</a:t>
            </a:r>
            <a:r>
              <a:rPr lang="fr-BE" sz="2400" dirty="0" smtClean="0"/>
              <a:t> &gt; </a:t>
            </a:r>
            <a:r>
              <a:rPr lang="fr-BE" sz="2400" dirty="0" err="1" smtClean="0"/>
              <a:t>analysis</a:t>
            </a:r>
            <a:r>
              <a:rPr lang="fr-BE" sz="2400" dirty="0" smtClean="0"/>
              <a:t> and </a:t>
            </a:r>
            <a:r>
              <a:rPr lang="fr-BE" sz="2400" dirty="0" err="1" smtClean="0"/>
              <a:t>results</a:t>
            </a:r>
            <a:r>
              <a:rPr lang="fr-BE" sz="2400" dirty="0" smtClean="0"/>
              <a:t> »)</a:t>
            </a:r>
          </a:p>
          <a:p>
            <a:pPr lvl="1"/>
            <a:endParaRPr lang="fr-BE" sz="2400" dirty="0" smtClean="0"/>
          </a:p>
          <a:p>
            <a:pPr marL="457200" lvl="1" indent="0">
              <a:buNone/>
            </a:pPr>
            <a:endParaRPr lang="fr-BE" sz="2400" dirty="0" smtClean="0"/>
          </a:p>
          <a:p>
            <a:pPr lvl="1"/>
            <a:r>
              <a:rPr lang="fr-BE" sz="2400" dirty="0" smtClean="0"/>
              <a:t>Si souhaité, il peut exporter les résultats (bouton « export »)</a:t>
            </a:r>
          </a:p>
          <a:p>
            <a:pPr lvl="1"/>
            <a:r>
              <a:rPr lang="fr-BE" sz="2400" dirty="0" smtClean="0"/>
              <a:t>Si souhaité, il peut donner un feedback aux participants du trial (surtout si le trial était privé): n’est pas prévu via Alma</a:t>
            </a:r>
          </a:p>
          <a:p>
            <a:pPr lvl="1"/>
            <a:r>
              <a:rPr lang="fr-BE" sz="2400" dirty="0" smtClean="0"/>
              <a:t>Ensuite, via le bouton « actions » de la liste des trials, il peut cliquer sur « close » pour clôturer le test. Le statut du trial passe à « </a:t>
            </a:r>
            <a:r>
              <a:rPr lang="fr-BE" sz="2400" dirty="0" err="1" smtClean="0"/>
              <a:t>closed</a:t>
            </a:r>
            <a:r>
              <a:rPr lang="fr-BE" sz="2400" dirty="0" smtClean="0"/>
              <a:t> » et le statut de la PO line repasse à « In </a:t>
            </a:r>
            <a:r>
              <a:rPr lang="fr-BE" sz="2400" dirty="0" err="1" smtClean="0"/>
              <a:t>review</a:t>
            </a:r>
            <a:r>
              <a:rPr lang="fr-BE" sz="2400" dirty="0" smtClean="0"/>
              <a:t> ».</a:t>
            </a:r>
            <a:endParaRPr lang="fr-BE" sz="2400" dirty="0"/>
          </a:p>
        </p:txBody>
      </p:sp>
      <p:pic>
        <p:nvPicPr>
          <p:cNvPr id="4" name="Image 3"/>
          <p:cNvPicPr/>
          <p:nvPr/>
        </p:nvPicPr>
        <p:blipFill rotWithShape="1">
          <a:blip r:embed="rId3"/>
          <a:srcRect t="37235" r="49421" b="54124"/>
          <a:stretch/>
        </p:blipFill>
        <p:spPr bwMode="auto">
          <a:xfrm>
            <a:off x="1403648" y="3365088"/>
            <a:ext cx="5345757" cy="485775"/>
          </a:xfrm>
          <a:prstGeom prst="rect">
            <a:avLst/>
          </a:prstGeom>
          <a:ln>
            <a:noFill/>
          </a:ln>
          <a:extLst>
            <a:ext uri="{53640926-AAD7-44D8-BBD7-CCE9431645EC}">
              <a14:shadowObscured xmlns:a14="http://schemas.microsoft.com/office/drawing/2010/main"/>
            </a:ext>
          </a:extLst>
        </p:spPr>
      </p:pic>
      <p:sp>
        <p:nvSpPr>
          <p:cNvPr id="6" name="Titre 1"/>
          <p:cNvSpPr>
            <a:spLocks noGrp="1"/>
          </p:cNvSpPr>
          <p:nvPr>
            <p:ph type="title"/>
          </p:nvPr>
        </p:nvSpPr>
        <p:spPr>
          <a:xfrm>
            <a:off x="251520" y="341784"/>
            <a:ext cx="7992888" cy="1143000"/>
          </a:xfrm>
        </p:spPr>
        <p:txBody>
          <a:bodyPr/>
          <a:lstStyle/>
          <a:p>
            <a:r>
              <a:rPr lang="fr-BE" dirty="0"/>
              <a:t>Workflow</a:t>
            </a:r>
            <a:br>
              <a:rPr lang="fr-BE" dirty="0"/>
            </a:br>
            <a:r>
              <a:rPr lang="fr-BE" dirty="0" smtClean="0"/>
              <a:t>8. Clôturer </a:t>
            </a:r>
            <a:r>
              <a:rPr lang="fr-BE" dirty="0"/>
              <a:t>le </a:t>
            </a:r>
            <a:r>
              <a:rPr lang="fr-BE" dirty="0" smtClean="0"/>
              <a:t>trial: les résultats</a:t>
            </a:r>
            <a:r>
              <a:rPr lang="fr-BE" dirty="0"/>
              <a:t/>
            </a:r>
            <a:br>
              <a:rPr lang="fr-BE" dirty="0"/>
            </a:br>
            <a:endParaRPr lang="fr-BE" dirty="0"/>
          </a:p>
        </p:txBody>
      </p:sp>
    </p:spTree>
    <p:extLst>
      <p:ext uri="{BB962C8B-B14F-4D97-AF65-F5344CB8AC3E}">
        <p14:creationId xmlns:p14="http://schemas.microsoft.com/office/powerpoint/2010/main" val="319115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5" t="12142" b="43929"/>
          <a:stretch/>
        </p:blipFill>
        <p:spPr bwMode="auto">
          <a:xfrm>
            <a:off x="172565" y="1692796"/>
            <a:ext cx="862912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a:spLocks noGrp="1"/>
          </p:cNvSpPr>
          <p:nvPr>
            <p:ph type="title"/>
          </p:nvPr>
        </p:nvSpPr>
        <p:spPr>
          <a:xfrm>
            <a:off x="251520" y="341784"/>
            <a:ext cx="7992888" cy="1143000"/>
          </a:xfrm>
        </p:spPr>
        <p:txBody>
          <a:bodyPr/>
          <a:lstStyle/>
          <a:p>
            <a:r>
              <a:rPr lang="fr-BE" dirty="0"/>
              <a:t>Workflow</a:t>
            </a:r>
            <a:br>
              <a:rPr lang="fr-BE" dirty="0"/>
            </a:br>
            <a:r>
              <a:rPr lang="fr-BE" dirty="0" smtClean="0"/>
              <a:t>8. Clôturer </a:t>
            </a:r>
            <a:r>
              <a:rPr lang="fr-BE" dirty="0"/>
              <a:t>le </a:t>
            </a:r>
            <a:r>
              <a:rPr lang="fr-BE" dirty="0" smtClean="0"/>
              <a:t>trial: la commande</a:t>
            </a:r>
            <a:r>
              <a:rPr lang="fr-BE" dirty="0"/>
              <a:t/>
            </a:r>
            <a:br>
              <a:rPr lang="fr-BE" dirty="0"/>
            </a:br>
            <a:endParaRPr lang="fr-BE" dirty="0"/>
          </a:p>
        </p:txBody>
      </p:sp>
      <p:sp>
        <p:nvSpPr>
          <p:cNvPr id="8" name="Espace réservé du contenu 2"/>
          <p:cNvSpPr>
            <a:spLocks noGrp="1"/>
          </p:cNvSpPr>
          <p:nvPr>
            <p:ph idx="1"/>
          </p:nvPr>
        </p:nvSpPr>
        <p:spPr>
          <a:xfrm>
            <a:off x="251520" y="3501008"/>
            <a:ext cx="7848872" cy="2899792"/>
          </a:xfrm>
        </p:spPr>
        <p:txBody>
          <a:bodyPr>
            <a:normAutofit fontScale="85000" lnSpcReduction="20000"/>
          </a:bodyPr>
          <a:lstStyle/>
          <a:p>
            <a:r>
              <a:rPr lang="fr-BE" sz="2800" dirty="0" smtClean="0"/>
              <a:t>Une fois le trial « </a:t>
            </a:r>
            <a:r>
              <a:rPr lang="fr-BE" sz="2800" dirty="0" err="1" smtClean="0"/>
              <a:t>closed</a:t>
            </a:r>
            <a:r>
              <a:rPr lang="fr-BE" sz="2800" dirty="0" smtClean="0"/>
              <a:t> » par le TO/TM:</a:t>
            </a:r>
          </a:p>
          <a:p>
            <a:pPr lvl="1"/>
            <a:r>
              <a:rPr lang="fr-BE" sz="2400" dirty="0"/>
              <a:t>Le statut de la PO line passe à « In </a:t>
            </a:r>
            <a:r>
              <a:rPr lang="fr-BE" sz="2400" dirty="0" err="1"/>
              <a:t>review</a:t>
            </a:r>
            <a:r>
              <a:rPr lang="fr-BE" sz="2400" dirty="0"/>
              <a:t> »</a:t>
            </a:r>
          </a:p>
          <a:p>
            <a:pPr lvl="1"/>
            <a:r>
              <a:rPr lang="fr-BE" sz="2400" dirty="0" smtClean="0"/>
              <a:t>Une alerte est ajoutée, précisant que la PO line a été évaluée.</a:t>
            </a:r>
          </a:p>
          <a:p>
            <a:pPr marL="411480" lvl="1" indent="0">
              <a:buNone/>
            </a:pPr>
            <a:r>
              <a:rPr lang="fr-BE" sz="2400" dirty="0" smtClean="0"/>
              <a:t> </a:t>
            </a:r>
          </a:p>
          <a:p>
            <a:r>
              <a:rPr lang="fr-BE" sz="2800" dirty="0"/>
              <a:t>Décision d’acquisition: </a:t>
            </a:r>
          </a:p>
          <a:p>
            <a:pPr lvl="1"/>
            <a:r>
              <a:rPr lang="fr-BE" sz="2400" dirty="0"/>
              <a:t>Oui </a:t>
            </a:r>
            <a:r>
              <a:rPr lang="fr-BE" sz="2400" dirty="0">
                <a:sym typeface="Wingdings" panose="05000000000000000000" pitchFamily="2" charset="2"/>
              </a:rPr>
              <a:t> </a:t>
            </a:r>
            <a:r>
              <a:rPr lang="fr-BE" sz="2400" dirty="0" smtClean="0">
                <a:sym typeface="Wingdings" panose="05000000000000000000" pitchFamily="2" charset="2"/>
              </a:rPr>
              <a:t>le processus peut continuer. </a:t>
            </a:r>
            <a:r>
              <a:rPr lang="fr-BE" sz="2400" dirty="0">
                <a:sym typeface="Wingdings" panose="05000000000000000000" pitchFamily="2" charset="2"/>
              </a:rPr>
              <a:t>Le test reste archivé.</a:t>
            </a:r>
            <a:endParaRPr lang="fr-BE" sz="2400" dirty="0"/>
          </a:p>
          <a:p>
            <a:pPr lvl="1"/>
            <a:r>
              <a:rPr lang="fr-BE" sz="2400" dirty="0"/>
              <a:t>Non </a:t>
            </a:r>
            <a:r>
              <a:rPr lang="fr-BE" sz="2400" dirty="0">
                <a:sym typeface="Wingdings" panose="05000000000000000000" pitchFamily="2" charset="2"/>
              </a:rPr>
              <a:t> il est recommandé que le </a:t>
            </a:r>
            <a:r>
              <a:rPr lang="fr-BE" sz="2400" dirty="0"/>
              <a:t>gestionnaire « annule » le bon de commande (« cancel »), le bon de commande reste archivé et le test également.</a:t>
            </a:r>
          </a:p>
          <a:p>
            <a:pPr marL="114300" indent="0">
              <a:buNone/>
            </a:pPr>
            <a:endParaRPr lang="fr-BE" sz="2600" dirty="0" smtClean="0"/>
          </a:p>
          <a:p>
            <a:pPr lvl="1"/>
            <a:endParaRPr lang="fr-BE" sz="2400" dirty="0" smtClean="0"/>
          </a:p>
          <a:p>
            <a:pPr marL="457200" lvl="1" indent="0">
              <a:buNone/>
            </a:pPr>
            <a:endParaRPr lang="fr-BE" sz="2400" dirty="0" smtClean="0"/>
          </a:p>
        </p:txBody>
      </p:sp>
    </p:spTree>
    <p:extLst>
      <p:ext uri="{BB962C8B-B14F-4D97-AF65-F5344CB8AC3E}">
        <p14:creationId xmlns:p14="http://schemas.microsoft.com/office/powerpoint/2010/main" val="172878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r>
              <a:rPr lang="fr-BE" smtClean="0"/>
              <a:t>Alma @ ULg - e-Ressources - Découverte</a:t>
            </a:r>
            <a:endParaRPr lang="en-US" dirty="0"/>
          </a:p>
        </p:txBody>
      </p:sp>
      <p:sp>
        <p:nvSpPr>
          <p:cNvPr id="4" name="Espace réservé du numéro de diapositive 3"/>
          <p:cNvSpPr>
            <a:spLocks noGrp="1"/>
          </p:cNvSpPr>
          <p:nvPr>
            <p:ph type="sldNum" sz="quarter" idx="11"/>
          </p:nvPr>
        </p:nvSpPr>
        <p:spPr/>
        <p:txBody>
          <a:bodyPr/>
          <a:lstStyle/>
          <a:p>
            <a:fld id="{E667ED75-B537-4810-9364-B7D9FE7FDC55}" type="slidenum">
              <a:rPr lang="en-US" smtClean="0"/>
              <a:pPr/>
              <a:t>24</a:t>
            </a:fld>
            <a:endParaRPr lang="en-US" dirty="0"/>
          </a:p>
        </p:txBody>
      </p:sp>
      <p:sp>
        <p:nvSpPr>
          <p:cNvPr id="6" name="Titre 5"/>
          <p:cNvSpPr>
            <a:spLocks noGrp="1"/>
          </p:cNvSpPr>
          <p:nvPr>
            <p:ph type="title"/>
          </p:nvPr>
        </p:nvSpPr>
        <p:spPr/>
        <p:txBody>
          <a:bodyPr/>
          <a:lstStyle/>
          <a:p>
            <a:r>
              <a:rPr lang="fr-BE" dirty="0" smtClean="0"/>
              <a:t>Merci !</a:t>
            </a:r>
            <a:endParaRPr lang="fr-BE" dirty="0"/>
          </a:p>
        </p:txBody>
      </p:sp>
    </p:spTree>
    <p:extLst>
      <p:ext uri="{BB962C8B-B14F-4D97-AF65-F5344CB8AC3E}">
        <p14:creationId xmlns:p14="http://schemas.microsoft.com/office/powerpoint/2010/main" val="20323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0"/>
            <a:ext cx="4933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251520" y="188640"/>
            <a:ext cx="7992888" cy="1143000"/>
          </a:xfrm>
        </p:spPr>
        <p:txBody>
          <a:bodyPr/>
          <a:lstStyle/>
          <a:p>
            <a:r>
              <a:rPr lang="fr-BE" dirty="0" smtClean="0"/>
              <a:t>Workflow</a:t>
            </a:r>
            <a:endParaRPr lang="fr-BE" dirty="0"/>
          </a:p>
        </p:txBody>
      </p:sp>
      <p:sp>
        <p:nvSpPr>
          <p:cNvPr id="6" name="Rectangle à coins arrondis 5"/>
          <p:cNvSpPr/>
          <p:nvPr/>
        </p:nvSpPr>
        <p:spPr>
          <a:xfrm>
            <a:off x="5580112" y="116632"/>
            <a:ext cx="1080120"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nvSpPr>
        <p:spPr>
          <a:xfrm>
            <a:off x="5868144" y="6453336"/>
            <a:ext cx="1080120" cy="40067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à coins arrondis 9"/>
          <p:cNvSpPr/>
          <p:nvPr/>
        </p:nvSpPr>
        <p:spPr>
          <a:xfrm>
            <a:off x="3851920" y="6453336"/>
            <a:ext cx="1080120" cy="4046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p:nvPr/>
        </p:nvSpPr>
        <p:spPr>
          <a:xfrm>
            <a:off x="3635896" y="4149080"/>
            <a:ext cx="756084" cy="47268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p:nvPr/>
        </p:nvSpPr>
        <p:spPr>
          <a:xfrm>
            <a:off x="611560" y="1340768"/>
            <a:ext cx="1080120"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rgbClr val="00B050"/>
                </a:solidFill>
              </a:rPr>
              <a:t>Étapes hors Alma</a:t>
            </a:r>
            <a:endParaRPr lang="fr-BE" sz="1400" dirty="0">
              <a:solidFill>
                <a:srgbClr val="00B050"/>
              </a:solidFill>
            </a:endParaRPr>
          </a:p>
        </p:txBody>
      </p:sp>
      <p:sp>
        <p:nvSpPr>
          <p:cNvPr id="2" name="Ellipse 1"/>
          <p:cNvSpPr/>
          <p:nvPr/>
        </p:nvSpPr>
        <p:spPr>
          <a:xfrm>
            <a:off x="7164288" y="2852936"/>
            <a:ext cx="1224136"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BE" sz="1200" dirty="0" err="1" smtClean="0"/>
              <a:t>Selector</a:t>
            </a:r>
            <a:endParaRPr lang="fr-BE" sz="1200" dirty="0"/>
          </a:p>
        </p:txBody>
      </p:sp>
    </p:spTree>
    <p:extLst>
      <p:ext uri="{BB962C8B-B14F-4D97-AF65-F5344CB8AC3E}">
        <p14:creationId xmlns:p14="http://schemas.microsoft.com/office/powerpoint/2010/main" val="403014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Workflow</a:t>
            </a:r>
            <a:br>
              <a:rPr lang="fr-BE" dirty="0" smtClean="0"/>
            </a:br>
            <a:r>
              <a:rPr lang="fr-BE" dirty="0" smtClean="0"/>
              <a:t>1. Créer le bon de commande (PO line)</a:t>
            </a:r>
            <a:endParaRPr lang="fr-BE" dirty="0"/>
          </a:p>
        </p:txBody>
      </p:sp>
      <p:sp>
        <p:nvSpPr>
          <p:cNvPr id="3" name="ZoneTexte 2"/>
          <p:cNvSpPr txBox="1"/>
          <p:nvPr/>
        </p:nvSpPr>
        <p:spPr>
          <a:xfrm>
            <a:off x="323528" y="1418937"/>
            <a:ext cx="3868303" cy="369332"/>
          </a:xfrm>
          <a:prstGeom prst="rect">
            <a:avLst/>
          </a:prstGeom>
          <a:noFill/>
        </p:spPr>
        <p:txBody>
          <a:bodyPr wrap="none" rtlCol="0">
            <a:spAutoFit/>
          </a:bodyPr>
          <a:lstStyle/>
          <a:p>
            <a:r>
              <a:rPr lang="fr-BE" dirty="0" smtClean="0"/>
              <a:t>Cf. formation </a:t>
            </a:r>
            <a:r>
              <a:rPr lang="fr-BE" b="1" dirty="0" smtClean="0">
                <a:hlinkClick r:id="rId3"/>
              </a:rPr>
              <a:t>Acquisitions (3) </a:t>
            </a:r>
            <a:r>
              <a:rPr lang="fr-BE" b="1" dirty="0" err="1" smtClean="0">
                <a:hlinkClick r:id="rId3"/>
              </a:rPr>
              <a:t>Purchase</a:t>
            </a:r>
            <a:endParaRPr lang="fr-BE"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132856"/>
            <a:ext cx="75247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95736" y="3284984"/>
            <a:ext cx="288032" cy="144016"/>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05989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Workflow</a:t>
            </a:r>
            <a:br>
              <a:rPr lang="fr-BE" dirty="0" smtClean="0"/>
            </a:br>
            <a:r>
              <a:rPr lang="fr-BE" dirty="0" smtClean="0"/>
              <a:t>1. Créer le bon de commande (PO line)</a:t>
            </a:r>
            <a:endParaRPr lang="fr-BE" dirty="0"/>
          </a:p>
        </p:txBody>
      </p:sp>
      <p:sp>
        <p:nvSpPr>
          <p:cNvPr id="3" name="ZoneTexte 2"/>
          <p:cNvSpPr txBox="1"/>
          <p:nvPr/>
        </p:nvSpPr>
        <p:spPr>
          <a:xfrm>
            <a:off x="323528" y="1418937"/>
            <a:ext cx="3868303" cy="369332"/>
          </a:xfrm>
          <a:prstGeom prst="rect">
            <a:avLst/>
          </a:prstGeom>
          <a:noFill/>
        </p:spPr>
        <p:txBody>
          <a:bodyPr wrap="none" rtlCol="0">
            <a:spAutoFit/>
          </a:bodyPr>
          <a:lstStyle/>
          <a:p>
            <a:r>
              <a:rPr lang="fr-BE" dirty="0" smtClean="0"/>
              <a:t>Cf. formation </a:t>
            </a:r>
            <a:r>
              <a:rPr lang="fr-BE" b="1" dirty="0" smtClean="0">
                <a:hlinkClick r:id="rId3"/>
              </a:rPr>
              <a:t>Acquisitions (3) </a:t>
            </a:r>
            <a:r>
              <a:rPr lang="fr-BE" b="1" dirty="0" err="1" smtClean="0">
                <a:hlinkClick r:id="rId3"/>
              </a:rPr>
              <a:t>Purchase</a:t>
            </a:r>
            <a:endParaRPr lang="fr-BE" b="1" dirty="0"/>
          </a:p>
        </p:txBody>
      </p:sp>
      <p:sp>
        <p:nvSpPr>
          <p:cNvPr id="6" name="ZoneTexte 5"/>
          <p:cNvSpPr txBox="1"/>
          <p:nvPr/>
        </p:nvSpPr>
        <p:spPr>
          <a:xfrm>
            <a:off x="2915816" y="5877272"/>
            <a:ext cx="5469501" cy="584775"/>
          </a:xfrm>
          <a:prstGeom prst="rect">
            <a:avLst/>
          </a:prstGeom>
          <a:noFill/>
        </p:spPr>
        <p:txBody>
          <a:bodyPr wrap="square" rtlCol="0">
            <a:spAutoFit/>
          </a:bodyPr>
          <a:lstStyle/>
          <a:p>
            <a:r>
              <a:rPr lang="fr-BE" sz="1600" b="1" dirty="0" smtClean="0">
                <a:solidFill>
                  <a:schemeClr val="accent5">
                    <a:lumMod val="50000"/>
                  </a:schemeClr>
                </a:solidFill>
                <a:sym typeface="Wingdings" panose="05000000000000000000" pitchFamily="2" charset="2"/>
              </a:rPr>
              <a:t> </a:t>
            </a:r>
            <a:r>
              <a:rPr lang="fr-BE" sz="1600" b="1" dirty="0" smtClean="0">
                <a:solidFill>
                  <a:schemeClr val="accent5">
                    <a:lumMod val="50000"/>
                  </a:schemeClr>
                </a:solidFill>
              </a:rPr>
              <a:t>Save </a:t>
            </a:r>
            <a:r>
              <a:rPr lang="fr-BE" sz="1600" b="1" dirty="0">
                <a:solidFill>
                  <a:schemeClr val="accent5">
                    <a:lumMod val="50000"/>
                  </a:schemeClr>
                </a:solidFill>
              </a:rPr>
              <a:t>and </a:t>
            </a:r>
            <a:r>
              <a:rPr lang="fr-BE" sz="1600" b="1" dirty="0" err="1">
                <a:solidFill>
                  <a:schemeClr val="accent5">
                    <a:lumMod val="50000"/>
                  </a:schemeClr>
                </a:solidFill>
              </a:rPr>
              <a:t>request</a:t>
            </a:r>
            <a:r>
              <a:rPr lang="fr-BE" sz="1600" b="1" dirty="0">
                <a:solidFill>
                  <a:schemeClr val="accent5">
                    <a:lumMod val="50000"/>
                  </a:schemeClr>
                </a:solidFill>
              </a:rPr>
              <a:t> </a:t>
            </a:r>
            <a:r>
              <a:rPr lang="fr-BE" sz="1600" b="1" dirty="0" err="1" smtClean="0">
                <a:solidFill>
                  <a:schemeClr val="accent5">
                    <a:lumMod val="50000"/>
                  </a:schemeClr>
                </a:solidFill>
              </a:rPr>
              <a:t>evaluation</a:t>
            </a:r>
            <a:r>
              <a:rPr lang="fr-BE" sz="1600" b="1" dirty="0" smtClean="0">
                <a:solidFill>
                  <a:schemeClr val="accent5">
                    <a:lumMod val="50000"/>
                  </a:schemeClr>
                </a:solidFill>
              </a:rPr>
              <a:t> </a:t>
            </a:r>
            <a:r>
              <a:rPr lang="fr-BE" sz="1600" dirty="0" smtClean="0"/>
              <a:t>(</a:t>
            </a:r>
            <a:r>
              <a:rPr lang="fr-BE" sz="1600" strike="sngStrike" dirty="0" smtClean="0"/>
              <a:t>trial </a:t>
            </a:r>
            <a:r>
              <a:rPr lang="fr-BE" sz="1600" strike="sngStrike" dirty="0" err="1" smtClean="0"/>
              <a:t>operator</a:t>
            </a:r>
            <a:r>
              <a:rPr lang="fr-BE" sz="1600" strike="sngStrike" dirty="0" smtClean="0"/>
              <a:t> ou manager</a:t>
            </a:r>
            <a:r>
              <a:rPr lang="fr-BE" sz="1600" dirty="0" smtClean="0"/>
              <a:t>) </a:t>
            </a:r>
          </a:p>
          <a:p>
            <a:r>
              <a:rPr lang="en-US" sz="1600" b="1" dirty="0" smtClean="0">
                <a:solidFill>
                  <a:schemeClr val="accent5">
                    <a:lumMod val="50000"/>
                  </a:schemeClr>
                </a:solidFill>
                <a:sym typeface="Wingdings" panose="05000000000000000000" pitchFamily="2" charset="2"/>
              </a:rPr>
              <a:t> </a:t>
            </a:r>
            <a:r>
              <a:rPr lang="en-US" sz="1600" b="1" dirty="0" smtClean="0">
                <a:solidFill>
                  <a:schemeClr val="accent5">
                    <a:lumMod val="50000"/>
                  </a:schemeClr>
                </a:solidFill>
              </a:rPr>
              <a:t>Save </a:t>
            </a:r>
            <a:r>
              <a:rPr lang="en-US" sz="1600" b="1" dirty="0">
                <a:solidFill>
                  <a:schemeClr val="accent5">
                    <a:lumMod val="50000"/>
                  </a:schemeClr>
                </a:solidFill>
              </a:rPr>
              <a:t>and Start Trial</a:t>
            </a:r>
            <a:r>
              <a:rPr lang="en-US" sz="1600" dirty="0">
                <a:solidFill>
                  <a:schemeClr val="accent5">
                    <a:lumMod val="50000"/>
                  </a:schemeClr>
                </a:solidFill>
              </a:rPr>
              <a:t> </a:t>
            </a:r>
            <a:r>
              <a:rPr lang="fr-BE" sz="1600" dirty="0" smtClean="0"/>
              <a:t>(</a:t>
            </a:r>
            <a:r>
              <a:rPr lang="fr-BE" sz="1600" dirty="0"/>
              <a:t>trial </a:t>
            </a:r>
            <a:r>
              <a:rPr lang="fr-BE" sz="1600" dirty="0" err="1"/>
              <a:t>operator</a:t>
            </a:r>
            <a:r>
              <a:rPr lang="fr-BE" sz="1600" dirty="0"/>
              <a:t> ou manager</a:t>
            </a:r>
            <a:r>
              <a:rPr lang="fr-BE" sz="1600" dirty="0">
                <a:solidFill>
                  <a:srgbClr val="C00000"/>
                </a:solidFill>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89959"/>
            <a:ext cx="6696744" cy="398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102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51520" y="188640"/>
            <a:ext cx="7992888" cy="1143000"/>
          </a:xfrm>
        </p:spPr>
        <p:txBody>
          <a:bodyPr/>
          <a:lstStyle/>
          <a:p>
            <a:r>
              <a:rPr lang="fr-BE" dirty="0" smtClean="0"/>
              <a:t>Workflow</a:t>
            </a:r>
            <a:br>
              <a:rPr lang="fr-BE" dirty="0" smtClean="0"/>
            </a:br>
            <a:r>
              <a:rPr lang="fr-BE" dirty="0" smtClean="0"/>
              <a:t>1. Créer le bon de commande (PO line)</a:t>
            </a:r>
            <a:endParaRPr lang="fr-BE"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58" y="1412776"/>
            <a:ext cx="5203676" cy="253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437112"/>
            <a:ext cx="8064896" cy="146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èche vers le bas 7"/>
          <p:cNvSpPr/>
          <p:nvPr/>
        </p:nvSpPr>
        <p:spPr>
          <a:xfrm>
            <a:off x="4860032" y="3789040"/>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772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6" name="Titre 1"/>
          <p:cNvSpPr>
            <a:spLocks noGrp="1"/>
          </p:cNvSpPr>
          <p:nvPr>
            <p:ph type="title"/>
          </p:nvPr>
        </p:nvSpPr>
        <p:spPr/>
        <p:txBody>
          <a:bodyPr/>
          <a:lstStyle/>
          <a:p>
            <a:r>
              <a:rPr lang="fr-BE" dirty="0" smtClean="0"/>
              <a:t>Workflow</a:t>
            </a:r>
            <a:br>
              <a:rPr lang="fr-BE" dirty="0" smtClean="0"/>
            </a:br>
            <a:r>
              <a:rPr lang="fr-BE" dirty="0" smtClean="0"/>
              <a:t>2. Créer le trial: la liste des trials</a:t>
            </a:r>
            <a:endParaRPr lang="fr-BE" dirty="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14" t="13289" r="86033" b="68000"/>
          <a:stretch/>
        </p:blipFill>
        <p:spPr bwMode="auto">
          <a:xfrm>
            <a:off x="395536" y="1712877"/>
            <a:ext cx="1349115" cy="160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12981" y="3048261"/>
            <a:ext cx="1368152" cy="2357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Flèche vers le bas 17"/>
          <p:cNvSpPr/>
          <p:nvPr/>
        </p:nvSpPr>
        <p:spPr>
          <a:xfrm>
            <a:off x="3491880" y="2826818"/>
            <a:ext cx="216024" cy="242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81" y="3717032"/>
            <a:ext cx="7992888" cy="200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236294" y="4717757"/>
            <a:ext cx="936105" cy="2357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1712877"/>
            <a:ext cx="453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23528" y="1359269"/>
            <a:ext cx="1935082" cy="307777"/>
          </a:xfrm>
          <a:prstGeom prst="rect">
            <a:avLst/>
          </a:prstGeom>
          <a:noFill/>
        </p:spPr>
        <p:txBody>
          <a:bodyPr wrap="none" rtlCol="0">
            <a:spAutoFit/>
          </a:bodyPr>
          <a:lstStyle/>
          <a:p>
            <a:r>
              <a:rPr lang="fr-BE" sz="1400" b="1" dirty="0" smtClean="0">
                <a:solidFill>
                  <a:schemeClr val="accent5">
                    <a:lumMod val="50000"/>
                  </a:schemeClr>
                </a:solidFill>
              </a:rPr>
              <a:t>Trial Manager/ </a:t>
            </a:r>
            <a:r>
              <a:rPr lang="fr-BE" sz="1400" b="1" dirty="0" err="1" smtClean="0">
                <a:solidFill>
                  <a:schemeClr val="accent5">
                    <a:lumMod val="50000"/>
                  </a:schemeClr>
                </a:solidFill>
              </a:rPr>
              <a:t>Selector</a:t>
            </a:r>
            <a:endParaRPr lang="fr-BE" sz="1400" b="1" dirty="0">
              <a:solidFill>
                <a:schemeClr val="accent5">
                  <a:lumMod val="50000"/>
                </a:schemeClr>
              </a:solidFill>
            </a:endParaRPr>
          </a:p>
        </p:txBody>
      </p:sp>
      <p:sp>
        <p:nvSpPr>
          <p:cNvPr id="13" name="ZoneTexte 12"/>
          <p:cNvSpPr txBox="1"/>
          <p:nvPr/>
        </p:nvSpPr>
        <p:spPr>
          <a:xfrm>
            <a:off x="2843808" y="1376580"/>
            <a:ext cx="1221232" cy="307777"/>
          </a:xfrm>
          <a:prstGeom prst="rect">
            <a:avLst/>
          </a:prstGeom>
          <a:noFill/>
        </p:spPr>
        <p:txBody>
          <a:bodyPr wrap="none" rtlCol="0">
            <a:spAutoFit/>
          </a:bodyPr>
          <a:lstStyle/>
          <a:p>
            <a:r>
              <a:rPr lang="fr-BE" sz="1400" b="1" dirty="0" smtClean="0">
                <a:solidFill>
                  <a:schemeClr val="accent5">
                    <a:lumMod val="50000"/>
                  </a:schemeClr>
                </a:solidFill>
              </a:rPr>
              <a:t>Trial </a:t>
            </a:r>
            <a:r>
              <a:rPr lang="fr-BE" sz="1400" b="1" dirty="0" err="1" smtClean="0">
                <a:solidFill>
                  <a:schemeClr val="accent5">
                    <a:lumMod val="50000"/>
                  </a:schemeClr>
                </a:solidFill>
              </a:rPr>
              <a:t>Operator</a:t>
            </a:r>
            <a:endParaRPr lang="fr-BE" sz="1400" b="1" dirty="0">
              <a:solidFill>
                <a:schemeClr val="accent5">
                  <a:lumMod val="50000"/>
                </a:schemeClr>
              </a:solidFill>
            </a:endParaRPr>
          </a:p>
        </p:txBody>
      </p:sp>
      <p:sp>
        <p:nvSpPr>
          <p:cNvPr id="15" name="Flèche vers le bas 14"/>
          <p:cNvSpPr/>
          <p:nvPr/>
        </p:nvSpPr>
        <p:spPr>
          <a:xfrm rot="18277923">
            <a:off x="1808223" y="3195656"/>
            <a:ext cx="279800" cy="301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16"/>
          <p:cNvSpPr/>
          <p:nvPr/>
        </p:nvSpPr>
        <p:spPr>
          <a:xfrm>
            <a:off x="2738608" y="4599859"/>
            <a:ext cx="936105" cy="2357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392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13523"/>
            <a:ext cx="6798171" cy="22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BE" dirty="0" smtClean="0"/>
              <a:t>Workflow</a:t>
            </a:r>
            <a:br>
              <a:rPr lang="fr-BE" dirty="0" smtClean="0"/>
            </a:br>
            <a:r>
              <a:rPr lang="fr-BE" dirty="0" smtClean="0"/>
              <a:t>2. Créer le trial: la fiche du trial</a:t>
            </a:r>
            <a:endParaRPr lang="fr-BE" dirty="0"/>
          </a:p>
        </p:txBody>
      </p:sp>
      <p:sp>
        <p:nvSpPr>
          <p:cNvPr id="6" name="Rectangle 5"/>
          <p:cNvSpPr/>
          <p:nvPr/>
        </p:nvSpPr>
        <p:spPr>
          <a:xfrm>
            <a:off x="274656" y="1557350"/>
            <a:ext cx="1125949" cy="307777"/>
          </a:xfrm>
          <a:prstGeom prst="rect">
            <a:avLst/>
          </a:prstGeom>
        </p:spPr>
        <p:txBody>
          <a:bodyPr wrap="none">
            <a:spAutoFit/>
          </a:bodyPr>
          <a:lstStyle/>
          <a:p>
            <a:r>
              <a:rPr lang="fr-BE" sz="1400" b="1" dirty="0" smtClean="0">
                <a:solidFill>
                  <a:schemeClr val="tx1">
                    <a:lumMod val="50000"/>
                    <a:lumOff val="50000"/>
                  </a:schemeClr>
                </a:solidFill>
              </a:rPr>
              <a:t>le </a:t>
            </a:r>
            <a:r>
              <a:rPr lang="fr-BE" sz="1400" b="1" dirty="0">
                <a:solidFill>
                  <a:schemeClr val="tx1">
                    <a:lumMod val="50000"/>
                    <a:lumOff val="50000"/>
                  </a:schemeClr>
                </a:solidFill>
              </a:rPr>
              <a:t>« </a:t>
            </a:r>
            <a:r>
              <a:rPr lang="fr-BE" sz="1400" b="1" dirty="0" err="1">
                <a:solidFill>
                  <a:schemeClr val="tx1">
                    <a:lumMod val="50000"/>
                    <a:lumOff val="50000"/>
                  </a:schemeClr>
                </a:solidFill>
              </a:rPr>
              <a:t>wizard</a:t>
            </a:r>
            <a:r>
              <a:rPr lang="fr-BE" sz="1400" b="1" dirty="0">
                <a:solidFill>
                  <a:schemeClr val="tx1">
                    <a:lumMod val="50000"/>
                    <a:lumOff val="50000"/>
                  </a:schemeClr>
                </a:solidFill>
              </a:rPr>
              <a:t> »</a:t>
            </a:r>
          </a:p>
        </p:txBody>
      </p:sp>
      <p:sp>
        <p:nvSpPr>
          <p:cNvPr id="7" name="Rectangle 6"/>
          <p:cNvSpPr/>
          <p:nvPr/>
        </p:nvSpPr>
        <p:spPr>
          <a:xfrm>
            <a:off x="71062" y="4077072"/>
            <a:ext cx="1653547" cy="523220"/>
          </a:xfrm>
          <a:prstGeom prst="rect">
            <a:avLst/>
          </a:prstGeom>
          <a:solidFill>
            <a:schemeClr val="bg1"/>
          </a:solidFill>
        </p:spPr>
        <p:txBody>
          <a:bodyPr wrap="square">
            <a:spAutoFit/>
          </a:bodyPr>
          <a:lstStyle/>
          <a:p>
            <a:r>
              <a:rPr lang="fr-BE" sz="1400" b="1" dirty="0" smtClean="0">
                <a:solidFill>
                  <a:schemeClr val="tx1">
                    <a:lumMod val="50000"/>
                    <a:lumOff val="50000"/>
                  </a:schemeClr>
                </a:solidFill>
              </a:rPr>
              <a:t>La fiche du trial, onglet « </a:t>
            </a:r>
            <a:r>
              <a:rPr lang="fr-BE" sz="1400" b="1" dirty="0" err="1" smtClean="0">
                <a:solidFill>
                  <a:schemeClr val="tx1">
                    <a:lumMod val="50000"/>
                    <a:lumOff val="50000"/>
                  </a:schemeClr>
                </a:solidFill>
              </a:rPr>
              <a:t>summary</a:t>
            </a:r>
            <a:r>
              <a:rPr lang="fr-BE" sz="1400" b="1" dirty="0" smtClean="0">
                <a:solidFill>
                  <a:schemeClr val="tx1">
                    <a:lumMod val="50000"/>
                    <a:lumOff val="50000"/>
                  </a:schemeClr>
                </a:solidFill>
              </a:rPr>
              <a:t> »</a:t>
            </a:r>
            <a:endParaRPr lang="fr-BE" sz="1400" b="1" dirty="0">
              <a:solidFill>
                <a:schemeClr val="tx1">
                  <a:lumMod val="50000"/>
                  <a:lumOff val="50000"/>
                </a:schemeClr>
              </a:solidFill>
            </a:endParaRPr>
          </a:p>
        </p:txBody>
      </p:sp>
      <p:sp>
        <p:nvSpPr>
          <p:cNvPr id="8" name="Rectangle à coins arrondis 7"/>
          <p:cNvSpPr/>
          <p:nvPr/>
        </p:nvSpPr>
        <p:spPr>
          <a:xfrm>
            <a:off x="1691681" y="4869160"/>
            <a:ext cx="6192688" cy="6480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9" name="Rectangle à coins arrondis 8"/>
          <p:cNvSpPr/>
          <p:nvPr/>
        </p:nvSpPr>
        <p:spPr>
          <a:xfrm>
            <a:off x="1691682" y="5589240"/>
            <a:ext cx="6192688" cy="360040"/>
          </a:xfrm>
          <a:prstGeom prst="roundRect">
            <a:avLst/>
          </a:prstGeom>
          <a:solidFill>
            <a:srgbClr val="CC9900">
              <a:alpha val="16078"/>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0" name="ZoneTexte 9"/>
          <p:cNvSpPr txBox="1"/>
          <p:nvPr/>
        </p:nvSpPr>
        <p:spPr>
          <a:xfrm>
            <a:off x="1403648" y="4869160"/>
            <a:ext cx="503410" cy="369332"/>
          </a:xfrm>
          <a:prstGeom prst="rect">
            <a:avLst/>
          </a:prstGeom>
          <a:noFill/>
        </p:spPr>
        <p:txBody>
          <a:bodyPr wrap="square" rtlCol="0">
            <a:spAutoFit/>
          </a:bodyPr>
          <a:lstStyle/>
          <a:p>
            <a:r>
              <a:rPr lang="fr-BE" dirty="0" smtClean="0">
                <a:solidFill>
                  <a:schemeClr val="tx1">
                    <a:lumMod val="50000"/>
                    <a:lumOff val="50000"/>
                  </a:schemeClr>
                </a:solidFill>
              </a:rPr>
              <a:t>1.</a:t>
            </a:r>
            <a:endParaRPr lang="fr-BE" dirty="0">
              <a:solidFill>
                <a:schemeClr val="tx1">
                  <a:lumMod val="50000"/>
                  <a:lumOff val="50000"/>
                </a:schemeClr>
              </a:solidFill>
            </a:endParaRPr>
          </a:p>
        </p:txBody>
      </p:sp>
      <p:sp>
        <p:nvSpPr>
          <p:cNvPr id="11" name="ZoneTexte 10"/>
          <p:cNvSpPr txBox="1"/>
          <p:nvPr/>
        </p:nvSpPr>
        <p:spPr>
          <a:xfrm>
            <a:off x="1403648" y="5589240"/>
            <a:ext cx="539738" cy="369332"/>
          </a:xfrm>
          <a:prstGeom prst="rect">
            <a:avLst/>
          </a:prstGeom>
          <a:noFill/>
        </p:spPr>
        <p:txBody>
          <a:bodyPr wrap="square" rtlCol="0">
            <a:spAutoFit/>
          </a:bodyPr>
          <a:lstStyle/>
          <a:p>
            <a:r>
              <a:rPr lang="fr-BE" dirty="0" smtClean="0">
                <a:solidFill>
                  <a:schemeClr val="tx1">
                    <a:lumMod val="50000"/>
                    <a:lumOff val="50000"/>
                  </a:schemeClr>
                </a:solidFill>
              </a:rPr>
              <a:t>2.</a:t>
            </a:r>
            <a:endParaRPr lang="fr-BE" dirty="0">
              <a:solidFill>
                <a:schemeClr val="tx1">
                  <a:lumMod val="50000"/>
                  <a:lumOff val="50000"/>
                </a:schemeClr>
              </a:solidFill>
            </a:endParaRPr>
          </a:p>
        </p:txBody>
      </p:sp>
      <p:sp>
        <p:nvSpPr>
          <p:cNvPr id="14" name="Rectangle à coins arrondis 13"/>
          <p:cNvSpPr/>
          <p:nvPr/>
        </p:nvSpPr>
        <p:spPr>
          <a:xfrm>
            <a:off x="2638302" y="4600292"/>
            <a:ext cx="421530" cy="1248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031" y="1917796"/>
            <a:ext cx="6917804" cy="178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à coins arrondis 15"/>
          <p:cNvSpPr/>
          <p:nvPr/>
        </p:nvSpPr>
        <p:spPr>
          <a:xfrm>
            <a:off x="1547664" y="2810060"/>
            <a:ext cx="6192688" cy="6480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7" name="ZoneTexte 16"/>
          <p:cNvSpPr txBox="1"/>
          <p:nvPr/>
        </p:nvSpPr>
        <p:spPr>
          <a:xfrm>
            <a:off x="1295959" y="2835077"/>
            <a:ext cx="503410" cy="369332"/>
          </a:xfrm>
          <a:prstGeom prst="rect">
            <a:avLst/>
          </a:prstGeom>
          <a:noFill/>
        </p:spPr>
        <p:txBody>
          <a:bodyPr wrap="square" rtlCol="0">
            <a:spAutoFit/>
          </a:bodyPr>
          <a:lstStyle/>
          <a:p>
            <a:r>
              <a:rPr lang="fr-BE" dirty="0" smtClean="0">
                <a:solidFill>
                  <a:schemeClr val="tx1">
                    <a:lumMod val="50000"/>
                    <a:lumOff val="50000"/>
                  </a:schemeClr>
                </a:solidFill>
              </a:rPr>
              <a:t>1.</a:t>
            </a:r>
            <a:endParaRPr lang="fr-BE" dirty="0">
              <a:solidFill>
                <a:schemeClr val="tx1">
                  <a:lumMod val="50000"/>
                  <a:lumOff val="50000"/>
                </a:schemeClr>
              </a:solidFill>
            </a:endParaRPr>
          </a:p>
        </p:txBody>
      </p:sp>
    </p:spTree>
    <p:extLst>
      <p:ext uri="{BB962C8B-B14F-4D97-AF65-F5344CB8AC3E}">
        <p14:creationId xmlns:p14="http://schemas.microsoft.com/office/powerpoint/2010/main" val="300497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5" y="1556792"/>
            <a:ext cx="8280920" cy="238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a:spLocks noGrp="1"/>
          </p:cNvSpPr>
          <p:nvPr>
            <p:ph type="title"/>
          </p:nvPr>
        </p:nvSpPr>
        <p:spPr/>
        <p:txBody>
          <a:bodyPr/>
          <a:lstStyle/>
          <a:p>
            <a:r>
              <a:rPr lang="fr-BE" dirty="0" smtClean="0"/>
              <a:t>Workflow</a:t>
            </a:r>
            <a:br>
              <a:rPr lang="fr-BE" dirty="0" smtClean="0"/>
            </a:br>
            <a:r>
              <a:rPr lang="fr-BE" dirty="0" smtClean="0"/>
              <a:t>2. Créer le trial: les alertes</a:t>
            </a:r>
            <a:endParaRPr lang="fr-BE" dirty="0"/>
          </a:p>
        </p:txBody>
      </p:sp>
    </p:spTree>
    <p:extLst>
      <p:ext uri="{BB962C8B-B14F-4D97-AF65-F5344CB8AC3E}">
        <p14:creationId xmlns:p14="http://schemas.microsoft.com/office/powerpoint/2010/main" val="2661798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_ALMA">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1467</Words>
  <Application>Microsoft Office PowerPoint</Application>
  <PresentationFormat>Affichage à l'écran (4:3)</PresentationFormat>
  <Paragraphs>269</Paragraphs>
  <Slides>24</Slides>
  <Notes>22</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FO_ALMA</vt:lpstr>
      <vt:lpstr>e-Resources : TRIALS</vt:lpstr>
      <vt:lpstr>Définition</vt:lpstr>
      <vt:lpstr>Workflow</vt:lpstr>
      <vt:lpstr>Workflow 1. Créer le bon de commande (PO line)</vt:lpstr>
      <vt:lpstr>Workflow 1. Créer le bon de commande (PO line)</vt:lpstr>
      <vt:lpstr>Workflow 1. Créer le bon de commande (PO line)</vt:lpstr>
      <vt:lpstr>Workflow 2. Créer le trial: la liste des trials</vt:lpstr>
      <vt:lpstr>Workflow 2. Créer le trial: la fiche du trial</vt:lpstr>
      <vt:lpstr>Workflow 2. Créer le trial: les alertes</vt:lpstr>
      <vt:lpstr>Workflow 2. Créer le trial: le formulaire de sondage</vt:lpstr>
      <vt:lpstr>Workflow 2. Créer le trial: ajouter des participants</vt:lpstr>
      <vt:lpstr>Workflow 2. Créer le trial: attachments &amp; notes</vt:lpstr>
      <vt:lpstr>Présentation PowerPoint</vt:lpstr>
      <vt:lpstr>Présentation PowerPoint</vt:lpstr>
      <vt:lpstr>Présentation PowerPoint</vt:lpstr>
      <vt:lpstr>Présentation PowerPoint</vt:lpstr>
      <vt:lpstr>Présentation PowerPoint</vt:lpstr>
      <vt:lpstr>Présentation PowerPoint</vt:lpstr>
      <vt:lpstr>Workflow 6. Gérer le trial: la liste des trials  </vt:lpstr>
      <vt:lpstr>Workflow 7. Clôturer le trial: l’analyse  </vt:lpstr>
      <vt:lpstr>Workflow 7. Clôturer le trial: l’analyse </vt:lpstr>
      <vt:lpstr>Workflow 8. Clôturer le trial: les résultats </vt:lpstr>
      <vt:lpstr>Workflow 8. Clôturer le trial: la commande </vt:lpstr>
      <vt:lpstr>Merci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dc:creator>
  <cp:lastModifiedBy>ssimon</cp:lastModifiedBy>
  <cp:revision>112</cp:revision>
  <dcterms:created xsi:type="dcterms:W3CDTF">2015-04-22T12:05:23Z</dcterms:created>
  <dcterms:modified xsi:type="dcterms:W3CDTF">2016-07-14T11:38:30Z</dcterms:modified>
</cp:coreProperties>
</file>