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59" r:id="rId2"/>
    <p:sldMasterId id="2147483671" r:id="rId3"/>
  </p:sldMasterIdLst>
  <p:notesMasterIdLst>
    <p:notesMasterId r:id="rId103"/>
  </p:notesMasterIdLst>
  <p:sldIdLst>
    <p:sldId id="256" r:id="rId4"/>
    <p:sldId id="257" r:id="rId5"/>
    <p:sldId id="258" r:id="rId6"/>
    <p:sldId id="259" r:id="rId7"/>
    <p:sldId id="260" r:id="rId8"/>
    <p:sldId id="261" r:id="rId9"/>
    <p:sldId id="262" r:id="rId10"/>
    <p:sldId id="263" r:id="rId11"/>
    <p:sldId id="423" r:id="rId12"/>
    <p:sldId id="265" r:id="rId13"/>
    <p:sldId id="266" r:id="rId14"/>
    <p:sldId id="267" r:id="rId15"/>
    <p:sldId id="268" r:id="rId16"/>
    <p:sldId id="269" r:id="rId17"/>
    <p:sldId id="413" r:id="rId18"/>
    <p:sldId id="270" r:id="rId19"/>
    <p:sldId id="271" r:id="rId20"/>
    <p:sldId id="272" r:id="rId21"/>
    <p:sldId id="419" r:id="rId22"/>
    <p:sldId id="569" r:id="rId23"/>
    <p:sldId id="414" r:id="rId24"/>
    <p:sldId id="276" r:id="rId25"/>
    <p:sldId id="277" r:id="rId26"/>
    <p:sldId id="278" r:id="rId27"/>
    <p:sldId id="553" r:id="rId28"/>
    <p:sldId id="280" r:id="rId29"/>
    <p:sldId id="281" r:id="rId30"/>
    <p:sldId id="282" r:id="rId31"/>
    <p:sldId id="283" r:id="rId32"/>
    <p:sldId id="284" r:id="rId33"/>
    <p:sldId id="285" r:id="rId34"/>
    <p:sldId id="286" r:id="rId35"/>
    <p:sldId id="304" r:id="rId36"/>
    <p:sldId id="305" r:id="rId37"/>
    <p:sldId id="306" r:id="rId38"/>
    <p:sldId id="307" r:id="rId39"/>
    <p:sldId id="288" r:id="rId40"/>
    <p:sldId id="289" r:id="rId41"/>
    <p:sldId id="290" r:id="rId42"/>
    <p:sldId id="318" r:id="rId43"/>
    <p:sldId id="570" r:id="rId44"/>
    <p:sldId id="571" r:id="rId45"/>
    <p:sldId id="572" r:id="rId46"/>
    <p:sldId id="321" r:id="rId47"/>
    <p:sldId id="322" r:id="rId48"/>
    <p:sldId id="573" r:id="rId49"/>
    <p:sldId id="574" r:id="rId50"/>
    <p:sldId id="325" r:id="rId51"/>
    <p:sldId id="326" r:id="rId52"/>
    <p:sldId id="292" r:id="rId53"/>
    <p:sldId id="558" r:id="rId54"/>
    <p:sldId id="559" r:id="rId55"/>
    <p:sldId id="416" r:id="rId56"/>
    <p:sldId id="335" r:id="rId57"/>
    <p:sldId id="336" r:id="rId58"/>
    <p:sldId id="338" r:id="rId59"/>
    <p:sldId id="339" r:id="rId60"/>
    <p:sldId id="340" r:id="rId61"/>
    <p:sldId id="341" r:id="rId62"/>
    <p:sldId id="342" r:id="rId63"/>
    <p:sldId id="343" r:id="rId64"/>
    <p:sldId id="344" r:id="rId65"/>
    <p:sldId id="345" r:id="rId66"/>
    <p:sldId id="562" r:id="rId67"/>
    <p:sldId id="417" r:id="rId68"/>
    <p:sldId id="356" r:id="rId69"/>
    <p:sldId id="357" r:id="rId70"/>
    <p:sldId id="358" r:id="rId71"/>
    <p:sldId id="359" r:id="rId72"/>
    <p:sldId id="360" r:id="rId73"/>
    <p:sldId id="361" r:id="rId74"/>
    <p:sldId id="362" r:id="rId75"/>
    <p:sldId id="363" r:id="rId76"/>
    <p:sldId id="364" r:id="rId77"/>
    <p:sldId id="365" r:id="rId78"/>
    <p:sldId id="366" r:id="rId79"/>
    <p:sldId id="367" r:id="rId80"/>
    <p:sldId id="418" r:id="rId81"/>
    <p:sldId id="563" r:id="rId82"/>
    <p:sldId id="506" r:id="rId83"/>
    <p:sldId id="510" r:id="rId84"/>
    <p:sldId id="386" r:id="rId85"/>
    <p:sldId id="564" r:id="rId86"/>
    <p:sldId id="511" r:id="rId87"/>
    <p:sldId id="565" r:id="rId88"/>
    <p:sldId id="390" r:id="rId89"/>
    <p:sldId id="391" r:id="rId90"/>
    <p:sldId id="392" r:id="rId91"/>
    <p:sldId id="518" r:id="rId92"/>
    <p:sldId id="519" r:id="rId93"/>
    <p:sldId id="395" r:id="rId94"/>
    <p:sldId id="531" r:id="rId95"/>
    <p:sldId id="566" r:id="rId96"/>
    <p:sldId id="567" r:id="rId97"/>
    <p:sldId id="568" r:id="rId98"/>
    <p:sldId id="532" r:id="rId99"/>
    <p:sldId id="533" r:id="rId100"/>
    <p:sldId id="402" r:id="rId101"/>
    <p:sldId id="403" r:id="rId102"/>
  </p:sldIdLst>
  <p:sldSz cx="9144000" cy="6858000" type="screen4x3"/>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55">
          <p15:clr>
            <a:srgbClr val="A4A3A4"/>
          </p15:clr>
        </p15:guide>
        <p15:guide id="2" orient="horz" pos="550">
          <p15:clr>
            <a:srgbClr val="A4A3A4"/>
          </p15:clr>
        </p15:guide>
        <p15:guide id="3" orient="horz" pos="2137">
          <p15:clr>
            <a:srgbClr val="A4A3A4"/>
          </p15:clr>
        </p15:guide>
        <p15:guide id="4" pos="5488">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04" roundtripDataSignature="AMtx7miJe0+QO0ylUCy/tT8qvQN5ibmJy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7F"/>
    <a:srgbClr val="5FA4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693" autoAdjust="0"/>
  </p:normalViewPr>
  <p:slideViewPr>
    <p:cSldViewPr snapToGrid="0">
      <p:cViewPr varScale="1">
        <p:scale>
          <a:sx n="93" d="100"/>
          <a:sy n="93" d="100"/>
        </p:scale>
        <p:origin x="2124" y="90"/>
      </p:cViewPr>
      <p:guideLst>
        <p:guide orient="horz" pos="255"/>
        <p:guide orient="horz" pos="550"/>
        <p:guide orient="horz" pos="2137"/>
        <p:guide pos="548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07" Type="http://schemas.openxmlformats.org/officeDocument/2006/relationships/theme" Target="theme/theme1.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notesMaster" Target="notesMasters/notesMaster1.xml"/><Relationship Id="rId108"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customschemas.google.com/relationships/presentationmetadata" Target="metadata"/><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6332"/>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6332"/>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3"/>
            <a:ext cx="2945659" cy="496332"/>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5742705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ulg.alma.exlibrisgroup.com/SAML/idpCode/IdpULiege"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eu01.alma.exlibrisgroup.com/mng/login?institute=32ULG_INST&amp;auth=SAML"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1: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1: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solidFill>
                  <a:srgbClr val="000000"/>
                </a:solidFill>
              </a:rPr>
              <a:t>1</a:t>
            </a:fld>
            <a:endParaRPr>
              <a:solidFill>
                <a:srgbClr val="000000"/>
              </a:solidFill>
            </a:endParaRPr>
          </a:p>
        </p:txBody>
      </p:sp>
    </p:spTree>
    <p:extLst>
      <p:ext uri="{BB962C8B-B14F-4D97-AF65-F5344CB8AC3E}">
        <p14:creationId xmlns:p14="http://schemas.microsoft.com/office/powerpoint/2010/main" val="1653569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10: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303" name="Google Shape;303;p10: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10</a:t>
            </a:fld>
            <a:endParaRPr/>
          </a:p>
        </p:txBody>
      </p:sp>
    </p:spTree>
    <p:extLst>
      <p:ext uri="{BB962C8B-B14F-4D97-AF65-F5344CB8AC3E}">
        <p14:creationId xmlns:p14="http://schemas.microsoft.com/office/powerpoint/2010/main" val="1740427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11: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a:t>Cliquer sur les </a:t>
            </a:r>
            <a:r>
              <a:rPr lang="fr-FR" i="1"/>
              <a:t>widgets</a:t>
            </a:r>
            <a:r>
              <a:rPr lang="fr-FR"/>
              <a:t> que vous souhaitez rajouter.</a:t>
            </a:r>
            <a:endParaRPr/>
          </a:p>
          <a:p>
            <a:pPr marL="0" marR="0" lvl="0" indent="0" algn="l" rtl="0">
              <a:lnSpc>
                <a:spcPct val="100000"/>
              </a:lnSpc>
              <a:spcBef>
                <a:spcPts val="0"/>
              </a:spcBef>
              <a:spcAft>
                <a:spcPts val="0"/>
              </a:spcAft>
              <a:buClr>
                <a:schemeClr val="dk1"/>
              </a:buClr>
              <a:buSzPts val="1200"/>
              <a:buFont typeface="Calibri"/>
              <a:buNone/>
            </a:pPr>
            <a:r>
              <a:rPr lang="fr-FR"/>
              <a:t>Pas besoin de confirmer, les </a:t>
            </a:r>
            <a:r>
              <a:rPr lang="fr-FR" i="1"/>
              <a:t>widgets</a:t>
            </a:r>
            <a:r>
              <a:rPr lang="fr-FR"/>
              <a:t> apparaissent directement derrière la fenêtre quand vous cochez une option.</a:t>
            </a:r>
            <a:endParaRPr/>
          </a:p>
          <a:p>
            <a:pPr marL="0" marR="0" lvl="0" indent="0" algn="l" rtl="0">
              <a:lnSpc>
                <a:spcPct val="100000"/>
              </a:lnSpc>
              <a:spcBef>
                <a:spcPts val="0"/>
              </a:spcBef>
              <a:spcAft>
                <a:spcPts val="0"/>
              </a:spcAft>
              <a:buClr>
                <a:schemeClr val="dk1"/>
              </a:buClr>
              <a:buSzPts val="1200"/>
              <a:buFont typeface="Calibri"/>
              <a:buNone/>
            </a:pPr>
            <a:r>
              <a:rPr lang="fr-FR"/>
              <a:t>Les </a:t>
            </a:r>
            <a:r>
              <a:rPr lang="fr-FR" i="1"/>
              <a:t>widgets</a:t>
            </a:r>
            <a:r>
              <a:rPr lang="fr-FR" i="0"/>
              <a:t> peuvent être déplacés pour les localiser de manière à organiser sa page d’accueil à sa meilleure convenance.</a:t>
            </a:r>
            <a:endParaRPr/>
          </a:p>
        </p:txBody>
      </p:sp>
      <p:sp>
        <p:nvSpPr>
          <p:cNvPr id="314" name="Google Shape;314;p11: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11</a:t>
            </a:fld>
            <a:endParaRPr/>
          </a:p>
        </p:txBody>
      </p:sp>
    </p:spTree>
    <p:extLst>
      <p:ext uri="{BB962C8B-B14F-4D97-AF65-F5344CB8AC3E}">
        <p14:creationId xmlns:p14="http://schemas.microsoft.com/office/powerpoint/2010/main" val="1613785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12: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325" name="Google Shape;325;p12: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12</a:t>
            </a:fld>
            <a:endParaRPr/>
          </a:p>
        </p:txBody>
      </p:sp>
    </p:spTree>
    <p:extLst>
      <p:ext uri="{BB962C8B-B14F-4D97-AF65-F5344CB8AC3E}">
        <p14:creationId xmlns:p14="http://schemas.microsoft.com/office/powerpoint/2010/main" val="2082794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13: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335" name="Google Shape;335;p13: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13</a:t>
            </a:fld>
            <a:endParaRPr/>
          </a:p>
        </p:txBody>
      </p:sp>
    </p:spTree>
    <p:extLst>
      <p:ext uri="{BB962C8B-B14F-4D97-AF65-F5344CB8AC3E}">
        <p14:creationId xmlns:p14="http://schemas.microsoft.com/office/powerpoint/2010/main" val="2369770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28: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p12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1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15: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354" name="Google Shape;354;p15: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16</a:t>
            </a:fld>
            <a:endParaRPr/>
          </a:p>
        </p:txBody>
      </p:sp>
    </p:spTree>
    <p:extLst>
      <p:ext uri="{BB962C8B-B14F-4D97-AF65-F5344CB8AC3E}">
        <p14:creationId xmlns:p14="http://schemas.microsoft.com/office/powerpoint/2010/main" val="536558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16: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16: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50"/>
              <a:buFont typeface="Calibri"/>
              <a:buNone/>
            </a:pPr>
            <a:r>
              <a:rPr lang="fr-FR" sz="1400" b="0" i="0" u="none" strike="noStrike" cap="none">
                <a:solidFill>
                  <a:schemeClr val="dk1"/>
                </a:solidFill>
                <a:latin typeface="Calibri"/>
                <a:ea typeface="Calibri"/>
                <a:cs typeface="Calibri"/>
                <a:sym typeface="Calibri"/>
              </a:rPr>
              <a:t>Où retirer un document empruntable </a:t>
            </a:r>
            <a:r>
              <a:rPr lang="fr-FR" sz="1200" b="0" i="0" u="none" strike="noStrike" cap="none">
                <a:solidFill>
                  <a:schemeClr val="dk1"/>
                </a:solidFill>
                <a:latin typeface="Calibri"/>
                <a:ea typeface="Calibri"/>
                <a:cs typeface="Calibri"/>
                <a:sym typeface="Calibri"/>
              </a:rPr>
              <a:t>(après l’avoir demandé) </a:t>
            </a:r>
            <a:r>
              <a:rPr lang="fr-FR" sz="1400" b="0" i="0" u="none" strike="noStrike" cap="none">
                <a:solidFill>
                  <a:schemeClr val="dk1"/>
                </a:solidFill>
                <a:latin typeface="Calibri"/>
                <a:ea typeface="Calibri"/>
                <a:cs typeface="Calibri"/>
                <a:sym typeface="Calibri"/>
              </a:rPr>
              <a:t> ?</a:t>
            </a:r>
            <a:endParaRPr/>
          </a:p>
          <a:p>
            <a:pPr marL="285750" marR="0" lvl="0" indent="-285750" algn="l" rtl="0">
              <a:lnSpc>
                <a:spcPct val="120000"/>
              </a:lnSpc>
              <a:spcBef>
                <a:spcPts val="0"/>
              </a:spcBef>
              <a:spcAft>
                <a:spcPts val="0"/>
              </a:spcAft>
              <a:buClr>
                <a:schemeClr val="dk1"/>
              </a:buClr>
              <a:buSzPts val="1200"/>
              <a:buFont typeface="Calibri"/>
              <a:buChar char="-"/>
            </a:pPr>
            <a:r>
              <a:rPr lang="fr-FR" sz="1200" b="0" i="0" u="none" strike="noStrike" cap="none">
                <a:solidFill>
                  <a:schemeClr val="dk1"/>
                </a:solidFill>
                <a:latin typeface="Calibri"/>
                <a:ea typeface="Calibri"/>
                <a:cs typeface="Calibri"/>
                <a:sym typeface="Calibri"/>
              </a:rPr>
              <a:t>dans la bibliothèque-propriétaire</a:t>
            </a:r>
            <a:endParaRPr/>
          </a:p>
          <a:p>
            <a:pPr marL="285750" marR="0" lvl="0" indent="-285750" algn="l" rtl="0">
              <a:lnSpc>
                <a:spcPct val="120000"/>
              </a:lnSpc>
              <a:spcBef>
                <a:spcPts val="0"/>
              </a:spcBef>
              <a:spcAft>
                <a:spcPts val="0"/>
              </a:spcAft>
              <a:buClr>
                <a:schemeClr val="dk1"/>
              </a:buClr>
              <a:buSzPts val="1200"/>
              <a:buFont typeface="Calibri"/>
              <a:buChar char="-"/>
            </a:pPr>
            <a:r>
              <a:rPr lang="fr-FR" sz="1200" b="0" i="0" u="none" strike="noStrike" cap="none">
                <a:solidFill>
                  <a:schemeClr val="dk1"/>
                </a:solidFill>
                <a:latin typeface="Calibri"/>
                <a:ea typeface="Calibri"/>
                <a:cs typeface="Calibri"/>
                <a:sym typeface="Calibri"/>
              </a:rPr>
              <a:t>dans une </a:t>
            </a:r>
            <a:r>
              <a:rPr lang="fr-FR" sz="1200" b="0" i="1" u="none" strike="noStrike" cap="none">
                <a:solidFill>
                  <a:schemeClr val="dk1"/>
                </a:solidFill>
                <a:latin typeface="Calibri"/>
                <a:ea typeface="Calibri"/>
                <a:cs typeface="Calibri"/>
                <a:sym typeface="Calibri"/>
              </a:rPr>
              <a:t>pick-up location</a:t>
            </a:r>
            <a:endParaRPr/>
          </a:p>
          <a:p>
            <a:pPr marL="0" marR="0" lvl="0" indent="0" algn="l" rtl="0">
              <a:lnSpc>
                <a:spcPct val="100000"/>
              </a:lnSpc>
              <a:spcBef>
                <a:spcPts val="0"/>
              </a:spcBef>
              <a:spcAft>
                <a:spcPts val="0"/>
              </a:spcAft>
              <a:buClr>
                <a:schemeClr val="dk1"/>
              </a:buClr>
              <a:buSzPts val="350"/>
              <a:buFont typeface="Calibri"/>
              <a:buNone/>
            </a:pPr>
            <a:r>
              <a:rPr lang="fr-FR" sz="1400" b="0" i="0" u="none" strike="noStrike" cap="none">
                <a:solidFill>
                  <a:schemeClr val="dk1"/>
                </a:solidFill>
                <a:latin typeface="Calibri"/>
                <a:ea typeface="Calibri"/>
                <a:cs typeface="Calibri"/>
                <a:sym typeface="Calibri"/>
              </a:rPr>
              <a:t>Où rendre un document en prêt ?</a:t>
            </a:r>
            <a:endParaRPr/>
          </a:p>
          <a:p>
            <a:pPr marL="285750" marR="0" lvl="0" indent="-285750" algn="l" rtl="0">
              <a:lnSpc>
                <a:spcPct val="120000"/>
              </a:lnSpc>
              <a:spcBef>
                <a:spcPts val="0"/>
              </a:spcBef>
              <a:spcAft>
                <a:spcPts val="0"/>
              </a:spcAft>
              <a:buClr>
                <a:schemeClr val="dk1"/>
              </a:buClr>
              <a:buSzPts val="1200"/>
              <a:buFont typeface="Calibri"/>
              <a:buChar char="-"/>
            </a:pPr>
            <a:r>
              <a:rPr lang="fr-FR" sz="1200" b="0" i="0" u="none" strike="noStrike" cap="none">
                <a:solidFill>
                  <a:schemeClr val="dk1"/>
                </a:solidFill>
                <a:latin typeface="Calibri"/>
                <a:ea typeface="Calibri"/>
                <a:cs typeface="Calibri"/>
                <a:sym typeface="Calibri"/>
              </a:rPr>
              <a:t>dans la bibliothèque-propriétaire </a:t>
            </a:r>
            <a:endParaRPr/>
          </a:p>
          <a:p>
            <a:pPr marL="285750" marR="0" lvl="0" indent="-285750" algn="l" rtl="0">
              <a:lnSpc>
                <a:spcPct val="120000"/>
              </a:lnSpc>
              <a:spcBef>
                <a:spcPts val="0"/>
              </a:spcBef>
              <a:spcAft>
                <a:spcPts val="0"/>
              </a:spcAft>
              <a:buClr>
                <a:schemeClr val="dk1"/>
              </a:buClr>
              <a:buSzPts val="1200"/>
              <a:buFont typeface="Calibri"/>
              <a:buChar char="-"/>
            </a:pPr>
            <a:r>
              <a:rPr lang="fr-FR" sz="1200" b="0" i="0" u="none" strike="noStrike" cap="none">
                <a:solidFill>
                  <a:schemeClr val="dk1"/>
                </a:solidFill>
                <a:latin typeface="Calibri"/>
                <a:ea typeface="Calibri"/>
                <a:cs typeface="Calibri"/>
                <a:sym typeface="Calibri"/>
              </a:rPr>
              <a:t>dans une </a:t>
            </a:r>
            <a:r>
              <a:rPr lang="fr-FR" sz="1200" b="0" i="1" u="none" strike="noStrike" cap="none">
                <a:solidFill>
                  <a:schemeClr val="dk1"/>
                </a:solidFill>
                <a:latin typeface="Calibri"/>
                <a:ea typeface="Calibri"/>
                <a:cs typeface="Calibri"/>
                <a:sym typeface="Calibri"/>
              </a:rPr>
              <a:t>pick-up location</a:t>
            </a:r>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362" name="Google Shape;362;p16: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17</a:t>
            </a:fld>
            <a:endParaRPr/>
          </a:p>
        </p:txBody>
      </p:sp>
    </p:spTree>
    <p:extLst>
      <p:ext uri="{BB962C8B-B14F-4D97-AF65-F5344CB8AC3E}">
        <p14:creationId xmlns:p14="http://schemas.microsoft.com/office/powerpoint/2010/main" val="550232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1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p17: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370" name="Google Shape;370;p17: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18</a:t>
            </a:fld>
            <a:endParaRPr/>
          </a:p>
        </p:txBody>
      </p:sp>
    </p:spTree>
    <p:extLst>
      <p:ext uri="{BB962C8B-B14F-4D97-AF65-F5344CB8AC3E}">
        <p14:creationId xmlns:p14="http://schemas.microsoft.com/office/powerpoint/2010/main" val="26103540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7"/>
        <p:cNvGrpSpPr/>
        <p:nvPr/>
      </p:nvGrpSpPr>
      <p:grpSpPr>
        <a:xfrm>
          <a:off x="0" y="0"/>
          <a:ext cx="0" cy="0"/>
          <a:chOff x="0" y="0"/>
          <a:chExt cx="0" cy="0"/>
        </a:xfrm>
      </p:grpSpPr>
      <p:sp>
        <p:nvSpPr>
          <p:cNvPr id="978" name="Google Shape;978;p7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9" name="Google Shape;979;p78: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980" name="Google Shape;980;p78: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fr-FR"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934234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131: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3" name="Google Shape;393;p13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7179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2: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p2: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a:t>
            </a:fld>
            <a:endParaRPr/>
          </a:p>
        </p:txBody>
      </p:sp>
    </p:spTree>
    <p:extLst>
      <p:ext uri="{BB962C8B-B14F-4D97-AF65-F5344CB8AC3E}">
        <p14:creationId xmlns:p14="http://schemas.microsoft.com/office/powerpoint/2010/main" val="22237270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2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5" name="Google Shape;415;p21: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416" name="Google Shape;416;p21: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fr-FR"/>
              <a:t>22</a:t>
            </a:fld>
            <a:endParaRPr/>
          </a:p>
        </p:txBody>
      </p:sp>
    </p:spTree>
    <p:extLst>
      <p:ext uri="{BB962C8B-B14F-4D97-AF65-F5344CB8AC3E}">
        <p14:creationId xmlns:p14="http://schemas.microsoft.com/office/powerpoint/2010/main" val="37367752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2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6" name="Google Shape;426;p22: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a:t>Attendre que la liste déroulante des noms apparaisse &amp; sélectionner</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427" name="Google Shape;427;p22: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fr-FR"/>
              <a:t>23</a:t>
            </a:fld>
            <a:endParaRPr/>
          </a:p>
        </p:txBody>
      </p:sp>
    </p:spTree>
    <p:extLst>
      <p:ext uri="{BB962C8B-B14F-4D97-AF65-F5344CB8AC3E}">
        <p14:creationId xmlns:p14="http://schemas.microsoft.com/office/powerpoint/2010/main" val="9046870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2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7" name="Google Shape;437;p23: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a:t>Deux blocages automatiques d’Alma :</a:t>
            </a:r>
            <a:endParaRPr/>
          </a:p>
          <a:p>
            <a:pPr marL="171450" marR="0" lvl="0" indent="-171450" algn="l" rtl="0">
              <a:lnSpc>
                <a:spcPct val="100000"/>
              </a:lnSpc>
              <a:spcBef>
                <a:spcPts val="0"/>
              </a:spcBef>
              <a:spcAft>
                <a:spcPts val="0"/>
              </a:spcAft>
              <a:buClr>
                <a:schemeClr val="dk1"/>
              </a:buClr>
              <a:buSzPts val="1200"/>
              <a:buFont typeface="Calibri"/>
              <a:buChar char="-"/>
            </a:pPr>
            <a:r>
              <a:rPr lang="fr-FR"/>
              <a:t>plus de 3 documents en retard</a:t>
            </a:r>
            <a:endParaRPr/>
          </a:p>
          <a:p>
            <a:pPr marL="171450" marR="0" lvl="0" indent="-171450" algn="l" rtl="0">
              <a:lnSpc>
                <a:spcPct val="100000"/>
              </a:lnSpc>
              <a:spcBef>
                <a:spcPts val="0"/>
              </a:spcBef>
              <a:spcAft>
                <a:spcPts val="0"/>
              </a:spcAft>
              <a:buClr>
                <a:schemeClr val="dk1"/>
              </a:buClr>
              <a:buSzPts val="1200"/>
              <a:buFont typeface="Calibri"/>
              <a:buChar char="-"/>
            </a:pPr>
            <a:r>
              <a:rPr lang="fr-FR"/>
              <a:t>plus de 25 euros d’amendes</a:t>
            </a:r>
            <a:endParaRPr/>
          </a:p>
        </p:txBody>
      </p:sp>
      <p:sp>
        <p:nvSpPr>
          <p:cNvPr id="438" name="Google Shape;438;p23: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fr-FR"/>
              <a:t>24</a:t>
            </a:fld>
            <a:endParaRPr/>
          </a:p>
        </p:txBody>
      </p:sp>
    </p:spTree>
    <p:extLst>
      <p:ext uri="{BB962C8B-B14F-4D97-AF65-F5344CB8AC3E}">
        <p14:creationId xmlns:p14="http://schemas.microsoft.com/office/powerpoint/2010/main" val="19305344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2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6" name="Google Shape;566;p24: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i="1" dirty="0"/>
              <a:t>Patron Services </a:t>
            </a:r>
            <a:r>
              <a:rPr lang="fr-FR" dirty="0"/>
              <a:t>:  3 zones d'informations différentes</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fr-FR" dirty="0"/>
              <a:t>1. informations sur le lecteur</a:t>
            </a:r>
            <a:endParaRPr dirty="0"/>
          </a:p>
          <a:p>
            <a:pPr marL="0" marR="0" lvl="0" indent="0" algn="l" rtl="0">
              <a:lnSpc>
                <a:spcPct val="100000"/>
              </a:lnSpc>
              <a:spcBef>
                <a:spcPts val="0"/>
              </a:spcBef>
              <a:spcAft>
                <a:spcPts val="0"/>
              </a:spcAft>
              <a:buClr>
                <a:schemeClr val="dk1"/>
              </a:buClr>
              <a:buSzPts val="1200"/>
              <a:buFont typeface="Calibri"/>
              <a:buNone/>
            </a:pPr>
            <a:r>
              <a:rPr lang="fr-FR" dirty="0"/>
              <a:t>2. notes sur le compte du lecteur (documents réservés en attente…)</a:t>
            </a:r>
            <a:endParaRPr dirty="0"/>
          </a:p>
          <a:p>
            <a:pPr marL="0" marR="0" lvl="0" indent="0" algn="l" rtl="0">
              <a:lnSpc>
                <a:spcPct val="100000"/>
              </a:lnSpc>
              <a:spcBef>
                <a:spcPts val="0"/>
              </a:spcBef>
              <a:spcAft>
                <a:spcPts val="0"/>
              </a:spcAft>
              <a:buClr>
                <a:schemeClr val="dk1"/>
              </a:buClr>
              <a:buSzPts val="1200"/>
              <a:buFont typeface="Calibri"/>
              <a:buNone/>
            </a:pPr>
            <a:r>
              <a:rPr lang="fr-FR" dirty="0"/>
              <a:t>3. accès aux services : prêt, retour de prêt et </a:t>
            </a:r>
            <a:r>
              <a:rPr lang="fr-FR" i="1" dirty="0" err="1"/>
              <a:t>requests</a:t>
            </a:r>
            <a:r>
              <a:rPr lang="fr-FR" dirty="0"/>
              <a:t> (réservations…)</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fr-FR" i="1" dirty="0" err="1"/>
              <a:t>Done</a:t>
            </a:r>
            <a:r>
              <a:rPr lang="fr-FR" dirty="0"/>
              <a:t> : renvoi au pavé </a:t>
            </a:r>
            <a:r>
              <a:rPr lang="fr-FR" i="1" dirty="0"/>
              <a:t>Patron Identification </a:t>
            </a:r>
            <a:r>
              <a:rPr lang="fr-FR" dirty="0"/>
              <a:t>pour chercher un autre lecteur (sans passer par le menu Alma) ou raccourci </a:t>
            </a:r>
            <a:r>
              <a:rPr lang="fr-FR" dirty="0" err="1"/>
              <a:t>Ctrl+Alt+D</a:t>
            </a:r>
            <a:endParaRPr dirty="0"/>
          </a:p>
          <a:p>
            <a:pPr marL="0" marR="0" lvl="0" indent="0" algn="l" rtl="0">
              <a:lnSpc>
                <a:spcPct val="100000"/>
              </a:lnSpc>
              <a:spcBef>
                <a:spcPts val="0"/>
              </a:spcBef>
              <a:spcAft>
                <a:spcPts val="0"/>
              </a:spcAft>
              <a:buClr>
                <a:schemeClr val="dk1"/>
              </a:buClr>
              <a:buSzPts val="1200"/>
              <a:buFont typeface="Calibri"/>
              <a:buNone/>
            </a:pPr>
            <a:endParaRPr dirty="0"/>
          </a:p>
        </p:txBody>
      </p:sp>
      <p:sp>
        <p:nvSpPr>
          <p:cNvPr id="567" name="Google Shape;567;p24: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fr-FR"/>
              <a:t>25</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0" name="Google Shape;460;p25: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461" name="Google Shape;461;p25: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fr-FR"/>
              <a:t>26</a:t>
            </a:fld>
            <a:endParaRPr/>
          </a:p>
        </p:txBody>
      </p:sp>
    </p:spTree>
    <p:extLst>
      <p:ext uri="{BB962C8B-B14F-4D97-AF65-F5344CB8AC3E}">
        <p14:creationId xmlns:p14="http://schemas.microsoft.com/office/powerpoint/2010/main" val="38758129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26: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0" name="Google Shape;470;p26: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dirty="0"/>
              <a:t>Les deux onglets </a:t>
            </a:r>
            <a:r>
              <a:rPr lang="fr-FR" i="1" dirty="0" err="1"/>
              <a:t>Statistics</a:t>
            </a:r>
            <a:r>
              <a:rPr lang="fr-FR" i="1" dirty="0"/>
              <a:t> </a:t>
            </a:r>
            <a:r>
              <a:rPr lang="fr-FR" i="0" dirty="0"/>
              <a:t>et </a:t>
            </a:r>
            <a:r>
              <a:rPr lang="fr-FR" i="1" dirty="0"/>
              <a:t>Proxy For</a:t>
            </a:r>
            <a:r>
              <a:rPr lang="fr-FR" i="0" dirty="0"/>
              <a:t> créent une erreur sur Alma quand on a le rôle </a:t>
            </a:r>
            <a:r>
              <a:rPr lang="fr-FR" i="1" dirty="0"/>
              <a:t>Circulation Desk </a:t>
            </a:r>
            <a:r>
              <a:rPr lang="fr-FR" i="1" dirty="0" err="1"/>
              <a:t>Operator</a:t>
            </a:r>
            <a:r>
              <a:rPr lang="fr-FR" i="1" dirty="0"/>
              <a:t> Limited </a:t>
            </a:r>
            <a:r>
              <a:rPr lang="fr-FR" i="0" dirty="0"/>
              <a:t>(jobistes) !!!</a:t>
            </a:r>
            <a:endParaRPr dirty="0"/>
          </a:p>
        </p:txBody>
      </p:sp>
      <p:sp>
        <p:nvSpPr>
          <p:cNvPr id="471" name="Google Shape;471;p26: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fr-FR"/>
              <a:t>27</a:t>
            </a:fld>
            <a:endParaRPr/>
          </a:p>
        </p:txBody>
      </p:sp>
    </p:spTree>
    <p:extLst>
      <p:ext uri="{BB962C8B-B14F-4D97-AF65-F5344CB8AC3E}">
        <p14:creationId xmlns:p14="http://schemas.microsoft.com/office/powerpoint/2010/main" val="31441136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2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p27: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480" name="Google Shape;480;p27: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fr-FR"/>
              <a:t>28</a:t>
            </a:fld>
            <a:endParaRPr/>
          </a:p>
        </p:txBody>
      </p:sp>
    </p:spTree>
    <p:extLst>
      <p:ext uri="{BB962C8B-B14F-4D97-AF65-F5344CB8AC3E}">
        <p14:creationId xmlns:p14="http://schemas.microsoft.com/office/powerpoint/2010/main" val="13563351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2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2" name="Google Shape;492;p28: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fr-FR" i="1"/>
              <a:t>.</a:t>
            </a:r>
            <a:endParaRPr/>
          </a:p>
        </p:txBody>
      </p:sp>
      <p:sp>
        <p:nvSpPr>
          <p:cNvPr id="493" name="Google Shape;493;p28: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fr-FR"/>
              <a:t>29</a:t>
            </a:fld>
            <a:endParaRPr/>
          </a:p>
        </p:txBody>
      </p:sp>
    </p:spTree>
    <p:extLst>
      <p:ext uri="{BB962C8B-B14F-4D97-AF65-F5344CB8AC3E}">
        <p14:creationId xmlns:p14="http://schemas.microsoft.com/office/powerpoint/2010/main" val="23720349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2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1" name="Google Shape;501;p29: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502" name="Google Shape;502;p29: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fr-FR"/>
              <a:t>30</a:t>
            </a:fld>
            <a:endParaRPr/>
          </a:p>
        </p:txBody>
      </p:sp>
    </p:spTree>
    <p:extLst>
      <p:ext uri="{BB962C8B-B14F-4D97-AF65-F5344CB8AC3E}">
        <p14:creationId xmlns:p14="http://schemas.microsoft.com/office/powerpoint/2010/main" val="23796704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3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2" name="Google Shape;512;p30: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513" name="Google Shape;513;p30: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fr-FR"/>
              <a:t>31</a:t>
            </a:fld>
            <a:endParaRPr/>
          </a:p>
        </p:txBody>
      </p:sp>
    </p:spTree>
    <p:extLst>
      <p:ext uri="{BB962C8B-B14F-4D97-AF65-F5344CB8AC3E}">
        <p14:creationId xmlns:p14="http://schemas.microsoft.com/office/powerpoint/2010/main" val="502059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3: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u="sng" dirty="0">
                <a:solidFill>
                  <a:schemeClr val="hlink"/>
                </a:solidFill>
                <a:hlinkClick r:id="rId3"/>
              </a:rPr>
              <a:t>https://ulg.alma.exlibrisgroup.com/SAML/idpCode/IdpULiege</a:t>
            </a:r>
            <a:r>
              <a:rPr lang="fr-FR" dirty="0"/>
              <a:t> (lien à utiliser de préférence pour utiliser Alma et Collections ULiège dans le même navigateur sans changement inopiné de langue de l’interface Alma)</a:t>
            </a:r>
            <a:endParaRPr dirty="0"/>
          </a:p>
          <a:p>
            <a:pPr marL="0" lvl="0" indent="0" algn="l" rtl="0">
              <a:spcBef>
                <a:spcPts val="0"/>
              </a:spcBef>
              <a:spcAft>
                <a:spcPts val="0"/>
              </a:spcAft>
              <a:buNone/>
            </a:pPr>
            <a:r>
              <a:rPr lang="fr-FR" u="sng" dirty="0">
                <a:solidFill>
                  <a:schemeClr val="hlink"/>
                </a:solidFill>
                <a:hlinkClick r:id="rId4"/>
              </a:rPr>
              <a:t>https://eu01.alma.exlibrisgroup.com/mng/login?institute=32ULG_INST&amp;auth=SAML</a:t>
            </a:r>
            <a:endParaRPr dirty="0"/>
          </a:p>
          <a:p>
            <a:pPr marL="0" marR="0" lvl="0" indent="0" algn="l" rtl="0">
              <a:lnSpc>
                <a:spcPct val="100000"/>
              </a:lnSpc>
              <a:spcBef>
                <a:spcPts val="0"/>
              </a:spcBef>
              <a:spcAft>
                <a:spcPts val="0"/>
              </a:spcAft>
              <a:buClr>
                <a:schemeClr val="dk1"/>
              </a:buClr>
              <a:buSzPts val="1200"/>
              <a:buFont typeface="Calibri"/>
              <a:buNone/>
            </a:pPr>
            <a:endParaRPr dirty="0"/>
          </a:p>
        </p:txBody>
      </p:sp>
      <p:sp>
        <p:nvSpPr>
          <p:cNvPr id="227" name="Google Shape;227;p3: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3</a:t>
            </a:fld>
            <a:endParaRPr/>
          </a:p>
        </p:txBody>
      </p:sp>
    </p:spTree>
    <p:extLst>
      <p:ext uri="{BB962C8B-B14F-4D97-AF65-F5344CB8AC3E}">
        <p14:creationId xmlns:p14="http://schemas.microsoft.com/office/powerpoint/2010/main" val="33003804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3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2" name="Google Shape;522;p31: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dirty="0"/>
              <a:t>1. Certaines notes peuvent correspondre à des informations expliquant où travaille le lecteur (U ou C) ou bien où étudie le lecteur (S) ATTENTION, ces informations, héritées de notre ancien logiciel, SONT OBSOLETES. Il ne faut pas en tenir compte.</a:t>
            </a:r>
            <a:endParaRPr dirty="0"/>
          </a:p>
          <a:p>
            <a:pPr marL="0" marR="0" lvl="0" indent="0" algn="l" rtl="0">
              <a:lnSpc>
                <a:spcPct val="100000"/>
              </a:lnSpc>
              <a:spcBef>
                <a:spcPts val="0"/>
              </a:spcBef>
              <a:spcAft>
                <a:spcPts val="0"/>
              </a:spcAft>
              <a:buClr>
                <a:schemeClr val="dk1"/>
              </a:buClr>
              <a:buSzPts val="1200"/>
              <a:buFont typeface="Calibri"/>
              <a:buNone/>
            </a:pPr>
            <a:r>
              <a:rPr lang="fr-FR" dirty="0"/>
              <a:t>2. Eléments suivants : notes ajoutées par le personnel des bibliothèques</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fr-FR" dirty="0"/>
              <a:t>Montrer comment apparaissent les notes dans les Collections ULiège</a:t>
            </a:r>
            <a:endParaRPr dirty="0"/>
          </a:p>
          <a:p>
            <a:pPr marL="0" marR="0" lvl="0" indent="0" algn="l" rtl="0">
              <a:lnSpc>
                <a:spcPct val="100000"/>
              </a:lnSpc>
              <a:spcBef>
                <a:spcPts val="0"/>
              </a:spcBef>
              <a:spcAft>
                <a:spcPts val="0"/>
              </a:spcAft>
              <a:buClr>
                <a:schemeClr val="dk1"/>
              </a:buClr>
              <a:buSzPts val="1200"/>
              <a:buFont typeface="Calibri"/>
              <a:buNone/>
            </a:pPr>
            <a:endParaRPr dirty="0"/>
          </a:p>
        </p:txBody>
      </p:sp>
      <p:sp>
        <p:nvSpPr>
          <p:cNvPr id="523" name="Google Shape;523;p31: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fr-FR"/>
              <a:t>32</a:t>
            </a:fld>
            <a:endParaRPr/>
          </a:p>
        </p:txBody>
      </p:sp>
    </p:spTree>
    <p:extLst>
      <p:ext uri="{BB962C8B-B14F-4D97-AF65-F5344CB8AC3E}">
        <p14:creationId xmlns:p14="http://schemas.microsoft.com/office/powerpoint/2010/main" val="5879343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7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3" name="Google Shape;653;p73: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sz="1200" u="none" dirty="0">
                <a:solidFill>
                  <a:schemeClr val="dk1"/>
                </a:solidFill>
                <a:latin typeface="Calibri"/>
                <a:ea typeface="Calibri"/>
                <a:cs typeface="Calibri"/>
                <a:sym typeface="Calibri"/>
              </a:rPr>
              <a:t>Il peut s’avérer utile d’ajouter une note sur la fiche d’un lecteur.</a:t>
            </a:r>
            <a:endParaRPr dirty="0"/>
          </a:p>
          <a:p>
            <a:pPr marL="228600" marR="0" lvl="0" indent="-228600" algn="l" rtl="0">
              <a:lnSpc>
                <a:spcPct val="100000"/>
              </a:lnSpc>
              <a:spcBef>
                <a:spcPts val="0"/>
              </a:spcBef>
              <a:spcAft>
                <a:spcPts val="0"/>
              </a:spcAft>
              <a:buClr>
                <a:schemeClr val="dk1"/>
              </a:buClr>
              <a:buSzPts val="1200"/>
              <a:buFont typeface="Calibri"/>
              <a:buAutoNum type="arabicPeriod"/>
            </a:pPr>
            <a:r>
              <a:rPr lang="fr-FR" sz="1200" u="none" dirty="0">
                <a:solidFill>
                  <a:schemeClr val="dk1"/>
                </a:solidFill>
                <a:latin typeface="Calibri"/>
                <a:ea typeface="Calibri"/>
                <a:cs typeface="Calibri"/>
                <a:sym typeface="Calibri"/>
              </a:rPr>
              <a:t>Onglet </a:t>
            </a:r>
            <a:r>
              <a:rPr lang="fr-FR" sz="1200" i="1" u="none" dirty="0">
                <a:solidFill>
                  <a:schemeClr val="dk1"/>
                </a:solidFill>
                <a:latin typeface="Calibri"/>
                <a:ea typeface="Calibri"/>
                <a:cs typeface="Calibri"/>
                <a:sym typeface="Calibri"/>
              </a:rPr>
              <a:t>Notes</a:t>
            </a:r>
            <a:r>
              <a:rPr lang="fr-FR" sz="1200" i="0" u="none" dirty="0">
                <a:solidFill>
                  <a:schemeClr val="dk1"/>
                </a:solidFill>
                <a:latin typeface="Calibri"/>
                <a:ea typeface="Calibri"/>
                <a:cs typeface="Calibri"/>
                <a:sym typeface="Calibri"/>
              </a:rPr>
              <a:t> de la zone </a:t>
            </a:r>
            <a:r>
              <a:rPr lang="fr-FR" sz="1200" i="1" u="none" dirty="0">
                <a:solidFill>
                  <a:schemeClr val="dk1"/>
                </a:solidFill>
                <a:latin typeface="Calibri"/>
                <a:ea typeface="Calibri"/>
                <a:cs typeface="Calibri"/>
                <a:sym typeface="Calibri"/>
              </a:rPr>
              <a:t>User Details</a:t>
            </a:r>
            <a:endParaRPr sz="1200" i="1" u="none" dirty="0">
              <a:solidFill>
                <a:schemeClr val="dk1"/>
              </a:solidFill>
              <a:latin typeface="Calibri"/>
              <a:ea typeface="Calibri"/>
              <a:cs typeface="Calibri"/>
              <a:sym typeface="Calibri"/>
            </a:endParaRPr>
          </a:p>
          <a:p>
            <a:pPr marL="228600" marR="0" lvl="0" indent="-228600" algn="l" rtl="0">
              <a:lnSpc>
                <a:spcPct val="100000"/>
              </a:lnSpc>
              <a:spcBef>
                <a:spcPts val="0"/>
              </a:spcBef>
              <a:spcAft>
                <a:spcPts val="0"/>
              </a:spcAft>
              <a:buClr>
                <a:schemeClr val="dk1"/>
              </a:buClr>
              <a:buSzPts val="1200"/>
              <a:buFont typeface="Calibri"/>
              <a:buAutoNum type="arabicPeriod"/>
            </a:pPr>
            <a:r>
              <a:rPr lang="fr-FR" sz="1200" i="0" u="none" dirty="0">
                <a:solidFill>
                  <a:schemeClr val="dk1"/>
                </a:solidFill>
                <a:latin typeface="Calibri"/>
                <a:ea typeface="Calibri"/>
                <a:cs typeface="Calibri"/>
                <a:sym typeface="Calibri"/>
              </a:rPr>
              <a:t>Cliquer sur </a:t>
            </a:r>
            <a:r>
              <a:rPr lang="fr-FR" sz="1200" i="1" u="none" dirty="0" err="1">
                <a:solidFill>
                  <a:schemeClr val="dk1"/>
                </a:solidFill>
                <a:latin typeface="Calibri"/>
                <a:ea typeface="Calibri"/>
                <a:cs typeface="Calibri"/>
                <a:sym typeface="Calibri"/>
              </a:rPr>
              <a:t>Add</a:t>
            </a:r>
            <a:r>
              <a:rPr lang="fr-FR" sz="1200" i="1" u="none" dirty="0">
                <a:solidFill>
                  <a:schemeClr val="dk1"/>
                </a:solidFill>
                <a:latin typeface="Calibri"/>
                <a:ea typeface="Calibri"/>
                <a:cs typeface="Calibri"/>
                <a:sym typeface="Calibri"/>
              </a:rPr>
              <a:t> Note</a:t>
            </a:r>
            <a:endParaRPr dirty="0"/>
          </a:p>
          <a:p>
            <a:pPr marL="228600" marR="0" lvl="0" indent="-228600" algn="l" rtl="0">
              <a:lnSpc>
                <a:spcPct val="100000"/>
              </a:lnSpc>
              <a:spcBef>
                <a:spcPts val="0"/>
              </a:spcBef>
              <a:spcAft>
                <a:spcPts val="0"/>
              </a:spcAft>
              <a:buClr>
                <a:schemeClr val="dk1"/>
              </a:buClr>
              <a:buSzPts val="1200"/>
              <a:buFont typeface="Calibri"/>
              <a:buAutoNum type="arabicPeriod"/>
            </a:pPr>
            <a:r>
              <a:rPr lang="fr-FR" sz="1200" i="0" u="none" dirty="0">
                <a:solidFill>
                  <a:schemeClr val="dk1"/>
                </a:solidFill>
                <a:latin typeface="Calibri"/>
                <a:ea typeface="Calibri"/>
                <a:cs typeface="Calibri"/>
                <a:sym typeface="Calibri"/>
              </a:rPr>
              <a:t>Entrer la note dans le champ </a:t>
            </a:r>
            <a:r>
              <a:rPr lang="fr-FR" sz="1200" i="1" u="none" dirty="0">
                <a:solidFill>
                  <a:schemeClr val="dk1"/>
                </a:solidFill>
                <a:latin typeface="Calibri"/>
                <a:ea typeface="Calibri"/>
                <a:cs typeface="Calibri"/>
                <a:sym typeface="Calibri"/>
              </a:rPr>
              <a:t>note</a:t>
            </a:r>
            <a:endParaRPr dirty="0"/>
          </a:p>
          <a:p>
            <a:pPr marL="228600" marR="0" lvl="0" indent="-228600" algn="l" rtl="0">
              <a:lnSpc>
                <a:spcPct val="100000"/>
              </a:lnSpc>
              <a:spcBef>
                <a:spcPts val="0"/>
              </a:spcBef>
              <a:spcAft>
                <a:spcPts val="0"/>
              </a:spcAft>
              <a:buClr>
                <a:schemeClr val="dk1"/>
              </a:buClr>
              <a:buSzPts val="1200"/>
              <a:buFont typeface="Calibri"/>
              <a:buAutoNum type="arabicPeriod"/>
            </a:pPr>
            <a:r>
              <a:rPr lang="fr-FR" sz="1200" i="0" u="none" dirty="0">
                <a:solidFill>
                  <a:schemeClr val="dk1"/>
                </a:solidFill>
                <a:latin typeface="Calibri"/>
                <a:ea typeface="Calibri"/>
                <a:cs typeface="Calibri"/>
                <a:sym typeface="Calibri"/>
              </a:rPr>
              <a:t>Choisir le type de</a:t>
            </a:r>
            <a:r>
              <a:rPr lang="fr-FR" sz="1200" i="1" u="none" dirty="0">
                <a:solidFill>
                  <a:schemeClr val="dk1"/>
                </a:solidFill>
                <a:latin typeface="Calibri"/>
                <a:ea typeface="Calibri"/>
                <a:cs typeface="Calibri"/>
                <a:sym typeface="Calibri"/>
              </a:rPr>
              <a:t> </a:t>
            </a:r>
            <a:r>
              <a:rPr lang="fr-FR" sz="1200" i="0" u="none" dirty="0">
                <a:solidFill>
                  <a:schemeClr val="dk1"/>
                </a:solidFill>
                <a:latin typeface="Calibri"/>
                <a:ea typeface="Calibri"/>
                <a:cs typeface="Calibri"/>
                <a:sym typeface="Calibri"/>
              </a:rPr>
              <a:t>note (</a:t>
            </a:r>
            <a:r>
              <a:rPr lang="fr-FR" sz="1200" i="1" u="none" dirty="0" err="1">
                <a:solidFill>
                  <a:schemeClr val="dk1"/>
                </a:solidFill>
                <a:latin typeface="Calibri"/>
                <a:ea typeface="Calibri"/>
                <a:cs typeface="Calibri"/>
                <a:sym typeface="Calibri"/>
              </a:rPr>
              <a:t>Address</a:t>
            </a:r>
            <a:r>
              <a:rPr lang="fr-FR" sz="1200" i="1" u="none" dirty="0">
                <a:solidFill>
                  <a:schemeClr val="dk1"/>
                </a:solidFill>
                <a:latin typeface="Calibri"/>
                <a:ea typeface="Calibri"/>
                <a:cs typeface="Calibri"/>
                <a:sym typeface="Calibri"/>
              </a:rPr>
              <a:t>, Circulation, General, </a:t>
            </a:r>
            <a:r>
              <a:rPr lang="fr-FR" sz="1200" i="1" u="none" dirty="0" err="1">
                <a:solidFill>
                  <a:schemeClr val="dk1"/>
                </a:solidFill>
                <a:latin typeface="Calibri"/>
                <a:ea typeface="Calibri"/>
                <a:cs typeface="Calibri"/>
                <a:sym typeface="Calibri"/>
              </a:rPr>
              <a:t>Other</a:t>
            </a:r>
            <a:r>
              <a:rPr lang="fr-FR" sz="1200" i="1" u="none" dirty="0">
                <a:solidFill>
                  <a:schemeClr val="dk1"/>
                </a:solidFill>
                <a:latin typeface="Calibri"/>
                <a:ea typeface="Calibri"/>
                <a:cs typeface="Calibri"/>
                <a:sym typeface="Calibri"/>
              </a:rPr>
              <a:t>…</a:t>
            </a:r>
            <a:r>
              <a:rPr lang="fr-FR" sz="1200" i="0" u="none" dirty="0">
                <a:solidFill>
                  <a:schemeClr val="dk1"/>
                </a:solidFill>
                <a:latin typeface="Calibri"/>
                <a:ea typeface="Calibri"/>
                <a:cs typeface="Calibri"/>
                <a:sym typeface="Calibri"/>
              </a:rPr>
              <a:t>) qui correspond.</a:t>
            </a:r>
            <a:endParaRPr dirty="0"/>
          </a:p>
          <a:p>
            <a:pPr marL="228600" marR="0" lvl="0" indent="-228600" algn="l" rtl="0">
              <a:lnSpc>
                <a:spcPct val="100000"/>
              </a:lnSpc>
              <a:spcBef>
                <a:spcPts val="0"/>
              </a:spcBef>
              <a:spcAft>
                <a:spcPts val="0"/>
              </a:spcAft>
              <a:buClr>
                <a:schemeClr val="dk1"/>
              </a:buClr>
              <a:buSzPts val="1200"/>
              <a:buFont typeface="Calibri"/>
              <a:buAutoNum type="arabicPeriod"/>
            </a:pPr>
            <a:r>
              <a:rPr lang="fr-FR" sz="1200" i="0" u="none" dirty="0">
                <a:solidFill>
                  <a:schemeClr val="dk1"/>
                </a:solidFill>
                <a:latin typeface="Calibri"/>
                <a:ea typeface="Calibri"/>
                <a:cs typeface="Calibri"/>
                <a:sym typeface="Calibri"/>
              </a:rPr>
              <a:t>Cocher la case </a:t>
            </a:r>
            <a:r>
              <a:rPr lang="fr-FR" sz="1200" i="1" u="none" dirty="0">
                <a:solidFill>
                  <a:schemeClr val="dk1"/>
                </a:solidFill>
                <a:latin typeface="Calibri"/>
                <a:ea typeface="Calibri"/>
                <a:cs typeface="Calibri"/>
                <a:sym typeface="Calibri"/>
              </a:rPr>
              <a:t>User </a:t>
            </a:r>
            <a:r>
              <a:rPr lang="fr-FR" sz="1200" i="1" u="none" dirty="0" err="1">
                <a:solidFill>
                  <a:schemeClr val="dk1"/>
                </a:solidFill>
                <a:latin typeface="Calibri"/>
                <a:ea typeface="Calibri"/>
                <a:cs typeface="Calibri"/>
                <a:sym typeface="Calibri"/>
              </a:rPr>
              <a:t>viewable</a:t>
            </a:r>
            <a:r>
              <a:rPr lang="fr-FR" sz="1200" i="1" u="none" dirty="0">
                <a:solidFill>
                  <a:schemeClr val="dk1"/>
                </a:solidFill>
                <a:latin typeface="Calibri"/>
                <a:ea typeface="Calibri"/>
                <a:cs typeface="Calibri"/>
                <a:sym typeface="Calibri"/>
              </a:rPr>
              <a:t> </a:t>
            </a:r>
            <a:r>
              <a:rPr lang="fr-FR" sz="1200" i="0" u="none" dirty="0">
                <a:solidFill>
                  <a:schemeClr val="dk1"/>
                </a:solidFill>
                <a:latin typeface="Calibri"/>
                <a:ea typeface="Calibri"/>
                <a:cs typeface="Calibri"/>
                <a:sym typeface="Calibri"/>
              </a:rPr>
              <a:t>si vous voulez que le lecteur puisse voir la note dans </a:t>
            </a:r>
            <a:r>
              <a:rPr lang="fr-FR" sz="1200" i="0" u="none" dirty="0" err="1">
                <a:solidFill>
                  <a:schemeClr val="dk1"/>
                </a:solidFill>
                <a:latin typeface="Calibri"/>
                <a:ea typeface="Calibri"/>
                <a:cs typeface="Calibri"/>
                <a:sym typeface="Calibri"/>
              </a:rPr>
              <a:t>MyLibrary</a:t>
            </a:r>
            <a:endParaRPr sz="1200" i="0" u="none" dirty="0">
              <a:solidFill>
                <a:schemeClr val="dk1"/>
              </a:solidFill>
              <a:latin typeface="Calibri"/>
              <a:ea typeface="Calibri"/>
              <a:cs typeface="Calibri"/>
              <a:sym typeface="Calibri"/>
            </a:endParaRPr>
          </a:p>
          <a:p>
            <a:pPr marL="228600" marR="0" lvl="0" indent="-228600" algn="l" rtl="0">
              <a:lnSpc>
                <a:spcPct val="100000"/>
              </a:lnSpc>
              <a:spcBef>
                <a:spcPts val="0"/>
              </a:spcBef>
              <a:spcAft>
                <a:spcPts val="0"/>
              </a:spcAft>
              <a:buClr>
                <a:schemeClr val="dk1"/>
              </a:buClr>
              <a:buSzPts val="1200"/>
              <a:buFont typeface="Calibri"/>
              <a:buAutoNum type="arabicPeriod"/>
            </a:pPr>
            <a:r>
              <a:rPr lang="fr-FR" sz="1200" i="0" u="none" dirty="0">
                <a:solidFill>
                  <a:schemeClr val="dk1"/>
                </a:solidFill>
                <a:latin typeface="Calibri"/>
                <a:ea typeface="Calibri"/>
                <a:cs typeface="Calibri"/>
                <a:sym typeface="Calibri"/>
              </a:rPr>
              <a:t>Cliquer sur </a:t>
            </a:r>
            <a:r>
              <a:rPr lang="fr-FR" sz="1200" i="1" u="none" dirty="0" err="1">
                <a:solidFill>
                  <a:schemeClr val="dk1"/>
                </a:solidFill>
                <a:latin typeface="Calibri"/>
                <a:ea typeface="Calibri"/>
                <a:cs typeface="Calibri"/>
                <a:sym typeface="Calibri"/>
              </a:rPr>
              <a:t>Add</a:t>
            </a:r>
            <a:r>
              <a:rPr lang="fr-FR" sz="1200" i="0" u="none" dirty="0">
                <a:solidFill>
                  <a:schemeClr val="dk1"/>
                </a:solidFill>
                <a:latin typeface="Calibri"/>
                <a:ea typeface="Calibri"/>
                <a:cs typeface="Calibri"/>
                <a:sym typeface="Calibri"/>
              </a:rPr>
              <a:t> pour confirmer la note et continuer à entrer des notes</a:t>
            </a:r>
            <a:endParaRPr dirty="0"/>
          </a:p>
          <a:p>
            <a:pPr marL="228600" marR="0" lvl="0" indent="-228600" algn="l" rtl="0">
              <a:lnSpc>
                <a:spcPct val="100000"/>
              </a:lnSpc>
              <a:spcBef>
                <a:spcPts val="0"/>
              </a:spcBef>
              <a:spcAft>
                <a:spcPts val="0"/>
              </a:spcAft>
              <a:buClr>
                <a:schemeClr val="dk1"/>
              </a:buClr>
              <a:buSzPts val="1200"/>
              <a:buFont typeface="Calibri"/>
              <a:buAutoNum type="arabicPeriod"/>
            </a:pPr>
            <a:r>
              <a:rPr lang="fr-FR" sz="1200" i="0" u="none" dirty="0">
                <a:solidFill>
                  <a:schemeClr val="dk1"/>
                </a:solidFill>
                <a:latin typeface="Calibri"/>
                <a:ea typeface="Calibri"/>
                <a:cs typeface="Calibri"/>
                <a:sym typeface="Calibri"/>
              </a:rPr>
              <a:t>Cliquer sur </a:t>
            </a:r>
            <a:r>
              <a:rPr lang="fr-FR" sz="1200" i="1" u="none" dirty="0" err="1">
                <a:solidFill>
                  <a:schemeClr val="dk1"/>
                </a:solidFill>
                <a:latin typeface="Calibri"/>
                <a:ea typeface="Calibri"/>
                <a:cs typeface="Calibri"/>
                <a:sym typeface="Calibri"/>
              </a:rPr>
              <a:t>Add</a:t>
            </a:r>
            <a:r>
              <a:rPr lang="fr-FR" sz="1200" i="1" u="none" dirty="0">
                <a:solidFill>
                  <a:schemeClr val="dk1"/>
                </a:solidFill>
                <a:latin typeface="Calibri"/>
                <a:ea typeface="Calibri"/>
                <a:cs typeface="Calibri"/>
                <a:sym typeface="Calibri"/>
              </a:rPr>
              <a:t> and Close </a:t>
            </a:r>
            <a:r>
              <a:rPr lang="fr-FR" sz="1200" i="0" u="none" dirty="0">
                <a:solidFill>
                  <a:schemeClr val="dk1"/>
                </a:solidFill>
                <a:latin typeface="Calibri"/>
                <a:ea typeface="Calibri"/>
                <a:cs typeface="Calibri"/>
                <a:sym typeface="Calibri"/>
              </a:rPr>
              <a:t>pour conclure</a:t>
            </a:r>
            <a:endParaRPr dirty="0"/>
          </a:p>
          <a:p>
            <a:pPr marL="0" marR="0" lvl="0" indent="0" algn="l" rtl="0">
              <a:lnSpc>
                <a:spcPct val="100000"/>
              </a:lnSpc>
              <a:spcBef>
                <a:spcPts val="0"/>
              </a:spcBef>
              <a:spcAft>
                <a:spcPts val="0"/>
              </a:spcAft>
              <a:buClr>
                <a:schemeClr val="dk1"/>
              </a:buClr>
              <a:buSzPts val="1200"/>
              <a:buFont typeface="Calibri"/>
              <a:buNone/>
            </a:pPr>
            <a:endParaRPr sz="1200" u="none" dirty="0">
              <a:solidFill>
                <a:schemeClr val="dk1"/>
              </a:solidFill>
              <a:latin typeface="Calibri"/>
              <a:ea typeface="Calibri"/>
              <a:cs typeface="Calibri"/>
              <a:sym typeface="Calibri"/>
            </a:endParaRPr>
          </a:p>
        </p:txBody>
      </p:sp>
      <p:sp>
        <p:nvSpPr>
          <p:cNvPr id="654" name="Google Shape;654;p73: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fr-FR"/>
              <a:t>33</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p7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2" name="Google Shape;662;p74: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sz="1200" u="none">
                <a:solidFill>
                  <a:schemeClr val="dk1"/>
                </a:solidFill>
                <a:latin typeface="Calibri"/>
                <a:ea typeface="Calibri"/>
                <a:cs typeface="Calibri"/>
                <a:sym typeface="Calibri"/>
              </a:rPr>
              <a:t>Dans l’onglet </a:t>
            </a:r>
            <a:r>
              <a:rPr lang="fr-FR" sz="1200" i="1" u="none">
                <a:solidFill>
                  <a:schemeClr val="dk1"/>
                </a:solidFill>
                <a:latin typeface="Calibri"/>
                <a:ea typeface="Calibri"/>
                <a:cs typeface="Calibri"/>
                <a:sym typeface="Calibri"/>
              </a:rPr>
              <a:t>Notes</a:t>
            </a:r>
            <a:r>
              <a:rPr lang="fr-FR" sz="1200" i="0" u="none">
                <a:solidFill>
                  <a:schemeClr val="dk1"/>
                </a:solidFill>
                <a:latin typeface="Calibri"/>
                <a:ea typeface="Calibri"/>
                <a:cs typeface="Calibri"/>
                <a:sym typeface="Calibri"/>
              </a:rPr>
              <a:t> de la zone </a:t>
            </a:r>
            <a:r>
              <a:rPr lang="fr-FR" sz="1200" i="1" u="none">
                <a:solidFill>
                  <a:schemeClr val="dk1"/>
                </a:solidFill>
                <a:latin typeface="Calibri"/>
                <a:ea typeface="Calibri"/>
                <a:cs typeface="Calibri"/>
                <a:sym typeface="Calibri"/>
              </a:rPr>
              <a:t>User Details</a:t>
            </a:r>
            <a:endParaRPr sz="1200" i="0" u="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Calibri"/>
              <a:buChar char="-"/>
            </a:pPr>
            <a:r>
              <a:rPr lang="fr-FR" sz="1200" i="0" u="none">
                <a:solidFill>
                  <a:schemeClr val="dk1"/>
                </a:solidFill>
                <a:latin typeface="Calibri"/>
                <a:ea typeface="Calibri"/>
                <a:cs typeface="Calibri"/>
                <a:sym typeface="Calibri"/>
              </a:rPr>
              <a:t>Cliquer sur </a:t>
            </a:r>
            <a:r>
              <a:rPr lang="fr-FR" sz="1200" i="1" u="none">
                <a:solidFill>
                  <a:schemeClr val="dk1"/>
                </a:solidFill>
                <a:latin typeface="Calibri"/>
                <a:ea typeface="Calibri"/>
                <a:cs typeface="Calibri"/>
                <a:sym typeface="Calibri"/>
              </a:rPr>
              <a:t>Edit </a:t>
            </a:r>
            <a:r>
              <a:rPr lang="fr-FR" sz="1200" i="0" u="none">
                <a:solidFill>
                  <a:schemeClr val="dk1"/>
                </a:solidFill>
                <a:latin typeface="Calibri"/>
                <a:ea typeface="Calibri"/>
                <a:cs typeface="Calibri"/>
                <a:sym typeface="Calibri"/>
              </a:rPr>
              <a:t>p</a:t>
            </a:r>
            <a:r>
              <a:rPr lang="fr-FR" sz="1200" u="none">
                <a:solidFill>
                  <a:schemeClr val="dk1"/>
                </a:solidFill>
                <a:latin typeface="Calibri"/>
                <a:ea typeface="Calibri"/>
                <a:cs typeface="Calibri"/>
                <a:sym typeface="Calibri"/>
              </a:rPr>
              <a:t>our modifier une note</a:t>
            </a:r>
            <a:endParaRPr/>
          </a:p>
          <a:p>
            <a:pPr marL="171450" marR="0" lvl="0" indent="-171450" algn="l" rtl="0">
              <a:lnSpc>
                <a:spcPct val="100000"/>
              </a:lnSpc>
              <a:spcBef>
                <a:spcPts val="0"/>
              </a:spcBef>
              <a:spcAft>
                <a:spcPts val="0"/>
              </a:spcAft>
              <a:buClr>
                <a:schemeClr val="dk1"/>
              </a:buClr>
              <a:buSzPts val="1200"/>
              <a:buFont typeface="Calibri"/>
              <a:buChar char="-"/>
            </a:pPr>
            <a:r>
              <a:rPr lang="fr-FR" sz="1200" i="0" u="none">
                <a:solidFill>
                  <a:schemeClr val="dk1"/>
                </a:solidFill>
                <a:latin typeface="Calibri"/>
                <a:ea typeface="Calibri"/>
                <a:cs typeface="Calibri"/>
                <a:sym typeface="Calibri"/>
              </a:rPr>
              <a:t>Cocher la case </a:t>
            </a:r>
            <a:r>
              <a:rPr lang="fr-FR" sz="1200" i="1" u="none">
                <a:solidFill>
                  <a:schemeClr val="dk1"/>
                </a:solidFill>
                <a:latin typeface="Calibri"/>
                <a:ea typeface="Calibri"/>
                <a:cs typeface="Calibri"/>
                <a:sym typeface="Calibri"/>
              </a:rPr>
              <a:t>User viewable </a:t>
            </a:r>
            <a:r>
              <a:rPr lang="fr-FR" sz="1200" i="0" u="none">
                <a:solidFill>
                  <a:schemeClr val="dk1"/>
                </a:solidFill>
                <a:latin typeface="Calibri"/>
                <a:ea typeface="Calibri"/>
                <a:cs typeface="Calibri"/>
                <a:sym typeface="Calibri"/>
              </a:rPr>
              <a:t>pour que la note soit visible par le lecteur</a:t>
            </a:r>
            <a:endParaRPr sz="1200" u="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Calibri"/>
              <a:buChar char="-"/>
            </a:pPr>
            <a:r>
              <a:rPr lang="fr-FR" sz="1200" i="0" u="none">
                <a:solidFill>
                  <a:schemeClr val="dk1"/>
                </a:solidFill>
                <a:latin typeface="Calibri"/>
                <a:ea typeface="Calibri"/>
                <a:cs typeface="Calibri"/>
                <a:sym typeface="Calibri"/>
              </a:rPr>
              <a:t>Cliquer sur </a:t>
            </a:r>
            <a:r>
              <a:rPr lang="fr-FR" sz="1200" i="1" u="none">
                <a:solidFill>
                  <a:schemeClr val="dk1"/>
                </a:solidFill>
                <a:latin typeface="Calibri"/>
                <a:ea typeface="Calibri"/>
                <a:cs typeface="Calibri"/>
                <a:sym typeface="Calibri"/>
              </a:rPr>
              <a:t>Update Note</a:t>
            </a:r>
            <a:r>
              <a:rPr lang="fr-FR" sz="1200" i="0" u="none">
                <a:solidFill>
                  <a:schemeClr val="dk1"/>
                </a:solidFill>
                <a:latin typeface="Calibri"/>
                <a:ea typeface="Calibri"/>
                <a:cs typeface="Calibri"/>
                <a:sym typeface="Calibri"/>
              </a:rPr>
              <a:t> pour valider la modification</a:t>
            </a:r>
            <a:endParaRPr/>
          </a:p>
          <a:p>
            <a:pPr marL="0" marR="0" lvl="0" indent="0" algn="l" rtl="0">
              <a:lnSpc>
                <a:spcPct val="100000"/>
              </a:lnSpc>
              <a:spcBef>
                <a:spcPts val="0"/>
              </a:spcBef>
              <a:spcAft>
                <a:spcPts val="0"/>
              </a:spcAft>
              <a:buClr>
                <a:schemeClr val="dk1"/>
              </a:buClr>
              <a:buSzPts val="1200"/>
              <a:buFont typeface="Calibri"/>
              <a:buNone/>
            </a:pPr>
            <a:endParaRPr sz="1200" u="none">
              <a:solidFill>
                <a:schemeClr val="dk1"/>
              </a:solidFill>
              <a:latin typeface="Calibri"/>
              <a:ea typeface="Calibri"/>
              <a:cs typeface="Calibri"/>
              <a:sym typeface="Calibri"/>
            </a:endParaRPr>
          </a:p>
        </p:txBody>
      </p:sp>
      <p:sp>
        <p:nvSpPr>
          <p:cNvPr id="663" name="Google Shape;663;p74: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fr-FR"/>
              <a:t>34</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p7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1" name="Google Shape;671;p75: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sz="1200" u="none">
                <a:solidFill>
                  <a:schemeClr val="dk1"/>
                </a:solidFill>
                <a:latin typeface="Calibri"/>
                <a:ea typeface="Calibri"/>
                <a:cs typeface="Calibri"/>
                <a:sym typeface="Calibri"/>
              </a:rPr>
              <a:t>Dans l’onglet </a:t>
            </a:r>
            <a:r>
              <a:rPr lang="fr-FR" sz="1200" i="1" u="none">
                <a:solidFill>
                  <a:schemeClr val="dk1"/>
                </a:solidFill>
                <a:latin typeface="Calibri"/>
                <a:ea typeface="Calibri"/>
                <a:cs typeface="Calibri"/>
                <a:sym typeface="Calibri"/>
              </a:rPr>
              <a:t>Notes</a:t>
            </a:r>
            <a:r>
              <a:rPr lang="fr-FR" sz="1200" i="0" u="none">
                <a:solidFill>
                  <a:schemeClr val="dk1"/>
                </a:solidFill>
                <a:latin typeface="Calibri"/>
                <a:ea typeface="Calibri"/>
                <a:cs typeface="Calibri"/>
                <a:sym typeface="Calibri"/>
              </a:rPr>
              <a:t> de la zone </a:t>
            </a:r>
            <a:r>
              <a:rPr lang="fr-FR" sz="1200" i="1" u="none">
                <a:solidFill>
                  <a:schemeClr val="dk1"/>
                </a:solidFill>
                <a:latin typeface="Calibri"/>
                <a:ea typeface="Calibri"/>
                <a:cs typeface="Calibri"/>
                <a:sym typeface="Calibri"/>
              </a:rPr>
              <a:t>User Details</a:t>
            </a:r>
            <a:endParaRPr sz="1200" i="0" u="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Calibri"/>
              <a:buChar char="-"/>
            </a:pPr>
            <a:r>
              <a:rPr lang="fr-FR" sz="1200" i="0" u="none">
                <a:solidFill>
                  <a:schemeClr val="dk1"/>
                </a:solidFill>
                <a:latin typeface="Calibri"/>
                <a:ea typeface="Calibri"/>
                <a:cs typeface="Calibri"/>
                <a:sym typeface="Calibri"/>
              </a:rPr>
              <a:t>Cliquer sur </a:t>
            </a:r>
            <a:r>
              <a:rPr lang="fr-FR" sz="1200" i="1" u="none">
                <a:solidFill>
                  <a:schemeClr val="dk1"/>
                </a:solidFill>
                <a:latin typeface="Calibri"/>
                <a:ea typeface="Calibri"/>
                <a:cs typeface="Calibri"/>
                <a:sym typeface="Calibri"/>
              </a:rPr>
              <a:t>Delete </a:t>
            </a:r>
            <a:r>
              <a:rPr lang="fr-FR" sz="1200" i="0" u="none">
                <a:solidFill>
                  <a:schemeClr val="dk1"/>
                </a:solidFill>
                <a:latin typeface="Calibri"/>
                <a:ea typeface="Calibri"/>
                <a:cs typeface="Calibri"/>
                <a:sym typeface="Calibri"/>
              </a:rPr>
              <a:t>p</a:t>
            </a:r>
            <a:r>
              <a:rPr lang="fr-FR" sz="1200" u="none">
                <a:solidFill>
                  <a:schemeClr val="dk1"/>
                </a:solidFill>
                <a:latin typeface="Calibri"/>
                <a:ea typeface="Calibri"/>
                <a:cs typeface="Calibri"/>
                <a:sym typeface="Calibri"/>
              </a:rPr>
              <a:t>our supprimer une note</a:t>
            </a:r>
            <a:endParaRPr/>
          </a:p>
          <a:p>
            <a:pPr marL="0" marR="0" lvl="0" indent="0" algn="l" rtl="0">
              <a:lnSpc>
                <a:spcPct val="100000"/>
              </a:lnSpc>
              <a:spcBef>
                <a:spcPts val="0"/>
              </a:spcBef>
              <a:spcAft>
                <a:spcPts val="0"/>
              </a:spcAft>
              <a:buClr>
                <a:schemeClr val="dk1"/>
              </a:buClr>
              <a:buSzPts val="1200"/>
              <a:buFont typeface="Calibri"/>
              <a:buNone/>
            </a:pPr>
            <a:endParaRPr sz="1200" u="none">
              <a:solidFill>
                <a:schemeClr val="dk1"/>
              </a:solidFill>
              <a:latin typeface="Calibri"/>
              <a:ea typeface="Calibri"/>
              <a:cs typeface="Calibri"/>
              <a:sym typeface="Calibri"/>
            </a:endParaRPr>
          </a:p>
        </p:txBody>
      </p:sp>
      <p:sp>
        <p:nvSpPr>
          <p:cNvPr id="672" name="Google Shape;672;p75: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fr-FR"/>
              <a:t>35</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3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0" name="Google Shape;680;p32: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681" name="Google Shape;681;p32: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fr-FR"/>
              <a:t>36</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3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2" name="Google Shape;542;p33: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543" name="Google Shape;543;p33: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fr-FR"/>
              <a:t>37</a:t>
            </a:fld>
            <a:endParaRPr/>
          </a:p>
        </p:txBody>
      </p:sp>
    </p:spTree>
    <p:extLst>
      <p:ext uri="{BB962C8B-B14F-4D97-AF65-F5344CB8AC3E}">
        <p14:creationId xmlns:p14="http://schemas.microsoft.com/office/powerpoint/2010/main" val="33273220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3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1" name="Google Shape;551;p34: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552" name="Google Shape;552;p34: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fr-FR"/>
              <a:t>38</a:t>
            </a:fld>
            <a:endParaRPr/>
          </a:p>
        </p:txBody>
      </p:sp>
    </p:spTree>
    <p:extLst>
      <p:ext uri="{BB962C8B-B14F-4D97-AF65-F5344CB8AC3E}">
        <p14:creationId xmlns:p14="http://schemas.microsoft.com/office/powerpoint/2010/main" val="41018112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3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1" name="Google Shape;561;p35: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i="1"/>
              <a:t>Fines</a:t>
            </a:r>
            <a:r>
              <a:rPr lang="fr-FR"/>
              <a:t> = Amendes</a:t>
            </a:r>
            <a:endParaRPr/>
          </a:p>
          <a:p>
            <a:pPr marL="0" marR="0" lvl="0" indent="0" algn="l" rtl="0">
              <a:lnSpc>
                <a:spcPct val="100000"/>
              </a:lnSpc>
              <a:spcBef>
                <a:spcPts val="0"/>
              </a:spcBef>
              <a:spcAft>
                <a:spcPts val="0"/>
              </a:spcAft>
              <a:buClr>
                <a:schemeClr val="dk1"/>
              </a:buClr>
              <a:buSzPts val="1200"/>
              <a:buFont typeface="Calibri"/>
              <a:buNone/>
            </a:pPr>
            <a:r>
              <a:rPr lang="fr-FR" i="1"/>
              <a:t>Fees</a:t>
            </a:r>
            <a:r>
              <a:rPr lang="fr-FR"/>
              <a:t> = Frais</a:t>
            </a:r>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562" name="Google Shape;562;p35: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fr-FR"/>
              <a:t>39</a:t>
            </a:fld>
            <a:endParaRPr/>
          </a:p>
        </p:txBody>
      </p:sp>
    </p:spTree>
    <p:extLst>
      <p:ext uri="{BB962C8B-B14F-4D97-AF65-F5344CB8AC3E}">
        <p14:creationId xmlns:p14="http://schemas.microsoft.com/office/powerpoint/2010/main" val="17451150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p156: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3" name="Google Shape;783;p156: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sz="1200" u="none">
                <a:solidFill>
                  <a:schemeClr val="dk1"/>
                </a:solidFill>
                <a:latin typeface="Calibri"/>
                <a:ea typeface="Calibri"/>
                <a:cs typeface="Calibri"/>
                <a:sym typeface="Calibri"/>
              </a:rPr>
              <a:t>On peut trouver d’autres frais dans </a:t>
            </a:r>
            <a:r>
              <a:rPr lang="fr-FR" sz="1200" i="1" u="none">
                <a:solidFill>
                  <a:schemeClr val="dk1"/>
                </a:solidFill>
                <a:latin typeface="Calibri"/>
                <a:ea typeface="Calibri"/>
                <a:cs typeface="Calibri"/>
                <a:sym typeface="Calibri"/>
              </a:rPr>
              <a:t>l’active balance :</a:t>
            </a:r>
            <a:r>
              <a:rPr lang="fr-FR" sz="1200" u="none">
                <a:solidFill>
                  <a:schemeClr val="dk1"/>
                </a:solidFill>
                <a:latin typeface="Calibri"/>
                <a:ea typeface="Calibri"/>
                <a:cs typeface="Calibri"/>
                <a:sym typeface="Calibri"/>
              </a:rPr>
              <a:t> frais de prêts interbibliothèques, des frais ajoutés manuellement par les membres du personnel (carte de photocopies, cautions etc.)</a:t>
            </a:r>
            <a:endParaRPr/>
          </a:p>
          <a:p>
            <a:pPr marL="0" marR="0" lvl="0" indent="0" algn="l" rtl="0">
              <a:lnSpc>
                <a:spcPct val="100000"/>
              </a:lnSpc>
              <a:spcBef>
                <a:spcPts val="0"/>
              </a:spcBef>
              <a:spcAft>
                <a:spcPts val="0"/>
              </a:spcAft>
              <a:buClr>
                <a:schemeClr val="dk1"/>
              </a:buClr>
              <a:buSzPts val="1200"/>
              <a:buFont typeface="Calibri"/>
              <a:buNone/>
            </a:pPr>
            <a:endParaRPr sz="1200" u="none">
              <a:solidFill>
                <a:schemeClr val="dk1"/>
              </a:solidFill>
              <a:latin typeface="Calibri"/>
              <a:ea typeface="Calibri"/>
              <a:cs typeface="Calibri"/>
              <a:sym typeface="Calibri"/>
            </a:endParaRPr>
          </a:p>
        </p:txBody>
      </p:sp>
      <p:sp>
        <p:nvSpPr>
          <p:cNvPr id="784" name="Google Shape;784;p156: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fr-FR"/>
              <a:t>40</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p156: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3" name="Google Shape;783;p156: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sz="1200" u="none">
                <a:solidFill>
                  <a:schemeClr val="dk1"/>
                </a:solidFill>
                <a:latin typeface="Calibri"/>
                <a:ea typeface="Calibri"/>
                <a:cs typeface="Calibri"/>
                <a:sym typeface="Calibri"/>
              </a:rPr>
              <a:t>On peut trouver d’autres frais dans </a:t>
            </a:r>
            <a:r>
              <a:rPr lang="fr-FR" sz="1200" i="1" u="none">
                <a:solidFill>
                  <a:schemeClr val="dk1"/>
                </a:solidFill>
                <a:latin typeface="Calibri"/>
                <a:ea typeface="Calibri"/>
                <a:cs typeface="Calibri"/>
                <a:sym typeface="Calibri"/>
              </a:rPr>
              <a:t>l’active balance :</a:t>
            </a:r>
            <a:r>
              <a:rPr lang="fr-FR" sz="1200" u="none">
                <a:solidFill>
                  <a:schemeClr val="dk1"/>
                </a:solidFill>
                <a:latin typeface="Calibri"/>
                <a:ea typeface="Calibri"/>
                <a:cs typeface="Calibri"/>
                <a:sym typeface="Calibri"/>
              </a:rPr>
              <a:t> frais de prêts interbibliothèques, des frais ajoutés manuellement par les membres du personnel (carte de photocopies, cautions etc.)</a:t>
            </a:r>
            <a:endParaRPr/>
          </a:p>
          <a:p>
            <a:pPr marL="0" marR="0" lvl="0" indent="0" algn="l" rtl="0">
              <a:lnSpc>
                <a:spcPct val="100000"/>
              </a:lnSpc>
              <a:spcBef>
                <a:spcPts val="0"/>
              </a:spcBef>
              <a:spcAft>
                <a:spcPts val="0"/>
              </a:spcAft>
              <a:buClr>
                <a:schemeClr val="dk1"/>
              </a:buClr>
              <a:buSzPts val="1200"/>
              <a:buFont typeface="Calibri"/>
              <a:buNone/>
            </a:pPr>
            <a:endParaRPr sz="1200" u="none">
              <a:solidFill>
                <a:schemeClr val="dk1"/>
              </a:solidFill>
              <a:latin typeface="Calibri"/>
              <a:ea typeface="Calibri"/>
              <a:cs typeface="Calibri"/>
              <a:sym typeface="Calibri"/>
            </a:endParaRPr>
          </a:p>
        </p:txBody>
      </p:sp>
      <p:sp>
        <p:nvSpPr>
          <p:cNvPr id="784" name="Google Shape;784;p156: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fr-FR"/>
              <a:t>41</a:t>
            </a:fld>
            <a:endParaRPr/>
          </a:p>
        </p:txBody>
      </p:sp>
    </p:spTree>
    <p:extLst>
      <p:ext uri="{BB962C8B-B14F-4D97-AF65-F5344CB8AC3E}">
        <p14:creationId xmlns:p14="http://schemas.microsoft.com/office/powerpoint/2010/main" val="3835979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4: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236" name="Google Shape;236;p4: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4</a:t>
            </a:fld>
            <a:endParaRPr/>
          </a:p>
        </p:txBody>
      </p:sp>
    </p:spTree>
    <p:extLst>
      <p:ext uri="{BB962C8B-B14F-4D97-AF65-F5344CB8AC3E}">
        <p14:creationId xmlns:p14="http://schemas.microsoft.com/office/powerpoint/2010/main" val="3929260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p15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2" name="Google Shape;792;p157: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228600" marR="0" lvl="0" indent="-152400" algn="l" rtl="0">
              <a:lnSpc>
                <a:spcPct val="100000"/>
              </a:lnSpc>
              <a:spcBef>
                <a:spcPts val="0"/>
              </a:spcBef>
              <a:spcAft>
                <a:spcPts val="0"/>
              </a:spcAft>
              <a:buClr>
                <a:schemeClr val="dk1"/>
              </a:buClr>
              <a:buSzPts val="1200"/>
              <a:buFont typeface="Calibri"/>
              <a:buNone/>
            </a:pPr>
            <a:endParaRPr sz="1200" u="none">
              <a:solidFill>
                <a:schemeClr val="dk1"/>
              </a:solidFill>
              <a:latin typeface="Calibri"/>
              <a:ea typeface="Calibri"/>
              <a:cs typeface="Calibri"/>
              <a:sym typeface="Calibri"/>
            </a:endParaRPr>
          </a:p>
        </p:txBody>
      </p:sp>
      <p:sp>
        <p:nvSpPr>
          <p:cNvPr id="793" name="Google Shape;793;p157: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fr-FR"/>
              <a:t>42</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p15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2" name="Google Shape;802;p158: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u="none" dirty="0">
              <a:solidFill>
                <a:schemeClr val="dk1"/>
              </a:solidFill>
              <a:latin typeface="Calibri"/>
              <a:ea typeface="Calibri"/>
              <a:cs typeface="Calibri"/>
              <a:sym typeface="Calibri"/>
            </a:endParaRPr>
          </a:p>
        </p:txBody>
      </p:sp>
      <p:sp>
        <p:nvSpPr>
          <p:cNvPr id="803" name="Google Shape;803;p158: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fr-FR"/>
              <a:t>43</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p15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1" name="Google Shape;811;p159: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i="1" u="none">
              <a:solidFill>
                <a:schemeClr val="dk1"/>
              </a:solidFill>
              <a:latin typeface="Calibri"/>
              <a:ea typeface="Calibri"/>
              <a:cs typeface="Calibri"/>
              <a:sym typeface="Calibri"/>
            </a:endParaRPr>
          </a:p>
        </p:txBody>
      </p:sp>
      <p:sp>
        <p:nvSpPr>
          <p:cNvPr id="812" name="Google Shape;812;p159: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fr-FR"/>
              <a:t>44</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p16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0" name="Google Shape;820;p160: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228600" marR="0" lvl="0" indent="-152400" algn="l" rtl="0">
              <a:lnSpc>
                <a:spcPct val="100000"/>
              </a:lnSpc>
              <a:spcBef>
                <a:spcPts val="0"/>
              </a:spcBef>
              <a:spcAft>
                <a:spcPts val="0"/>
              </a:spcAft>
              <a:buClr>
                <a:schemeClr val="dk1"/>
              </a:buClr>
              <a:buSzPts val="1200"/>
              <a:buFont typeface="Calibri"/>
              <a:buNone/>
            </a:pPr>
            <a:endParaRPr sz="1200" i="0" u="none">
              <a:solidFill>
                <a:schemeClr val="dk1"/>
              </a:solidFill>
              <a:latin typeface="Calibri"/>
              <a:ea typeface="Calibri"/>
              <a:cs typeface="Calibri"/>
              <a:sym typeface="Calibri"/>
            </a:endParaRPr>
          </a:p>
        </p:txBody>
      </p:sp>
      <p:sp>
        <p:nvSpPr>
          <p:cNvPr id="821" name="Google Shape;821;p160: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fr-FR"/>
              <a:t>45</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p16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9" name="Google Shape;829;p161: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i="1" u="none">
              <a:solidFill>
                <a:schemeClr val="dk1"/>
              </a:solidFill>
              <a:latin typeface="Calibri"/>
              <a:ea typeface="Calibri"/>
              <a:cs typeface="Calibri"/>
              <a:sym typeface="Calibri"/>
            </a:endParaRPr>
          </a:p>
        </p:txBody>
      </p:sp>
      <p:sp>
        <p:nvSpPr>
          <p:cNvPr id="830" name="Google Shape;830;p161: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fr-FR"/>
              <a:t>46</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p16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8" name="Google Shape;838;p162: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sz="1200" u="none">
                <a:solidFill>
                  <a:schemeClr val="dk1"/>
                </a:solidFill>
                <a:latin typeface="Calibri"/>
                <a:ea typeface="Calibri"/>
                <a:cs typeface="Calibri"/>
                <a:sym typeface="Calibri"/>
              </a:rPr>
              <a:t>Dans l’onglet </a:t>
            </a:r>
            <a:r>
              <a:rPr lang="fr-FR" sz="1200" i="1" u="none">
                <a:solidFill>
                  <a:schemeClr val="dk1"/>
                </a:solidFill>
                <a:latin typeface="Calibri"/>
                <a:ea typeface="Calibri"/>
                <a:cs typeface="Calibri"/>
                <a:sym typeface="Calibri"/>
              </a:rPr>
              <a:t>Fines/Fees </a:t>
            </a:r>
            <a:r>
              <a:rPr lang="fr-FR" sz="1200" i="0" u="none">
                <a:solidFill>
                  <a:schemeClr val="dk1"/>
                </a:solidFill>
                <a:latin typeface="Calibri"/>
                <a:ea typeface="Calibri"/>
                <a:cs typeface="Calibri"/>
                <a:sym typeface="Calibri"/>
              </a:rPr>
              <a:t>de la zone </a:t>
            </a:r>
            <a:r>
              <a:rPr lang="fr-FR" sz="1200" i="1" u="none">
                <a:solidFill>
                  <a:schemeClr val="dk1"/>
                </a:solidFill>
                <a:latin typeface="Calibri"/>
                <a:ea typeface="Calibri"/>
                <a:cs typeface="Calibri"/>
                <a:sym typeface="Calibri"/>
              </a:rPr>
              <a:t>User Details</a:t>
            </a:r>
            <a:endParaRPr sz="1200" i="1" u="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Calibri"/>
              <a:buChar char="-"/>
            </a:pPr>
            <a:r>
              <a:rPr lang="fr-FR" sz="1200" i="0" u="none">
                <a:solidFill>
                  <a:schemeClr val="dk1"/>
                </a:solidFill>
                <a:latin typeface="Calibri"/>
                <a:ea typeface="Calibri"/>
                <a:cs typeface="Calibri"/>
                <a:sym typeface="Calibri"/>
              </a:rPr>
              <a:t>Cliquer sur</a:t>
            </a:r>
            <a:r>
              <a:rPr lang="fr-FR" sz="1200" i="1" u="none">
                <a:solidFill>
                  <a:schemeClr val="dk1"/>
                </a:solidFill>
                <a:latin typeface="Calibri"/>
                <a:ea typeface="Calibri"/>
                <a:cs typeface="Calibri"/>
                <a:sym typeface="Calibri"/>
              </a:rPr>
              <a:t> Add Fine or Fee</a:t>
            </a:r>
            <a:endParaRPr sz="1200" i="1" u="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Calibri"/>
              <a:buChar char="-"/>
            </a:pPr>
            <a:r>
              <a:rPr lang="fr-FR" sz="1200" i="0" u="none">
                <a:solidFill>
                  <a:schemeClr val="dk1"/>
                </a:solidFill>
                <a:latin typeface="Calibri"/>
                <a:ea typeface="Calibri"/>
                <a:cs typeface="Calibri"/>
                <a:sym typeface="Calibri"/>
              </a:rPr>
              <a:t>Compléter les différents champs</a:t>
            </a:r>
            <a:endParaRPr/>
          </a:p>
          <a:p>
            <a:pPr marL="171450" marR="0" lvl="0" indent="-171450" algn="l" rtl="0">
              <a:lnSpc>
                <a:spcPct val="100000"/>
              </a:lnSpc>
              <a:spcBef>
                <a:spcPts val="0"/>
              </a:spcBef>
              <a:spcAft>
                <a:spcPts val="0"/>
              </a:spcAft>
              <a:buClr>
                <a:schemeClr val="dk1"/>
              </a:buClr>
              <a:buSzPts val="1200"/>
              <a:buFont typeface="Calibri"/>
              <a:buChar char="-"/>
            </a:pPr>
            <a:r>
              <a:rPr lang="fr-FR" sz="1200" i="0" u="none">
                <a:solidFill>
                  <a:schemeClr val="dk1"/>
                </a:solidFill>
                <a:latin typeface="Calibri"/>
                <a:ea typeface="Calibri"/>
                <a:cs typeface="Calibri"/>
                <a:sym typeface="Calibri"/>
              </a:rPr>
              <a:t>Cliquer sur</a:t>
            </a:r>
            <a:r>
              <a:rPr lang="fr-FR" sz="1200" i="1" u="none">
                <a:solidFill>
                  <a:schemeClr val="dk1"/>
                </a:solidFill>
                <a:latin typeface="Calibri"/>
                <a:ea typeface="Calibri"/>
                <a:cs typeface="Calibri"/>
                <a:sym typeface="Calibri"/>
              </a:rPr>
              <a:t> Add and Close</a:t>
            </a:r>
            <a:endParaRPr sz="1200" i="0" u="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u="none">
              <a:solidFill>
                <a:schemeClr val="dk1"/>
              </a:solidFill>
              <a:latin typeface="Calibri"/>
              <a:ea typeface="Calibri"/>
              <a:cs typeface="Calibri"/>
              <a:sym typeface="Calibri"/>
            </a:endParaRPr>
          </a:p>
        </p:txBody>
      </p:sp>
      <p:sp>
        <p:nvSpPr>
          <p:cNvPr id="839" name="Google Shape;839;p162: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fr-FR"/>
              <a:t>47</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p16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8" name="Google Shape;848;p163:notes"/>
          <p:cNvSpPr txBox="1">
            <a:spLocks noGrp="1"/>
          </p:cNvSpPr>
          <p:nvPr>
            <p:ph type="body" idx="1"/>
          </p:nvPr>
        </p:nvSpPr>
        <p:spPr>
          <a:xfrm>
            <a:off x="679768" y="4715155"/>
            <a:ext cx="5438140" cy="4466987"/>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SzPts val="3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p16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3" name="Google Shape;863;p164:notes"/>
          <p:cNvSpPr txBox="1">
            <a:spLocks noGrp="1"/>
          </p:cNvSpPr>
          <p:nvPr>
            <p:ph type="body" idx="1"/>
          </p:nvPr>
        </p:nvSpPr>
        <p:spPr>
          <a:xfrm>
            <a:off x="679768" y="4715155"/>
            <a:ext cx="5438140" cy="4466987"/>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SzPts val="3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3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3" name="Google Shape;583;p37: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a:t>Visualisation uniquement. Ne rien supprimer.</a:t>
            </a:r>
            <a:endParaRPr/>
          </a:p>
        </p:txBody>
      </p:sp>
      <p:sp>
        <p:nvSpPr>
          <p:cNvPr id="584" name="Google Shape;584;p37: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fr-FR"/>
              <a:t>50</a:t>
            </a:fld>
            <a:endParaRPr/>
          </a:p>
        </p:txBody>
      </p:sp>
    </p:spTree>
    <p:extLst>
      <p:ext uri="{BB962C8B-B14F-4D97-AF65-F5344CB8AC3E}">
        <p14:creationId xmlns:p14="http://schemas.microsoft.com/office/powerpoint/2010/main" val="35653547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p3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9" name="Google Shape;929;p39: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930" name="Google Shape;930;p39: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fr-FR"/>
              <a:t>51</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5: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a:t>Un jobiste aura moins d’options qu’un stagiaire. Et un stagiaire aura moins d’options qu’un membre du personnel en fonction des rôles qui lui sont attribués.</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fr-FR"/>
              <a:t>Exemple de rôles : </a:t>
            </a:r>
            <a:endParaRPr/>
          </a:p>
          <a:p>
            <a:pPr marL="171450" marR="0" lvl="0" indent="-171450" algn="l" rtl="0">
              <a:lnSpc>
                <a:spcPct val="100000"/>
              </a:lnSpc>
              <a:spcBef>
                <a:spcPts val="0"/>
              </a:spcBef>
              <a:spcAft>
                <a:spcPts val="0"/>
              </a:spcAft>
              <a:buClr>
                <a:schemeClr val="dk1"/>
              </a:buClr>
              <a:buSzPts val="1200"/>
              <a:buFont typeface="Calibri"/>
              <a:buChar char="-"/>
            </a:pPr>
            <a:r>
              <a:rPr lang="fr-FR" i="1"/>
              <a:t>Patron</a:t>
            </a:r>
            <a:r>
              <a:rPr lang="fr-FR"/>
              <a:t> : tous les usagers ont ce rôle</a:t>
            </a:r>
            <a:endParaRPr/>
          </a:p>
          <a:p>
            <a:pPr marL="171450" marR="0" lvl="0" indent="-171450" algn="l" rtl="0">
              <a:lnSpc>
                <a:spcPct val="100000"/>
              </a:lnSpc>
              <a:spcBef>
                <a:spcPts val="0"/>
              </a:spcBef>
              <a:spcAft>
                <a:spcPts val="0"/>
              </a:spcAft>
              <a:buClr>
                <a:schemeClr val="dk1"/>
              </a:buClr>
              <a:buSzPts val="1200"/>
              <a:buFont typeface="Calibri"/>
              <a:buChar char="-"/>
            </a:pPr>
            <a:r>
              <a:rPr lang="fr-FR" i="1"/>
              <a:t>Circulation Desk Operator Limited </a:t>
            </a:r>
            <a:r>
              <a:rPr lang="fr-FR"/>
              <a:t>: cas des jobistes</a:t>
            </a:r>
            <a:endParaRPr/>
          </a:p>
          <a:p>
            <a:pPr marL="171450" marR="0" lvl="0" indent="-171450" algn="l" rtl="0">
              <a:lnSpc>
                <a:spcPct val="100000"/>
              </a:lnSpc>
              <a:spcBef>
                <a:spcPts val="0"/>
              </a:spcBef>
              <a:spcAft>
                <a:spcPts val="0"/>
              </a:spcAft>
              <a:buClr>
                <a:schemeClr val="dk1"/>
              </a:buClr>
              <a:buSzPts val="1200"/>
              <a:buFont typeface="Calibri"/>
              <a:buChar char="-"/>
            </a:pPr>
            <a:r>
              <a:rPr lang="fr-FR" i="1"/>
              <a:t>Circulation Desk Operator </a:t>
            </a:r>
            <a:r>
              <a:rPr lang="fr-FR"/>
              <a:t>: FF2</a:t>
            </a:r>
            <a:endParaRPr/>
          </a:p>
          <a:p>
            <a:pPr marL="171450" marR="0" lvl="0" indent="-171450" algn="l" rtl="0">
              <a:lnSpc>
                <a:spcPct val="100000"/>
              </a:lnSpc>
              <a:spcBef>
                <a:spcPts val="0"/>
              </a:spcBef>
              <a:spcAft>
                <a:spcPts val="0"/>
              </a:spcAft>
              <a:buClr>
                <a:schemeClr val="dk1"/>
              </a:buClr>
              <a:buSzPts val="1200"/>
              <a:buFont typeface="Calibri"/>
              <a:buChar char="-"/>
            </a:pPr>
            <a:r>
              <a:rPr lang="fr-FR" i="1"/>
              <a:t>Electronic Inventory Operator </a:t>
            </a:r>
            <a:r>
              <a:rPr lang="fr-FR"/>
              <a:t>: Responsable des ressources électroniques</a:t>
            </a:r>
            <a:endParaRPr/>
          </a:p>
          <a:p>
            <a:pPr marL="171450" marR="0" lvl="0" indent="-171450" algn="l" rtl="0">
              <a:lnSpc>
                <a:spcPct val="100000"/>
              </a:lnSpc>
              <a:spcBef>
                <a:spcPts val="0"/>
              </a:spcBef>
              <a:spcAft>
                <a:spcPts val="0"/>
              </a:spcAft>
              <a:buClr>
                <a:schemeClr val="dk1"/>
              </a:buClr>
              <a:buSzPts val="1200"/>
              <a:buFont typeface="Calibri"/>
              <a:buChar char="-"/>
            </a:pPr>
            <a:r>
              <a:rPr lang="fr-FR" i="1"/>
              <a:t>Invoice Manager </a:t>
            </a:r>
            <a:r>
              <a:rPr lang="fr-FR"/>
              <a:t>: Responsable de la facturation</a:t>
            </a:r>
            <a:endParaRPr/>
          </a:p>
          <a:p>
            <a:pPr marL="171450" marR="0" lvl="0" indent="-171450" algn="l" rtl="0">
              <a:lnSpc>
                <a:spcPct val="100000"/>
              </a:lnSpc>
              <a:spcBef>
                <a:spcPts val="0"/>
              </a:spcBef>
              <a:spcAft>
                <a:spcPts val="0"/>
              </a:spcAft>
              <a:buClr>
                <a:schemeClr val="dk1"/>
              </a:buClr>
              <a:buSzPts val="1200"/>
              <a:buFont typeface="Calibri"/>
              <a:buChar char="-"/>
            </a:pPr>
            <a:r>
              <a:rPr lang="fr-FR" i="1"/>
              <a:t>Invoice Operator </a:t>
            </a:r>
            <a:r>
              <a:rPr lang="fr-FR"/>
              <a:t>: Facturation </a:t>
            </a:r>
            <a:endParaRPr/>
          </a:p>
          <a:p>
            <a:pPr marL="171450" marR="0" lvl="0" indent="-171450" algn="l" rtl="0">
              <a:lnSpc>
                <a:spcPct val="100000"/>
              </a:lnSpc>
              <a:spcBef>
                <a:spcPts val="0"/>
              </a:spcBef>
              <a:spcAft>
                <a:spcPts val="0"/>
              </a:spcAft>
              <a:buClr>
                <a:schemeClr val="dk1"/>
              </a:buClr>
              <a:buSzPts val="1200"/>
              <a:buFont typeface="Calibri"/>
              <a:buChar char="-"/>
            </a:pPr>
            <a:r>
              <a:rPr lang="fr-FR" i="1"/>
              <a:t>Physical Inventory Operator (Extented) </a:t>
            </a:r>
            <a:r>
              <a:rPr lang="fr-FR" i="0"/>
              <a:t>:</a:t>
            </a:r>
            <a:r>
              <a:rPr lang="fr-FR" i="1"/>
              <a:t> </a:t>
            </a:r>
            <a:r>
              <a:rPr lang="fr-FR"/>
              <a:t>Catalogueur</a:t>
            </a:r>
            <a:endParaRPr/>
          </a:p>
          <a:p>
            <a:pPr marL="171450" marR="0" lvl="0" indent="-171450" algn="l" rtl="0">
              <a:lnSpc>
                <a:spcPct val="100000"/>
              </a:lnSpc>
              <a:spcBef>
                <a:spcPts val="0"/>
              </a:spcBef>
              <a:spcAft>
                <a:spcPts val="0"/>
              </a:spcAft>
              <a:buClr>
                <a:schemeClr val="dk1"/>
              </a:buClr>
              <a:buSzPts val="1200"/>
              <a:buFont typeface="Calibri"/>
              <a:buChar char="-"/>
            </a:pPr>
            <a:r>
              <a:rPr lang="fr-FR" i="1"/>
              <a:t>Purchasing Manager </a:t>
            </a:r>
            <a:r>
              <a:rPr lang="fr-FR"/>
              <a:t>: Acquisitions</a:t>
            </a:r>
            <a:endParaRPr/>
          </a:p>
          <a:p>
            <a:pPr marL="171450" marR="0" lvl="0" indent="-171450" algn="l" rtl="0">
              <a:lnSpc>
                <a:spcPct val="100000"/>
              </a:lnSpc>
              <a:spcBef>
                <a:spcPts val="0"/>
              </a:spcBef>
              <a:spcAft>
                <a:spcPts val="0"/>
              </a:spcAft>
              <a:buClr>
                <a:schemeClr val="dk1"/>
              </a:buClr>
              <a:buSzPts val="1200"/>
              <a:buFont typeface="Calibri"/>
              <a:buChar char="-"/>
            </a:pPr>
            <a:r>
              <a:rPr lang="fr-FR" i="1"/>
              <a:t>Receiving Operator </a:t>
            </a:r>
            <a:r>
              <a:rPr lang="fr-FR"/>
              <a:t>: Réception</a:t>
            </a:r>
            <a:endParaRPr/>
          </a:p>
          <a:p>
            <a:pPr marL="171450" marR="0" lvl="0" indent="-171450" algn="l" rtl="0">
              <a:lnSpc>
                <a:spcPct val="100000"/>
              </a:lnSpc>
              <a:spcBef>
                <a:spcPts val="0"/>
              </a:spcBef>
              <a:spcAft>
                <a:spcPts val="0"/>
              </a:spcAft>
              <a:buClr>
                <a:schemeClr val="dk1"/>
              </a:buClr>
              <a:buSzPts val="1200"/>
              <a:buFont typeface="Calibri"/>
              <a:buChar char="-"/>
            </a:pPr>
            <a:r>
              <a:rPr lang="fr-FR" i="1"/>
              <a:t>Requests Operator </a:t>
            </a:r>
            <a:r>
              <a:rPr lang="fr-FR"/>
              <a:t>: Gestion des </a:t>
            </a:r>
            <a:r>
              <a:rPr lang="fr-FR" i="1"/>
              <a:t>requests</a:t>
            </a:r>
            <a:endParaRPr/>
          </a:p>
          <a:p>
            <a:pPr marL="171450" marR="0" lvl="0" indent="-171450" algn="l" rtl="0">
              <a:lnSpc>
                <a:spcPct val="100000"/>
              </a:lnSpc>
              <a:spcBef>
                <a:spcPts val="0"/>
              </a:spcBef>
              <a:spcAft>
                <a:spcPts val="0"/>
              </a:spcAft>
              <a:buClr>
                <a:schemeClr val="dk1"/>
              </a:buClr>
              <a:buSzPts val="1200"/>
              <a:buFont typeface="Calibri"/>
              <a:buChar char="-"/>
            </a:pPr>
            <a:r>
              <a:rPr lang="fr-FR" i="1"/>
              <a:t>Work Order Operator</a:t>
            </a:r>
            <a:endParaRPr i="1"/>
          </a:p>
          <a:p>
            <a:pPr marL="171450" marR="0" lvl="0" indent="-171450" algn="l" rtl="0">
              <a:lnSpc>
                <a:spcPct val="100000"/>
              </a:lnSpc>
              <a:spcBef>
                <a:spcPts val="0"/>
              </a:spcBef>
              <a:spcAft>
                <a:spcPts val="0"/>
              </a:spcAft>
              <a:buClr>
                <a:schemeClr val="dk1"/>
              </a:buClr>
              <a:buSzPts val="1200"/>
              <a:buFont typeface="Calibri"/>
              <a:buChar char="-"/>
            </a:pPr>
            <a:r>
              <a:rPr lang="fr-FR"/>
              <a:t>…</a:t>
            </a:r>
            <a:endParaRPr/>
          </a:p>
        </p:txBody>
      </p:sp>
      <p:sp>
        <p:nvSpPr>
          <p:cNvPr id="247" name="Google Shape;247;p5: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5</a:t>
            </a:fld>
            <a:endParaRPr/>
          </a:p>
        </p:txBody>
      </p:sp>
    </p:spTree>
    <p:extLst>
      <p:ext uri="{BB962C8B-B14F-4D97-AF65-F5344CB8AC3E}">
        <p14:creationId xmlns:p14="http://schemas.microsoft.com/office/powerpoint/2010/main" val="27675034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0"/>
        <p:cNvGrpSpPr/>
        <p:nvPr/>
      </p:nvGrpSpPr>
      <p:grpSpPr>
        <a:xfrm>
          <a:off x="0" y="0"/>
          <a:ext cx="0" cy="0"/>
          <a:chOff x="0" y="0"/>
          <a:chExt cx="0" cy="0"/>
        </a:xfrm>
      </p:grpSpPr>
      <p:sp>
        <p:nvSpPr>
          <p:cNvPr id="941" name="Google Shape;941;p4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2" name="Google Shape;942;p40: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sz="1200">
                <a:solidFill>
                  <a:schemeClr val="dk1"/>
                </a:solidFill>
                <a:latin typeface="Calibri"/>
                <a:ea typeface="Calibri"/>
                <a:cs typeface="Calibri"/>
                <a:sym typeface="Calibri"/>
              </a:rPr>
              <a:t>Raccourcis : Alt+1, Alt+2, Alt+3</a:t>
            </a:r>
            <a:endParaRPr/>
          </a:p>
        </p:txBody>
      </p:sp>
      <p:sp>
        <p:nvSpPr>
          <p:cNvPr id="943" name="Google Shape;943;p40: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fr-FR"/>
              <a:t>52</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5"/>
        <p:cNvGrpSpPr/>
        <p:nvPr/>
      </p:nvGrpSpPr>
      <p:grpSpPr>
        <a:xfrm>
          <a:off x="0" y="0"/>
          <a:ext cx="0" cy="0"/>
          <a:chOff x="0" y="0"/>
          <a:chExt cx="0" cy="0"/>
        </a:xfrm>
      </p:grpSpPr>
      <p:sp>
        <p:nvSpPr>
          <p:cNvPr id="956" name="Google Shape;956;p4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7" name="Google Shape;957;p41: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p:txBody>
      </p:sp>
      <p:sp>
        <p:nvSpPr>
          <p:cNvPr id="958" name="Google Shape;958;p41: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fr-FR"/>
              <a:t>54</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p4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9" name="Google Shape;969;p42: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p:txBody>
      </p:sp>
      <p:sp>
        <p:nvSpPr>
          <p:cNvPr id="970" name="Google Shape;970;p42: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fr-FR"/>
              <a:t>55</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9"/>
        <p:cNvGrpSpPr/>
        <p:nvPr/>
      </p:nvGrpSpPr>
      <p:grpSpPr>
        <a:xfrm>
          <a:off x="0" y="0"/>
          <a:ext cx="0" cy="0"/>
          <a:chOff x="0" y="0"/>
          <a:chExt cx="0" cy="0"/>
        </a:xfrm>
      </p:grpSpPr>
      <p:sp>
        <p:nvSpPr>
          <p:cNvPr id="990" name="Google Shape;990;p17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1" name="Google Shape;991;p170: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sz="1200">
                <a:solidFill>
                  <a:schemeClr val="dk1"/>
                </a:solidFill>
                <a:latin typeface="Calibri"/>
                <a:ea typeface="Calibri"/>
                <a:cs typeface="Calibri"/>
                <a:sym typeface="Calibri"/>
              </a:rPr>
              <a:t>Attention : Le code-barres Alma est différent de celui de l’éditeur (ISBN ou EAN, généralement au dos du document)</a:t>
            </a:r>
            <a:endParaRPr/>
          </a:p>
        </p:txBody>
      </p:sp>
      <p:sp>
        <p:nvSpPr>
          <p:cNvPr id="992" name="Google Shape;992;p170: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fr-FR"/>
              <a:t>56</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8"/>
        <p:cNvGrpSpPr/>
        <p:nvPr/>
      </p:nvGrpSpPr>
      <p:grpSpPr>
        <a:xfrm>
          <a:off x="0" y="0"/>
          <a:ext cx="0" cy="0"/>
          <a:chOff x="0" y="0"/>
          <a:chExt cx="0" cy="0"/>
        </a:xfrm>
      </p:grpSpPr>
      <p:sp>
        <p:nvSpPr>
          <p:cNvPr id="999" name="Google Shape;999;p17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0" name="Google Shape;1000;p171: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p:txBody>
      </p:sp>
      <p:sp>
        <p:nvSpPr>
          <p:cNvPr id="1001" name="Google Shape;1001;p171: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fr-FR"/>
              <a:t>57</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p17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0" name="Google Shape;1010;p172: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sz="1200">
                <a:solidFill>
                  <a:schemeClr val="dk1"/>
                </a:solidFill>
                <a:latin typeface="Calibri"/>
                <a:ea typeface="Calibri"/>
                <a:cs typeface="Calibri"/>
                <a:sym typeface="Calibri"/>
              </a:rPr>
              <a:t>D’autres blocages sont possibles :</a:t>
            </a:r>
            <a:endParaRPr/>
          </a:p>
          <a:p>
            <a:pPr marL="0" marR="0" lvl="0" indent="0" algn="l" rtl="0">
              <a:lnSpc>
                <a:spcPct val="100000"/>
              </a:lnSpc>
              <a:spcBef>
                <a:spcPts val="0"/>
              </a:spcBef>
              <a:spcAft>
                <a:spcPts val="0"/>
              </a:spcAft>
              <a:buClr>
                <a:schemeClr val="dk1"/>
              </a:buClr>
              <a:buSzPts val="1200"/>
              <a:buFont typeface="Calibri"/>
              <a:buNone/>
            </a:pPr>
            <a:r>
              <a:rPr lang="fr-FR" sz="1200" i="1">
                <a:solidFill>
                  <a:schemeClr val="dk1"/>
                </a:solidFill>
                <a:latin typeface="Calibri"/>
                <a:ea typeface="Calibri"/>
                <a:cs typeface="Calibri"/>
                <a:sym typeface="Calibri"/>
              </a:rPr>
              <a:t>Item not found </a:t>
            </a:r>
            <a:r>
              <a:rPr lang="fr-FR" sz="1200">
                <a:solidFill>
                  <a:schemeClr val="dk1"/>
                </a:solidFill>
                <a:latin typeface="Calibri"/>
                <a:ea typeface="Calibri"/>
                <a:cs typeface="Calibri"/>
                <a:sym typeface="Calibri"/>
              </a:rPr>
              <a:t>: le code barres que vous avez entré n’existe pas. Vérifiez la saisie du code barres, ou assurez-vous bien de ne pas avoir scanné l’ISBN-EAN du document.</a:t>
            </a: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228600" marR="0" lvl="0" indent="-15240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p:txBody>
      </p:sp>
      <p:sp>
        <p:nvSpPr>
          <p:cNvPr id="1011" name="Google Shape;1011;p172: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fr-FR"/>
              <a:t>58</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7"/>
        <p:cNvGrpSpPr/>
        <p:nvPr/>
      </p:nvGrpSpPr>
      <p:grpSpPr>
        <a:xfrm>
          <a:off x="0" y="0"/>
          <a:ext cx="0" cy="0"/>
          <a:chOff x="0" y="0"/>
          <a:chExt cx="0" cy="0"/>
        </a:xfrm>
      </p:grpSpPr>
      <p:sp>
        <p:nvSpPr>
          <p:cNvPr id="1018" name="Google Shape;1018;p17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9" name="Google Shape;1019;p173: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sz="1200" i="0">
                <a:solidFill>
                  <a:schemeClr val="dk1"/>
                </a:solidFill>
                <a:latin typeface="Calibri"/>
                <a:ea typeface="Calibri"/>
                <a:cs typeface="Calibri"/>
                <a:sym typeface="Calibri"/>
              </a:rPr>
              <a:t>Des blocages sont possibles si les documents ont déjà été renouvelés plusieurs fois (durée maximale de prêt atteinte) ou si le document a fait l’objet d’une </a:t>
            </a:r>
            <a:r>
              <a:rPr lang="fr-FR" sz="1200" i="1">
                <a:solidFill>
                  <a:schemeClr val="dk1"/>
                </a:solidFill>
                <a:latin typeface="Calibri"/>
                <a:ea typeface="Calibri"/>
                <a:cs typeface="Calibri"/>
                <a:sym typeface="Calibri"/>
              </a:rPr>
              <a:t>request</a:t>
            </a:r>
            <a:r>
              <a:rPr lang="fr-FR" sz="1200" i="0">
                <a:solidFill>
                  <a:schemeClr val="dk1"/>
                </a:solidFill>
                <a:latin typeface="Calibri"/>
                <a:ea typeface="Calibri"/>
                <a:cs typeface="Calibri"/>
                <a:sym typeface="Calibri"/>
              </a:rPr>
              <a:t> par un autre lecteur.</a:t>
            </a:r>
            <a:endParaRPr/>
          </a:p>
          <a:p>
            <a:pPr marL="0" marR="0" lvl="0" indent="0" algn="l" rtl="0">
              <a:lnSpc>
                <a:spcPct val="100000"/>
              </a:lnSpc>
              <a:spcBef>
                <a:spcPts val="0"/>
              </a:spcBef>
              <a:spcAft>
                <a:spcPts val="0"/>
              </a:spcAft>
              <a:buClr>
                <a:schemeClr val="dk1"/>
              </a:buClr>
              <a:buSzPts val="1200"/>
              <a:buFont typeface="Calibri"/>
              <a:buNone/>
            </a:pPr>
            <a:r>
              <a:rPr lang="fr-FR" sz="1200" i="0">
                <a:solidFill>
                  <a:schemeClr val="dk1"/>
                </a:solidFill>
                <a:latin typeface="Calibri"/>
                <a:ea typeface="Calibri"/>
                <a:cs typeface="Calibri"/>
                <a:sym typeface="Calibri"/>
              </a:rPr>
              <a:t>Le lecteur peut effectuer un renouvellement à partir des Collections ULiège en s’identifiant &gt; </a:t>
            </a:r>
            <a:r>
              <a:rPr lang="fr-FR" sz="1200" i="1">
                <a:solidFill>
                  <a:schemeClr val="dk1"/>
                </a:solidFill>
                <a:latin typeface="Calibri"/>
                <a:ea typeface="Calibri"/>
                <a:cs typeface="Calibri"/>
                <a:sym typeface="Calibri"/>
              </a:rPr>
              <a:t>MyLibrary</a:t>
            </a:r>
            <a:r>
              <a:rPr lang="fr-FR" sz="1200" i="0">
                <a:solidFill>
                  <a:schemeClr val="dk1"/>
                </a:solidFill>
                <a:latin typeface="Calibri"/>
                <a:ea typeface="Calibri"/>
                <a:cs typeface="Calibri"/>
                <a:sym typeface="Calibri"/>
              </a:rPr>
              <a:t>.</a:t>
            </a:r>
            <a:endParaRPr sz="1200" i="1">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p:txBody>
      </p:sp>
      <p:sp>
        <p:nvSpPr>
          <p:cNvPr id="1020" name="Google Shape;1020;p173: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fr-FR"/>
              <a:t>59</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9"/>
        <p:cNvGrpSpPr/>
        <p:nvPr/>
      </p:nvGrpSpPr>
      <p:grpSpPr>
        <a:xfrm>
          <a:off x="0" y="0"/>
          <a:ext cx="0" cy="0"/>
          <a:chOff x="0" y="0"/>
          <a:chExt cx="0" cy="0"/>
        </a:xfrm>
      </p:grpSpPr>
      <p:sp>
        <p:nvSpPr>
          <p:cNvPr id="1030" name="Google Shape;1030;p17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1" name="Google Shape;1031;p174: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chemeClr val="dk1"/>
              </a:buClr>
              <a:buSzPts val="1200"/>
              <a:buFont typeface="Calibri"/>
              <a:buAutoNum type="arabicPeriod"/>
            </a:pPr>
            <a:r>
              <a:rPr lang="fr-FR" sz="1200">
                <a:solidFill>
                  <a:schemeClr val="dk1"/>
                </a:solidFill>
                <a:latin typeface="Calibri"/>
                <a:ea typeface="Calibri"/>
                <a:cs typeface="Calibri"/>
                <a:sym typeface="Calibri"/>
              </a:rPr>
              <a:t>Si tout se passe bien la nouvelle </a:t>
            </a:r>
            <a:r>
              <a:rPr lang="fr-FR" sz="1200" i="1">
                <a:solidFill>
                  <a:schemeClr val="dk1"/>
                </a:solidFill>
                <a:latin typeface="Calibri"/>
                <a:ea typeface="Calibri"/>
                <a:cs typeface="Calibri"/>
                <a:sym typeface="Calibri"/>
              </a:rPr>
              <a:t>Due Date </a:t>
            </a:r>
            <a:r>
              <a:rPr lang="fr-FR" sz="1200" i="0">
                <a:solidFill>
                  <a:schemeClr val="dk1"/>
                </a:solidFill>
                <a:latin typeface="Calibri"/>
                <a:ea typeface="Calibri"/>
                <a:cs typeface="Calibri"/>
                <a:sym typeface="Calibri"/>
              </a:rPr>
              <a:t>est calculée et un petit « v » sur fond vert se place. Dans le cas contraire, un petit « x » sur fond rouge vous indique que le renouvellement n’a pas pu être réalisé.</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fr-FR" sz="1200" i="0">
                <a:solidFill>
                  <a:schemeClr val="dk1"/>
                </a:solidFill>
                <a:latin typeface="Calibri"/>
                <a:ea typeface="Calibri"/>
                <a:cs typeface="Calibri"/>
                <a:sym typeface="Calibri"/>
              </a:rPr>
              <a:t>Une alerte vous indique que le renouvellement s’est bien déroulé et qu’un rapport d’activité à été envoyé à l’usager.</a:t>
            </a:r>
            <a:endParaRPr/>
          </a:p>
        </p:txBody>
      </p:sp>
      <p:sp>
        <p:nvSpPr>
          <p:cNvPr id="1032" name="Google Shape;1032;p174: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fr-FR"/>
              <a:t>60</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8"/>
        <p:cNvGrpSpPr/>
        <p:nvPr/>
      </p:nvGrpSpPr>
      <p:grpSpPr>
        <a:xfrm>
          <a:off x="0" y="0"/>
          <a:ext cx="0" cy="0"/>
          <a:chOff x="0" y="0"/>
          <a:chExt cx="0" cy="0"/>
        </a:xfrm>
      </p:grpSpPr>
      <p:sp>
        <p:nvSpPr>
          <p:cNvPr id="1039" name="Google Shape;1039;p17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0" name="Google Shape;1040;p175: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p:txBody>
      </p:sp>
      <p:sp>
        <p:nvSpPr>
          <p:cNvPr id="1041" name="Google Shape;1041;p175: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fr-FR"/>
              <a:t>61</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7"/>
        <p:cNvGrpSpPr/>
        <p:nvPr/>
      </p:nvGrpSpPr>
      <p:grpSpPr>
        <a:xfrm>
          <a:off x="0" y="0"/>
          <a:ext cx="0" cy="0"/>
          <a:chOff x="0" y="0"/>
          <a:chExt cx="0" cy="0"/>
        </a:xfrm>
      </p:grpSpPr>
      <p:sp>
        <p:nvSpPr>
          <p:cNvPr id="1048" name="Google Shape;1048;p176: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9" name="Google Shape;1049;p176: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Calibri"/>
              <a:buNone/>
            </a:pPr>
            <a:endParaRPr sz="1600" b="0" i="0" u="none" strike="noStrike" cap="none">
              <a:solidFill>
                <a:schemeClr val="dk1"/>
              </a:solidFill>
              <a:latin typeface="Calibri"/>
              <a:ea typeface="Calibri"/>
              <a:cs typeface="Calibri"/>
              <a:sym typeface="Calibri"/>
            </a:endParaRPr>
          </a:p>
        </p:txBody>
      </p:sp>
      <p:sp>
        <p:nvSpPr>
          <p:cNvPr id="1050" name="Google Shape;1050;p176: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fr-FR"/>
              <a:t>62</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6: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6: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257" name="Google Shape;257;p6: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6</a:t>
            </a:fld>
            <a:endParaRPr/>
          </a:p>
        </p:txBody>
      </p:sp>
    </p:spTree>
    <p:extLst>
      <p:ext uri="{BB962C8B-B14F-4D97-AF65-F5344CB8AC3E}">
        <p14:creationId xmlns:p14="http://schemas.microsoft.com/office/powerpoint/2010/main" val="81091944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5"/>
        <p:cNvGrpSpPr/>
        <p:nvPr/>
      </p:nvGrpSpPr>
      <p:grpSpPr>
        <a:xfrm>
          <a:off x="0" y="0"/>
          <a:ext cx="0" cy="0"/>
          <a:chOff x="0" y="0"/>
          <a:chExt cx="0" cy="0"/>
        </a:xfrm>
      </p:grpSpPr>
      <p:sp>
        <p:nvSpPr>
          <p:cNvPr id="1056" name="Google Shape;1056;p17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7" name="Google Shape;1057;p177: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p:txBody>
      </p:sp>
      <p:sp>
        <p:nvSpPr>
          <p:cNvPr id="1058" name="Google Shape;1058;p177: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fr-FR"/>
              <a:t>63</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7"/>
        <p:cNvGrpSpPr/>
        <p:nvPr/>
      </p:nvGrpSpPr>
      <p:grpSpPr>
        <a:xfrm>
          <a:off x="0" y="0"/>
          <a:ext cx="0" cy="0"/>
          <a:chOff x="0" y="0"/>
          <a:chExt cx="0" cy="0"/>
        </a:xfrm>
      </p:grpSpPr>
      <p:sp>
        <p:nvSpPr>
          <p:cNvPr id="1098" name="Google Shape;1098;p18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9" name="Google Shape;1099;p180: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u="none">
              <a:solidFill>
                <a:schemeClr val="dk1"/>
              </a:solidFill>
              <a:latin typeface="Calibri"/>
              <a:ea typeface="Calibri"/>
              <a:cs typeface="Calibri"/>
              <a:sym typeface="Calibri"/>
            </a:endParaRPr>
          </a:p>
        </p:txBody>
      </p:sp>
      <p:sp>
        <p:nvSpPr>
          <p:cNvPr id="1100" name="Google Shape;1100;p180: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fr-FR"/>
              <a:t>64</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6"/>
        <p:cNvGrpSpPr/>
        <p:nvPr/>
      </p:nvGrpSpPr>
      <p:grpSpPr>
        <a:xfrm>
          <a:off x="0" y="0"/>
          <a:ext cx="0" cy="0"/>
          <a:chOff x="0" y="0"/>
          <a:chExt cx="0" cy="0"/>
        </a:xfrm>
      </p:grpSpPr>
      <p:sp>
        <p:nvSpPr>
          <p:cNvPr id="1187" name="Google Shape;1187;p4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8" name="Google Shape;1188;p43: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fr-FR" sz="1200" dirty="0">
                <a:solidFill>
                  <a:schemeClr val="dk1"/>
                </a:solidFill>
                <a:latin typeface="Calibri"/>
                <a:ea typeface="Calibri"/>
                <a:cs typeface="Calibri"/>
                <a:sym typeface="Calibri"/>
              </a:rPr>
              <a:t>Filtre </a:t>
            </a:r>
            <a:r>
              <a:rPr lang="fr-FR" sz="1200" i="1" dirty="0" err="1">
                <a:solidFill>
                  <a:schemeClr val="dk1"/>
                </a:solidFill>
                <a:latin typeface="Calibri"/>
                <a:ea typeface="Calibri"/>
                <a:cs typeface="Calibri"/>
                <a:sym typeface="Calibri"/>
              </a:rPr>
              <a:t>Returns</a:t>
            </a:r>
            <a:r>
              <a:rPr lang="fr-FR" sz="1200" i="1" dirty="0">
                <a:solidFill>
                  <a:schemeClr val="dk1"/>
                </a:solidFill>
                <a:latin typeface="Calibri"/>
                <a:ea typeface="Calibri"/>
                <a:cs typeface="Calibri"/>
                <a:sym typeface="Calibri"/>
              </a:rPr>
              <a:t> of </a:t>
            </a:r>
            <a:r>
              <a:rPr lang="fr-FR" sz="1200" i="1" dirty="0" err="1">
                <a:solidFill>
                  <a:schemeClr val="dk1"/>
                </a:solidFill>
                <a:latin typeface="Calibri"/>
                <a:ea typeface="Calibri"/>
                <a:cs typeface="Calibri"/>
                <a:sym typeface="Calibri"/>
              </a:rPr>
              <a:t>this</a:t>
            </a:r>
            <a:r>
              <a:rPr lang="fr-FR" sz="1200" i="1" dirty="0">
                <a:solidFill>
                  <a:schemeClr val="dk1"/>
                </a:solidFill>
                <a:latin typeface="Calibri"/>
                <a:ea typeface="Calibri"/>
                <a:cs typeface="Calibri"/>
                <a:sym typeface="Calibri"/>
              </a:rPr>
              <a:t> session </a:t>
            </a:r>
            <a:r>
              <a:rPr lang="fr-FR" sz="1200" dirty="0">
                <a:solidFill>
                  <a:schemeClr val="dk1"/>
                </a:solidFill>
                <a:latin typeface="Calibri"/>
                <a:ea typeface="Calibri"/>
                <a:cs typeface="Calibri"/>
                <a:sym typeface="Calibri"/>
              </a:rPr>
              <a:t>(par défaut et seule option possible pour les jobistes </a:t>
            </a:r>
            <a:r>
              <a:rPr lang="fr-FR" sz="1200" i="1" dirty="0">
                <a:solidFill>
                  <a:schemeClr val="dk1"/>
                </a:solidFill>
                <a:latin typeface="Calibri"/>
                <a:ea typeface="Calibri"/>
                <a:cs typeface="Calibri"/>
                <a:sym typeface="Calibri"/>
              </a:rPr>
              <a:t>Circulation Desk </a:t>
            </a:r>
            <a:r>
              <a:rPr lang="fr-FR" sz="1200" i="1" dirty="0" err="1">
                <a:solidFill>
                  <a:schemeClr val="dk1"/>
                </a:solidFill>
                <a:latin typeface="Calibri"/>
                <a:ea typeface="Calibri"/>
                <a:cs typeface="Calibri"/>
                <a:sym typeface="Calibri"/>
              </a:rPr>
              <a:t>Operator</a:t>
            </a:r>
            <a:r>
              <a:rPr lang="fr-FR" sz="1200" i="1" dirty="0">
                <a:solidFill>
                  <a:schemeClr val="dk1"/>
                </a:solidFill>
                <a:latin typeface="Calibri"/>
                <a:ea typeface="Calibri"/>
                <a:cs typeface="Calibri"/>
                <a:sym typeface="Calibri"/>
              </a:rPr>
              <a:t> Limited</a:t>
            </a:r>
            <a:r>
              <a:rPr lang="fr-FR" sz="1200" dirty="0">
                <a:solidFill>
                  <a:schemeClr val="dk1"/>
                </a:solidFill>
                <a:latin typeface="Calibri"/>
                <a:ea typeface="Calibri"/>
                <a:cs typeface="Calibri"/>
                <a:sym typeface="Calibri"/>
              </a:rPr>
              <a:t>), tous les retours de cette session. </a:t>
            </a:r>
            <a:r>
              <a:rPr lang="fr-FR" sz="1200" i="1" dirty="0">
                <a:solidFill>
                  <a:schemeClr val="dk1"/>
                </a:solidFill>
                <a:latin typeface="Calibri"/>
                <a:ea typeface="Calibri"/>
                <a:cs typeface="Calibri"/>
                <a:sym typeface="Calibri"/>
              </a:rPr>
              <a:t>All </a:t>
            </a:r>
            <a:r>
              <a:rPr lang="fr-FR" sz="1200" i="1" dirty="0" err="1">
                <a:solidFill>
                  <a:schemeClr val="dk1"/>
                </a:solidFill>
                <a:latin typeface="Calibri"/>
                <a:ea typeface="Calibri"/>
                <a:cs typeface="Calibri"/>
                <a:sym typeface="Calibri"/>
              </a:rPr>
              <a:t>returns</a:t>
            </a:r>
            <a:r>
              <a:rPr lang="fr-FR" sz="1200" dirty="0">
                <a:solidFill>
                  <a:schemeClr val="dk1"/>
                </a:solidFill>
                <a:latin typeface="Calibri"/>
                <a:ea typeface="Calibri"/>
                <a:cs typeface="Calibri"/>
                <a:sym typeface="Calibri"/>
              </a:rPr>
              <a:t>, tous les retours. (Sujet à modification, voir GDPR : Règlement général sur la protection des données)</a:t>
            </a:r>
            <a:endParaRPr lang="fr-FR" dirty="0"/>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189" name="Google Shape;1189;p43: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fr-FR"/>
              <a:t>66</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1"/>
        <p:cNvGrpSpPr/>
        <p:nvPr/>
      </p:nvGrpSpPr>
      <p:grpSpPr>
        <a:xfrm>
          <a:off x="0" y="0"/>
          <a:ext cx="0" cy="0"/>
          <a:chOff x="0" y="0"/>
          <a:chExt cx="0" cy="0"/>
        </a:xfrm>
      </p:grpSpPr>
      <p:sp>
        <p:nvSpPr>
          <p:cNvPr id="1202" name="Google Shape;1202;p18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3" name="Google Shape;1203;p188: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p:txBody>
      </p:sp>
      <p:sp>
        <p:nvSpPr>
          <p:cNvPr id="1204" name="Google Shape;1204;p188: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fr-FR"/>
              <a:t>67</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9"/>
        <p:cNvGrpSpPr/>
        <p:nvPr/>
      </p:nvGrpSpPr>
      <p:grpSpPr>
        <a:xfrm>
          <a:off x="0" y="0"/>
          <a:ext cx="0" cy="0"/>
          <a:chOff x="0" y="0"/>
          <a:chExt cx="0" cy="0"/>
        </a:xfrm>
      </p:grpSpPr>
      <p:sp>
        <p:nvSpPr>
          <p:cNvPr id="1210" name="Google Shape;1210;p18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1" name="Google Shape;1211;p189: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p:txBody>
      </p:sp>
      <p:sp>
        <p:nvSpPr>
          <p:cNvPr id="1212" name="Google Shape;1212;p189: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fr-FR"/>
              <a:t>68</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0"/>
        <p:cNvGrpSpPr/>
        <p:nvPr/>
      </p:nvGrpSpPr>
      <p:grpSpPr>
        <a:xfrm>
          <a:off x="0" y="0"/>
          <a:ext cx="0" cy="0"/>
          <a:chOff x="0" y="0"/>
          <a:chExt cx="0" cy="0"/>
        </a:xfrm>
      </p:grpSpPr>
      <p:sp>
        <p:nvSpPr>
          <p:cNvPr id="1221" name="Google Shape;1221;p19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2" name="Google Shape;1222;p190: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p:txBody>
      </p:sp>
      <p:sp>
        <p:nvSpPr>
          <p:cNvPr id="1223" name="Google Shape;1223;p190: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fr-FR"/>
              <a:t>69</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1"/>
        <p:cNvGrpSpPr/>
        <p:nvPr/>
      </p:nvGrpSpPr>
      <p:grpSpPr>
        <a:xfrm>
          <a:off x="0" y="0"/>
          <a:ext cx="0" cy="0"/>
          <a:chOff x="0" y="0"/>
          <a:chExt cx="0" cy="0"/>
        </a:xfrm>
      </p:grpSpPr>
      <p:sp>
        <p:nvSpPr>
          <p:cNvPr id="1232" name="Google Shape;1232;p19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3" name="Google Shape;1233;p191: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u="none">
              <a:solidFill>
                <a:schemeClr val="dk1"/>
              </a:solidFill>
              <a:latin typeface="Calibri"/>
              <a:ea typeface="Calibri"/>
              <a:cs typeface="Calibri"/>
              <a:sym typeface="Calibri"/>
            </a:endParaRPr>
          </a:p>
        </p:txBody>
      </p:sp>
      <p:sp>
        <p:nvSpPr>
          <p:cNvPr id="1234" name="Google Shape;1234;p191: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fr-FR"/>
              <a:t>70</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4"/>
        <p:cNvGrpSpPr/>
        <p:nvPr/>
      </p:nvGrpSpPr>
      <p:grpSpPr>
        <a:xfrm>
          <a:off x="0" y="0"/>
          <a:ext cx="0" cy="0"/>
          <a:chOff x="0" y="0"/>
          <a:chExt cx="0" cy="0"/>
        </a:xfrm>
      </p:grpSpPr>
      <p:sp>
        <p:nvSpPr>
          <p:cNvPr id="1245" name="Google Shape;1245;p19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6" name="Google Shape;1246;p192: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247" name="Google Shape;1247;p192:notes"/>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r-FR"/>
              <a:t>71</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3"/>
        <p:cNvGrpSpPr/>
        <p:nvPr/>
      </p:nvGrpSpPr>
      <p:grpSpPr>
        <a:xfrm>
          <a:off x="0" y="0"/>
          <a:ext cx="0" cy="0"/>
          <a:chOff x="0" y="0"/>
          <a:chExt cx="0" cy="0"/>
        </a:xfrm>
      </p:grpSpPr>
      <p:sp>
        <p:nvSpPr>
          <p:cNvPr id="1254" name="Google Shape;1254;p19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5" name="Google Shape;1255;p193: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256" name="Google Shape;1256;p193:notes"/>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r-FR"/>
              <a:t>72</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2"/>
        <p:cNvGrpSpPr/>
        <p:nvPr/>
      </p:nvGrpSpPr>
      <p:grpSpPr>
        <a:xfrm>
          <a:off x="0" y="0"/>
          <a:ext cx="0" cy="0"/>
          <a:chOff x="0" y="0"/>
          <a:chExt cx="0" cy="0"/>
        </a:xfrm>
      </p:grpSpPr>
      <p:sp>
        <p:nvSpPr>
          <p:cNvPr id="1263" name="Google Shape;1263;p19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4" name="Google Shape;1264;p194: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sz="1200">
                <a:solidFill>
                  <a:schemeClr val="dk1"/>
                </a:solidFill>
                <a:latin typeface="Calibri"/>
                <a:ea typeface="Calibri"/>
                <a:cs typeface="Calibri"/>
                <a:sym typeface="Calibri"/>
              </a:rPr>
              <a:t>Lorsqu’un document est réservé par un autre lecteur (</a:t>
            </a:r>
            <a:r>
              <a:rPr lang="fr-FR" sz="1200" i="1">
                <a:solidFill>
                  <a:schemeClr val="dk1"/>
                </a:solidFill>
                <a:latin typeface="Calibri"/>
                <a:ea typeface="Calibri"/>
                <a:cs typeface="Calibri"/>
                <a:sym typeface="Calibri"/>
              </a:rPr>
              <a:t>recalled</a:t>
            </a:r>
            <a:r>
              <a:rPr lang="fr-FR" sz="1200">
                <a:solidFill>
                  <a:schemeClr val="dk1"/>
                </a:solidFill>
                <a:latin typeface="Calibri"/>
                <a:ea typeface="Calibri"/>
                <a:cs typeface="Calibri"/>
                <a:sym typeface="Calibri"/>
              </a:rPr>
              <a:t>), la </a:t>
            </a:r>
            <a:r>
              <a:rPr lang="fr-FR" sz="1200" i="1">
                <a:solidFill>
                  <a:schemeClr val="dk1"/>
                </a:solidFill>
                <a:latin typeface="Calibri"/>
                <a:ea typeface="Calibri"/>
                <a:cs typeface="Calibri"/>
                <a:sym typeface="Calibri"/>
              </a:rPr>
              <a:t>request </a:t>
            </a:r>
            <a:r>
              <a:rPr lang="fr-FR" sz="1200">
                <a:solidFill>
                  <a:schemeClr val="dk1"/>
                </a:solidFill>
                <a:latin typeface="Calibri"/>
                <a:ea typeface="Calibri"/>
                <a:cs typeface="Calibri"/>
                <a:sym typeface="Calibri"/>
              </a:rPr>
              <a:t>n’apparaît pas dans le </a:t>
            </a:r>
            <a:r>
              <a:rPr lang="fr-FR" sz="1200" i="1">
                <a:solidFill>
                  <a:schemeClr val="dk1"/>
                </a:solidFill>
                <a:latin typeface="Calibri"/>
                <a:ea typeface="Calibri"/>
                <a:cs typeface="Calibri"/>
                <a:sym typeface="Calibri"/>
              </a:rPr>
              <a:t>Pick from Shelf</a:t>
            </a:r>
            <a:r>
              <a:rPr lang="fr-FR" sz="1200">
                <a:solidFill>
                  <a:schemeClr val="dk1"/>
                </a:solidFill>
                <a:latin typeface="Calibri"/>
                <a:ea typeface="Calibri"/>
                <a:cs typeface="Calibri"/>
                <a:sym typeface="Calibri"/>
              </a:rPr>
              <a:t>., mais un </a:t>
            </a:r>
            <a:r>
              <a:rPr lang="fr-FR" sz="1200" i="1" u="none">
                <a:solidFill>
                  <a:schemeClr val="dk1"/>
                </a:solidFill>
                <a:latin typeface="Calibri"/>
                <a:ea typeface="Calibri"/>
                <a:cs typeface="Calibri"/>
                <a:sym typeface="Calibri"/>
              </a:rPr>
              <a:t>popup</a:t>
            </a:r>
            <a:r>
              <a:rPr lang="fr-FR" sz="1200">
                <a:solidFill>
                  <a:schemeClr val="dk1"/>
                </a:solidFill>
                <a:latin typeface="Calibri"/>
                <a:ea typeface="Calibri"/>
                <a:cs typeface="Calibri"/>
                <a:sym typeface="Calibri"/>
              </a:rPr>
              <a:t> apparaît lors du retour de prêt (on doit alors placer le document sur le </a:t>
            </a:r>
            <a:r>
              <a:rPr lang="fr-FR" sz="1200" i="1">
                <a:solidFill>
                  <a:schemeClr val="dk1"/>
                </a:solidFill>
                <a:latin typeface="Calibri"/>
                <a:ea typeface="Calibri"/>
                <a:cs typeface="Calibri"/>
                <a:sym typeface="Calibri"/>
              </a:rPr>
              <a:t>hold shelf </a:t>
            </a:r>
            <a:r>
              <a:rPr lang="fr-FR" sz="1200">
                <a:solidFill>
                  <a:schemeClr val="dk1"/>
                </a:solidFill>
                <a:latin typeface="Calibri"/>
                <a:ea typeface="Calibri"/>
                <a:cs typeface="Calibri"/>
                <a:sym typeface="Calibri"/>
              </a:rPr>
              <a:t>ou le mettre en transit si il doit aller dans une autre </a:t>
            </a:r>
            <a:r>
              <a:rPr lang="fr-FR" sz="1200" i="1">
                <a:solidFill>
                  <a:schemeClr val="dk1"/>
                </a:solidFill>
                <a:latin typeface="Calibri"/>
                <a:ea typeface="Calibri"/>
                <a:cs typeface="Calibri"/>
                <a:sym typeface="Calibri"/>
              </a:rPr>
              <a:t>Pick up Location</a:t>
            </a:r>
            <a:r>
              <a:rPr lang="fr-FR" sz="1200">
                <a:solidFill>
                  <a:schemeClr val="dk1"/>
                </a:solidFill>
                <a:latin typeface="Calibri"/>
                <a:ea typeface="Calibri"/>
                <a:cs typeface="Calibri"/>
                <a:sym typeface="Calibri"/>
              </a:rPr>
              <a:t>).</a:t>
            </a:r>
            <a:endParaRPr/>
          </a:p>
          <a:p>
            <a:pPr marL="0" marR="0" lvl="0" indent="0" algn="l" rtl="0">
              <a:lnSpc>
                <a:spcPct val="100000"/>
              </a:lnSpc>
              <a:spcBef>
                <a:spcPts val="0"/>
              </a:spcBef>
              <a:spcAft>
                <a:spcPts val="0"/>
              </a:spcAft>
              <a:buClr>
                <a:schemeClr val="dk1"/>
              </a:buClr>
              <a:buSzPts val="1200"/>
              <a:buFont typeface="Calibri"/>
              <a:buNone/>
            </a:pPr>
            <a:endParaRPr sz="1200" u="none">
              <a:solidFill>
                <a:schemeClr val="dk1"/>
              </a:solidFill>
              <a:latin typeface="Calibri"/>
              <a:ea typeface="Calibri"/>
              <a:cs typeface="Calibri"/>
              <a:sym typeface="Calibri"/>
            </a:endParaRPr>
          </a:p>
        </p:txBody>
      </p:sp>
      <p:sp>
        <p:nvSpPr>
          <p:cNvPr id="1265" name="Google Shape;1265;p194: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fr-FR"/>
              <a:t>73</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7: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267" name="Google Shape;267;p7: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7</a:t>
            </a:fld>
            <a:endParaRPr/>
          </a:p>
        </p:txBody>
      </p:sp>
    </p:spTree>
    <p:extLst>
      <p:ext uri="{BB962C8B-B14F-4D97-AF65-F5344CB8AC3E}">
        <p14:creationId xmlns:p14="http://schemas.microsoft.com/office/powerpoint/2010/main" val="397154883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3"/>
        <p:cNvGrpSpPr/>
        <p:nvPr/>
      </p:nvGrpSpPr>
      <p:grpSpPr>
        <a:xfrm>
          <a:off x="0" y="0"/>
          <a:ext cx="0" cy="0"/>
          <a:chOff x="0" y="0"/>
          <a:chExt cx="0" cy="0"/>
        </a:xfrm>
      </p:grpSpPr>
      <p:sp>
        <p:nvSpPr>
          <p:cNvPr id="1274" name="Google Shape;1274;p19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5" name="Google Shape;1275;p195: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276" name="Google Shape;1276;p195:notes"/>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r-FR"/>
              <a:t>74</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2"/>
        <p:cNvGrpSpPr/>
        <p:nvPr/>
      </p:nvGrpSpPr>
      <p:grpSpPr>
        <a:xfrm>
          <a:off x="0" y="0"/>
          <a:ext cx="0" cy="0"/>
          <a:chOff x="0" y="0"/>
          <a:chExt cx="0" cy="0"/>
        </a:xfrm>
      </p:grpSpPr>
      <p:sp>
        <p:nvSpPr>
          <p:cNvPr id="1283" name="Google Shape;1283;p196: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4" name="Google Shape;1284;p196: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228600" marR="0" lvl="0" indent="-152400" algn="l" rtl="0">
              <a:lnSpc>
                <a:spcPct val="100000"/>
              </a:lnSpc>
              <a:spcBef>
                <a:spcPts val="0"/>
              </a:spcBef>
              <a:spcAft>
                <a:spcPts val="0"/>
              </a:spcAft>
              <a:buClr>
                <a:schemeClr val="dk1"/>
              </a:buClr>
              <a:buSzPts val="1200"/>
              <a:buFont typeface="Calibri"/>
              <a:buNone/>
            </a:pPr>
            <a:endParaRPr sz="1200" i="1">
              <a:solidFill>
                <a:schemeClr val="dk1"/>
              </a:solidFill>
              <a:latin typeface="Calibri"/>
              <a:ea typeface="Calibri"/>
              <a:cs typeface="Calibri"/>
              <a:sym typeface="Calibri"/>
            </a:endParaRPr>
          </a:p>
        </p:txBody>
      </p:sp>
      <p:sp>
        <p:nvSpPr>
          <p:cNvPr id="1285" name="Google Shape;1285;p196: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fr-FR"/>
              <a:t>75</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0"/>
        <p:cNvGrpSpPr/>
        <p:nvPr/>
      </p:nvGrpSpPr>
      <p:grpSpPr>
        <a:xfrm>
          <a:off x="0" y="0"/>
          <a:ext cx="0" cy="0"/>
          <a:chOff x="0" y="0"/>
          <a:chExt cx="0" cy="0"/>
        </a:xfrm>
      </p:grpSpPr>
      <p:sp>
        <p:nvSpPr>
          <p:cNvPr id="1291" name="Google Shape;1291;p19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2" name="Google Shape;1292;p197: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sz="1200" u="none">
                <a:solidFill>
                  <a:schemeClr val="dk1"/>
                </a:solidFill>
                <a:latin typeface="Calibri"/>
                <a:ea typeface="Calibri"/>
                <a:cs typeface="Calibri"/>
                <a:sym typeface="Calibri"/>
              </a:rPr>
              <a:t>Service associé : le plus souvent le bureau d’un professeur.</a:t>
            </a:r>
            <a:endParaRPr sz="1200" u="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u="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fr-FR" sz="1200" u="none">
                <a:solidFill>
                  <a:schemeClr val="dk1"/>
                </a:solidFill>
                <a:latin typeface="Calibri"/>
                <a:ea typeface="Calibri"/>
                <a:cs typeface="Calibri"/>
                <a:sym typeface="Calibri"/>
              </a:rPr>
              <a:t>Rapporter le document dans le service.</a:t>
            </a:r>
            <a:endParaRPr/>
          </a:p>
        </p:txBody>
      </p:sp>
      <p:sp>
        <p:nvSpPr>
          <p:cNvPr id="1293" name="Google Shape;1293;p197: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fr-FR"/>
              <a:t>76</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9"/>
        <p:cNvGrpSpPr/>
        <p:nvPr/>
      </p:nvGrpSpPr>
      <p:grpSpPr>
        <a:xfrm>
          <a:off x="0" y="0"/>
          <a:ext cx="0" cy="0"/>
          <a:chOff x="0" y="0"/>
          <a:chExt cx="0" cy="0"/>
        </a:xfrm>
      </p:grpSpPr>
      <p:sp>
        <p:nvSpPr>
          <p:cNvPr id="1300" name="Google Shape;1300;p19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1" name="Google Shape;1301;p198: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u="none">
              <a:solidFill>
                <a:schemeClr val="dk1"/>
              </a:solidFill>
              <a:latin typeface="Calibri"/>
              <a:ea typeface="Calibri"/>
              <a:cs typeface="Calibri"/>
              <a:sym typeface="Calibri"/>
            </a:endParaRPr>
          </a:p>
        </p:txBody>
      </p:sp>
      <p:sp>
        <p:nvSpPr>
          <p:cNvPr id="1302" name="Google Shape;1302;p198: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fr-FR"/>
              <a:t>77</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7"/>
        <p:cNvGrpSpPr/>
        <p:nvPr/>
      </p:nvGrpSpPr>
      <p:grpSpPr>
        <a:xfrm>
          <a:off x="0" y="0"/>
          <a:ext cx="0" cy="0"/>
          <a:chOff x="0" y="0"/>
          <a:chExt cx="0" cy="0"/>
        </a:xfrm>
      </p:grpSpPr>
      <p:sp>
        <p:nvSpPr>
          <p:cNvPr id="978" name="Google Shape;978;p7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9" name="Google Shape;979;p78: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980" name="Google Shape;980;p78: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fr-FR"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8683721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p4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8" name="Google Shape;668;p44: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sz="1200" i="0" dirty="0">
                <a:solidFill>
                  <a:schemeClr val="dk1"/>
                </a:solidFill>
                <a:latin typeface="Calibri"/>
                <a:ea typeface="Calibri"/>
                <a:cs typeface="Calibri"/>
                <a:sym typeface="Calibri"/>
              </a:rPr>
              <a:t>Colonne</a:t>
            </a:r>
            <a:r>
              <a:rPr lang="fr-FR" sz="1200" i="1" dirty="0">
                <a:solidFill>
                  <a:schemeClr val="dk1"/>
                </a:solidFill>
                <a:latin typeface="Calibri"/>
                <a:ea typeface="Calibri"/>
                <a:cs typeface="Calibri"/>
                <a:sym typeface="Calibri"/>
              </a:rPr>
              <a:t> Place in queue </a:t>
            </a:r>
            <a:r>
              <a:rPr lang="fr-FR" sz="1200" dirty="0">
                <a:solidFill>
                  <a:schemeClr val="dk1"/>
                </a:solidFill>
                <a:latin typeface="Calibri"/>
                <a:ea typeface="Calibri"/>
                <a:cs typeface="Calibri"/>
                <a:sym typeface="Calibri"/>
              </a:rPr>
              <a:t>: file d’attente. Lorsque plusieurs </a:t>
            </a:r>
            <a:r>
              <a:rPr lang="fr-FR" sz="1200" i="1" dirty="0" err="1">
                <a:solidFill>
                  <a:schemeClr val="dk1"/>
                </a:solidFill>
                <a:latin typeface="Calibri"/>
                <a:ea typeface="Calibri"/>
                <a:cs typeface="Calibri"/>
                <a:sym typeface="Calibri"/>
              </a:rPr>
              <a:t>requests</a:t>
            </a:r>
            <a:r>
              <a:rPr lang="fr-FR" sz="1200" dirty="0">
                <a:solidFill>
                  <a:schemeClr val="dk1"/>
                </a:solidFill>
                <a:latin typeface="Calibri"/>
                <a:ea typeface="Calibri"/>
                <a:cs typeface="Calibri"/>
                <a:sym typeface="Calibri"/>
              </a:rPr>
              <a:t> sont placées sur un exemplaire, celui-ci est listé uniquement dans la liste des tâches, mais le nombre de </a:t>
            </a:r>
            <a:r>
              <a:rPr lang="fr-FR" sz="1200" i="1" dirty="0" err="1">
                <a:solidFill>
                  <a:schemeClr val="dk1"/>
                </a:solidFill>
                <a:latin typeface="Calibri"/>
                <a:ea typeface="Calibri"/>
                <a:cs typeface="Calibri"/>
                <a:sym typeface="Calibri"/>
              </a:rPr>
              <a:t>requests</a:t>
            </a:r>
            <a:r>
              <a:rPr lang="fr-FR" sz="1200" i="1" dirty="0">
                <a:solidFill>
                  <a:schemeClr val="dk1"/>
                </a:solidFill>
                <a:latin typeface="Calibri"/>
                <a:ea typeface="Calibri"/>
                <a:cs typeface="Calibri"/>
                <a:sym typeface="Calibri"/>
              </a:rPr>
              <a:t> </a:t>
            </a:r>
            <a:r>
              <a:rPr lang="fr-FR" sz="1200" dirty="0">
                <a:solidFill>
                  <a:schemeClr val="dk1"/>
                </a:solidFill>
                <a:latin typeface="Calibri"/>
                <a:ea typeface="Calibri"/>
                <a:cs typeface="Calibri"/>
                <a:sym typeface="Calibri"/>
              </a:rPr>
              <a:t>pour l'exemplaire est indiqué dans le champ Place dans la file d'attente. Le nombre d'avis imprimés est identique au nombre des </a:t>
            </a:r>
            <a:r>
              <a:rPr lang="fr-FR" sz="1200" i="1" dirty="0" err="1">
                <a:solidFill>
                  <a:schemeClr val="dk1"/>
                </a:solidFill>
                <a:latin typeface="Calibri"/>
                <a:ea typeface="Calibri"/>
                <a:cs typeface="Calibri"/>
                <a:sym typeface="Calibri"/>
              </a:rPr>
              <a:t>requests</a:t>
            </a:r>
            <a:r>
              <a:rPr lang="fr-FR" sz="1200" dirty="0">
                <a:solidFill>
                  <a:schemeClr val="dk1"/>
                </a:solidFill>
                <a:latin typeface="Calibri"/>
                <a:ea typeface="Calibri"/>
                <a:cs typeface="Calibri"/>
                <a:sym typeface="Calibri"/>
              </a:rPr>
              <a:t>. Pour plus d’informations, voir File d'attente de la </a:t>
            </a:r>
            <a:r>
              <a:rPr lang="fr-FR" sz="1200" i="1" dirty="0" err="1">
                <a:solidFill>
                  <a:schemeClr val="dk1"/>
                </a:solidFill>
                <a:latin typeface="Calibri"/>
                <a:ea typeface="Calibri"/>
                <a:cs typeface="Calibri"/>
                <a:sym typeface="Calibri"/>
              </a:rPr>
              <a:t>request</a:t>
            </a:r>
            <a:r>
              <a:rPr lang="fr-FR" sz="1200" dirty="0">
                <a:solidFill>
                  <a:schemeClr val="dk1"/>
                </a:solidFill>
                <a:latin typeface="Calibri"/>
                <a:ea typeface="Calibri"/>
                <a:cs typeface="Calibri"/>
                <a:sym typeface="Calibri"/>
              </a:rPr>
              <a:t>. La valeur du lien Place dans la file d'attente indique la place de la </a:t>
            </a:r>
            <a:r>
              <a:rPr lang="fr-FR" sz="1200" i="1" dirty="0" err="1">
                <a:solidFill>
                  <a:schemeClr val="dk1"/>
                </a:solidFill>
                <a:latin typeface="Calibri"/>
                <a:ea typeface="Calibri"/>
                <a:cs typeface="Calibri"/>
                <a:sym typeface="Calibri"/>
              </a:rPr>
              <a:t>request</a:t>
            </a:r>
            <a:r>
              <a:rPr lang="fr-FR" sz="1200" dirty="0">
                <a:solidFill>
                  <a:schemeClr val="dk1"/>
                </a:solidFill>
                <a:latin typeface="Calibri"/>
                <a:ea typeface="Calibri"/>
                <a:cs typeface="Calibri"/>
                <a:sym typeface="Calibri"/>
              </a:rPr>
              <a:t> dans la file d'attente, à savoir :</a:t>
            </a:r>
            <a:endParaRPr dirty="0"/>
          </a:p>
          <a:p>
            <a:pPr marL="0" marR="0" lvl="0" indent="0" algn="l" rtl="0">
              <a:lnSpc>
                <a:spcPct val="100000"/>
              </a:lnSpc>
              <a:spcBef>
                <a:spcPts val="0"/>
              </a:spcBef>
              <a:spcAft>
                <a:spcPts val="0"/>
              </a:spcAft>
              <a:buClr>
                <a:schemeClr val="dk1"/>
              </a:buClr>
              <a:buSzPts val="1200"/>
              <a:buFont typeface="Calibri"/>
              <a:buNone/>
            </a:pPr>
            <a:r>
              <a:rPr lang="fr-FR" sz="1200" dirty="0">
                <a:solidFill>
                  <a:schemeClr val="dk1"/>
                </a:solidFill>
                <a:latin typeface="Calibri"/>
                <a:ea typeface="Calibri"/>
                <a:cs typeface="Calibri"/>
                <a:sym typeface="Calibri"/>
              </a:rPr>
              <a:t>	   	</a:t>
            </a:r>
            <a:endParaRPr dirty="0"/>
          </a:p>
          <a:p>
            <a:pPr marL="0" marR="0" lvl="0" indent="0" algn="l" rtl="0">
              <a:lnSpc>
                <a:spcPct val="100000"/>
              </a:lnSpc>
              <a:spcBef>
                <a:spcPts val="0"/>
              </a:spcBef>
              <a:spcAft>
                <a:spcPts val="0"/>
              </a:spcAft>
              <a:buClr>
                <a:schemeClr val="dk1"/>
              </a:buClr>
              <a:buSzPts val="1200"/>
              <a:buFont typeface="Calibri"/>
              <a:buNone/>
            </a:pPr>
            <a:r>
              <a:rPr lang="fr-FR" sz="1200" dirty="0">
                <a:solidFill>
                  <a:schemeClr val="dk1"/>
                </a:solidFill>
                <a:latin typeface="Calibri"/>
                <a:ea typeface="Calibri"/>
                <a:cs typeface="Calibri"/>
                <a:sym typeface="Calibri"/>
              </a:rPr>
              <a:t>		0 – Aucune autre </a:t>
            </a:r>
            <a:r>
              <a:rPr lang="fr-FR" sz="1200" i="1" dirty="0" err="1">
                <a:solidFill>
                  <a:schemeClr val="dk1"/>
                </a:solidFill>
                <a:latin typeface="Calibri"/>
                <a:ea typeface="Calibri"/>
                <a:cs typeface="Calibri"/>
                <a:sym typeface="Calibri"/>
              </a:rPr>
              <a:t>request</a:t>
            </a:r>
            <a:r>
              <a:rPr lang="fr-FR" sz="1200" dirty="0">
                <a:solidFill>
                  <a:schemeClr val="dk1"/>
                </a:solidFill>
                <a:latin typeface="Calibri"/>
                <a:ea typeface="Calibri"/>
                <a:cs typeface="Calibri"/>
                <a:sym typeface="Calibri"/>
              </a:rPr>
              <a:t> n'est présente dans la file d'attente mise à part celle-ci. La </a:t>
            </a:r>
            <a:r>
              <a:rPr lang="fr-FR" sz="1200" i="1" dirty="0" err="1">
                <a:solidFill>
                  <a:schemeClr val="dk1"/>
                </a:solidFill>
                <a:latin typeface="Calibri"/>
                <a:ea typeface="Calibri"/>
                <a:cs typeface="Calibri"/>
                <a:sym typeface="Calibri"/>
              </a:rPr>
              <a:t>request</a:t>
            </a:r>
            <a:r>
              <a:rPr lang="fr-FR" sz="1200" dirty="0">
                <a:solidFill>
                  <a:schemeClr val="dk1"/>
                </a:solidFill>
                <a:latin typeface="Calibri"/>
                <a:ea typeface="Calibri"/>
                <a:cs typeface="Calibri"/>
                <a:sym typeface="Calibri"/>
              </a:rPr>
              <a:t> est active ; l'exemplaire est pris en rayon ou se trouve sur le rayon des réservations.</a:t>
            </a:r>
            <a:endParaRPr dirty="0"/>
          </a:p>
          <a:p>
            <a:pPr marL="0" marR="0" lvl="0" indent="0" algn="l" rtl="0">
              <a:lnSpc>
                <a:spcPct val="100000"/>
              </a:lnSpc>
              <a:spcBef>
                <a:spcPts val="0"/>
              </a:spcBef>
              <a:spcAft>
                <a:spcPts val="0"/>
              </a:spcAft>
              <a:buClr>
                <a:schemeClr val="dk1"/>
              </a:buClr>
              <a:buSzPts val="1200"/>
              <a:buFont typeface="Calibri"/>
              <a:buNone/>
            </a:pPr>
            <a:r>
              <a:rPr lang="fr-FR" sz="1200" dirty="0">
                <a:solidFill>
                  <a:schemeClr val="dk1"/>
                </a:solidFill>
                <a:latin typeface="Calibri"/>
                <a:ea typeface="Calibri"/>
                <a:cs typeface="Calibri"/>
                <a:sym typeface="Calibri"/>
              </a:rPr>
              <a:t>		</a:t>
            </a:r>
            <a:endParaRPr dirty="0"/>
          </a:p>
          <a:p>
            <a:pPr marL="0" marR="0" lvl="0" indent="0" algn="l" rtl="0">
              <a:lnSpc>
                <a:spcPct val="100000"/>
              </a:lnSpc>
              <a:spcBef>
                <a:spcPts val="0"/>
              </a:spcBef>
              <a:spcAft>
                <a:spcPts val="0"/>
              </a:spcAft>
              <a:buClr>
                <a:schemeClr val="dk1"/>
              </a:buClr>
              <a:buSzPts val="1200"/>
              <a:buFont typeface="Calibri"/>
              <a:buNone/>
            </a:pPr>
            <a:r>
              <a:rPr lang="fr-FR" sz="1200" dirty="0">
                <a:solidFill>
                  <a:schemeClr val="dk1"/>
                </a:solidFill>
                <a:latin typeface="Calibri"/>
                <a:ea typeface="Calibri"/>
                <a:cs typeface="Calibri"/>
                <a:sym typeface="Calibri"/>
              </a:rPr>
              <a:t>		&lt;autre nombre&gt; – Ce nombre correspond au nombre de </a:t>
            </a:r>
            <a:r>
              <a:rPr lang="fr-FR" sz="1200" i="1" dirty="0" err="1">
                <a:solidFill>
                  <a:schemeClr val="dk1"/>
                </a:solidFill>
                <a:latin typeface="Calibri"/>
                <a:ea typeface="Calibri"/>
                <a:cs typeface="Calibri"/>
                <a:sym typeface="Calibri"/>
              </a:rPr>
              <a:t>requests</a:t>
            </a:r>
            <a:r>
              <a:rPr lang="fr-FR" sz="1200" i="1" dirty="0">
                <a:solidFill>
                  <a:schemeClr val="dk1"/>
                </a:solidFill>
                <a:latin typeface="Calibri"/>
                <a:ea typeface="Calibri"/>
                <a:cs typeface="Calibri"/>
                <a:sym typeface="Calibri"/>
              </a:rPr>
              <a:t> </a:t>
            </a:r>
            <a:r>
              <a:rPr lang="fr-FR" sz="1200" dirty="0">
                <a:solidFill>
                  <a:schemeClr val="dk1"/>
                </a:solidFill>
                <a:latin typeface="Calibri"/>
                <a:ea typeface="Calibri"/>
                <a:cs typeface="Calibri"/>
                <a:sym typeface="Calibri"/>
              </a:rPr>
              <a:t>pour l'exemplaire dans la file d'attente, cette </a:t>
            </a:r>
            <a:r>
              <a:rPr lang="fr-FR" sz="1200" i="1" dirty="0" err="1">
                <a:solidFill>
                  <a:schemeClr val="dk1"/>
                </a:solidFill>
                <a:latin typeface="Calibri"/>
                <a:ea typeface="Calibri"/>
                <a:cs typeface="Calibri"/>
                <a:sym typeface="Calibri"/>
              </a:rPr>
              <a:t>request</a:t>
            </a:r>
            <a:r>
              <a:rPr lang="fr-FR" sz="1200" dirty="0">
                <a:solidFill>
                  <a:schemeClr val="dk1"/>
                </a:solidFill>
                <a:latin typeface="Calibri"/>
                <a:ea typeface="Calibri"/>
                <a:cs typeface="Calibri"/>
                <a:sym typeface="Calibri"/>
              </a:rPr>
              <a:t> y compris. Par exemple, si Place dans la file d'attente = 3, cela signifie que cette </a:t>
            </a:r>
            <a:r>
              <a:rPr lang="fr-FR" sz="1200" i="1" dirty="0" err="1">
                <a:solidFill>
                  <a:schemeClr val="dk1"/>
                </a:solidFill>
                <a:latin typeface="Calibri"/>
                <a:ea typeface="Calibri"/>
                <a:cs typeface="Calibri"/>
                <a:sym typeface="Calibri"/>
              </a:rPr>
              <a:t>request</a:t>
            </a:r>
            <a:r>
              <a:rPr lang="fr-FR" sz="1200" dirty="0">
                <a:solidFill>
                  <a:schemeClr val="dk1"/>
                </a:solidFill>
                <a:latin typeface="Calibri"/>
                <a:ea typeface="Calibri"/>
                <a:cs typeface="Calibri"/>
                <a:sym typeface="Calibri"/>
              </a:rPr>
              <a:t> sera la troisième </a:t>
            </a:r>
            <a:r>
              <a:rPr lang="fr-FR" sz="1200" i="1" dirty="0" err="1">
                <a:solidFill>
                  <a:schemeClr val="dk1"/>
                </a:solidFill>
                <a:latin typeface="Calibri"/>
                <a:ea typeface="Calibri"/>
                <a:cs typeface="Calibri"/>
                <a:sym typeface="Calibri"/>
              </a:rPr>
              <a:t>request</a:t>
            </a:r>
            <a:r>
              <a:rPr lang="fr-FR" sz="1200" i="1" dirty="0">
                <a:solidFill>
                  <a:schemeClr val="dk1"/>
                </a:solidFill>
                <a:latin typeface="Calibri"/>
                <a:ea typeface="Calibri"/>
                <a:cs typeface="Calibri"/>
                <a:sym typeface="Calibri"/>
              </a:rPr>
              <a:t> </a:t>
            </a:r>
            <a:r>
              <a:rPr lang="fr-FR" sz="1200" dirty="0">
                <a:solidFill>
                  <a:schemeClr val="dk1"/>
                </a:solidFill>
                <a:latin typeface="Calibri"/>
                <a:ea typeface="Calibri"/>
                <a:cs typeface="Calibri"/>
                <a:sym typeface="Calibri"/>
              </a:rPr>
              <a:t>de la file traitée par le système. Les </a:t>
            </a:r>
            <a:r>
              <a:rPr lang="fr-FR" sz="1200" i="1" dirty="0" err="1">
                <a:solidFill>
                  <a:schemeClr val="dk1"/>
                </a:solidFill>
                <a:latin typeface="Calibri"/>
                <a:ea typeface="Calibri"/>
                <a:cs typeface="Calibri"/>
                <a:sym typeface="Calibri"/>
              </a:rPr>
              <a:t>requests</a:t>
            </a:r>
            <a:r>
              <a:rPr lang="fr-FR" sz="1200" i="1" dirty="0">
                <a:solidFill>
                  <a:schemeClr val="dk1"/>
                </a:solidFill>
                <a:latin typeface="Calibri"/>
                <a:ea typeface="Calibri"/>
                <a:cs typeface="Calibri"/>
                <a:sym typeface="Calibri"/>
              </a:rPr>
              <a:t> </a:t>
            </a:r>
            <a:r>
              <a:rPr lang="fr-FR" sz="1200" dirty="0">
                <a:solidFill>
                  <a:schemeClr val="dk1"/>
                </a:solidFill>
                <a:latin typeface="Calibri"/>
                <a:ea typeface="Calibri"/>
                <a:cs typeface="Calibri"/>
                <a:sym typeface="Calibri"/>
              </a:rPr>
              <a:t>qui sont placées avant celle-ci ont soit une priorité plus élevée, soit la même priorité mais ont été placées plus tôt dans la file que la </a:t>
            </a:r>
            <a:r>
              <a:rPr lang="fr-FR" sz="1200" i="1" dirty="0" err="1">
                <a:solidFill>
                  <a:schemeClr val="dk1"/>
                </a:solidFill>
                <a:latin typeface="Calibri"/>
                <a:ea typeface="Calibri"/>
                <a:cs typeface="Calibri"/>
                <a:sym typeface="Calibri"/>
              </a:rPr>
              <a:t>request</a:t>
            </a:r>
            <a:r>
              <a:rPr lang="fr-FR" sz="1200" i="1" dirty="0">
                <a:solidFill>
                  <a:schemeClr val="dk1"/>
                </a:solidFill>
                <a:latin typeface="Calibri"/>
                <a:ea typeface="Calibri"/>
                <a:cs typeface="Calibri"/>
                <a:sym typeface="Calibri"/>
              </a:rPr>
              <a:t> </a:t>
            </a:r>
            <a:r>
              <a:rPr lang="fr-FR" sz="1200" dirty="0">
                <a:solidFill>
                  <a:schemeClr val="dk1"/>
                </a:solidFill>
                <a:latin typeface="Calibri"/>
                <a:ea typeface="Calibri"/>
                <a:cs typeface="Calibri"/>
                <a:sym typeface="Calibri"/>
              </a:rPr>
              <a:t>en question.</a:t>
            </a:r>
            <a:endParaRPr dirty="0"/>
          </a:p>
          <a:p>
            <a:pPr marL="0" marR="0" lvl="0" indent="0" algn="l" rtl="0">
              <a:lnSpc>
                <a:spcPct val="100000"/>
              </a:lnSpc>
              <a:spcBef>
                <a:spcPts val="0"/>
              </a:spcBef>
              <a:spcAft>
                <a:spcPts val="0"/>
              </a:spcAft>
              <a:buClr>
                <a:schemeClr val="dk1"/>
              </a:buClr>
              <a:buSzPts val="1200"/>
              <a:buFont typeface="Calibri"/>
              <a:buNone/>
            </a:pPr>
            <a:endParaRPr sz="12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fr-FR" sz="1200" dirty="0">
                <a:solidFill>
                  <a:schemeClr val="dk1"/>
                </a:solidFill>
                <a:latin typeface="Calibri"/>
                <a:ea typeface="Calibri"/>
                <a:cs typeface="Calibri"/>
                <a:sym typeface="Calibri"/>
              </a:rPr>
              <a:t>		Si plusieurs exemplaires peuvent satisfaire la </a:t>
            </a:r>
            <a:r>
              <a:rPr lang="fr-FR" sz="1200" i="1" dirty="0" err="1">
                <a:solidFill>
                  <a:schemeClr val="dk1"/>
                </a:solidFill>
                <a:latin typeface="Calibri"/>
                <a:ea typeface="Calibri"/>
                <a:cs typeface="Calibri"/>
                <a:sym typeface="Calibri"/>
              </a:rPr>
              <a:t>request</a:t>
            </a:r>
            <a:r>
              <a:rPr lang="fr-FR" sz="1200" dirty="0">
                <a:solidFill>
                  <a:schemeClr val="dk1"/>
                </a:solidFill>
                <a:latin typeface="Calibri"/>
                <a:ea typeface="Calibri"/>
                <a:cs typeface="Calibri"/>
                <a:sym typeface="Calibri"/>
              </a:rPr>
              <a:t>, mais que chacun est dans une file d'attente différente, la valeur de la file d'attente la plus longue est affichée (c'est-à-dire que le nombre affiché est basé sur l'exemplaire qui sera disponible en dernier). Vous pouvez vous trouver face à des scenarii où des </a:t>
            </a:r>
            <a:r>
              <a:rPr lang="fr-FR" sz="1200" i="1" dirty="0" err="1">
                <a:solidFill>
                  <a:schemeClr val="dk1"/>
                </a:solidFill>
                <a:latin typeface="Calibri"/>
                <a:ea typeface="Calibri"/>
                <a:cs typeface="Calibri"/>
                <a:sym typeface="Calibri"/>
              </a:rPr>
              <a:t>request</a:t>
            </a:r>
            <a:r>
              <a:rPr lang="fr-FR" sz="1200" i="1" dirty="0">
                <a:solidFill>
                  <a:schemeClr val="dk1"/>
                </a:solidFill>
                <a:latin typeface="Calibri"/>
                <a:ea typeface="Calibri"/>
                <a:cs typeface="Calibri"/>
                <a:sym typeface="Calibri"/>
              </a:rPr>
              <a:t> </a:t>
            </a:r>
            <a:r>
              <a:rPr lang="fr-FR" sz="1200" dirty="0">
                <a:solidFill>
                  <a:schemeClr val="dk1"/>
                </a:solidFill>
                <a:latin typeface="Calibri"/>
                <a:ea typeface="Calibri"/>
                <a:cs typeface="Calibri"/>
                <a:sym typeface="Calibri"/>
              </a:rPr>
              <a:t>sont satisfaites en fonction de l'ordre dans lequel elles ont été placées, et où d'autres sont satisfaites en fonction de la priorité de la </a:t>
            </a:r>
            <a:r>
              <a:rPr lang="fr-FR" sz="1200" i="1" dirty="0" err="1">
                <a:solidFill>
                  <a:schemeClr val="dk1"/>
                </a:solidFill>
                <a:latin typeface="Calibri"/>
                <a:ea typeface="Calibri"/>
                <a:cs typeface="Calibri"/>
                <a:sym typeface="Calibri"/>
              </a:rPr>
              <a:t>request</a:t>
            </a:r>
            <a:r>
              <a:rPr lang="fr-FR" sz="1200" dirty="0">
                <a:solidFill>
                  <a:schemeClr val="dk1"/>
                </a:solidFill>
                <a:latin typeface="Calibri"/>
                <a:ea typeface="Calibri"/>
                <a:cs typeface="Calibri"/>
                <a:sym typeface="Calibri"/>
              </a:rPr>
              <a:t>.</a:t>
            </a:r>
            <a:endParaRPr sz="1200" dirty="0">
              <a:solidFill>
                <a:schemeClr val="dk1"/>
              </a:solidFill>
              <a:latin typeface="Calibri"/>
              <a:ea typeface="Calibri"/>
              <a:cs typeface="Calibri"/>
              <a:sym typeface="Calibri"/>
            </a:endParaRPr>
          </a:p>
        </p:txBody>
      </p:sp>
      <p:sp>
        <p:nvSpPr>
          <p:cNvPr id="669" name="Google Shape;669;p44: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fr-FR"/>
              <a:t>80</a:t>
            </a:fld>
            <a:endParaRPr/>
          </a:p>
        </p:txBody>
      </p:sp>
    </p:spTree>
    <p:extLst>
      <p:ext uri="{BB962C8B-B14F-4D97-AF65-F5344CB8AC3E}">
        <p14:creationId xmlns:p14="http://schemas.microsoft.com/office/powerpoint/2010/main" val="11036919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Google Shape;986;p7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7" name="Google Shape;987;p79: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dirty="0"/>
              <a:t>Attention : ne pas faire de </a:t>
            </a:r>
            <a:r>
              <a:rPr lang="fr-FR" i="1" dirty="0" err="1"/>
              <a:t>request</a:t>
            </a:r>
            <a:r>
              <a:rPr lang="fr-FR" dirty="0"/>
              <a:t> depuis les collections ULiège avec sa propre identification pour un lecteur, car la </a:t>
            </a:r>
            <a:r>
              <a:rPr lang="fr-FR" i="1" dirty="0" err="1"/>
              <a:t>request</a:t>
            </a:r>
            <a:r>
              <a:rPr lang="fr-FR" dirty="0"/>
              <a:t> serait encodée à votre nom.</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fr-FR" dirty="0"/>
              <a:t>Il est aussi possible de faire une </a:t>
            </a:r>
            <a:r>
              <a:rPr lang="fr-FR" i="1" dirty="0" err="1"/>
              <a:t>request</a:t>
            </a:r>
            <a:r>
              <a:rPr lang="fr-FR" dirty="0"/>
              <a:t> depuis Alma, mais pas avec le rôle </a:t>
            </a:r>
            <a:r>
              <a:rPr lang="fr-FR" i="1" dirty="0"/>
              <a:t>circulation desk </a:t>
            </a:r>
            <a:r>
              <a:rPr lang="fr-FR" i="1" dirty="0" err="1"/>
              <a:t>operator</a:t>
            </a:r>
            <a:r>
              <a:rPr lang="fr-FR" i="1" dirty="0"/>
              <a:t> </a:t>
            </a:r>
            <a:r>
              <a:rPr lang="fr-FR" i="1" dirty="0" err="1"/>
              <a:t>limited</a:t>
            </a:r>
            <a:endParaRPr lang="fr-FR" i="1" dirty="0"/>
          </a:p>
          <a:p>
            <a:pPr marL="0" marR="0" lvl="0" indent="0" algn="l" rtl="0">
              <a:lnSpc>
                <a:spcPct val="100000"/>
              </a:lnSpc>
              <a:spcBef>
                <a:spcPts val="0"/>
              </a:spcBef>
              <a:spcAft>
                <a:spcPts val="0"/>
              </a:spcAft>
              <a:buClr>
                <a:schemeClr val="dk1"/>
              </a:buClr>
              <a:buSzPts val="1200"/>
              <a:buFont typeface="Calibri"/>
              <a:buNone/>
            </a:pPr>
            <a:endParaRPr dirty="0"/>
          </a:p>
        </p:txBody>
      </p:sp>
      <p:sp>
        <p:nvSpPr>
          <p:cNvPr id="988" name="Google Shape;988;p79: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81</a:t>
            </a:fld>
            <a:endParaRPr/>
          </a:p>
        </p:txBody>
      </p:sp>
    </p:spTree>
    <p:extLst>
      <p:ext uri="{BB962C8B-B14F-4D97-AF65-F5344CB8AC3E}">
        <p14:creationId xmlns:p14="http://schemas.microsoft.com/office/powerpoint/2010/main" val="300854372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p8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6" name="Google Shape;1006;p80: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a:t>Attention : ne pas faire de </a:t>
            </a:r>
            <a:r>
              <a:rPr lang="fr-FR" i="1"/>
              <a:t>request</a:t>
            </a:r>
            <a:r>
              <a:rPr lang="fr-FR"/>
              <a:t> depuis les collections ULiège avec sa propre identification pour un lecteur, car la </a:t>
            </a:r>
            <a:r>
              <a:rPr lang="fr-FR" i="1"/>
              <a:t>request</a:t>
            </a:r>
            <a:r>
              <a:rPr lang="fr-FR"/>
              <a:t> serait encodée à votre nom.</a:t>
            </a:r>
            <a:endParaRPr/>
          </a:p>
          <a:p>
            <a:pPr marL="0" marR="0" lvl="0" indent="0" algn="l" rtl="0">
              <a:lnSpc>
                <a:spcPct val="100000"/>
              </a:lnSpc>
              <a:spcBef>
                <a:spcPts val="0"/>
              </a:spcBef>
              <a:spcAft>
                <a:spcPts val="0"/>
              </a:spcAft>
              <a:buClr>
                <a:schemeClr val="dk1"/>
              </a:buClr>
              <a:buSzPts val="1200"/>
              <a:buFont typeface="Calibri"/>
              <a:buNone/>
            </a:pPr>
            <a:r>
              <a:rPr lang="fr-FR"/>
              <a:t>Il est aussi possible de faire une </a:t>
            </a:r>
            <a:r>
              <a:rPr lang="fr-FR" i="1"/>
              <a:t>request</a:t>
            </a:r>
            <a:r>
              <a:rPr lang="fr-FR"/>
              <a:t> depuis Alma, mais pas avec le rôle </a:t>
            </a:r>
            <a:r>
              <a:rPr lang="fr-FR" i="1"/>
              <a:t>circulation desk operator limited</a:t>
            </a:r>
            <a:endParaRPr i="1"/>
          </a:p>
        </p:txBody>
      </p:sp>
      <p:sp>
        <p:nvSpPr>
          <p:cNvPr id="1007" name="Google Shape;1007;p80: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82</a:t>
            </a:fld>
            <a:endParaRPr/>
          </a:p>
        </p:txBody>
      </p:sp>
    </p:spTree>
    <p:extLst>
      <p:ext uri="{BB962C8B-B14F-4D97-AF65-F5344CB8AC3E}">
        <p14:creationId xmlns:p14="http://schemas.microsoft.com/office/powerpoint/2010/main" val="167647187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0"/>
        <p:cNvGrpSpPr/>
        <p:nvPr/>
      </p:nvGrpSpPr>
      <p:grpSpPr>
        <a:xfrm>
          <a:off x="0" y="0"/>
          <a:ext cx="0" cy="0"/>
          <a:chOff x="0" y="0"/>
          <a:chExt cx="0" cy="0"/>
        </a:xfrm>
      </p:grpSpPr>
      <p:sp>
        <p:nvSpPr>
          <p:cNvPr id="1021" name="Google Shape;1021;p8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2" name="Google Shape;1022;p81: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u="none">
              <a:solidFill>
                <a:schemeClr val="dk1"/>
              </a:solidFill>
              <a:latin typeface="Calibri"/>
              <a:ea typeface="Calibri"/>
              <a:cs typeface="Calibri"/>
              <a:sym typeface="Calibri"/>
            </a:endParaRPr>
          </a:p>
        </p:txBody>
      </p:sp>
      <p:sp>
        <p:nvSpPr>
          <p:cNvPr id="1023" name="Google Shape;1023;p81: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83</a:t>
            </a:fld>
            <a:endParaRPr/>
          </a:p>
        </p:txBody>
      </p:sp>
    </p:spTree>
    <p:extLst>
      <p:ext uri="{BB962C8B-B14F-4D97-AF65-F5344CB8AC3E}">
        <p14:creationId xmlns:p14="http://schemas.microsoft.com/office/powerpoint/2010/main" val="259378466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1"/>
        <p:cNvGrpSpPr/>
        <p:nvPr/>
      </p:nvGrpSpPr>
      <p:grpSpPr>
        <a:xfrm>
          <a:off x="0" y="0"/>
          <a:ext cx="0" cy="0"/>
          <a:chOff x="0" y="0"/>
          <a:chExt cx="0" cy="0"/>
        </a:xfrm>
      </p:grpSpPr>
      <p:sp>
        <p:nvSpPr>
          <p:cNvPr id="1052" name="Google Shape;1052;p8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3" name="Google Shape;1053;p83: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228600" marR="0" lvl="0" indent="-152400" algn="l" rtl="0">
              <a:lnSpc>
                <a:spcPct val="100000"/>
              </a:lnSpc>
              <a:spcBef>
                <a:spcPts val="0"/>
              </a:spcBef>
              <a:spcAft>
                <a:spcPts val="0"/>
              </a:spcAft>
              <a:buClr>
                <a:schemeClr val="dk1"/>
              </a:buClr>
              <a:buSzPts val="1200"/>
              <a:buFont typeface="Calibri"/>
              <a:buNone/>
            </a:pPr>
            <a:endParaRPr sz="1200" i="0" u="none">
              <a:solidFill>
                <a:schemeClr val="dk1"/>
              </a:solidFill>
              <a:latin typeface="Calibri"/>
              <a:ea typeface="Calibri"/>
              <a:cs typeface="Calibri"/>
              <a:sym typeface="Calibri"/>
            </a:endParaRPr>
          </a:p>
        </p:txBody>
      </p:sp>
      <p:sp>
        <p:nvSpPr>
          <p:cNvPr id="1054" name="Google Shape;1054;p83: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85</a:t>
            </a:fld>
            <a:endParaRPr/>
          </a:p>
        </p:txBody>
      </p:sp>
    </p:spTree>
    <p:extLst>
      <p:ext uri="{BB962C8B-B14F-4D97-AF65-F5344CB8AC3E}">
        <p14:creationId xmlns:p14="http://schemas.microsoft.com/office/powerpoint/2010/main" val="2132672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8: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a:t>Les différentes pages présentées dans cette partie de l’écran dépendent de votre localisation et de vos actions.</a:t>
            </a:r>
            <a:endParaRPr/>
          </a:p>
          <a:p>
            <a:pPr marL="0" marR="0" lvl="0" indent="0" algn="l" rtl="0">
              <a:lnSpc>
                <a:spcPct val="100000"/>
              </a:lnSpc>
              <a:spcBef>
                <a:spcPts val="0"/>
              </a:spcBef>
              <a:spcAft>
                <a:spcPts val="0"/>
              </a:spcAft>
              <a:buClr>
                <a:schemeClr val="dk1"/>
              </a:buClr>
              <a:buSzPts val="1200"/>
              <a:buFont typeface="Calibri"/>
              <a:buNone/>
            </a:pPr>
            <a:r>
              <a:rPr lang="fr-FR"/>
              <a:t>Si vous êtes localisé ailleurs, par exemple en acquisitions, Alma vous présentera les pages récentes liées à cette localisation (</a:t>
            </a:r>
            <a:r>
              <a:rPr lang="fr-FR" i="1"/>
              <a:t>Package</a:t>
            </a:r>
            <a:r>
              <a:rPr lang="fr-FR"/>
              <a:t>, </a:t>
            </a:r>
            <a:r>
              <a:rPr lang="fr-FR" i="1"/>
              <a:t>Create Invoice </a:t>
            </a:r>
            <a:r>
              <a:rPr lang="fr-FR"/>
              <a:t>etc…)</a:t>
            </a:r>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278" name="Google Shape;278;p8: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8</a:t>
            </a:fld>
            <a:endParaRPr/>
          </a:p>
        </p:txBody>
      </p:sp>
    </p:spTree>
    <p:extLst>
      <p:ext uri="{BB962C8B-B14F-4D97-AF65-F5344CB8AC3E}">
        <p14:creationId xmlns:p14="http://schemas.microsoft.com/office/powerpoint/2010/main" val="199495725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0"/>
        <p:cNvGrpSpPr/>
        <p:nvPr/>
      </p:nvGrpSpPr>
      <p:grpSpPr>
        <a:xfrm>
          <a:off x="0" y="0"/>
          <a:ext cx="0" cy="0"/>
          <a:chOff x="0" y="0"/>
          <a:chExt cx="0" cy="0"/>
        </a:xfrm>
      </p:grpSpPr>
      <p:sp>
        <p:nvSpPr>
          <p:cNvPr id="1061" name="Google Shape;1061;p8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2" name="Google Shape;1062;p84: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i="0" u="none">
              <a:solidFill>
                <a:schemeClr val="dk1"/>
              </a:solidFill>
              <a:latin typeface="Calibri"/>
              <a:ea typeface="Calibri"/>
              <a:cs typeface="Calibri"/>
              <a:sym typeface="Calibri"/>
            </a:endParaRPr>
          </a:p>
        </p:txBody>
      </p:sp>
      <p:sp>
        <p:nvSpPr>
          <p:cNvPr id="1063" name="Google Shape;1063;p84: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86</a:t>
            </a:fld>
            <a:endParaRPr/>
          </a:p>
        </p:txBody>
      </p:sp>
    </p:spTree>
    <p:extLst>
      <p:ext uri="{BB962C8B-B14F-4D97-AF65-F5344CB8AC3E}">
        <p14:creationId xmlns:p14="http://schemas.microsoft.com/office/powerpoint/2010/main" val="332601990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9"/>
        <p:cNvGrpSpPr/>
        <p:nvPr/>
      </p:nvGrpSpPr>
      <p:grpSpPr>
        <a:xfrm>
          <a:off x="0" y="0"/>
          <a:ext cx="0" cy="0"/>
          <a:chOff x="0" y="0"/>
          <a:chExt cx="0" cy="0"/>
        </a:xfrm>
      </p:grpSpPr>
      <p:sp>
        <p:nvSpPr>
          <p:cNvPr id="1070" name="Google Shape;1070;p8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1" name="Google Shape;1071;p85: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i="0" u="none">
              <a:solidFill>
                <a:schemeClr val="dk1"/>
              </a:solidFill>
              <a:latin typeface="Calibri"/>
              <a:ea typeface="Calibri"/>
              <a:cs typeface="Calibri"/>
              <a:sym typeface="Calibri"/>
            </a:endParaRPr>
          </a:p>
        </p:txBody>
      </p:sp>
      <p:sp>
        <p:nvSpPr>
          <p:cNvPr id="1072" name="Google Shape;1072;p85: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87</a:t>
            </a:fld>
            <a:endParaRPr/>
          </a:p>
        </p:txBody>
      </p:sp>
    </p:spTree>
    <p:extLst>
      <p:ext uri="{BB962C8B-B14F-4D97-AF65-F5344CB8AC3E}">
        <p14:creationId xmlns:p14="http://schemas.microsoft.com/office/powerpoint/2010/main" val="251581433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8"/>
        <p:cNvGrpSpPr/>
        <p:nvPr/>
      </p:nvGrpSpPr>
      <p:grpSpPr>
        <a:xfrm>
          <a:off x="0" y="0"/>
          <a:ext cx="0" cy="0"/>
          <a:chOff x="0" y="0"/>
          <a:chExt cx="0" cy="0"/>
        </a:xfrm>
      </p:grpSpPr>
      <p:sp>
        <p:nvSpPr>
          <p:cNvPr id="1079" name="Google Shape;1079;p86: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0" name="Google Shape;1080;p86: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i="0" u="none">
              <a:solidFill>
                <a:schemeClr val="dk1"/>
              </a:solidFill>
              <a:latin typeface="Calibri"/>
              <a:ea typeface="Calibri"/>
              <a:cs typeface="Calibri"/>
              <a:sym typeface="Calibri"/>
            </a:endParaRPr>
          </a:p>
        </p:txBody>
      </p:sp>
      <p:sp>
        <p:nvSpPr>
          <p:cNvPr id="1081" name="Google Shape;1081;p86: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88</a:t>
            </a:fld>
            <a:endParaRPr/>
          </a:p>
        </p:txBody>
      </p:sp>
    </p:spTree>
    <p:extLst>
      <p:ext uri="{BB962C8B-B14F-4D97-AF65-F5344CB8AC3E}">
        <p14:creationId xmlns:p14="http://schemas.microsoft.com/office/powerpoint/2010/main" val="345074879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8"/>
        <p:cNvGrpSpPr/>
        <p:nvPr/>
      </p:nvGrpSpPr>
      <p:grpSpPr>
        <a:xfrm>
          <a:off x="0" y="0"/>
          <a:ext cx="0" cy="0"/>
          <a:chOff x="0" y="0"/>
          <a:chExt cx="0" cy="0"/>
        </a:xfrm>
      </p:grpSpPr>
      <p:sp>
        <p:nvSpPr>
          <p:cNvPr id="1089" name="Google Shape;1089;p8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0" name="Google Shape;1090;p87: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sz="1200" i="0" u="none">
                <a:solidFill>
                  <a:schemeClr val="dk1"/>
                </a:solidFill>
                <a:latin typeface="Calibri"/>
                <a:ea typeface="Calibri"/>
                <a:cs typeface="Calibri"/>
                <a:sym typeface="Calibri"/>
              </a:rPr>
              <a:t>Le statut du document change</a:t>
            </a:r>
            <a:endParaRPr/>
          </a:p>
          <a:p>
            <a:pPr marL="0" marR="0" lvl="0" indent="0" algn="l" rtl="0">
              <a:lnSpc>
                <a:spcPct val="100000"/>
              </a:lnSpc>
              <a:spcBef>
                <a:spcPts val="0"/>
              </a:spcBef>
              <a:spcAft>
                <a:spcPts val="0"/>
              </a:spcAft>
              <a:buClr>
                <a:schemeClr val="dk1"/>
              </a:buClr>
              <a:buSzPts val="1200"/>
              <a:buFont typeface="Calibri"/>
              <a:buNone/>
            </a:pPr>
            <a:r>
              <a:rPr lang="fr-FR" sz="1200" i="0" u="none">
                <a:solidFill>
                  <a:schemeClr val="dk1"/>
                </a:solidFill>
                <a:latin typeface="Calibri"/>
                <a:ea typeface="Calibri"/>
                <a:cs typeface="Calibri"/>
                <a:sym typeface="Calibri"/>
              </a:rPr>
              <a:t>	Dans les Collections ULiège : « en rayon des réservations jusqu’au… », « en cours », puis « en prêt »</a:t>
            </a:r>
            <a:endParaRPr/>
          </a:p>
          <a:p>
            <a:pPr marL="0" marR="0" lvl="0" indent="0" algn="l" rtl="0">
              <a:lnSpc>
                <a:spcPct val="100000"/>
              </a:lnSpc>
              <a:spcBef>
                <a:spcPts val="0"/>
              </a:spcBef>
              <a:spcAft>
                <a:spcPts val="0"/>
              </a:spcAft>
              <a:buClr>
                <a:schemeClr val="dk1"/>
              </a:buClr>
              <a:buSzPts val="1200"/>
              <a:buFont typeface="Calibri"/>
              <a:buNone/>
            </a:pPr>
            <a:r>
              <a:rPr lang="fr-FR" sz="1200" i="0" u="none">
                <a:solidFill>
                  <a:schemeClr val="dk1"/>
                </a:solidFill>
                <a:latin typeface="Calibri"/>
                <a:ea typeface="Calibri"/>
                <a:cs typeface="Calibri"/>
                <a:sym typeface="Calibri"/>
              </a:rPr>
              <a:t> 	Dans Alma, successivement </a:t>
            </a:r>
            <a:r>
              <a:rPr lang="fr-FR" sz="1200" i="1" u="none">
                <a:solidFill>
                  <a:schemeClr val="dk1"/>
                </a:solidFill>
                <a:latin typeface="Calibri"/>
                <a:ea typeface="Calibri"/>
                <a:cs typeface="Calibri"/>
                <a:sym typeface="Calibri"/>
              </a:rPr>
              <a:t>transit, hold shelf</a:t>
            </a:r>
            <a:r>
              <a:rPr lang="fr-FR" sz="1200" i="0" u="none">
                <a:solidFill>
                  <a:schemeClr val="dk1"/>
                </a:solidFill>
                <a:latin typeface="Calibri"/>
                <a:ea typeface="Calibri"/>
                <a:cs typeface="Calibri"/>
                <a:sym typeface="Calibri"/>
              </a:rPr>
              <a:t>  et puis </a:t>
            </a:r>
            <a:r>
              <a:rPr lang="fr-FR" sz="1200" i="1" u="none">
                <a:solidFill>
                  <a:schemeClr val="dk1"/>
                </a:solidFill>
                <a:latin typeface="Calibri"/>
                <a:ea typeface="Calibri"/>
                <a:cs typeface="Calibri"/>
                <a:sym typeface="Calibri"/>
              </a:rPr>
              <a:t>loan</a:t>
            </a:r>
            <a:endParaRPr sz="1200" i="0" u="none">
              <a:solidFill>
                <a:schemeClr val="dk1"/>
              </a:solidFill>
              <a:latin typeface="Calibri"/>
              <a:ea typeface="Calibri"/>
              <a:cs typeface="Calibri"/>
              <a:sym typeface="Calibri"/>
            </a:endParaRPr>
          </a:p>
        </p:txBody>
      </p:sp>
      <p:sp>
        <p:nvSpPr>
          <p:cNvPr id="1091" name="Google Shape;1091;p87: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89</a:t>
            </a:fld>
            <a:endParaRPr/>
          </a:p>
        </p:txBody>
      </p:sp>
    </p:spTree>
    <p:extLst>
      <p:ext uri="{BB962C8B-B14F-4D97-AF65-F5344CB8AC3E}">
        <p14:creationId xmlns:p14="http://schemas.microsoft.com/office/powerpoint/2010/main" val="218789441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9"/>
        <p:cNvGrpSpPr/>
        <p:nvPr/>
      </p:nvGrpSpPr>
      <p:grpSpPr>
        <a:xfrm>
          <a:off x="0" y="0"/>
          <a:ext cx="0" cy="0"/>
          <a:chOff x="0" y="0"/>
          <a:chExt cx="0" cy="0"/>
        </a:xfrm>
      </p:grpSpPr>
      <p:sp>
        <p:nvSpPr>
          <p:cNvPr id="1100" name="Google Shape;1100;p8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1" name="Google Shape;1101;p88: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i="0" u="none">
              <a:solidFill>
                <a:schemeClr val="dk1"/>
              </a:solidFill>
              <a:latin typeface="Calibri"/>
              <a:ea typeface="Calibri"/>
              <a:cs typeface="Calibri"/>
              <a:sym typeface="Calibri"/>
            </a:endParaRPr>
          </a:p>
        </p:txBody>
      </p:sp>
      <p:sp>
        <p:nvSpPr>
          <p:cNvPr id="1102" name="Google Shape;1102;p88: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90</a:t>
            </a:fld>
            <a:endParaRPr/>
          </a:p>
        </p:txBody>
      </p:sp>
    </p:spTree>
    <p:extLst>
      <p:ext uri="{BB962C8B-B14F-4D97-AF65-F5344CB8AC3E}">
        <p14:creationId xmlns:p14="http://schemas.microsoft.com/office/powerpoint/2010/main" val="393439862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0"/>
        <p:cNvGrpSpPr/>
        <p:nvPr/>
      </p:nvGrpSpPr>
      <p:grpSpPr>
        <a:xfrm>
          <a:off x="0" y="0"/>
          <a:ext cx="0" cy="0"/>
          <a:chOff x="0" y="0"/>
          <a:chExt cx="0" cy="0"/>
        </a:xfrm>
      </p:grpSpPr>
      <p:sp>
        <p:nvSpPr>
          <p:cNvPr id="1111" name="Google Shape;1111;p8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2" name="Google Shape;1112;p89: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endParaRPr sz="1200">
              <a:solidFill>
                <a:schemeClr val="dk1"/>
              </a:solidFill>
              <a:latin typeface="Calibri"/>
              <a:ea typeface="Calibri"/>
              <a:cs typeface="Calibri"/>
              <a:sym typeface="Calibri"/>
            </a:endParaRPr>
          </a:p>
        </p:txBody>
      </p:sp>
      <p:sp>
        <p:nvSpPr>
          <p:cNvPr id="1113" name="Google Shape;1113;p89: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91</a:t>
            </a:fld>
            <a:endParaRPr/>
          </a:p>
        </p:txBody>
      </p:sp>
    </p:spTree>
    <p:extLst>
      <p:ext uri="{BB962C8B-B14F-4D97-AF65-F5344CB8AC3E}">
        <p14:creationId xmlns:p14="http://schemas.microsoft.com/office/powerpoint/2010/main" val="216801832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8"/>
        <p:cNvGrpSpPr/>
        <p:nvPr/>
      </p:nvGrpSpPr>
      <p:grpSpPr>
        <a:xfrm>
          <a:off x="0" y="0"/>
          <a:ext cx="0" cy="0"/>
          <a:chOff x="0" y="0"/>
          <a:chExt cx="0" cy="0"/>
        </a:xfrm>
      </p:grpSpPr>
      <p:sp>
        <p:nvSpPr>
          <p:cNvPr id="1119" name="Google Shape;1119;p9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0" name="Google Shape;1120;p90: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i="0" u="none">
              <a:solidFill>
                <a:schemeClr val="dk1"/>
              </a:solidFill>
              <a:latin typeface="Calibri"/>
              <a:ea typeface="Calibri"/>
              <a:cs typeface="Calibri"/>
              <a:sym typeface="Calibri"/>
            </a:endParaRPr>
          </a:p>
        </p:txBody>
      </p:sp>
      <p:sp>
        <p:nvSpPr>
          <p:cNvPr id="1121" name="Google Shape;1121;p90: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92</a:t>
            </a:fld>
            <a:endParaRPr/>
          </a:p>
        </p:txBody>
      </p:sp>
    </p:spTree>
    <p:extLst>
      <p:ext uri="{BB962C8B-B14F-4D97-AF65-F5344CB8AC3E}">
        <p14:creationId xmlns:p14="http://schemas.microsoft.com/office/powerpoint/2010/main" val="329999598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0"/>
        <p:cNvGrpSpPr/>
        <p:nvPr/>
      </p:nvGrpSpPr>
      <p:grpSpPr>
        <a:xfrm>
          <a:off x="0" y="0"/>
          <a:ext cx="0" cy="0"/>
          <a:chOff x="0" y="0"/>
          <a:chExt cx="0" cy="0"/>
        </a:xfrm>
      </p:grpSpPr>
      <p:sp>
        <p:nvSpPr>
          <p:cNvPr id="1131" name="Google Shape;1131;p9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2" name="Google Shape;1132;p91: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i="0" u="none">
              <a:solidFill>
                <a:schemeClr val="dk1"/>
              </a:solidFill>
              <a:latin typeface="Calibri"/>
              <a:ea typeface="Calibri"/>
              <a:cs typeface="Calibri"/>
              <a:sym typeface="Calibri"/>
            </a:endParaRPr>
          </a:p>
        </p:txBody>
      </p:sp>
      <p:sp>
        <p:nvSpPr>
          <p:cNvPr id="1133" name="Google Shape;1133;p91: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93</a:t>
            </a:fld>
            <a:endParaRPr/>
          </a:p>
        </p:txBody>
      </p:sp>
    </p:spTree>
    <p:extLst>
      <p:ext uri="{BB962C8B-B14F-4D97-AF65-F5344CB8AC3E}">
        <p14:creationId xmlns:p14="http://schemas.microsoft.com/office/powerpoint/2010/main" val="184440519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2"/>
        <p:cNvGrpSpPr/>
        <p:nvPr/>
      </p:nvGrpSpPr>
      <p:grpSpPr>
        <a:xfrm>
          <a:off x="0" y="0"/>
          <a:ext cx="0" cy="0"/>
          <a:chOff x="0" y="0"/>
          <a:chExt cx="0" cy="0"/>
        </a:xfrm>
      </p:grpSpPr>
      <p:sp>
        <p:nvSpPr>
          <p:cNvPr id="1143" name="Google Shape;1143;p9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4" name="Google Shape;1144;p92: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i="0" u="none">
              <a:solidFill>
                <a:schemeClr val="dk1"/>
              </a:solidFill>
              <a:latin typeface="Calibri"/>
              <a:ea typeface="Calibri"/>
              <a:cs typeface="Calibri"/>
              <a:sym typeface="Calibri"/>
            </a:endParaRPr>
          </a:p>
        </p:txBody>
      </p:sp>
      <p:sp>
        <p:nvSpPr>
          <p:cNvPr id="1145" name="Google Shape;1145;p92: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94</a:t>
            </a:fld>
            <a:endParaRPr/>
          </a:p>
        </p:txBody>
      </p:sp>
    </p:spTree>
    <p:extLst>
      <p:ext uri="{BB962C8B-B14F-4D97-AF65-F5344CB8AC3E}">
        <p14:creationId xmlns:p14="http://schemas.microsoft.com/office/powerpoint/2010/main" val="167479787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1"/>
        <p:cNvGrpSpPr/>
        <p:nvPr/>
      </p:nvGrpSpPr>
      <p:grpSpPr>
        <a:xfrm>
          <a:off x="0" y="0"/>
          <a:ext cx="0" cy="0"/>
          <a:chOff x="0" y="0"/>
          <a:chExt cx="0" cy="0"/>
        </a:xfrm>
      </p:grpSpPr>
      <p:sp>
        <p:nvSpPr>
          <p:cNvPr id="1152" name="Google Shape;1152;p9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3" name="Google Shape;1153;p93: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i="0" u="none" dirty="0">
              <a:solidFill>
                <a:schemeClr val="dk1"/>
              </a:solidFill>
              <a:latin typeface="Calibri"/>
              <a:ea typeface="Calibri"/>
              <a:cs typeface="Calibri"/>
              <a:sym typeface="Calibri"/>
            </a:endParaRPr>
          </a:p>
        </p:txBody>
      </p:sp>
      <p:sp>
        <p:nvSpPr>
          <p:cNvPr id="1154" name="Google Shape;1154;p93: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95</a:t>
            </a:fld>
            <a:endParaRPr/>
          </a:p>
        </p:txBody>
      </p:sp>
    </p:spTree>
    <p:extLst>
      <p:ext uri="{BB962C8B-B14F-4D97-AF65-F5344CB8AC3E}">
        <p14:creationId xmlns:p14="http://schemas.microsoft.com/office/powerpoint/2010/main" val="91645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9: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269" name="Google Shape;269;p9: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9</a:t>
            </a:fld>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2"/>
        <p:cNvGrpSpPr/>
        <p:nvPr/>
      </p:nvGrpSpPr>
      <p:grpSpPr>
        <a:xfrm>
          <a:off x="0" y="0"/>
          <a:ext cx="0" cy="0"/>
          <a:chOff x="0" y="0"/>
          <a:chExt cx="0" cy="0"/>
        </a:xfrm>
      </p:grpSpPr>
      <p:sp>
        <p:nvSpPr>
          <p:cNvPr id="1163" name="Google Shape;1163;p9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4" name="Google Shape;1164;p94: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i="0" u="none">
              <a:solidFill>
                <a:schemeClr val="dk1"/>
              </a:solidFill>
              <a:latin typeface="Calibri"/>
              <a:ea typeface="Calibri"/>
              <a:cs typeface="Calibri"/>
              <a:sym typeface="Calibri"/>
            </a:endParaRPr>
          </a:p>
        </p:txBody>
      </p:sp>
      <p:sp>
        <p:nvSpPr>
          <p:cNvPr id="1165" name="Google Shape;1165;p94: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96</a:t>
            </a:fld>
            <a:endParaRPr/>
          </a:p>
        </p:txBody>
      </p:sp>
    </p:spTree>
    <p:extLst>
      <p:ext uri="{BB962C8B-B14F-4D97-AF65-F5344CB8AC3E}">
        <p14:creationId xmlns:p14="http://schemas.microsoft.com/office/powerpoint/2010/main" val="412535189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4"/>
        <p:cNvGrpSpPr/>
        <p:nvPr/>
      </p:nvGrpSpPr>
      <p:grpSpPr>
        <a:xfrm>
          <a:off x="0" y="0"/>
          <a:ext cx="0" cy="0"/>
          <a:chOff x="0" y="0"/>
          <a:chExt cx="0" cy="0"/>
        </a:xfrm>
      </p:grpSpPr>
      <p:sp>
        <p:nvSpPr>
          <p:cNvPr id="1175" name="Google Shape;1175;gc676683eab_0_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6" name="Google Shape;1176;gc676683eab_0_0:notes"/>
          <p:cNvSpPr txBox="1">
            <a:spLocks noGrp="1"/>
          </p:cNvSpPr>
          <p:nvPr>
            <p:ph type="body" idx="1"/>
          </p:nvPr>
        </p:nvSpPr>
        <p:spPr>
          <a:xfrm>
            <a:off x="679768" y="4715153"/>
            <a:ext cx="5438100" cy="4467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77" name="Google Shape;1177;gc676683eab_0_0:notes"/>
          <p:cNvSpPr txBox="1">
            <a:spLocks noGrp="1"/>
          </p:cNvSpPr>
          <p:nvPr>
            <p:ph type="sldNum" idx="12"/>
          </p:nvPr>
        </p:nvSpPr>
        <p:spPr>
          <a:xfrm>
            <a:off x="3850443" y="9428583"/>
            <a:ext cx="2945700" cy="4962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fr-FR"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79879678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4"/>
        <p:cNvGrpSpPr/>
        <p:nvPr/>
      </p:nvGrpSpPr>
      <p:grpSpPr>
        <a:xfrm>
          <a:off x="0" y="0"/>
          <a:ext cx="0" cy="0"/>
          <a:chOff x="0" y="0"/>
          <a:chExt cx="0" cy="0"/>
        </a:xfrm>
      </p:grpSpPr>
      <p:sp>
        <p:nvSpPr>
          <p:cNvPr id="1185" name="Google Shape;1185;p9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6" name="Google Shape;1186;p95: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1187" name="Google Shape;1187;p95: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98</a:t>
            </a:fld>
            <a:endParaRPr/>
          </a:p>
        </p:txBody>
      </p:sp>
    </p:spTree>
    <p:extLst>
      <p:ext uri="{BB962C8B-B14F-4D97-AF65-F5344CB8AC3E}">
        <p14:creationId xmlns:p14="http://schemas.microsoft.com/office/powerpoint/2010/main" val="365770734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2"/>
        <p:cNvGrpSpPr/>
        <p:nvPr/>
      </p:nvGrpSpPr>
      <p:grpSpPr>
        <a:xfrm>
          <a:off x="0" y="0"/>
          <a:ext cx="0" cy="0"/>
          <a:chOff x="0" y="0"/>
          <a:chExt cx="0" cy="0"/>
        </a:xfrm>
      </p:grpSpPr>
      <p:sp>
        <p:nvSpPr>
          <p:cNvPr id="1193" name="Google Shape;1193;p96: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4" name="Google Shape;1194;p96: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5" name="Google Shape;1195;p96: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99</a:t>
            </a:fld>
            <a:endParaRPr/>
          </a:p>
        </p:txBody>
      </p:sp>
    </p:spTree>
    <p:extLst>
      <p:ext uri="{BB962C8B-B14F-4D97-AF65-F5344CB8AC3E}">
        <p14:creationId xmlns:p14="http://schemas.microsoft.com/office/powerpoint/2010/main" val="19732933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re avec photo" type="title">
  <p:cSld name="TITLE">
    <p:spTree>
      <p:nvGrpSpPr>
        <p:cNvPr id="1" name="Shape 15"/>
        <p:cNvGrpSpPr/>
        <p:nvPr/>
      </p:nvGrpSpPr>
      <p:grpSpPr>
        <a:xfrm>
          <a:off x="0" y="0"/>
          <a:ext cx="0" cy="0"/>
          <a:chOff x="0" y="0"/>
          <a:chExt cx="0" cy="0"/>
        </a:xfrm>
      </p:grpSpPr>
      <p:pic>
        <p:nvPicPr>
          <p:cNvPr id="16" name="Google Shape;16;p98"/>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7" name="Google Shape;17;p98"/>
          <p:cNvSpPr/>
          <p:nvPr/>
        </p:nvSpPr>
        <p:spPr>
          <a:xfrm flipH="1">
            <a:off x="0" y="2258058"/>
            <a:ext cx="9144000" cy="4599941"/>
          </a:xfrm>
          <a:prstGeom prst="rtTriangle">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8" name="Google Shape;18;p98"/>
          <p:cNvSpPr txBox="1">
            <a:spLocks noGrp="1"/>
          </p:cNvSpPr>
          <p:nvPr>
            <p:ph type="ctrTitle"/>
          </p:nvPr>
        </p:nvSpPr>
        <p:spPr>
          <a:xfrm>
            <a:off x="1047645" y="4572579"/>
            <a:ext cx="7772400" cy="796567"/>
          </a:xfrm>
          <a:prstGeom prst="rect">
            <a:avLst/>
          </a:prstGeom>
          <a:noFill/>
          <a:ln>
            <a:noFill/>
          </a:ln>
        </p:spPr>
        <p:txBody>
          <a:bodyPr spcFirstLastPara="1" wrap="square" lIns="91425" tIns="45700" rIns="91425" bIns="45700" anchor="ctr" anchorCtr="0">
            <a:normAutofit/>
          </a:bodyPr>
          <a:lstStyle>
            <a:lvl1pPr lvl="0" algn="r">
              <a:spcBef>
                <a:spcPts val="0"/>
              </a:spcBef>
              <a:spcAft>
                <a:spcPts val="0"/>
              </a:spcAft>
              <a:buClr>
                <a:srgbClr val="5FA3B0"/>
              </a:buClr>
              <a:buSzPts val="3200"/>
              <a:buFont typeface="Calibri"/>
              <a:buNone/>
              <a:defRPr sz="3200" b="1" i="0">
                <a:solidFill>
                  <a:srgbClr val="5FA3B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98"/>
          <p:cNvSpPr txBox="1">
            <a:spLocks noGrp="1"/>
          </p:cNvSpPr>
          <p:nvPr>
            <p:ph type="subTitle" idx="1"/>
          </p:nvPr>
        </p:nvSpPr>
        <p:spPr>
          <a:xfrm>
            <a:off x="2419245" y="5496030"/>
            <a:ext cx="6400800" cy="550475"/>
          </a:xfrm>
          <a:prstGeom prst="rect">
            <a:avLst/>
          </a:prstGeom>
          <a:noFill/>
          <a:ln>
            <a:noFill/>
          </a:ln>
        </p:spPr>
        <p:txBody>
          <a:bodyPr spcFirstLastPara="1" wrap="square" lIns="91425" tIns="45700" rIns="91425" bIns="45700" anchor="t" anchorCtr="0">
            <a:noAutofit/>
          </a:bodyPr>
          <a:lstStyle>
            <a:lvl1pPr lvl="0" algn="r">
              <a:spcBef>
                <a:spcPts val="480"/>
              </a:spcBef>
              <a:spcAft>
                <a:spcPts val="0"/>
              </a:spcAft>
              <a:buSzPts val="1320"/>
              <a:buNone/>
              <a:defRPr sz="2400">
                <a:solidFill>
                  <a:schemeClr val="dk1"/>
                </a:solidFill>
              </a:defRPr>
            </a:lvl1pPr>
            <a:lvl2pPr lvl="1" algn="ctr">
              <a:spcBef>
                <a:spcPts val="560"/>
              </a:spcBef>
              <a:spcAft>
                <a:spcPts val="0"/>
              </a:spcAft>
              <a:buSzPts val="2800"/>
              <a:buNone/>
              <a:defRPr>
                <a:solidFill>
                  <a:srgbClr val="888888"/>
                </a:solidFill>
              </a:defRPr>
            </a:lvl2pPr>
            <a:lvl3pPr lvl="2" algn="ctr">
              <a:spcBef>
                <a:spcPts val="480"/>
              </a:spcBef>
              <a:spcAft>
                <a:spcPts val="0"/>
              </a:spcAft>
              <a:buSzPts val="2400"/>
              <a:buNone/>
              <a:defRPr>
                <a:solidFill>
                  <a:srgbClr val="888888"/>
                </a:solidFill>
              </a:defRPr>
            </a:lvl3pPr>
            <a:lvl4pPr lvl="3" algn="ctr">
              <a:spcBef>
                <a:spcPts val="400"/>
              </a:spcBef>
              <a:spcAft>
                <a:spcPts val="0"/>
              </a:spcAft>
              <a:buSzPts val="2000"/>
              <a:buNone/>
              <a:defRPr>
                <a:solidFill>
                  <a:srgbClr val="888888"/>
                </a:solidFill>
              </a:defRPr>
            </a:lvl4pPr>
            <a:lvl5pPr lvl="4" algn="ctr">
              <a:spcBef>
                <a:spcPts val="400"/>
              </a:spcBef>
              <a:spcAft>
                <a:spcPts val="0"/>
              </a:spcAft>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0" name="Google Shape;20;p9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9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9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fr-FR"/>
              <a:t>‹N°›</a:t>
            </a:fld>
            <a:endParaRPr/>
          </a:p>
        </p:txBody>
      </p:sp>
      <p:sp>
        <p:nvSpPr>
          <p:cNvPr id="23" name="Google Shape;23;p98"/>
          <p:cNvSpPr/>
          <p:nvPr/>
        </p:nvSpPr>
        <p:spPr>
          <a:xfrm rot="10800000">
            <a:off x="3345882" y="0"/>
            <a:ext cx="5798118" cy="2909525"/>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4" name="Google Shape;24;p98"/>
          <p:cNvSpPr/>
          <p:nvPr/>
        </p:nvSpPr>
        <p:spPr>
          <a:xfrm>
            <a:off x="0" y="4525194"/>
            <a:ext cx="4632534" cy="2332806"/>
          </a:xfrm>
          <a:prstGeom prst="rtTriangle">
            <a:avLst/>
          </a:prstGeom>
          <a:solidFill>
            <a:srgbClr val="00707F">
              <a:alpha val="7568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pic>
        <p:nvPicPr>
          <p:cNvPr id="25" name="Google Shape;25;p98"/>
          <p:cNvPicPr preferRelativeResize="0"/>
          <p:nvPr/>
        </p:nvPicPr>
        <p:blipFill rotWithShape="1">
          <a:blip r:embed="rId3">
            <a:alphaModFix/>
          </a:blip>
          <a:srcRect/>
          <a:stretch/>
        </p:blipFill>
        <p:spPr>
          <a:xfrm>
            <a:off x="6244941" y="145774"/>
            <a:ext cx="2777548" cy="114057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Logo">
  <p:cSld name="Logo">
    <p:spTree>
      <p:nvGrpSpPr>
        <p:cNvPr id="1" name="Shape 95"/>
        <p:cNvGrpSpPr/>
        <p:nvPr/>
      </p:nvGrpSpPr>
      <p:grpSpPr>
        <a:xfrm>
          <a:off x="0" y="0"/>
          <a:ext cx="0" cy="0"/>
          <a:chOff x="0" y="0"/>
          <a:chExt cx="0" cy="0"/>
        </a:xfrm>
      </p:grpSpPr>
      <p:pic>
        <p:nvPicPr>
          <p:cNvPr id="96" name="Google Shape;96;p127"/>
          <p:cNvPicPr preferRelativeResize="0"/>
          <p:nvPr/>
        </p:nvPicPr>
        <p:blipFill rotWithShape="1">
          <a:blip r:embed="rId2">
            <a:alphaModFix/>
          </a:blip>
          <a:srcRect/>
          <a:stretch/>
        </p:blipFill>
        <p:spPr>
          <a:xfrm>
            <a:off x="3032840" y="2743200"/>
            <a:ext cx="3912217" cy="160651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avec photo">
    <p:spTree>
      <p:nvGrpSpPr>
        <p:cNvPr id="1" name=""/>
        <p:cNvGrpSpPr/>
        <p:nvPr/>
      </p:nvGrpSpPr>
      <p:grpSpPr>
        <a:xfrm>
          <a:off x="0" y="0"/>
          <a:ext cx="0" cy="0"/>
          <a:chOff x="0" y="0"/>
          <a:chExt cx="0" cy="0"/>
        </a:xfrm>
      </p:grpSpPr>
      <p:pic>
        <p:nvPicPr>
          <p:cNvPr id="18" name="Imag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riangle rectangle 10"/>
          <p:cNvSpPr/>
          <p:nvPr userDrawn="1"/>
        </p:nvSpPr>
        <p:spPr>
          <a:xfrm rot="10800000" flipV="1">
            <a:off x="0" y="2258058"/>
            <a:ext cx="9144000" cy="4599941"/>
          </a:xfrm>
          <a:prstGeom prst="rtTriangle">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Source Sans Pro" panose="020B0503030403020204" pitchFamily="34" charset="0"/>
              <a:ea typeface="Source Sans Pro" panose="020B0503030403020204" pitchFamily="34" charset="0"/>
            </a:endParaRPr>
          </a:p>
        </p:txBody>
      </p:sp>
      <p:sp>
        <p:nvSpPr>
          <p:cNvPr id="2" name="Titre 1"/>
          <p:cNvSpPr>
            <a:spLocks noGrp="1"/>
          </p:cNvSpPr>
          <p:nvPr>
            <p:ph type="ctrTitle"/>
          </p:nvPr>
        </p:nvSpPr>
        <p:spPr>
          <a:xfrm>
            <a:off x="1047645" y="4572579"/>
            <a:ext cx="7772400" cy="796567"/>
          </a:xfrm>
        </p:spPr>
        <p:txBody>
          <a:bodyPr>
            <a:normAutofit/>
          </a:bodyPr>
          <a:lstStyle>
            <a:lvl1pPr algn="r">
              <a:defRPr sz="3200" b="1" i="0">
                <a:solidFill>
                  <a:srgbClr val="5FA3B0"/>
                </a:solidFill>
                <a:latin typeface="+mj-lt"/>
                <a:ea typeface="Source Sans Pro" panose="020B0503030403020204" pitchFamily="34" charset="0"/>
                <a:cs typeface="Source Sans Pro" panose="020B0503030403020204" pitchFamily="34" charset="0"/>
              </a:defRPr>
            </a:lvl1pPr>
          </a:lstStyle>
          <a:p>
            <a:r>
              <a:rPr lang="fr-FR" dirty="0"/>
              <a:t>Cliquez et modifiez le titre</a:t>
            </a:r>
          </a:p>
        </p:txBody>
      </p:sp>
      <p:sp>
        <p:nvSpPr>
          <p:cNvPr id="3" name="Sous-titre 2"/>
          <p:cNvSpPr>
            <a:spLocks noGrp="1"/>
          </p:cNvSpPr>
          <p:nvPr>
            <p:ph type="subTitle" idx="1"/>
          </p:nvPr>
        </p:nvSpPr>
        <p:spPr>
          <a:xfrm>
            <a:off x="1664043" y="5496030"/>
            <a:ext cx="7156002" cy="550475"/>
          </a:xfrm>
        </p:spPr>
        <p:txBody>
          <a:bodyPr>
            <a:noAutofit/>
          </a:bodyPr>
          <a:lstStyle>
            <a:lvl1pPr marL="0" indent="0" algn="r">
              <a:buNone/>
              <a:defRPr sz="2400">
                <a:solidFill>
                  <a:schemeClr val="tx1"/>
                </a:solidFill>
                <a:latin typeface="+mj-lt"/>
                <a:ea typeface="Source Sans Pro" panose="020B0503030403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modifier le style des sous-titres du masque</a:t>
            </a:r>
          </a:p>
        </p:txBody>
      </p:sp>
      <p:sp>
        <p:nvSpPr>
          <p:cNvPr id="4" name="Espace réservé de la date 3"/>
          <p:cNvSpPr>
            <a:spLocks noGrp="1"/>
          </p:cNvSpPr>
          <p:nvPr>
            <p:ph type="dt" sz="half" idx="10"/>
          </p:nvPr>
        </p:nvSpPr>
        <p:spPr/>
        <p:txBody>
          <a:bodyPr/>
          <a:lstStyle>
            <a:lvl1pPr>
              <a:defRPr>
                <a:latin typeface="Source Sans Pro" panose="020B0503030403020204" pitchFamily="34" charset="0"/>
                <a:ea typeface="Source Sans Pro" panose="020B0503030403020204" pitchFamily="34" charset="0"/>
              </a:defRPr>
            </a:lvl1pPr>
          </a:lstStyle>
          <a:p>
            <a:fld id="{1F1410E3-9082-4122-BD0F-717244A7CBE7}" type="datetime1">
              <a:rPr lang="fr-FR" smtClean="0"/>
              <a:pPr/>
              <a:t>25/03/2024</a:t>
            </a:fld>
            <a:endParaRPr lang="fr-FR"/>
          </a:p>
        </p:txBody>
      </p:sp>
      <p:sp>
        <p:nvSpPr>
          <p:cNvPr id="5" name="Espace réservé du pied de page 4"/>
          <p:cNvSpPr>
            <a:spLocks noGrp="1"/>
          </p:cNvSpPr>
          <p:nvPr>
            <p:ph type="ftr" sz="quarter" idx="11"/>
          </p:nvPr>
        </p:nvSpPr>
        <p:spPr/>
        <p:txBody>
          <a:bodyPr/>
          <a:lstStyle>
            <a:lvl1pPr>
              <a:defRPr>
                <a:latin typeface="+mj-lt"/>
                <a:ea typeface="Source Sans Pro" panose="020B0503030403020204" pitchFamily="34" charset="0"/>
              </a:defRPr>
            </a:lvl1pPr>
          </a:lstStyle>
          <a:p>
            <a:endParaRPr lang="fr-FR" dirty="0"/>
          </a:p>
        </p:txBody>
      </p:sp>
      <p:sp>
        <p:nvSpPr>
          <p:cNvPr id="6" name="Espace réservé du numéro de diapositive 5"/>
          <p:cNvSpPr>
            <a:spLocks noGrp="1"/>
          </p:cNvSpPr>
          <p:nvPr>
            <p:ph type="sldNum" sz="quarter" idx="12"/>
          </p:nvPr>
        </p:nvSpPr>
        <p:spPr/>
        <p:txBody>
          <a:bodyPr/>
          <a:lstStyle>
            <a:lvl1pPr>
              <a:defRPr>
                <a:latin typeface="+mj-lt"/>
                <a:ea typeface="Source Sans Pro" panose="020B0503030403020204" pitchFamily="34" charset="0"/>
              </a:defRPr>
            </a:lvl1pPr>
          </a:lstStyle>
          <a:p>
            <a:fld id="{19329706-12B3-8F4C-9CA9-063F8C6A2AC6}" type="slidenum">
              <a:rPr lang="fr-FR" smtClean="0"/>
              <a:pPr/>
              <a:t>‹N°›</a:t>
            </a:fld>
            <a:endParaRPr lang="fr-FR" dirty="0"/>
          </a:p>
        </p:txBody>
      </p:sp>
      <p:sp>
        <p:nvSpPr>
          <p:cNvPr id="7" name="Triangle rectangle 6"/>
          <p:cNvSpPr>
            <a:spLocks noChangeAspect="1"/>
          </p:cNvSpPr>
          <p:nvPr userDrawn="1"/>
        </p:nvSpPr>
        <p:spPr>
          <a:xfrm rot="10800000">
            <a:off x="3345882" y="0"/>
            <a:ext cx="5798118" cy="2909525"/>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Source Sans Pro" panose="020B0503030403020204" pitchFamily="34" charset="0"/>
              <a:ea typeface="Source Sans Pro" panose="020B0503030403020204" pitchFamily="34" charset="0"/>
            </a:endParaRPr>
          </a:p>
        </p:txBody>
      </p:sp>
      <p:sp>
        <p:nvSpPr>
          <p:cNvPr id="10" name="Triangle rectangle 9"/>
          <p:cNvSpPr/>
          <p:nvPr userDrawn="1"/>
        </p:nvSpPr>
        <p:spPr>
          <a:xfrm>
            <a:off x="0" y="4525194"/>
            <a:ext cx="4632534" cy="2332806"/>
          </a:xfrm>
          <a:prstGeom prst="rtTriangle">
            <a:avLst/>
          </a:prstGeom>
          <a:solidFill>
            <a:srgbClr val="00707F">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Source Sans Pro" panose="020B0503030403020204" pitchFamily="34" charset="0"/>
              <a:ea typeface="Source Sans Pro" panose="020B0503030403020204" pitchFamily="34" charset="0"/>
            </a:endParaRPr>
          </a:p>
        </p:txBody>
      </p:sp>
      <p:pic>
        <p:nvPicPr>
          <p:cNvPr id="12" name="Imag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44941" y="145774"/>
            <a:ext cx="2777548" cy="1140574"/>
          </a:xfrm>
          <a:prstGeom prst="rect">
            <a:avLst/>
          </a:prstGeom>
        </p:spPr>
      </p:pic>
    </p:spTree>
    <p:extLst>
      <p:ext uri="{BB962C8B-B14F-4D97-AF65-F5344CB8AC3E}">
        <p14:creationId xmlns:p14="http://schemas.microsoft.com/office/powerpoint/2010/main" val="1190485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grpSp>
        <p:nvGrpSpPr>
          <p:cNvPr id="8" name="Grouper 7"/>
          <p:cNvGrpSpPr/>
          <p:nvPr userDrawn="1"/>
        </p:nvGrpSpPr>
        <p:grpSpPr>
          <a:xfrm>
            <a:off x="0" y="3985324"/>
            <a:ext cx="9145410" cy="2872676"/>
            <a:chOff x="0" y="2271293"/>
            <a:chExt cx="9145410" cy="2872676"/>
          </a:xfrm>
        </p:grpSpPr>
        <p:sp>
          <p:nvSpPr>
            <p:cNvPr id="9" name="Triangle rectangle 26"/>
            <p:cNvSpPr/>
            <p:nvPr userDrawn="1"/>
          </p:nvSpPr>
          <p:spPr>
            <a:xfrm>
              <a:off x="0" y="2271293"/>
              <a:ext cx="5711185" cy="2872207"/>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rgbClr val="007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Source Sans Pro" panose="020B0503030403020204" pitchFamily="34" charset="0"/>
                <a:ea typeface="Source Sans Pro" panose="020B0503030403020204" pitchFamily="34" charset="0"/>
              </a:endParaRPr>
            </a:p>
          </p:txBody>
        </p:sp>
        <p:sp>
          <p:nvSpPr>
            <p:cNvPr id="10" name="Triangle rectangle 26"/>
            <p:cNvSpPr/>
            <p:nvPr userDrawn="1"/>
          </p:nvSpPr>
          <p:spPr>
            <a:xfrm flipH="1">
              <a:off x="3434225" y="2271762"/>
              <a:ext cx="5711185" cy="2872207"/>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rgbClr val="5FA4B0">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Source Sans Pro" panose="020B0503030403020204" pitchFamily="34" charset="0"/>
                <a:ea typeface="Source Sans Pro" panose="020B0503030403020204" pitchFamily="34" charset="0"/>
              </a:endParaRPr>
            </a:p>
          </p:txBody>
        </p:sp>
        <p:sp>
          <p:nvSpPr>
            <p:cNvPr id="11" name="Triangle isocèle 10"/>
            <p:cNvSpPr/>
            <p:nvPr userDrawn="1"/>
          </p:nvSpPr>
          <p:spPr>
            <a:xfrm>
              <a:off x="3434225" y="4568825"/>
              <a:ext cx="2276960" cy="574676"/>
            </a:xfrm>
            <a:prstGeom prst="triangle">
              <a:avLst>
                <a:gd name="adj" fmla="val 49701"/>
              </a:avLst>
            </a:prstGeom>
            <a:solidFill>
              <a:srgbClr val="00707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fr-FR" dirty="0">
                <a:latin typeface="Source Sans Pro" panose="020B0503030403020204" pitchFamily="34" charset="0"/>
                <a:ea typeface="Source Sans Pro" panose="020B0503030403020204" pitchFamily="34" charset="0"/>
              </a:endParaRPr>
            </a:p>
          </p:txBody>
        </p:sp>
      </p:grpSp>
      <p:sp>
        <p:nvSpPr>
          <p:cNvPr id="4" name="Espace réservé de la date 3"/>
          <p:cNvSpPr>
            <a:spLocks noGrp="1"/>
          </p:cNvSpPr>
          <p:nvPr>
            <p:ph type="dt" sz="half" idx="10"/>
          </p:nvPr>
        </p:nvSpPr>
        <p:spPr/>
        <p:txBody>
          <a:bodyPr/>
          <a:lstStyle>
            <a:lvl1pPr>
              <a:defRPr>
                <a:latin typeface="Source Sans Pro" panose="020B0503030403020204" pitchFamily="34" charset="0"/>
                <a:ea typeface="Source Sans Pro" panose="020B0503030403020204" pitchFamily="34" charset="0"/>
              </a:defRPr>
            </a:lvl1pPr>
          </a:lstStyle>
          <a:p>
            <a:fld id="{90BB4A46-2F4D-4FA2-ADD6-EE1C8641F306}" type="datetime1">
              <a:rPr lang="fr-FR" smtClean="0"/>
              <a:pPr/>
              <a:t>25/03/2024</a:t>
            </a:fld>
            <a:endParaRPr lang="fr-FR"/>
          </a:p>
        </p:txBody>
      </p:sp>
      <p:sp>
        <p:nvSpPr>
          <p:cNvPr id="5" name="Espace réservé du pied de page 4"/>
          <p:cNvSpPr>
            <a:spLocks noGrp="1"/>
          </p:cNvSpPr>
          <p:nvPr>
            <p:ph type="ftr" sz="quarter" idx="11"/>
          </p:nvPr>
        </p:nvSpPr>
        <p:spPr/>
        <p:txBody>
          <a:bodyPr/>
          <a:lstStyle>
            <a:lvl1pPr>
              <a:defRPr>
                <a:latin typeface="Source Sans Pro" panose="020B0503030403020204" pitchFamily="34" charset="0"/>
                <a:ea typeface="Source Sans Pro" panose="020B0503030403020204" pitchFamily="34" charset="0"/>
              </a:defRPr>
            </a:lvl1pPr>
          </a:lstStyle>
          <a:p>
            <a:endParaRPr lang="fr-FR"/>
          </a:p>
        </p:txBody>
      </p:sp>
      <p:sp>
        <p:nvSpPr>
          <p:cNvPr id="6" name="Espace réservé du numéro de diapositive 5"/>
          <p:cNvSpPr>
            <a:spLocks noGrp="1"/>
          </p:cNvSpPr>
          <p:nvPr>
            <p:ph type="sldNum" sz="quarter" idx="12"/>
          </p:nvPr>
        </p:nvSpPr>
        <p:spPr/>
        <p:txBody>
          <a:bodyPr/>
          <a:lstStyle>
            <a:lvl1pPr>
              <a:defRPr>
                <a:latin typeface="Source Sans Pro" panose="020B0503030403020204" pitchFamily="34" charset="0"/>
                <a:ea typeface="Source Sans Pro" panose="020B0503030403020204" pitchFamily="34" charset="0"/>
              </a:defRPr>
            </a:lvl1pPr>
          </a:lstStyle>
          <a:p>
            <a:fld id="{19329706-12B3-8F4C-9CA9-063F8C6A2AC6}" type="slidenum">
              <a:rPr lang="fr-FR" smtClean="0"/>
              <a:pPr/>
              <a:t>‹N°›</a:t>
            </a:fld>
            <a:endParaRPr lang="fr-FR"/>
          </a:p>
        </p:txBody>
      </p:sp>
      <p:sp>
        <p:nvSpPr>
          <p:cNvPr id="14" name="Titre 1"/>
          <p:cNvSpPr>
            <a:spLocks noGrp="1"/>
          </p:cNvSpPr>
          <p:nvPr>
            <p:ph type="title"/>
          </p:nvPr>
        </p:nvSpPr>
        <p:spPr>
          <a:xfrm>
            <a:off x="825102" y="2653447"/>
            <a:ext cx="7493796" cy="567349"/>
          </a:xfrm>
        </p:spPr>
        <p:txBody>
          <a:bodyPr>
            <a:normAutofit/>
          </a:bodyPr>
          <a:lstStyle>
            <a:lvl1pPr>
              <a:defRPr sz="3200" b="1">
                <a:solidFill>
                  <a:srgbClr val="5FA3B0"/>
                </a:solidFill>
                <a:latin typeface="+mj-lt"/>
                <a:ea typeface="Source Sans Pro" panose="020B0503030403020204" pitchFamily="34" charset="0"/>
              </a:defRPr>
            </a:lvl1pPr>
          </a:lstStyle>
          <a:p>
            <a:r>
              <a:rPr lang="fr-FR" dirty="0"/>
              <a:t>Cliquez et modifiez le titre</a:t>
            </a:r>
          </a:p>
        </p:txBody>
      </p:sp>
      <p:sp>
        <p:nvSpPr>
          <p:cNvPr id="15" name="Espace réservé du texte 6"/>
          <p:cNvSpPr>
            <a:spLocks noGrp="1"/>
          </p:cNvSpPr>
          <p:nvPr>
            <p:ph type="body" sz="quarter" idx="13" hasCustomPrompt="1"/>
          </p:nvPr>
        </p:nvSpPr>
        <p:spPr>
          <a:xfrm>
            <a:off x="2012181" y="3429000"/>
            <a:ext cx="5119638" cy="552855"/>
          </a:xfrm>
        </p:spPr>
        <p:txBody>
          <a:bodyPr>
            <a:noAutofit/>
          </a:bodyPr>
          <a:lstStyle>
            <a:lvl1pPr marL="0" indent="0" algn="ctr">
              <a:buNone/>
              <a:defRPr sz="2400">
                <a:latin typeface="+mj-lt"/>
                <a:ea typeface="Source Sans Pro" panose="020B0503030403020204" pitchFamily="34" charset="0"/>
              </a:defRPr>
            </a:lvl1pPr>
            <a:lvl2pPr marL="457200" indent="0" algn="ctr">
              <a:buNone/>
              <a:defRPr sz="2400"/>
            </a:lvl2pPr>
            <a:lvl3pPr marL="914400" indent="0" algn="ctr">
              <a:buNone/>
              <a:defRPr sz="2400"/>
            </a:lvl3pPr>
            <a:lvl4pPr marL="1371600" indent="0" algn="ctr">
              <a:buNone/>
              <a:defRPr sz="2400"/>
            </a:lvl4pPr>
            <a:lvl5pPr marL="1828800" indent="0" algn="ctr">
              <a:buNone/>
              <a:defRPr sz="2400"/>
            </a:lvl5pPr>
          </a:lstStyle>
          <a:p>
            <a:pPr lvl="0"/>
            <a:r>
              <a:rPr lang="fr-FR" dirty="0"/>
              <a:t>Cliquez et modifier le texte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69118" y="288015"/>
            <a:ext cx="2142067" cy="879620"/>
          </a:xfrm>
          <a:prstGeom prst="rect">
            <a:avLst/>
          </a:prstGeom>
        </p:spPr>
      </p:pic>
    </p:spTree>
    <p:extLst>
      <p:ext uri="{BB962C8B-B14F-4D97-AF65-F5344CB8AC3E}">
        <p14:creationId xmlns:p14="http://schemas.microsoft.com/office/powerpoint/2010/main" val="3826818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lvl1pPr>
              <a:defRPr>
                <a:latin typeface="+mj-lt"/>
                <a:ea typeface="Source Sans Pro" panose="020B0503030403020204" pitchFamily="34" charset="0"/>
              </a:defRPr>
            </a:lvl1pPr>
          </a:lstStyle>
          <a:p>
            <a:fld id="{B6976F31-04EB-4FF6-A894-A4E78DEF918B}" type="datetime1">
              <a:rPr lang="fr-FR" smtClean="0"/>
              <a:pPr/>
              <a:t>25/03/2024</a:t>
            </a:fld>
            <a:endParaRPr lang="fr-FR" dirty="0"/>
          </a:p>
        </p:txBody>
      </p:sp>
      <p:sp>
        <p:nvSpPr>
          <p:cNvPr id="5" name="Espace réservé du pied de page 4"/>
          <p:cNvSpPr>
            <a:spLocks noGrp="1"/>
          </p:cNvSpPr>
          <p:nvPr>
            <p:ph type="ftr" sz="quarter" idx="11"/>
          </p:nvPr>
        </p:nvSpPr>
        <p:spPr/>
        <p:txBody>
          <a:bodyPr/>
          <a:lstStyle>
            <a:lvl1pPr>
              <a:defRPr>
                <a:latin typeface="+mj-lt"/>
                <a:ea typeface="Source Sans Pro" panose="020B0503030403020204" pitchFamily="34" charset="0"/>
              </a:defRPr>
            </a:lvl1pPr>
          </a:lstStyle>
          <a:p>
            <a:endParaRPr lang="fr-FR" dirty="0"/>
          </a:p>
        </p:txBody>
      </p:sp>
      <p:sp>
        <p:nvSpPr>
          <p:cNvPr id="6" name="Espace réservé du numéro de diapositive 5"/>
          <p:cNvSpPr>
            <a:spLocks noGrp="1"/>
          </p:cNvSpPr>
          <p:nvPr>
            <p:ph type="sldNum" sz="quarter" idx="12"/>
          </p:nvPr>
        </p:nvSpPr>
        <p:spPr/>
        <p:txBody>
          <a:bodyPr/>
          <a:lstStyle>
            <a:lvl1pPr>
              <a:defRPr>
                <a:latin typeface="+mj-lt"/>
                <a:ea typeface="Source Sans Pro" panose="020B0503030403020204" pitchFamily="34" charset="0"/>
              </a:defRPr>
            </a:lvl1pPr>
          </a:lstStyle>
          <a:p>
            <a:fld id="{19329706-12B3-8F4C-9CA9-063F8C6A2AC6}" type="slidenum">
              <a:rPr lang="fr-FR" smtClean="0"/>
              <a:pPr/>
              <a:t>‹N°›</a:t>
            </a:fld>
            <a:endParaRPr lang="fr-FR" dirty="0"/>
          </a:p>
        </p:txBody>
      </p:sp>
      <p:sp>
        <p:nvSpPr>
          <p:cNvPr id="12" name="Titre 1"/>
          <p:cNvSpPr>
            <a:spLocks noGrp="1"/>
          </p:cNvSpPr>
          <p:nvPr>
            <p:ph type="title"/>
          </p:nvPr>
        </p:nvSpPr>
        <p:spPr>
          <a:xfrm>
            <a:off x="3192540" y="4716148"/>
            <a:ext cx="5622328" cy="567349"/>
          </a:xfrm>
        </p:spPr>
        <p:txBody>
          <a:bodyPr>
            <a:normAutofit/>
          </a:bodyPr>
          <a:lstStyle>
            <a:lvl1pPr algn="r">
              <a:defRPr sz="3200" b="1">
                <a:solidFill>
                  <a:srgbClr val="5FA4B0"/>
                </a:solidFill>
                <a:latin typeface="+mj-lt"/>
                <a:ea typeface="Source Sans Pro" panose="020B0503030403020204" pitchFamily="34" charset="0"/>
              </a:defRPr>
            </a:lvl1pPr>
          </a:lstStyle>
          <a:p>
            <a:r>
              <a:rPr lang="fr-FR" dirty="0"/>
              <a:t>Cliquez et modifiez le titre</a:t>
            </a:r>
          </a:p>
        </p:txBody>
      </p:sp>
      <p:sp>
        <p:nvSpPr>
          <p:cNvPr id="13" name="Espace réservé du texte 6"/>
          <p:cNvSpPr>
            <a:spLocks noGrp="1"/>
          </p:cNvSpPr>
          <p:nvPr>
            <p:ph type="body" sz="quarter" idx="13" hasCustomPrompt="1"/>
          </p:nvPr>
        </p:nvSpPr>
        <p:spPr>
          <a:xfrm>
            <a:off x="3192540" y="5362098"/>
            <a:ext cx="5622328" cy="486486"/>
          </a:xfrm>
        </p:spPr>
        <p:txBody>
          <a:bodyPr>
            <a:noAutofit/>
          </a:bodyPr>
          <a:lstStyle>
            <a:lvl1pPr marL="0" indent="0" algn="r">
              <a:buNone/>
              <a:defRPr sz="2400">
                <a:latin typeface="+mj-lt"/>
                <a:ea typeface="Source Sans Pro" panose="020B0503030403020204" pitchFamily="34" charset="0"/>
              </a:defRPr>
            </a:lvl1pPr>
            <a:lvl2pPr marL="457200" indent="0" algn="ctr">
              <a:buNone/>
              <a:defRPr sz="2400"/>
            </a:lvl2pPr>
            <a:lvl3pPr marL="914400" indent="0" algn="ctr">
              <a:buNone/>
              <a:defRPr sz="2400"/>
            </a:lvl3pPr>
            <a:lvl4pPr marL="1371600" indent="0" algn="ctr">
              <a:buNone/>
              <a:defRPr sz="2400"/>
            </a:lvl4pPr>
            <a:lvl5pPr marL="1828800" indent="0" algn="ctr">
              <a:buNone/>
              <a:defRPr sz="2400"/>
            </a:lvl5pPr>
          </a:lstStyle>
          <a:p>
            <a:pPr lvl="0"/>
            <a:r>
              <a:rPr lang="fr-FR" dirty="0"/>
              <a:t>Cliquez et modifier le texte</a:t>
            </a:r>
          </a:p>
        </p:txBody>
      </p:sp>
      <p:grpSp>
        <p:nvGrpSpPr>
          <p:cNvPr id="2" name="Grouper 1"/>
          <p:cNvGrpSpPr/>
          <p:nvPr userDrawn="1"/>
        </p:nvGrpSpPr>
        <p:grpSpPr>
          <a:xfrm>
            <a:off x="-5102" y="-5100"/>
            <a:ext cx="9149101" cy="5719283"/>
            <a:chOff x="-5102" y="-5100"/>
            <a:chExt cx="9149101" cy="5719283"/>
          </a:xfrm>
        </p:grpSpPr>
        <p:sp>
          <p:nvSpPr>
            <p:cNvPr id="15" name="Triangle isocèle 17"/>
            <p:cNvSpPr/>
            <p:nvPr userDrawn="1"/>
          </p:nvSpPr>
          <p:spPr>
            <a:xfrm rot="5400000">
              <a:off x="916003" y="-926205"/>
              <a:ext cx="5719283" cy="7561493"/>
            </a:xfrm>
            <a:custGeom>
              <a:avLst/>
              <a:gdLst>
                <a:gd name="connsiteX0" fmla="*/ 0 w 7610342"/>
                <a:gd name="connsiteY0" fmla="*/ 7556390 h 7556390"/>
                <a:gd name="connsiteX1" fmla="*/ 3805171 w 7610342"/>
                <a:gd name="connsiteY1" fmla="*/ 0 h 7556390"/>
                <a:gd name="connsiteX2" fmla="*/ 7610342 w 7610342"/>
                <a:gd name="connsiteY2" fmla="*/ 7556390 h 7556390"/>
                <a:gd name="connsiteX3" fmla="*/ 0 w 7610342"/>
                <a:gd name="connsiteY3" fmla="*/ 7556390 h 7556390"/>
                <a:gd name="connsiteX0" fmla="*/ 0 w 7610342"/>
                <a:gd name="connsiteY0" fmla="*/ 7556390 h 7556390"/>
                <a:gd name="connsiteX1" fmla="*/ 1886071 w 7610342"/>
                <a:gd name="connsiteY1" fmla="*/ 3807111 h 7556390"/>
                <a:gd name="connsiteX2" fmla="*/ 3805171 w 7610342"/>
                <a:gd name="connsiteY2" fmla="*/ 0 h 7556390"/>
                <a:gd name="connsiteX3" fmla="*/ 7610342 w 7610342"/>
                <a:gd name="connsiteY3" fmla="*/ 7556390 h 7556390"/>
                <a:gd name="connsiteX4" fmla="*/ 0 w 7610342"/>
                <a:gd name="connsiteY4" fmla="*/ 7556390 h 7556390"/>
                <a:gd name="connsiteX0" fmla="*/ 0 w 7610342"/>
                <a:gd name="connsiteY0" fmla="*/ 7556390 h 7561493"/>
                <a:gd name="connsiteX1" fmla="*/ 1886071 w 7610342"/>
                <a:gd name="connsiteY1" fmla="*/ 3807111 h 7561493"/>
                <a:gd name="connsiteX2" fmla="*/ 3805171 w 7610342"/>
                <a:gd name="connsiteY2" fmla="*/ 0 h 7561493"/>
                <a:gd name="connsiteX3" fmla="*/ 7610342 w 7610342"/>
                <a:gd name="connsiteY3" fmla="*/ 7556390 h 7561493"/>
                <a:gd name="connsiteX4" fmla="*/ 1884539 w 7610342"/>
                <a:gd name="connsiteY4" fmla="*/ 7561493 h 7561493"/>
                <a:gd name="connsiteX5" fmla="*/ 0 w 7610342"/>
                <a:gd name="connsiteY5" fmla="*/ 7556390 h 7561493"/>
                <a:gd name="connsiteX0" fmla="*/ 0 w 5725803"/>
                <a:gd name="connsiteY0" fmla="*/ 7561493 h 7561493"/>
                <a:gd name="connsiteX1" fmla="*/ 1532 w 5725803"/>
                <a:gd name="connsiteY1" fmla="*/ 3807111 h 7561493"/>
                <a:gd name="connsiteX2" fmla="*/ 1920632 w 5725803"/>
                <a:gd name="connsiteY2" fmla="*/ 0 h 7561493"/>
                <a:gd name="connsiteX3" fmla="*/ 5725803 w 5725803"/>
                <a:gd name="connsiteY3" fmla="*/ 7556390 h 7561493"/>
                <a:gd name="connsiteX4" fmla="*/ 0 w 5725803"/>
                <a:gd name="connsiteY4" fmla="*/ 7561493 h 7561493"/>
                <a:gd name="connsiteX0" fmla="*/ 0 w 5725803"/>
                <a:gd name="connsiteY0" fmla="*/ 7561493 h 7561493"/>
                <a:gd name="connsiteX1" fmla="*/ 1532 w 5725803"/>
                <a:gd name="connsiteY1" fmla="*/ 3807111 h 7561493"/>
                <a:gd name="connsiteX2" fmla="*/ 1920632 w 5725803"/>
                <a:gd name="connsiteY2" fmla="*/ 0 h 7561493"/>
                <a:gd name="connsiteX3" fmla="*/ 5725803 w 5725803"/>
                <a:gd name="connsiteY3" fmla="*/ 7556390 h 7561493"/>
                <a:gd name="connsiteX4" fmla="*/ 5150642 w 5725803"/>
                <a:gd name="connsiteY4" fmla="*/ 7560475 h 7561493"/>
                <a:gd name="connsiteX5" fmla="*/ 0 w 5725803"/>
                <a:gd name="connsiteY5" fmla="*/ 7561493 h 7561493"/>
                <a:gd name="connsiteX0" fmla="*/ 0 w 5725803"/>
                <a:gd name="connsiteY0" fmla="*/ 7561493 h 7561493"/>
                <a:gd name="connsiteX1" fmla="*/ 1532 w 5725803"/>
                <a:gd name="connsiteY1" fmla="*/ 3807111 h 7561493"/>
                <a:gd name="connsiteX2" fmla="*/ 1920632 w 5725803"/>
                <a:gd name="connsiteY2" fmla="*/ 0 h 7561493"/>
                <a:gd name="connsiteX3" fmla="*/ 5150642 w 5725803"/>
                <a:gd name="connsiteY3" fmla="*/ 6425259 h 7561493"/>
                <a:gd name="connsiteX4" fmla="*/ 5725803 w 5725803"/>
                <a:gd name="connsiteY4" fmla="*/ 7556390 h 7561493"/>
                <a:gd name="connsiteX5" fmla="*/ 5150642 w 5725803"/>
                <a:gd name="connsiteY5" fmla="*/ 7560475 h 7561493"/>
                <a:gd name="connsiteX6" fmla="*/ 0 w 5725803"/>
                <a:gd name="connsiteY6" fmla="*/ 7561493 h 7561493"/>
                <a:gd name="connsiteX0" fmla="*/ 0 w 5150642"/>
                <a:gd name="connsiteY0" fmla="*/ 7561493 h 7561493"/>
                <a:gd name="connsiteX1" fmla="*/ 1532 w 5150642"/>
                <a:gd name="connsiteY1" fmla="*/ 3807111 h 7561493"/>
                <a:gd name="connsiteX2" fmla="*/ 1920632 w 5150642"/>
                <a:gd name="connsiteY2" fmla="*/ 0 h 7561493"/>
                <a:gd name="connsiteX3" fmla="*/ 5150642 w 5150642"/>
                <a:gd name="connsiteY3" fmla="*/ 6425259 h 7561493"/>
                <a:gd name="connsiteX4" fmla="*/ 5150642 w 5150642"/>
                <a:gd name="connsiteY4" fmla="*/ 7560475 h 7561493"/>
                <a:gd name="connsiteX5" fmla="*/ 0 w 5150642"/>
                <a:gd name="connsiteY5" fmla="*/ 7561493 h 7561493"/>
                <a:gd name="connsiteX0" fmla="*/ 0 w 5719283"/>
                <a:gd name="connsiteY0" fmla="*/ 7561493 h 7561493"/>
                <a:gd name="connsiteX1" fmla="*/ 1532 w 5719283"/>
                <a:gd name="connsiteY1" fmla="*/ 3807111 h 7561493"/>
                <a:gd name="connsiteX2" fmla="*/ 1920632 w 5719283"/>
                <a:gd name="connsiteY2" fmla="*/ 0 h 7561493"/>
                <a:gd name="connsiteX3" fmla="*/ 5719283 w 5719283"/>
                <a:gd name="connsiteY3" fmla="*/ 7553153 h 7561493"/>
                <a:gd name="connsiteX4" fmla="*/ 5150642 w 5719283"/>
                <a:gd name="connsiteY4" fmla="*/ 7560475 h 7561493"/>
                <a:gd name="connsiteX5" fmla="*/ 0 w 5719283"/>
                <a:gd name="connsiteY5" fmla="*/ 7561493 h 7561493"/>
                <a:gd name="connsiteX0" fmla="*/ 0 w 5719283"/>
                <a:gd name="connsiteY0" fmla="*/ 7561493 h 7561493"/>
                <a:gd name="connsiteX1" fmla="*/ 1532 w 5719283"/>
                <a:gd name="connsiteY1" fmla="*/ 3807111 h 7561493"/>
                <a:gd name="connsiteX2" fmla="*/ 1920632 w 5719283"/>
                <a:gd name="connsiteY2" fmla="*/ 0 h 7561493"/>
                <a:gd name="connsiteX3" fmla="*/ 5719283 w 5719283"/>
                <a:gd name="connsiteY3" fmla="*/ 7553153 h 7561493"/>
                <a:gd name="connsiteX4" fmla="*/ 0 w 5719283"/>
                <a:gd name="connsiteY4" fmla="*/ 7561493 h 756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9283" h="7561493">
                  <a:moveTo>
                    <a:pt x="0" y="7561493"/>
                  </a:moveTo>
                  <a:cubicBezTo>
                    <a:pt x="511" y="6310032"/>
                    <a:pt x="1021" y="5058572"/>
                    <a:pt x="1532" y="3807111"/>
                  </a:cubicBezTo>
                  <a:lnTo>
                    <a:pt x="1920632" y="0"/>
                  </a:lnTo>
                  <a:lnTo>
                    <a:pt x="5719283" y="7553153"/>
                  </a:lnTo>
                  <a:lnTo>
                    <a:pt x="0" y="7561493"/>
                  </a:lnTo>
                  <a:close/>
                </a:path>
              </a:pathLst>
            </a:custGeom>
            <a:solidFill>
              <a:srgbClr val="5FA4B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fr-FR" dirty="0">
                <a:latin typeface="Source Sans Pro" panose="020B0503030403020204" pitchFamily="34" charset="0"/>
                <a:ea typeface="Source Sans Pro" panose="020B0503030403020204" pitchFamily="34" charset="0"/>
              </a:endParaRPr>
            </a:p>
          </p:txBody>
        </p:sp>
        <p:sp>
          <p:nvSpPr>
            <p:cNvPr id="16" name="Triangle isocèle 15"/>
            <p:cNvSpPr/>
            <p:nvPr userDrawn="1"/>
          </p:nvSpPr>
          <p:spPr>
            <a:xfrm rot="16200000" flipH="1">
              <a:off x="6187138" y="633785"/>
              <a:ext cx="2967379" cy="2946343"/>
            </a:xfrm>
            <a:prstGeom prst="triangle">
              <a:avLst/>
            </a:prstGeom>
            <a:solidFill>
              <a:srgbClr val="E6E6E6">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fr-FR" dirty="0">
                <a:latin typeface="Source Sans Pro" panose="020B0503030403020204" pitchFamily="34" charset="0"/>
                <a:ea typeface="Source Sans Pro" panose="020B0503030403020204" pitchFamily="34" charset="0"/>
              </a:endParaRPr>
            </a:p>
          </p:txBody>
        </p:sp>
      </p:grpSp>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36240" y="146951"/>
            <a:ext cx="1159933" cy="476316"/>
          </a:xfrm>
          <a:prstGeom prst="rect">
            <a:avLst/>
          </a:prstGeom>
        </p:spPr>
      </p:pic>
    </p:spTree>
    <p:extLst>
      <p:ext uri="{BB962C8B-B14F-4D97-AF65-F5344CB8AC3E}">
        <p14:creationId xmlns:p14="http://schemas.microsoft.com/office/powerpoint/2010/main" val="30708885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Contenu avec puces">
    <p:spTree>
      <p:nvGrpSpPr>
        <p:cNvPr id="1" name=""/>
        <p:cNvGrpSpPr/>
        <p:nvPr/>
      </p:nvGrpSpPr>
      <p:grpSpPr>
        <a:xfrm>
          <a:off x="0" y="0"/>
          <a:ext cx="0" cy="0"/>
          <a:chOff x="0" y="0"/>
          <a:chExt cx="0" cy="0"/>
        </a:xfrm>
      </p:grpSpPr>
      <p:sp>
        <p:nvSpPr>
          <p:cNvPr id="2" name="Titre 1"/>
          <p:cNvSpPr>
            <a:spLocks noGrp="1"/>
          </p:cNvSpPr>
          <p:nvPr>
            <p:ph type="title"/>
          </p:nvPr>
        </p:nvSpPr>
        <p:spPr>
          <a:xfrm>
            <a:off x="457200" y="436580"/>
            <a:ext cx="8229600" cy="621546"/>
          </a:xfrm>
        </p:spPr>
        <p:txBody>
          <a:bodyPr>
            <a:noAutofit/>
          </a:bodyPr>
          <a:lstStyle>
            <a:lvl1pPr algn="l">
              <a:defRPr sz="3600" b="0" i="0" baseline="0">
                <a:solidFill>
                  <a:srgbClr val="5FA3B0"/>
                </a:solidFill>
                <a:latin typeface="Calibri" panose="020F0502020204030204" pitchFamily="34" charset="0"/>
                <a:ea typeface="Source Sans Pro" panose="020B0503030403020204" pitchFamily="34" charset="0"/>
                <a:cs typeface="Source Sans Pro" panose="020B0503030403020204" pitchFamily="34" charset="0"/>
              </a:defRPr>
            </a:lvl1pPr>
          </a:lstStyle>
          <a:p>
            <a:r>
              <a:rPr lang="fr-FR" dirty="0"/>
              <a:t>Cliquez et modifiez le titre</a:t>
            </a:r>
          </a:p>
        </p:txBody>
      </p:sp>
      <p:sp>
        <p:nvSpPr>
          <p:cNvPr id="3" name="Espace réservé du contenu 2"/>
          <p:cNvSpPr>
            <a:spLocks noGrp="1"/>
          </p:cNvSpPr>
          <p:nvPr>
            <p:ph idx="1"/>
          </p:nvPr>
        </p:nvSpPr>
        <p:spPr>
          <a:xfrm>
            <a:off x="457200" y="1304925"/>
            <a:ext cx="8229600" cy="4525963"/>
          </a:xfrm>
        </p:spPr>
        <p:txBody>
          <a:bodyPr/>
          <a:lstStyle>
            <a:lvl1pPr marL="342900" indent="-342900">
              <a:buSzPct val="75000"/>
              <a:buFont typeface="Wingdings" panose="05000000000000000000" pitchFamily="2" charset="2"/>
              <a:buChar char="Ø"/>
              <a:defRPr sz="2000" baseline="0">
                <a:latin typeface="Calibri" panose="020F0502020204030204" pitchFamily="34" charset="0"/>
                <a:ea typeface="Source Sans Pro" panose="020B0503030403020204" pitchFamily="34" charset="0"/>
              </a:defRPr>
            </a:lvl1pPr>
            <a:lvl2pPr>
              <a:defRPr sz="1800" baseline="0">
                <a:latin typeface="Calibri" panose="020F0502020204030204" pitchFamily="34" charset="0"/>
                <a:ea typeface="Source Sans Pro" panose="020B0503030403020204" pitchFamily="34" charset="0"/>
              </a:defRPr>
            </a:lvl2pPr>
            <a:lvl3pPr>
              <a:defRPr sz="1800">
                <a:latin typeface="Calibri" panose="020F0502020204030204" pitchFamily="34" charset="0"/>
                <a:ea typeface="Source Sans Pro" panose="020B0503030403020204" pitchFamily="34" charset="0"/>
              </a:defRPr>
            </a:lvl3pPr>
            <a:lvl4pPr>
              <a:defRPr sz="1800">
                <a:latin typeface="Calibri" panose="020F0502020204030204" pitchFamily="34" charset="0"/>
                <a:ea typeface="Source Sans Pro" panose="020B0503030403020204" pitchFamily="34" charset="0"/>
              </a:defRPr>
            </a:lvl4pPr>
            <a:lvl5pPr>
              <a:defRPr sz="1800">
                <a:latin typeface="Calibri" panose="020F0502020204030204" pitchFamily="34" charset="0"/>
                <a:ea typeface="Source Sans Pro" panose="020B050303040302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lvl1pPr>
              <a:defRPr>
                <a:latin typeface="+mj-lt"/>
                <a:ea typeface="Source Sans Pro" panose="020B0503030403020204" pitchFamily="34" charset="0"/>
              </a:defRPr>
            </a:lvl1pPr>
          </a:lstStyle>
          <a:p>
            <a:fld id="{29839FE2-28E2-4E9B-8467-FDF9C652D8BA}" type="datetime1">
              <a:rPr lang="fr-FR" smtClean="0"/>
              <a:pPr/>
              <a:t>25/03/2024</a:t>
            </a:fld>
            <a:endParaRPr lang="fr-FR" dirty="0"/>
          </a:p>
        </p:txBody>
      </p:sp>
      <p:sp>
        <p:nvSpPr>
          <p:cNvPr id="5" name="Espace réservé du pied de page 4"/>
          <p:cNvSpPr>
            <a:spLocks noGrp="1"/>
          </p:cNvSpPr>
          <p:nvPr>
            <p:ph type="ftr" sz="quarter" idx="11"/>
          </p:nvPr>
        </p:nvSpPr>
        <p:spPr/>
        <p:txBody>
          <a:bodyPr/>
          <a:lstStyle>
            <a:lvl1pPr>
              <a:defRPr>
                <a:latin typeface="+mj-lt"/>
                <a:ea typeface="Source Sans Pro" panose="020B0503030403020204" pitchFamily="34" charset="0"/>
              </a:defRPr>
            </a:lvl1pPr>
          </a:lstStyle>
          <a:p>
            <a:endParaRPr lang="fr-FR" dirty="0"/>
          </a:p>
        </p:txBody>
      </p:sp>
      <p:sp>
        <p:nvSpPr>
          <p:cNvPr id="6" name="Espace réservé du numéro de diapositive 5"/>
          <p:cNvSpPr>
            <a:spLocks noGrp="1"/>
          </p:cNvSpPr>
          <p:nvPr>
            <p:ph type="sldNum" sz="quarter" idx="12"/>
          </p:nvPr>
        </p:nvSpPr>
        <p:spPr/>
        <p:txBody>
          <a:bodyPr/>
          <a:lstStyle>
            <a:lvl1pPr>
              <a:defRPr>
                <a:latin typeface="+mj-lt"/>
                <a:ea typeface="Source Sans Pro" panose="020B0503030403020204" pitchFamily="34" charset="0"/>
              </a:defRPr>
            </a:lvl1pPr>
          </a:lstStyle>
          <a:p>
            <a:fld id="{19329706-12B3-8F4C-9CA9-063F8C6A2AC6}" type="slidenum">
              <a:rPr lang="fr-FR" smtClean="0"/>
              <a:pPr/>
              <a:t>‹N°›</a:t>
            </a:fld>
            <a:endParaRPr lang="fr-FR" dirty="0"/>
          </a:p>
        </p:txBody>
      </p:sp>
      <p:pic>
        <p:nvPicPr>
          <p:cNvPr id="8" name="Image 7" descr="uLIEGE_DroitSciencesPoCrimino_Logo_U_RVB@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29574" y="92259"/>
            <a:ext cx="496997" cy="540000"/>
          </a:xfrm>
          <a:prstGeom prst="rect">
            <a:avLst/>
          </a:prstGeom>
        </p:spPr>
      </p:pic>
    </p:spTree>
    <p:extLst>
      <p:ext uri="{BB962C8B-B14F-4D97-AF65-F5344CB8AC3E}">
        <p14:creationId xmlns:p14="http://schemas.microsoft.com/office/powerpoint/2010/main" val="15708801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Contenu sans puce">
    <p:spTree>
      <p:nvGrpSpPr>
        <p:cNvPr id="1" name=""/>
        <p:cNvGrpSpPr/>
        <p:nvPr/>
      </p:nvGrpSpPr>
      <p:grpSpPr>
        <a:xfrm>
          <a:off x="0" y="0"/>
          <a:ext cx="0" cy="0"/>
          <a:chOff x="0" y="0"/>
          <a:chExt cx="0" cy="0"/>
        </a:xfrm>
      </p:grpSpPr>
      <p:sp>
        <p:nvSpPr>
          <p:cNvPr id="2" name="Titre 1"/>
          <p:cNvSpPr>
            <a:spLocks noGrp="1"/>
          </p:cNvSpPr>
          <p:nvPr>
            <p:ph type="title"/>
          </p:nvPr>
        </p:nvSpPr>
        <p:spPr>
          <a:xfrm>
            <a:off x="457200" y="436580"/>
            <a:ext cx="8229600" cy="621546"/>
          </a:xfrm>
        </p:spPr>
        <p:txBody>
          <a:bodyPr>
            <a:noAutofit/>
          </a:bodyPr>
          <a:lstStyle>
            <a:lvl1pPr algn="l">
              <a:defRPr sz="3600" b="0" i="0" baseline="0">
                <a:solidFill>
                  <a:srgbClr val="5FA3B0"/>
                </a:solidFill>
                <a:latin typeface="Calibri" panose="020F0502020204030204" pitchFamily="34" charset="0"/>
                <a:ea typeface="Source Sans Pro" panose="020B0503030403020204" pitchFamily="34" charset="0"/>
                <a:cs typeface="Source Sans Pro" panose="020B0503030403020204" pitchFamily="34" charset="0"/>
              </a:defRPr>
            </a:lvl1pPr>
          </a:lstStyle>
          <a:p>
            <a:r>
              <a:rPr lang="fr-FR" dirty="0"/>
              <a:t>Cliquez et modifiez le titre</a:t>
            </a:r>
          </a:p>
        </p:txBody>
      </p:sp>
      <p:sp>
        <p:nvSpPr>
          <p:cNvPr id="3" name="Espace réservé du contenu 2"/>
          <p:cNvSpPr>
            <a:spLocks noGrp="1"/>
          </p:cNvSpPr>
          <p:nvPr>
            <p:ph idx="1" hasCustomPrompt="1"/>
          </p:nvPr>
        </p:nvSpPr>
        <p:spPr>
          <a:xfrm>
            <a:off x="457200" y="1304925"/>
            <a:ext cx="8229600" cy="4525963"/>
          </a:xfrm>
        </p:spPr>
        <p:txBody>
          <a:bodyPr/>
          <a:lstStyle>
            <a:lvl1pPr marL="0" indent="0">
              <a:buNone/>
              <a:defRPr sz="2000" baseline="0">
                <a:latin typeface="Calibri" panose="020F0502020204030204" pitchFamily="34" charset="0"/>
                <a:ea typeface="Source Sans Pro" panose="020B0503030403020204" pitchFamily="34" charset="0"/>
              </a:defRPr>
            </a:lvl1pPr>
            <a:lvl2pPr>
              <a:defRPr sz="1800" baseline="0">
                <a:latin typeface="Calibri" panose="020F0502020204030204" pitchFamily="34" charset="0"/>
                <a:ea typeface="Source Sans Pro" panose="020B0503030403020204" pitchFamily="34" charset="0"/>
              </a:defRPr>
            </a:lvl2pPr>
            <a:lvl3pPr>
              <a:defRPr sz="1800">
                <a:latin typeface="Calibri" panose="020F0502020204030204" pitchFamily="34" charset="0"/>
                <a:ea typeface="Source Sans Pro" panose="020B0503030403020204" pitchFamily="34" charset="0"/>
              </a:defRPr>
            </a:lvl3pPr>
            <a:lvl4pPr>
              <a:defRPr sz="1800">
                <a:latin typeface="Calibri" panose="020F0502020204030204" pitchFamily="34" charset="0"/>
                <a:ea typeface="Source Sans Pro" panose="020B0503030403020204" pitchFamily="34" charset="0"/>
              </a:defRPr>
            </a:lvl4pPr>
            <a:lvl5pPr>
              <a:defRPr sz="1800">
                <a:latin typeface="Calibri" panose="020F0502020204030204" pitchFamily="34" charset="0"/>
                <a:ea typeface="Source Sans Pro" panose="020B0503030403020204" pitchFamily="34" charset="0"/>
              </a:defRPr>
            </a:lvl5pPr>
          </a:lstStyle>
          <a:p>
            <a:pPr lvl="0"/>
            <a:r>
              <a:rPr lang="fr-FR" dirty="0"/>
              <a:t>Cliquez pour modifier les styles du texte du masque</a:t>
            </a:r>
          </a:p>
        </p:txBody>
      </p:sp>
      <p:sp>
        <p:nvSpPr>
          <p:cNvPr id="4" name="Espace réservé de la date 3"/>
          <p:cNvSpPr>
            <a:spLocks noGrp="1"/>
          </p:cNvSpPr>
          <p:nvPr>
            <p:ph type="dt" sz="half" idx="10"/>
          </p:nvPr>
        </p:nvSpPr>
        <p:spPr/>
        <p:txBody>
          <a:bodyPr/>
          <a:lstStyle>
            <a:lvl1pPr>
              <a:defRPr>
                <a:latin typeface="+mj-lt"/>
                <a:ea typeface="Source Sans Pro" panose="020B0503030403020204" pitchFamily="34" charset="0"/>
              </a:defRPr>
            </a:lvl1pPr>
          </a:lstStyle>
          <a:p>
            <a:fld id="{29839FE2-28E2-4E9B-8467-FDF9C652D8BA}" type="datetime1">
              <a:rPr lang="fr-FR" smtClean="0"/>
              <a:pPr/>
              <a:t>25/03/2024</a:t>
            </a:fld>
            <a:endParaRPr lang="fr-FR" dirty="0"/>
          </a:p>
        </p:txBody>
      </p:sp>
      <p:sp>
        <p:nvSpPr>
          <p:cNvPr id="5" name="Espace réservé du pied de page 4"/>
          <p:cNvSpPr>
            <a:spLocks noGrp="1"/>
          </p:cNvSpPr>
          <p:nvPr>
            <p:ph type="ftr" sz="quarter" idx="11"/>
          </p:nvPr>
        </p:nvSpPr>
        <p:spPr/>
        <p:txBody>
          <a:bodyPr/>
          <a:lstStyle>
            <a:lvl1pPr>
              <a:defRPr>
                <a:latin typeface="+mj-lt"/>
                <a:ea typeface="Source Sans Pro" panose="020B0503030403020204" pitchFamily="34" charset="0"/>
              </a:defRPr>
            </a:lvl1pPr>
          </a:lstStyle>
          <a:p>
            <a:endParaRPr lang="fr-FR" dirty="0"/>
          </a:p>
        </p:txBody>
      </p:sp>
      <p:sp>
        <p:nvSpPr>
          <p:cNvPr id="6" name="Espace réservé du numéro de diapositive 5"/>
          <p:cNvSpPr>
            <a:spLocks noGrp="1"/>
          </p:cNvSpPr>
          <p:nvPr>
            <p:ph type="sldNum" sz="quarter" idx="12"/>
          </p:nvPr>
        </p:nvSpPr>
        <p:spPr/>
        <p:txBody>
          <a:bodyPr/>
          <a:lstStyle>
            <a:lvl1pPr>
              <a:defRPr>
                <a:latin typeface="+mj-lt"/>
                <a:ea typeface="Source Sans Pro" panose="020B0503030403020204" pitchFamily="34" charset="0"/>
              </a:defRPr>
            </a:lvl1pPr>
          </a:lstStyle>
          <a:p>
            <a:fld id="{19329706-12B3-8F4C-9CA9-063F8C6A2AC6}" type="slidenum">
              <a:rPr lang="fr-FR" smtClean="0"/>
              <a:pPr/>
              <a:t>‹N°›</a:t>
            </a:fld>
            <a:endParaRPr lang="fr-FR" dirty="0"/>
          </a:p>
        </p:txBody>
      </p:sp>
      <p:pic>
        <p:nvPicPr>
          <p:cNvPr id="8" name="Image 7" descr="uLIEGE_DroitSciencesPoCrimino_Logo_U_RVB@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29574" y="92259"/>
            <a:ext cx="496997" cy="540000"/>
          </a:xfrm>
          <a:prstGeom prst="rect">
            <a:avLst/>
          </a:prstGeom>
        </p:spPr>
      </p:pic>
    </p:spTree>
    <p:extLst>
      <p:ext uri="{BB962C8B-B14F-4D97-AF65-F5344CB8AC3E}">
        <p14:creationId xmlns:p14="http://schemas.microsoft.com/office/powerpoint/2010/main" val="18708558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u deux colonne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460154"/>
            <a:ext cx="4038600" cy="4525963"/>
          </a:xfrm>
        </p:spPr>
        <p:txBody>
          <a:bodyPr/>
          <a:lstStyle>
            <a:lvl1pPr marL="457200" indent="-457200">
              <a:buSzPct val="75000"/>
              <a:buFont typeface="Wingdings" panose="05000000000000000000" pitchFamily="2" charset="2"/>
              <a:buChar char="Ø"/>
              <a:defRPr sz="2800">
                <a:latin typeface="+mj-lt"/>
                <a:ea typeface="Source Sans Pro" panose="020B0503030403020204" pitchFamily="34" charset="0"/>
              </a:defRPr>
            </a:lvl1pPr>
            <a:lvl2pPr>
              <a:defRPr sz="2400">
                <a:latin typeface="+mj-lt"/>
                <a:ea typeface="Source Sans Pro" panose="020B0503030403020204" pitchFamily="34" charset="0"/>
              </a:defRPr>
            </a:lvl2pPr>
            <a:lvl3pPr>
              <a:defRPr sz="2000">
                <a:latin typeface="+mj-lt"/>
                <a:ea typeface="Source Sans Pro" panose="020B0503030403020204" pitchFamily="34" charset="0"/>
              </a:defRPr>
            </a:lvl3pPr>
            <a:lvl4pPr>
              <a:defRPr sz="1800">
                <a:latin typeface="+mj-lt"/>
                <a:ea typeface="Source Sans Pro" panose="020B0503030403020204" pitchFamily="34" charset="0"/>
              </a:defRPr>
            </a:lvl4pPr>
            <a:lvl5pPr>
              <a:defRPr sz="1800">
                <a:latin typeface="+mj-lt"/>
                <a:ea typeface="Source Sans Pro" panose="020B0503030403020204" pitchFamily="34" charset="0"/>
              </a:defRPr>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4648200" y="1460154"/>
            <a:ext cx="4038600" cy="4525963"/>
          </a:xfrm>
        </p:spPr>
        <p:txBody>
          <a:bodyPr/>
          <a:lstStyle>
            <a:lvl1pPr marL="457200" indent="-457200">
              <a:buSzPct val="75000"/>
              <a:buFont typeface="Wingdings" panose="05000000000000000000" pitchFamily="2" charset="2"/>
              <a:buChar char="Ø"/>
              <a:defRPr sz="2800">
                <a:latin typeface="+mj-lt"/>
                <a:ea typeface="Source Sans Pro" panose="020B0503030403020204" pitchFamily="34" charset="0"/>
              </a:defRPr>
            </a:lvl1pPr>
            <a:lvl2pPr>
              <a:defRPr sz="2400">
                <a:latin typeface="+mj-lt"/>
                <a:ea typeface="Source Sans Pro" panose="020B0503030403020204" pitchFamily="34" charset="0"/>
              </a:defRPr>
            </a:lvl2pPr>
            <a:lvl3pPr>
              <a:defRPr sz="2000">
                <a:latin typeface="+mj-lt"/>
                <a:ea typeface="Source Sans Pro" panose="020B0503030403020204" pitchFamily="34" charset="0"/>
              </a:defRPr>
            </a:lvl3pPr>
            <a:lvl4pPr>
              <a:defRPr sz="1800">
                <a:latin typeface="+mj-lt"/>
                <a:ea typeface="Source Sans Pro" panose="020B0503030403020204" pitchFamily="34" charset="0"/>
              </a:defRPr>
            </a:lvl4pPr>
            <a:lvl5pPr>
              <a:defRPr sz="1800">
                <a:latin typeface="+mj-lt"/>
                <a:ea typeface="Source Sans Pro" panose="020B0503030403020204" pitchFamily="34" charset="0"/>
              </a:defRPr>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e la date 4"/>
          <p:cNvSpPr>
            <a:spLocks noGrp="1"/>
          </p:cNvSpPr>
          <p:nvPr>
            <p:ph type="dt" sz="half" idx="10"/>
          </p:nvPr>
        </p:nvSpPr>
        <p:spPr/>
        <p:txBody>
          <a:bodyPr/>
          <a:lstStyle>
            <a:lvl1pPr>
              <a:defRPr>
                <a:latin typeface="+mj-lt"/>
                <a:ea typeface="Source Sans Pro" panose="020B0503030403020204" pitchFamily="34" charset="0"/>
              </a:defRPr>
            </a:lvl1pPr>
          </a:lstStyle>
          <a:p>
            <a:fld id="{0ADF4229-93D4-4734-9A5C-5EB86EE6E957}" type="datetime1">
              <a:rPr lang="fr-FR" smtClean="0"/>
              <a:pPr/>
              <a:t>25/03/2024</a:t>
            </a:fld>
            <a:endParaRPr lang="fr-FR" dirty="0"/>
          </a:p>
        </p:txBody>
      </p:sp>
      <p:sp>
        <p:nvSpPr>
          <p:cNvPr id="6" name="Espace réservé du pied de page 5"/>
          <p:cNvSpPr>
            <a:spLocks noGrp="1"/>
          </p:cNvSpPr>
          <p:nvPr>
            <p:ph type="ftr" sz="quarter" idx="11"/>
          </p:nvPr>
        </p:nvSpPr>
        <p:spPr/>
        <p:txBody>
          <a:bodyPr/>
          <a:lstStyle>
            <a:lvl1pPr>
              <a:defRPr>
                <a:latin typeface="+mj-lt"/>
                <a:ea typeface="Source Sans Pro" panose="020B0503030403020204" pitchFamily="34" charset="0"/>
              </a:defRPr>
            </a:lvl1pPr>
          </a:lstStyle>
          <a:p>
            <a:endParaRPr lang="fr-FR" dirty="0"/>
          </a:p>
        </p:txBody>
      </p:sp>
      <p:sp>
        <p:nvSpPr>
          <p:cNvPr id="7" name="Espace réservé du numéro de diapositive 6"/>
          <p:cNvSpPr>
            <a:spLocks noGrp="1"/>
          </p:cNvSpPr>
          <p:nvPr>
            <p:ph type="sldNum" sz="quarter" idx="12"/>
          </p:nvPr>
        </p:nvSpPr>
        <p:spPr/>
        <p:txBody>
          <a:bodyPr/>
          <a:lstStyle>
            <a:lvl1pPr>
              <a:defRPr>
                <a:latin typeface="+mj-lt"/>
                <a:ea typeface="Source Sans Pro" panose="020B0503030403020204" pitchFamily="34" charset="0"/>
              </a:defRPr>
            </a:lvl1pPr>
          </a:lstStyle>
          <a:p>
            <a:fld id="{19329706-12B3-8F4C-9CA9-063F8C6A2AC6}" type="slidenum">
              <a:rPr lang="fr-FR" smtClean="0"/>
              <a:pPr/>
              <a:t>‹N°›</a:t>
            </a:fld>
            <a:endParaRPr lang="fr-FR" dirty="0"/>
          </a:p>
        </p:txBody>
      </p:sp>
      <p:pic>
        <p:nvPicPr>
          <p:cNvPr id="9" name="Image 8" descr="uLIEGE_DroitSciencesPoCrimino_Logo_U_RVB@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29574" y="73305"/>
            <a:ext cx="496997" cy="540000"/>
          </a:xfrm>
          <a:prstGeom prst="rect">
            <a:avLst/>
          </a:prstGeom>
        </p:spPr>
      </p:pic>
      <p:sp>
        <p:nvSpPr>
          <p:cNvPr id="10" name="Titre 1"/>
          <p:cNvSpPr>
            <a:spLocks noGrp="1"/>
          </p:cNvSpPr>
          <p:nvPr>
            <p:ph type="title"/>
          </p:nvPr>
        </p:nvSpPr>
        <p:spPr>
          <a:xfrm>
            <a:off x="457200" y="436580"/>
            <a:ext cx="8229600" cy="621546"/>
          </a:xfrm>
        </p:spPr>
        <p:txBody>
          <a:bodyPr>
            <a:noAutofit/>
          </a:bodyPr>
          <a:lstStyle>
            <a:lvl1pPr algn="l">
              <a:defRPr sz="3600" b="0" i="0" baseline="0">
                <a:solidFill>
                  <a:srgbClr val="5FA3B0"/>
                </a:solidFill>
                <a:latin typeface="Calibri" panose="020F0502020204030204" pitchFamily="34" charset="0"/>
                <a:ea typeface="Source Sans Pro" panose="020B0503030403020204" pitchFamily="34" charset="0"/>
                <a:cs typeface="Source Sans Pro" panose="020B0503030403020204" pitchFamily="34" charset="0"/>
              </a:defRPr>
            </a:lvl1pPr>
          </a:lstStyle>
          <a:p>
            <a:r>
              <a:rPr lang="fr-FR" dirty="0"/>
              <a:t>Cliquez et modifiez le titre</a:t>
            </a:r>
          </a:p>
        </p:txBody>
      </p:sp>
    </p:spTree>
    <p:extLst>
      <p:ext uri="{BB962C8B-B14F-4D97-AF65-F5344CB8AC3E}">
        <p14:creationId xmlns:p14="http://schemas.microsoft.com/office/powerpoint/2010/main" val="21644772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atin typeface="+mj-lt"/>
              </a:defRPr>
            </a:lvl1pPr>
          </a:lstStyle>
          <a:p>
            <a:fld id="{D66CD96A-35AB-4EB9-A2B8-9E0D3AC939F5}" type="datetime1">
              <a:rPr lang="fr-FR" smtClean="0"/>
              <a:pPr/>
              <a:t>25/03/2024</a:t>
            </a:fld>
            <a:endParaRPr lang="fr-FR" dirty="0"/>
          </a:p>
        </p:txBody>
      </p:sp>
      <p:sp>
        <p:nvSpPr>
          <p:cNvPr id="3" name="Espace réservé du pied de page 2"/>
          <p:cNvSpPr>
            <a:spLocks noGrp="1"/>
          </p:cNvSpPr>
          <p:nvPr>
            <p:ph type="ftr" sz="quarter" idx="11"/>
          </p:nvPr>
        </p:nvSpPr>
        <p:spPr/>
        <p:txBody>
          <a:bodyPr/>
          <a:lstStyle>
            <a:lvl1pPr>
              <a:defRPr>
                <a:latin typeface="+mj-lt"/>
              </a:defRPr>
            </a:lvl1pPr>
          </a:lstStyle>
          <a:p>
            <a:endParaRPr lang="fr-FR" dirty="0"/>
          </a:p>
        </p:txBody>
      </p:sp>
      <p:sp>
        <p:nvSpPr>
          <p:cNvPr id="4" name="Espace réservé du numéro de diapositive 3"/>
          <p:cNvSpPr>
            <a:spLocks noGrp="1"/>
          </p:cNvSpPr>
          <p:nvPr>
            <p:ph type="sldNum" sz="quarter" idx="12"/>
          </p:nvPr>
        </p:nvSpPr>
        <p:spPr/>
        <p:txBody>
          <a:bodyPr/>
          <a:lstStyle>
            <a:lvl1pPr>
              <a:defRPr>
                <a:latin typeface="+mj-lt"/>
              </a:defRPr>
            </a:lvl1pPr>
          </a:lstStyle>
          <a:p>
            <a:fld id="{19329706-12B3-8F4C-9CA9-063F8C6A2AC6}" type="slidenum">
              <a:rPr lang="fr-FR" smtClean="0"/>
              <a:pPr/>
              <a:t>‹N°›</a:t>
            </a:fld>
            <a:endParaRPr lang="fr-FR" dirty="0"/>
          </a:p>
        </p:txBody>
      </p:sp>
      <p:pic>
        <p:nvPicPr>
          <p:cNvPr id="5" name="Image 4" descr="uLIEGE_DroitSciencesPoCrimino_Logo_U_RVB@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29574" y="73305"/>
            <a:ext cx="496997" cy="540000"/>
          </a:xfrm>
          <a:prstGeom prst="rect">
            <a:avLst/>
          </a:prstGeom>
        </p:spPr>
      </p:pic>
    </p:spTree>
    <p:extLst>
      <p:ext uri="{BB962C8B-B14F-4D97-AF65-F5344CB8AC3E}">
        <p14:creationId xmlns:p14="http://schemas.microsoft.com/office/powerpoint/2010/main" val="31597942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solidFill>
                  <a:schemeClr val="bg1">
                    <a:lumMod val="50000"/>
                  </a:schemeClr>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Cliquez pour modifier les styles du texte du masque</a:t>
            </a:r>
          </a:p>
        </p:txBody>
      </p:sp>
      <p:sp>
        <p:nvSpPr>
          <p:cNvPr id="5" name="Espace réservé de la date 4"/>
          <p:cNvSpPr>
            <a:spLocks noGrp="1"/>
          </p:cNvSpPr>
          <p:nvPr>
            <p:ph type="dt" sz="half" idx="10"/>
          </p:nvPr>
        </p:nvSpPr>
        <p:spPr/>
        <p:txBody>
          <a:bodyPr/>
          <a:lstStyle>
            <a:lvl1pPr>
              <a:defRPr>
                <a:latin typeface="+mj-lt"/>
              </a:defRPr>
            </a:lvl1pPr>
          </a:lstStyle>
          <a:p>
            <a:fld id="{973FEF22-AF47-448C-B679-0D0EFB4454E9}" type="datetime1">
              <a:rPr lang="fr-FR" smtClean="0"/>
              <a:pPr/>
              <a:t>25/03/2024</a:t>
            </a:fld>
            <a:endParaRPr lang="fr-FR" dirty="0"/>
          </a:p>
        </p:txBody>
      </p:sp>
      <p:sp>
        <p:nvSpPr>
          <p:cNvPr id="6" name="Espace réservé du pied de page 5"/>
          <p:cNvSpPr>
            <a:spLocks noGrp="1"/>
          </p:cNvSpPr>
          <p:nvPr>
            <p:ph type="ftr" sz="quarter" idx="11"/>
          </p:nvPr>
        </p:nvSpPr>
        <p:spPr/>
        <p:txBody>
          <a:bodyPr/>
          <a:lstStyle>
            <a:lvl1pPr>
              <a:defRPr>
                <a:latin typeface="+mj-lt"/>
              </a:defRPr>
            </a:lvl1pPr>
          </a:lstStyle>
          <a:p>
            <a:endParaRPr lang="fr-FR" dirty="0"/>
          </a:p>
        </p:txBody>
      </p:sp>
      <p:sp>
        <p:nvSpPr>
          <p:cNvPr id="7" name="Espace réservé du numéro de diapositive 6"/>
          <p:cNvSpPr>
            <a:spLocks noGrp="1"/>
          </p:cNvSpPr>
          <p:nvPr>
            <p:ph type="sldNum" sz="quarter" idx="12"/>
          </p:nvPr>
        </p:nvSpPr>
        <p:spPr/>
        <p:txBody>
          <a:bodyPr/>
          <a:lstStyle>
            <a:lvl1pPr>
              <a:defRPr>
                <a:latin typeface="+mj-lt"/>
              </a:defRPr>
            </a:lvl1pPr>
          </a:lstStyle>
          <a:p>
            <a:fld id="{19329706-12B3-8F4C-9CA9-063F8C6A2AC6}" type="slidenum">
              <a:rPr lang="fr-FR" smtClean="0"/>
              <a:pPr/>
              <a:t>‹N°›</a:t>
            </a:fld>
            <a:endParaRPr lang="fr-FR" dirty="0"/>
          </a:p>
        </p:txBody>
      </p:sp>
      <p:pic>
        <p:nvPicPr>
          <p:cNvPr id="8" name="Image 7" descr="uLIEGE_DroitSciencesPoCrimino_Logo_U_RVB@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29574" y="73305"/>
            <a:ext cx="496997" cy="540000"/>
          </a:xfrm>
          <a:prstGeom prst="rect">
            <a:avLst/>
          </a:prstGeom>
        </p:spPr>
      </p:pic>
    </p:spTree>
    <p:extLst>
      <p:ext uri="{BB962C8B-B14F-4D97-AF65-F5344CB8AC3E}">
        <p14:creationId xmlns:p14="http://schemas.microsoft.com/office/powerpoint/2010/main" val="36623365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loture et contact">
    <p:spTree>
      <p:nvGrpSpPr>
        <p:cNvPr id="1" name=""/>
        <p:cNvGrpSpPr/>
        <p:nvPr/>
      </p:nvGrpSpPr>
      <p:grpSpPr>
        <a:xfrm>
          <a:off x="0" y="0"/>
          <a:ext cx="0" cy="0"/>
          <a:chOff x="0" y="0"/>
          <a:chExt cx="0" cy="0"/>
        </a:xfrm>
      </p:grpSpPr>
      <p:grpSp>
        <p:nvGrpSpPr>
          <p:cNvPr id="8" name="Grouper 7"/>
          <p:cNvGrpSpPr/>
          <p:nvPr userDrawn="1"/>
        </p:nvGrpSpPr>
        <p:grpSpPr>
          <a:xfrm>
            <a:off x="0" y="3985324"/>
            <a:ext cx="9145410" cy="2872676"/>
            <a:chOff x="0" y="2271293"/>
            <a:chExt cx="9145410" cy="2872676"/>
          </a:xfrm>
        </p:grpSpPr>
        <p:sp>
          <p:nvSpPr>
            <p:cNvPr id="9" name="Triangle rectangle 26"/>
            <p:cNvSpPr/>
            <p:nvPr userDrawn="1"/>
          </p:nvSpPr>
          <p:spPr>
            <a:xfrm>
              <a:off x="0" y="2271293"/>
              <a:ext cx="5711185" cy="2872207"/>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rgbClr val="007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Source Sans Pro" panose="020B0503030403020204" pitchFamily="34" charset="0"/>
                <a:ea typeface="Source Sans Pro" panose="020B0503030403020204" pitchFamily="34" charset="0"/>
              </a:endParaRPr>
            </a:p>
          </p:txBody>
        </p:sp>
        <p:sp>
          <p:nvSpPr>
            <p:cNvPr id="10" name="Triangle rectangle 26"/>
            <p:cNvSpPr/>
            <p:nvPr userDrawn="1"/>
          </p:nvSpPr>
          <p:spPr>
            <a:xfrm flipH="1">
              <a:off x="3434225" y="2271762"/>
              <a:ext cx="5711185" cy="2872207"/>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rgbClr val="E6E6E6">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Source Sans Pro" panose="020B0503030403020204" pitchFamily="34" charset="0"/>
                <a:ea typeface="Source Sans Pro" panose="020B0503030403020204" pitchFamily="34" charset="0"/>
              </a:endParaRPr>
            </a:p>
          </p:txBody>
        </p:sp>
        <p:sp>
          <p:nvSpPr>
            <p:cNvPr id="11" name="Triangle isocèle 10"/>
            <p:cNvSpPr/>
            <p:nvPr userDrawn="1"/>
          </p:nvSpPr>
          <p:spPr>
            <a:xfrm>
              <a:off x="3434225" y="4568825"/>
              <a:ext cx="2276960" cy="574676"/>
            </a:xfrm>
            <a:prstGeom prst="triangle">
              <a:avLst>
                <a:gd name="adj" fmla="val 49701"/>
              </a:avLst>
            </a:prstGeom>
            <a:solidFill>
              <a:srgbClr val="00707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fr-FR" dirty="0">
                <a:latin typeface="Source Sans Pro" panose="020B0503030403020204" pitchFamily="34" charset="0"/>
                <a:ea typeface="Source Sans Pro" panose="020B0503030403020204" pitchFamily="34" charset="0"/>
              </a:endParaRPr>
            </a:p>
          </p:txBody>
        </p:sp>
      </p:grpSp>
      <p:sp>
        <p:nvSpPr>
          <p:cNvPr id="4" name="Espace réservé de la date 3"/>
          <p:cNvSpPr>
            <a:spLocks noGrp="1"/>
          </p:cNvSpPr>
          <p:nvPr>
            <p:ph type="dt" sz="half" idx="10"/>
          </p:nvPr>
        </p:nvSpPr>
        <p:spPr/>
        <p:txBody>
          <a:bodyPr/>
          <a:lstStyle>
            <a:lvl1pPr>
              <a:defRPr>
                <a:latin typeface="+mj-lt"/>
                <a:ea typeface="Source Sans Pro" panose="020B0503030403020204" pitchFamily="34" charset="0"/>
              </a:defRPr>
            </a:lvl1pPr>
          </a:lstStyle>
          <a:p>
            <a:fld id="{994ABD94-56D0-4830-A76E-9A04082BA77D}" type="datetime1">
              <a:rPr lang="fr-FR" smtClean="0"/>
              <a:pPr/>
              <a:t>25/03/2024</a:t>
            </a:fld>
            <a:endParaRPr lang="fr-FR" dirty="0"/>
          </a:p>
        </p:txBody>
      </p:sp>
      <p:sp>
        <p:nvSpPr>
          <p:cNvPr id="5" name="Espace réservé du pied de page 4"/>
          <p:cNvSpPr>
            <a:spLocks noGrp="1"/>
          </p:cNvSpPr>
          <p:nvPr>
            <p:ph type="ftr" sz="quarter" idx="11"/>
          </p:nvPr>
        </p:nvSpPr>
        <p:spPr/>
        <p:txBody>
          <a:bodyPr/>
          <a:lstStyle>
            <a:lvl1pPr>
              <a:defRPr>
                <a:latin typeface="+mj-lt"/>
                <a:ea typeface="Source Sans Pro" panose="020B0503030403020204" pitchFamily="34" charset="0"/>
              </a:defRPr>
            </a:lvl1pPr>
          </a:lstStyle>
          <a:p>
            <a:endParaRPr lang="fr-FR" dirty="0"/>
          </a:p>
        </p:txBody>
      </p:sp>
      <p:sp>
        <p:nvSpPr>
          <p:cNvPr id="6" name="Espace réservé du numéro de diapositive 5"/>
          <p:cNvSpPr>
            <a:spLocks noGrp="1"/>
          </p:cNvSpPr>
          <p:nvPr>
            <p:ph type="sldNum" sz="quarter" idx="12"/>
          </p:nvPr>
        </p:nvSpPr>
        <p:spPr/>
        <p:txBody>
          <a:bodyPr/>
          <a:lstStyle>
            <a:lvl1pPr>
              <a:defRPr>
                <a:latin typeface="+mj-lt"/>
                <a:ea typeface="Source Sans Pro" panose="020B0503030403020204" pitchFamily="34" charset="0"/>
              </a:defRPr>
            </a:lvl1pPr>
          </a:lstStyle>
          <a:p>
            <a:fld id="{19329706-12B3-8F4C-9CA9-063F8C6A2AC6}" type="slidenum">
              <a:rPr lang="fr-FR" smtClean="0"/>
              <a:pPr/>
              <a:t>‹N°›</a:t>
            </a:fld>
            <a:endParaRPr lang="fr-FR" dirty="0"/>
          </a:p>
        </p:txBody>
      </p:sp>
      <p:sp>
        <p:nvSpPr>
          <p:cNvPr id="14" name="Titre 1"/>
          <p:cNvSpPr>
            <a:spLocks noGrp="1"/>
          </p:cNvSpPr>
          <p:nvPr>
            <p:ph type="title" hasCustomPrompt="1"/>
          </p:nvPr>
        </p:nvSpPr>
        <p:spPr>
          <a:xfrm>
            <a:off x="825102" y="2861458"/>
            <a:ext cx="7493796" cy="567349"/>
          </a:xfrm>
        </p:spPr>
        <p:txBody>
          <a:bodyPr>
            <a:noAutofit/>
          </a:bodyPr>
          <a:lstStyle>
            <a:lvl1pPr>
              <a:defRPr sz="2900" b="0" i="0" baseline="0">
                <a:solidFill>
                  <a:srgbClr val="5FA3B0"/>
                </a:solidFill>
                <a:latin typeface="+mj-lt"/>
                <a:ea typeface="Source Sans Pro" panose="020B0503030403020204" pitchFamily="34" charset="0"/>
                <a:cs typeface="Source Sans Pro" panose="020B0503030403020204" pitchFamily="34" charset="0"/>
              </a:defRPr>
            </a:lvl1pPr>
          </a:lstStyle>
          <a:p>
            <a:r>
              <a:rPr lang="fr-FR" dirty="0"/>
              <a:t>Merci de votre attention/</a:t>
            </a:r>
            <a:br>
              <a:rPr lang="fr-FR" dirty="0"/>
            </a:br>
            <a:r>
              <a:rPr lang="fr-FR" dirty="0"/>
              <a:t>Questions-suggestions/...</a:t>
            </a:r>
          </a:p>
        </p:txBody>
      </p:sp>
      <p:sp>
        <p:nvSpPr>
          <p:cNvPr id="3" name="Espace réservé du texte 2"/>
          <p:cNvSpPr>
            <a:spLocks noGrp="1"/>
          </p:cNvSpPr>
          <p:nvPr>
            <p:ph type="body" sz="quarter" idx="13" hasCustomPrompt="1"/>
          </p:nvPr>
        </p:nvSpPr>
        <p:spPr>
          <a:xfrm>
            <a:off x="6040699" y="5857103"/>
            <a:ext cx="2975615" cy="426221"/>
          </a:xfrm>
        </p:spPr>
        <p:txBody>
          <a:bodyPr>
            <a:normAutofit/>
          </a:bodyPr>
          <a:lstStyle>
            <a:lvl1pPr marL="0" indent="0" algn="r">
              <a:buNone/>
              <a:defRPr sz="1600" baseline="0">
                <a:solidFill>
                  <a:srgbClr val="000000"/>
                </a:solidFill>
                <a:latin typeface="+mj-lt"/>
                <a:ea typeface="Source Sans Pro" panose="020B0503030403020204" pitchFamily="34" charset="0"/>
              </a:defRPr>
            </a:lvl1pPr>
          </a:lstStyle>
          <a:p>
            <a:pPr lvl="0"/>
            <a:r>
              <a:rPr lang="fr-FR" dirty="0"/>
              <a:t>À compléter</a:t>
            </a:r>
          </a:p>
        </p:txBody>
      </p:sp>
      <p:pic>
        <p:nvPicPr>
          <p:cNvPr id="12" name="Imag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69118" y="288015"/>
            <a:ext cx="2142067" cy="879620"/>
          </a:xfrm>
          <a:prstGeom prst="rect">
            <a:avLst/>
          </a:prstGeom>
        </p:spPr>
      </p:pic>
    </p:spTree>
    <p:extLst>
      <p:ext uri="{BB962C8B-B14F-4D97-AF65-F5344CB8AC3E}">
        <p14:creationId xmlns:p14="http://schemas.microsoft.com/office/powerpoint/2010/main" val="2648656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p:cSld name="Section">
    <p:spTree>
      <p:nvGrpSpPr>
        <p:cNvPr id="1" name="Shape 26"/>
        <p:cNvGrpSpPr/>
        <p:nvPr/>
      </p:nvGrpSpPr>
      <p:grpSpPr>
        <a:xfrm>
          <a:off x="0" y="0"/>
          <a:ext cx="0" cy="0"/>
          <a:chOff x="0" y="0"/>
          <a:chExt cx="0" cy="0"/>
        </a:xfrm>
      </p:grpSpPr>
      <p:sp>
        <p:nvSpPr>
          <p:cNvPr id="27" name="Google Shape;27;p9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9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9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fr-FR"/>
              <a:t>‹N°›</a:t>
            </a:fld>
            <a:endParaRPr/>
          </a:p>
        </p:txBody>
      </p:sp>
      <p:sp>
        <p:nvSpPr>
          <p:cNvPr id="30" name="Google Shape;30;p99"/>
          <p:cNvSpPr txBox="1">
            <a:spLocks noGrp="1"/>
          </p:cNvSpPr>
          <p:nvPr>
            <p:ph type="title"/>
          </p:nvPr>
        </p:nvSpPr>
        <p:spPr>
          <a:xfrm>
            <a:off x="3192540" y="4716148"/>
            <a:ext cx="5622328" cy="567349"/>
          </a:xfrm>
          <a:prstGeom prst="rect">
            <a:avLst/>
          </a:prstGeom>
          <a:noFill/>
          <a:ln>
            <a:noFill/>
          </a:ln>
        </p:spPr>
        <p:txBody>
          <a:bodyPr spcFirstLastPara="1" wrap="square" lIns="91425" tIns="45700" rIns="91425" bIns="45700" anchor="ctr" anchorCtr="0">
            <a:normAutofit/>
          </a:bodyPr>
          <a:lstStyle>
            <a:lvl1pPr lvl="0" algn="r">
              <a:spcBef>
                <a:spcPts val="0"/>
              </a:spcBef>
              <a:spcAft>
                <a:spcPts val="0"/>
              </a:spcAft>
              <a:buClr>
                <a:srgbClr val="5FA4B0"/>
              </a:buClr>
              <a:buSzPts val="3200"/>
              <a:buFont typeface="Calibri"/>
              <a:buNone/>
              <a:defRPr sz="3200" b="1">
                <a:solidFill>
                  <a:srgbClr val="5FA4B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99"/>
          <p:cNvSpPr txBox="1">
            <a:spLocks noGrp="1"/>
          </p:cNvSpPr>
          <p:nvPr>
            <p:ph type="body" idx="1"/>
          </p:nvPr>
        </p:nvSpPr>
        <p:spPr>
          <a:xfrm>
            <a:off x="3192540" y="5362098"/>
            <a:ext cx="5622328" cy="486486"/>
          </a:xfrm>
          <a:prstGeom prst="rect">
            <a:avLst/>
          </a:prstGeom>
          <a:noFill/>
          <a:ln>
            <a:noFill/>
          </a:ln>
        </p:spPr>
        <p:txBody>
          <a:bodyPr spcFirstLastPara="1" wrap="square" lIns="91425" tIns="45700" rIns="91425" bIns="45700" anchor="t" anchorCtr="0">
            <a:noAutofit/>
          </a:bodyPr>
          <a:lstStyle>
            <a:lvl1pPr marL="457200" lvl="0" indent="-228600" algn="r">
              <a:spcBef>
                <a:spcPts val="480"/>
              </a:spcBef>
              <a:spcAft>
                <a:spcPts val="0"/>
              </a:spcAft>
              <a:buSzPts val="1320"/>
              <a:buNone/>
              <a:defRPr sz="2400"/>
            </a:lvl1pPr>
            <a:lvl2pPr marL="914400" lvl="1" indent="-228600" algn="ctr">
              <a:spcBef>
                <a:spcPts val="480"/>
              </a:spcBef>
              <a:spcAft>
                <a:spcPts val="0"/>
              </a:spcAft>
              <a:buSzPts val="2400"/>
              <a:buNone/>
              <a:defRPr sz="2400"/>
            </a:lvl2pPr>
            <a:lvl3pPr marL="1371600" lvl="2" indent="-228600" algn="ctr">
              <a:spcBef>
                <a:spcPts val="480"/>
              </a:spcBef>
              <a:spcAft>
                <a:spcPts val="0"/>
              </a:spcAft>
              <a:buSzPts val="2400"/>
              <a:buNone/>
              <a:defRPr sz="2400"/>
            </a:lvl3pPr>
            <a:lvl4pPr marL="1828800" lvl="3" indent="-228600" algn="ctr">
              <a:spcBef>
                <a:spcPts val="480"/>
              </a:spcBef>
              <a:spcAft>
                <a:spcPts val="0"/>
              </a:spcAft>
              <a:buSzPts val="2400"/>
              <a:buNone/>
              <a:defRPr sz="2400"/>
            </a:lvl4pPr>
            <a:lvl5pPr marL="2286000" lvl="4" indent="-228600" algn="ctr">
              <a:spcBef>
                <a:spcPts val="480"/>
              </a:spcBef>
              <a:spcAft>
                <a:spcPts val="0"/>
              </a:spcAft>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grpSp>
        <p:nvGrpSpPr>
          <p:cNvPr id="32" name="Google Shape;32;p99"/>
          <p:cNvGrpSpPr/>
          <p:nvPr/>
        </p:nvGrpSpPr>
        <p:grpSpPr>
          <a:xfrm>
            <a:off x="-5102" y="-5100"/>
            <a:ext cx="9149101" cy="5719283"/>
            <a:chOff x="-5102" y="-5100"/>
            <a:chExt cx="9149101" cy="5719283"/>
          </a:xfrm>
        </p:grpSpPr>
        <p:sp>
          <p:nvSpPr>
            <p:cNvPr id="33" name="Google Shape;33;p99"/>
            <p:cNvSpPr/>
            <p:nvPr/>
          </p:nvSpPr>
          <p:spPr>
            <a:xfrm rot="5400000">
              <a:off x="916003" y="-926205"/>
              <a:ext cx="5719283" cy="7561493"/>
            </a:xfrm>
            <a:custGeom>
              <a:avLst/>
              <a:gdLst/>
              <a:ahLst/>
              <a:cxnLst/>
              <a:rect l="l" t="t" r="r" b="b"/>
              <a:pathLst>
                <a:path w="5719283" h="7561493" extrusionOk="0">
                  <a:moveTo>
                    <a:pt x="0" y="7561493"/>
                  </a:moveTo>
                  <a:cubicBezTo>
                    <a:pt x="511" y="6310032"/>
                    <a:pt x="1021" y="5058572"/>
                    <a:pt x="1532" y="3807111"/>
                  </a:cubicBezTo>
                  <a:lnTo>
                    <a:pt x="1920632" y="0"/>
                  </a:lnTo>
                  <a:lnTo>
                    <a:pt x="5719283" y="7553153"/>
                  </a:lnTo>
                  <a:lnTo>
                    <a:pt x="0" y="7561493"/>
                  </a:lnTo>
                  <a:close/>
                </a:path>
              </a:pathLst>
            </a:custGeom>
            <a:solidFill>
              <a:srgbClr val="5FA4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4" name="Google Shape;34;p99"/>
            <p:cNvSpPr/>
            <p:nvPr/>
          </p:nvSpPr>
          <p:spPr>
            <a:xfrm rot="-5400000" flipH="1">
              <a:off x="6187138" y="633785"/>
              <a:ext cx="2967379" cy="2946343"/>
            </a:xfrm>
            <a:prstGeom prst="triangle">
              <a:avLst>
                <a:gd name="adj" fmla="val 50000"/>
              </a:avLst>
            </a:prstGeom>
            <a:solidFill>
              <a:srgbClr val="E6E6E6">
                <a:alpha val="7568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pic>
        <p:nvPicPr>
          <p:cNvPr id="35" name="Google Shape;35;p99"/>
          <p:cNvPicPr preferRelativeResize="0"/>
          <p:nvPr/>
        </p:nvPicPr>
        <p:blipFill rotWithShape="1">
          <a:blip r:embed="rId2">
            <a:alphaModFix/>
          </a:blip>
          <a:srcRect/>
          <a:stretch/>
        </p:blipFill>
        <p:spPr>
          <a:xfrm>
            <a:off x="7736240" y="146951"/>
            <a:ext cx="1159933" cy="476316"/>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ogo">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32840" y="2743200"/>
            <a:ext cx="3912217" cy="1606515"/>
          </a:xfrm>
          <a:prstGeom prst="rect">
            <a:avLst/>
          </a:prstGeom>
        </p:spPr>
      </p:pic>
    </p:spTree>
    <p:extLst>
      <p:ext uri="{BB962C8B-B14F-4D97-AF65-F5344CB8AC3E}">
        <p14:creationId xmlns:p14="http://schemas.microsoft.com/office/powerpoint/2010/main" val="36001109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p:cSld name="1_Section">
    <p:spTree>
      <p:nvGrpSpPr>
        <p:cNvPr id="1" name="Shape 26"/>
        <p:cNvGrpSpPr/>
        <p:nvPr/>
      </p:nvGrpSpPr>
      <p:grpSpPr>
        <a:xfrm>
          <a:off x="0" y="0"/>
          <a:ext cx="0" cy="0"/>
          <a:chOff x="0" y="0"/>
          <a:chExt cx="0" cy="0"/>
        </a:xfrm>
      </p:grpSpPr>
      <p:sp>
        <p:nvSpPr>
          <p:cNvPr id="27" name="Google Shape;27;p9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9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9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fr-FR"/>
              <a:t>‹N°›</a:t>
            </a:fld>
            <a:endParaRPr/>
          </a:p>
        </p:txBody>
      </p:sp>
      <p:sp>
        <p:nvSpPr>
          <p:cNvPr id="30" name="Google Shape;30;p99"/>
          <p:cNvSpPr txBox="1">
            <a:spLocks noGrp="1"/>
          </p:cNvSpPr>
          <p:nvPr>
            <p:ph type="title"/>
          </p:nvPr>
        </p:nvSpPr>
        <p:spPr>
          <a:xfrm>
            <a:off x="3192540" y="4716148"/>
            <a:ext cx="5622328" cy="567349"/>
          </a:xfrm>
          <a:prstGeom prst="rect">
            <a:avLst/>
          </a:prstGeom>
          <a:noFill/>
          <a:ln>
            <a:noFill/>
          </a:ln>
        </p:spPr>
        <p:txBody>
          <a:bodyPr spcFirstLastPara="1" wrap="square" lIns="91425" tIns="45700" rIns="91425" bIns="45700" anchor="ctr" anchorCtr="0">
            <a:normAutofit/>
          </a:bodyPr>
          <a:lstStyle>
            <a:lvl1pPr lvl="0" algn="r">
              <a:spcBef>
                <a:spcPts val="0"/>
              </a:spcBef>
              <a:spcAft>
                <a:spcPts val="0"/>
              </a:spcAft>
              <a:buClr>
                <a:srgbClr val="5FA4B0"/>
              </a:buClr>
              <a:buSzPts val="3200"/>
              <a:buFont typeface="Calibri"/>
              <a:buNone/>
              <a:defRPr sz="3200" b="1">
                <a:solidFill>
                  <a:srgbClr val="5FA4B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99"/>
          <p:cNvSpPr txBox="1">
            <a:spLocks noGrp="1"/>
          </p:cNvSpPr>
          <p:nvPr>
            <p:ph type="body" idx="1"/>
          </p:nvPr>
        </p:nvSpPr>
        <p:spPr>
          <a:xfrm>
            <a:off x="3192540" y="5362098"/>
            <a:ext cx="5622328" cy="486486"/>
          </a:xfrm>
          <a:prstGeom prst="rect">
            <a:avLst/>
          </a:prstGeom>
          <a:noFill/>
          <a:ln>
            <a:noFill/>
          </a:ln>
        </p:spPr>
        <p:txBody>
          <a:bodyPr spcFirstLastPara="1" wrap="square" lIns="91425" tIns="45700" rIns="91425" bIns="45700" anchor="t" anchorCtr="0">
            <a:noAutofit/>
          </a:bodyPr>
          <a:lstStyle>
            <a:lvl1pPr marL="457200" lvl="0" indent="-228600" algn="r">
              <a:spcBef>
                <a:spcPts val="480"/>
              </a:spcBef>
              <a:spcAft>
                <a:spcPts val="0"/>
              </a:spcAft>
              <a:buSzPts val="1320"/>
              <a:buNone/>
              <a:defRPr sz="2400"/>
            </a:lvl1pPr>
            <a:lvl2pPr marL="914400" lvl="1" indent="-228600" algn="ctr">
              <a:spcBef>
                <a:spcPts val="480"/>
              </a:spcBef>
              <a:spcAft>
                <a:spcPts val="0"/>
              </a:spcAft>
              <a:buSzPts val="2400"/>
              <a:buNone/>
              <a:defRPr sz="2400"/>
            </a:lvl2pPr>
            <a:lvl3pPr marL="1371600" lvl="2" indent="-228600" algn="ctr">
              <a:spcBef>
                <a:spcPts val="480"/>
              </a:spcBef>
              <a:spcAft>
                <a:spcPts val="0"/>
              </a:spcAft>
              <a:buSzPts val="2400"/>
              <a:buNone/>
              <a:defRPr sz="2400"/>
            </a:lvl3pPr>
            <a:lvl4pPr marL="1828800" lvl="3" indent="-228600" algn="ctr">
              <a:spcBef>
                <a:spcPts val="480"/>
              </a:spcBef>
              <a:spcAft>
                <a:spcPts val="0"/>
              </a:spcAft>
              <a:buSzPts val="2400"/>
              <a:buNone/>
              <a:defRPr sz="2400"/>
            </a:lvl4pPr>
            <a:lvl5pPr marL="2286000" lvl="4" indent="-228600" algn="ctr">
              <a:spcBef>
                <a:spcPts val="480"/>
              </a:spcBef>
              <a:spcAft>
                <a:spcPts val="0"/>
              </a:spcAft>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grpSp>
        <p:nvGrpSpPr>
          <p:cNvPr id="32" name="Google Shape;32;p99"/>
          <p:cNvGrpSpPr/>
          <p:nvPr/>
        </p:nvGrpSpPr>
        <p:grpSpPr>
          <a:xfrm>
            <a:off x="-5102" y="-5100"/>
            <a:ext cx="9149101" cy="5719283"/>
            <a:chOff x="-5102" y="-5100"/>
            <a:chExt cx="9149101" cy="5719283"/>
          </a:xfrm>
        </p:grpSpPr>
        <p:sp>
          <p:nvSpPr>
            <p:cNvPr id="33" name="Google Shape;33;p99"/>
            <p:cNvSpPr/>
            <p:nvPr/>
          </p:nvSpPr>
          <p:spPr>
            <a:xfrm rot="5400000">
              <a:off x="916003" y="-926205"/>
              <a:ext cx="5719283" cy="7561493"/>
            </a:xfrm>
            <a:custGeom>
              <a:avLst/>
              <a:gdLst/>
              <a:ahLst/>
              <a:cxnLst/>
              <a:rect l="l" t="t" r="r" b="b"/>
              <a:pathLst>
                <a:path w="5719283" h="7561493" extrusionOk="0">
                  <a:moveTo>
                    <a:pt x="0" y="7561493"/>
                  </a:moveTo>
                  <a:cubicBezTo>
                    <a:pt x="511" y="6310032"/>
                    <a:pt x="1021" y="5058572"/>
                    <a:pt x="1532" y="3807111"/>
                  </a:cubicBezTo>
                  <a:lnTo>
                    <a:pt x="1920632" y="0"/>
                  </a:lnTo>
                  <a:lnTo>
                    <a:pt x="5719283" y="7553153"/>
                  </a:lnTo>
                  <a:lnTo>
                    <a:pt x="0" y="7561493"/>
                  </a:lnTo>
                  <a:close/>
                </a:path>
              </a:pathLst>
            </a:custGeom>
            <a:solidFill>
              <a:srgbClr val="5FA4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4" name="Google Shape;34;p99"/>
            <p:cNvSpPr/>
            <p:nvPr/>
          </p:nvSpPr>
          <p:spPr>
            <a:xfrm rot="-5400000" flipH="1">
              <a:off x="6187138" y="633785"/>
              <a:ext cx="2967379" cy="2946343"/>
            </a:xfrm>
            <a:prstGeom prst="triangle">
              <a:avLst>
                <a:gd name="adj" fmla="val 50000"/>
              </a:avLst>
            </a:prstGeom>
            <a:solidFill>
              <a:srgbClr val="E6E6E6">
                <a:alpha val="7568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pic>
        <p:nvPicPr>
          <p:cNvPr id="35" name="Google Shape;35;p99"/>
          <p:cNvPicPr preferRelativeResize="0"/>
          <p:nvPr/>
        </p:nvPicPr>
        <p:blipFill rotWithShape="1">
          <a:blip r:embed="rId2">
            <a:alphaModFix/>
          </a:blip>
          <a:srcRect/>
          <a:stretch/>
        </p:blipFill>
        <p:spPr>
          <a:xfrm>
            <a:off x="7736240" y="146951"/>
            <a:ext cx="1159933" cy="476316"/>
          </a:xfrm>
          <a:prstGeom prst="rect">
            <a:avLst/>
          </a:prstGeom>
          <a:noFill/>
          <a:ln>
            <a:noFill/>
          </a:ln>
        </p:spPr>
      </p:pic>
    </p:spTree>
    <p:extLst>
      <p:ext uri="{BB962C8B-B14F-4D97-AF65-F5344CB8AC3E}">
        <p14:creationId xmlns:p14="http://schemas.microsoft.com/office/powerpoint/2010/main" val="25248416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Titre avec photo" type="title">
  <p:cSld name="1_Titre avec photo">
    <p:spTree>
      <p:nvGrpSpPr>
        <p:cNvPr id="1" name="Shape 15"/>
        <p:cNvGrpSpPr/>
        <p:nvPr/>
      </p:nvGrpSpPr>
      <p:grpSpPr>
        <a:xfrm>
          <a:off x="0" y="0"/>
          <a:ext cx="0" cy="0"/>
          <a:chOff x="0" y="0"/>
          <a:chExt cx="0" cy="0"/>
        </a:xfrm>
      </p:grpSpPr>
      <p:pic>
        <p:nvPicPr>
          <p:cNvPr id="16" name="Google Shape;16;p98"/>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7" name="Google Shape;17;p98"/>
          <p:cNvSpPr/>
          <p:nvPr/>
        </p:nvSpPr>
        <p:spPr>
          <a:xfrm flipH="1">
            <a:off x="0" y="2258058"/>
            <a:ext cx="9144000" cy="4599941"/>
          </a:xfrm>
          <a:prstGeom prst="rtTriangle">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8" name="Google Shape;18;p98"/>
          <p:cNvSpPr txBox="1">
            <a:spLocks noGrp="1"/>
          </p:cNvSpPr>
          <p:nvPr>
            <p:ph type="ctrTitle"/>
          </p:nvPr>
        </p:nvSpPr>
        <p:spPr>
          <a:xfrm>
            <a:off x="1047645" y="4572579"/>
            <a:ext cx="7772400" cy="796567"/>
          </a:xfrm>
          <a:prstGeom prst="rect">
            <a:avLst/>
          </a:prstGeom>
          <a:noFill/>
          <a:ln>
            <a:noFill/>
          </a:ln>
        </p:spPr>
        <p:txBody>
          <a:bodyPr spcFirstLastPara="1" wrap="square" lIns="91425" tIns="45700" rIns="91425" bIns="45700" anchor="ctr" anchorCtr="0">
            <a:normAutofit/>
          </a:bodyPr>
          <a:lstStyle>
            <a:lvl1pPr lvl="0" algn="r">
              <a:spcBef>
                <a:spcPts val="0"/>
              </a:spcBef>
              <a:spcAft>
                <a:spcPts val="0"/>
              </a:spcAft>
              <a:buClr>
                <a:srgbClr val="5FA3B0"/>
              </a:buClr>
              <a:buSzPts val="3200"/>
              <a:buFont typeface="Calibri"/>
              <a:buNone/>
              <a:defRPr sz="3200" b="1" i="0">
                <a:solidFill>
                  <a:srgbClr val="5FA3B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98"/>
          <p:cNvSpPr txBox="1">
            <a:spLocks noGrp="1"/>
          </p:cNvSpPr>
          <p:nvPr>
            <p:ph type="subTitle" idx="1"/>
          </p:nvPr>
        </p:nvSpPr>
        <p:spPr>
          <a:xfrm>
            <a:off x="2419245" y="5496030"/>
            <a:ext cx="6400800" cy="550475"/>
          </a:xfrm>
          <a:prstGeom prst="rect">
            <a:avLst/>
          </a:prstGeom>
          <a:noFill/>
          <a:ln>
            <a:noFill/>
          </a:ln>
        </p:spPr>
        <p:txBody>
          <a:bodyPr spcFirstLastPara="1" wrap="square" lIns="91425" tIns="45700" rIns="91425" bIns="45700" anchor="t" anchorCtr="0">
            <a:noAutofit/>
          </a:bodyPr>
          <a:lstStyle>
            <a:lvl1pPr lvl="0" algn="r">
              <a:spcBef>
                <a:spcPts val="480"/>
              </a:spcBef>
              <a:spcAft>
                <a:spcPts val="0"/>
              </a:spcAft>
              <a:buSzPts val="1320"/>
              <a:buNone/>
              <a:defRPr sz="2400">
                <a:solidFill>
                  <a:schemeClr val="dk1"/>
                </a:solidFill>
              </a:defRPr>
            </a:lvl1pPr>
            <a:lvl2pPr lvl="1" algn="ctr">
              <a:spcBef>
                <a:spcPts val="560"/>
              </a:spcBef>
              <a:spcAft>
                <a:spcPts val="0"/>
              </a:spcAft>
              <a:buSzPts val="2800"/>
              <a:buNone/>
              <a:defRPr>
                <a:solidFill>
                  <a:srgbClr val="888888"/>
                </a:solidFill>
              </a:defRPr>
            </a:lvl2pPr>
            <a:lvl3pPr lvl="2" algn="ctr">
              <a:spcBef>
                <a:spcPts val="480"/>
              </a:spcBef>
              <a:spcAft>
                <a:spcPts val="0"/>
              </a:spcAft>
              <a:buSzPts val="2400"/>
              <a:buNone/>
              <a:defRPr>
                <a:solidFill>
                  <a:srgbClr val="888888"/>
                </a:solidFill>
              </a:defRPr>
            </a:lvl3pPr>
            <a:lvl4pPr lvl="3" algn="ctr">
              <a:spcBef>
                <a:spcPts val="400"/>
              </a:spcBef>
              <a:spcAft>
                <a:spcPts val="0"/>
              </a:spcAft>
              <a:buSzPts val="2000"/>
              <a:buNone/>
              <a:defRPr>
                <a:solidFill>
                  <a:srgbClr val="888888"/>
                </a:solidFill>
              </a:defRPr>
            </a:lvl4pPr>
            <a:lvl5pPr lvl="4" algn="ctr">
              <a:spcBef>
                <a:spcPts val="400"/>
              </a:spcBef>
              <a:spcAft>
                <a:spcPts val="0"/>
              </a:spcAft>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0" name="Google Shape;20;p9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9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9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fr-FR"/>
              <a:t>‹N°›</a:t>
            </a:fld>
            <a:endParaRPr/>
          </a:p>
        </p:txBody>
      </p:sp>
      <p:sp>
        <p:nvSpPr>
          <p:cNvPr id="23" name="Google Shape;23;p98"/>
          <p:cNvSpPr/>
          <p:nvPr/>
        </p:nvSpPr>
        <p:spPr>
          <a:xfrm rot="10800000">
            <a:off x="3345882" y="0"/>
            <a:ext cx="5798118" cy="2909525"/>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4" name="Google Shape;24;p98"/>
          <p:cNvSpPr/>
          <p:nvPr/>
        </p:nvSpPr>
        <p:spPr>
          <a:xfrm>
            <a:off x="0" y="4525194"/>
            <a:ext cx="4632534" cy="2332806"/>
          </a:xfrm>
          <a:prstGeom prst="rtTriangle">
            <a:avLst/>
          </a:prstGeom>
          <a:solidFill>
            <a:srgbClr val="00707F">
              <a:alpha val="7568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pic>
        <p:nvPicPr>
          <p:cNvPr id="25" name="Google Shape;25;p98"/>
          <p:cNvPicPr preferRelativeResize="0"/>
          <p:nvPr/>
        </p:nvPicPr>
        <p:blipFill rotWithShape="1">
          <a:blip r:embed="rId3">
            <a:alphaModFix/>
          </a:blip>
          <a:srcRect/>
          <a:stretch/>
        </p:blipFill>
        <p:spPr>
          <a:xfrm>
            <a:off x="6244941" y="145774"/>
            <a:ext cx="2777548" cy="1140574"/>
          </a:xfrm>
          <a:prstGeom prst="rect">
            <a:avLst/>
          </a:prstGeom>
          <a:noFill/>
          <a:ln>
            <a:noFill/>
          </a:ln>
        </p:spPr>
      </p:pic>
    </p:spTree>
    <p:extLst>
      <p:ext uri="{BB962C8B-B14F-4D97-AF65-F5344CB8AC3E}">
        <p14:creationId xmlns:p14="http://schemas.microsoft.com/office/powerpoint/2010/main" val="37807722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p:cSld name="Section">
    <p:spTree>
      <p:nvGrpSpPr>
        <p:cNvPr id="1" name="Shape 26"/>
        <p:cNvGrpSpPr/>
        <p:nvPr/>
      </p:nvGrpSpPr>
      <p:grpSpPr>
        <a:xfrm>
          <a:off x="0" y="0"/>
          <a:ext cx="0" cy="0"/>
          <a:chOff x="0" y="0"/>
          <a:chExt cx="0" cy="0"/>
        </a:xfrm>
      </p:grpSpPr>
      <p:sp>
        <p:nvSpPr>
          <p:cNvPr id="27" name="Google Shape;27;p9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9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9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fr-FR"/>
              <a:t>‹N°›</a:t>
            </a:fld>
            <a:endParaRPr/>
          </a:p>
        </p:txBody>
      </p:sp>
      <p:sp>
        <p:nvSpPr>
          <p:cNvPr id="30" name="Google Shape;30;p99"/>
          <p:cNvSpPr txBox="1">
            <a:spLocks noGrp="1"/>
          </p:cNvSpPr>
          <p:nvPr>
            <p:ph type="title"/>
          </p:nvPr>
        </p:nvSpPr>
        <p:spPr>
          <a:xfrm>
            <a:off x="3192540" y="4716148"/>
            <a:ext cx="5622328" cy="567349"/>
          </a:xfrm>
          <a:prstGeom prst="rect">
            <a:avLst/>
          </a:prstGeom>
          <a:noFill/>
          <a:ln>
            <a:noFill/>
          </a:ln>
        </p:spPr>
        <p:txBody>
          <a:bodyPr spcFirstLastPara="1" wrap="square" lIns="91425" tIns="45700" rIns="91425" bIns="45700" anchor="ctr" anchorCtr="0">
            <a:normAutofit/>
          </a:bodyPr>
          <a:lstStyle>
            <a:lvl1pPr lvl="0" algn="r">
              <a:spcBef>
                <a:spcPts val="0"/>
              </a:spcBef>
              <a:spcAft>
                <a:spcPts val="0"/>
              </a:spcAft>
              <a:buClr>
                <a:srgbClr val="5FA4B0"/>
              </a:buClr>
              <a:buSzPts val="3200"/>
              <a:buFont typeface="Calibri"/>
              <a:buNone/>
              <a:defRPr sz="3200" b="1">
                <a:solidFill>
                  <a:srgbClr val="5FA4B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99"/>
          <p:cNvSpPr txBox="1">
            <a:spLocks noGrp="1"/>
          </p:cNvSpPr>
          <p:nvPr>
            <p:ph type="body" idx="1"/>
          </p:nvPr>
        </p:nvSpPr>
        <p:spPr>
          <a:xfrm>
            <a:off x="3192540" y="5362098"/>
            <a:ext cx="5622328" cy="486486"/>
          </a:xfrm>
          <a:prstGeom prst="rect">
            <a:avLst/>
          </a:prstGeom>
          <a:noFill/>
          <a:ln>
            <a:noFill/>
          </a:ln>
        </p:spPr>
        <p:txBody>
          <a:bodyPr spcFirstLastPara="1" wrap="square" lIns="91425" tIns="45700" rIns="91425" bIns="45700" anchor="t" anchorCtr="0">
            <a:noAutofit/>
          </a:bodyPr>
          <a:lstStyle>
            <a:lvl1pPr marL="457200" lvl="0" indent="-228600" algn="r">
              <a:spcBef>
                <a:spcPts val="480"/>
              </a:spcBef>
              <a:spcAft>
                <a:spcPts val="0"/>
              </a:spcAft>
              <a:buSzPts val="1320"/>
              <a:buNone/>
              <a:defRPr sz="2400"/>
            </a:lvl1pPr>
            <a:lvl2pPr marL="914400" lvl="1" indent="-228600" algn="ctr">
              <a:spcBef>
                <a:spcPts val="480"/>
              </a:spcBef>
              <a:spcAft>
                <a:spcPts val="0"/>
              </a:spcAft>
              <a:buSzPts val="2400"/>
              <a:buNone/>
              <a:defRPr sz="2400"/>
            </a:lvl2pPr>
            <a:lvl3pPr marL="1371600" lvl="2" indent="-228600" algn="ctr">
              <a:spcBef>
                <a:spcPts val="480"/>
              </a:spcBef>
              <a:spcAft>
                <a:spcPts val="0"/>
              </a:spcAft>
              <a:buSzPts val="2400"/>
              <a:buNone/>
              <a:defRPr sz="2400"/>
            </a:lvl3pPr>
            <a:lvl4pPr marL="1828800" lvl="3" indent="-228600" algn="ctr">
              <a:spcBef>
                <a:spcPts val="480"/>
              </a:spcBef>
              <a:spcAft>
                <a:spcPts val="0"/>
              </a:spcAft>
              <a:buSzPts val="2400"/>
              <a:buNone/>
              <a:defRPr sz="2400"/>
            </a:lvl4pPr>
            <a:lvl5pPr marL="2286000" lvl="4" indent="-228600" algn="ctr">
              <a:spcBef>
                <a:spcPts val="480"/>
              </a:spcBef>
              <a:spcAft>
                <a:spcPts val="0"/>
              </a:spcAft>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grpSp>
        <p:nvGrpSpPr>
          <p:cNvPr id="32" name="Google Shape;32;p99"/>
          <p:cNvGrpSpPr/>
          <p:nvPr/>
        </p:nvGrpSpPr>
        <p:grpSpPr>
          <a:xfrm>
            <a:off x="-5102" y="-5100"/>
            <a:ext cx="9149101" cy="5719283"/>
            <a:chOff x="-5102" y="-5100"/>
            <a:chExt cx="9149101" cy="5719283"/>
          </a:xfrm>
        </p:grpSpPr>
        <p:sp>
          <p:nvSpPr>
            <p:cNvPr id="33" name="Google Shape;33;p99"/>
            <p:cNvSpPr/>
            <p:nvPr/>
          </p:nvSpPr>
          <p:spPr>
            <a:xfrm rot="5400000">
              <a:off x="916003" y="-926205"/>
              <a:ext cx="5719283" cy="7561493"/>
            </a:xfrm>
            <a:custGeom>
              <a:avLst/>
              <a:gdLst/>
              <a:ahLst/>
              <a:cxnLst/>
              <a:rect l="l" t="t" r="r" b="b"/>
              <a:pathLst>
                <a:path w="5719283" h="7561493" extrusionOk="0">
                  <a:moveTo>
                    <a:pt x="0" y="7561493"/>
                  </a:moveTo>
                  <a:cubicBezTo>
                    <a:pt x="511" y="6310032"/>
                    <a:pt x="1021" y="5058572"/>
                    <a:pt x="1532" y="3807111"/>
                  </a:cubicBezTo>
                  <a:lnTo>
                    <a:pt x="1920632" y="0"/>
                  </a:lnTo>
                  <a:lnTo>
                    <a:pt x="5719283" y="7553153"/>
                  </a:lnTo>
                  <a:lnTo>
                    <a:pt x="0" y="7561493"/>
                  </a:lnTo>
                  <a:close/>
                </a:path>
              </a:pathLst>
            </a:custGeom>
            <a:solidFill>
              <a:srgbClr val="5FA4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4" name="Google Shape;34;p99"/>
            <p:cNvSpPr/>
            <p:nvPr/>
          </p:nvSpPr>
          <p:spPr>
            <a:xfrm rot="-5400000" flipH="1">
              <a:off x="6187138" y="633785"/>
              <a:ext cx="2967379" cy="2946343"/>
            </a:xfrm>
            <a:prstGeom prst="triangle">
              <a:avLst>
                <a:gd name="adj" fmla="val 50000"/>
              </a:avLst>
            </a:prstGeom>
            <a:solidFill>
              <a:srgbClr val="E6E6E6">
                <a:alpha val="7568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pic>
        <p:nvPicPr>
          <p:cNvPr id="35" name="Google Shape;35;p99"/>
          <p:cNvPicPr preferRelativeResize="0"/>
          <p:nvPr/>
        </p:nvPicPr>
        <p:blipFill rotWithShape="1">
          <a:blip r:embed="rId2">
            <a:alphaModFix/>
          </a:blip>
          <a:srcRect/>
          <a:stretch/>
        </p:blipFill>
        <p:spPr>
          <a:xfrm>
            <a:off x="7736240" y="146951"/>
            <a:ext cx="1159933" cy="476316"/>
          </a:xfrm>
          <a:prstGeom prst="rect">
            <a:avLst/>
          </a:prstGeom>
          <a:noFill/>
          <a:ln>
            <a:noFill/>
          </a:ln>
        </p:spPr>
      </p:pic>
    </p:spTree>
    <p:extLst>
      <p:ext uri="{BB962C8B-B14F-4D97-AF65-F5344CB8AC3E}">
        <p14:creationId xmlns:p14="http://schemas.microsoft.com/office/powerpoint/2010/main" val="4726799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ide" type="blank">
  <p:cSld name="Vide">
    <p:spTree>
      <p:nvGrpSpPr>
        <p:cNvPr id="1" name="Shape 36"/>
        <p:cNvGrpSpPr/>
        <p:nvPr/>
      </p:nvGrpSpPr>
      <p:grpSpPr>
        <a:xfrm>
          <a:off x="0" y="0"/>
          <a:ext cx="0" cy="0"/>
          <a:chOff x="0" y="0"/>
          <a:chExt cx="0" cy="0"/>
        </a:xfrm>
      </p:grpSpPr>
      <p:sp>
        <p:nvSpPr>
          <p:cNvPr id="37" name="Google Shape;37;p10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0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0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fr-FR"/>
              <a:t>‹N°›</a:t>
            </a:fld>
            <a:endParaRPr/>
          </a:p>
        </p:txBody>
      </p:sp>
      <p:pic>
        <p:nvPicPr>
          <p:cNvPr id="40" name="Google Shape;40;p100" descr="uLIEGE_DroitSciencesPoCrimino_Logo_U_RVB@2x.png"/>
          <p:cNvPicPr preferRelativeResize="0"/>
          <p:nvPr/>
        </p:nvPicPr>
        <p:blipFill rotWithShape="1">
          <a:blip r:embed="rId2">
            <a:alphaModFix/>
          </a:blip>
          <a:srcRect/>
          <a:stretch/>
        </p:blipFill>
        <p:spPr>
          <a:xfrm>
            <a:off x="8329574" y="73305"/>
            <a:ext cx="496997" cy="540000"/>
          </a:xfrm>
          <a:prstGeom prst="rect">
            <a:avLst/>
          </a:prstGeom>
          <a:noFill/>
          <a:ln>
            <a:noFill/>
          </a:ln>
        </p:spPr>
      </p:pic>
    </p:spTree>
    <p:extLst>
      <p:ext uri="{BB962C8B-B14F-4D97-AF65-F5344CB8AC3E}">
        <p14:creationId xmlns:p14="http://schemas.microsoft.com/office/powerpoint/2010/main" val="22856865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re">
  <p:cSld name="Titre">
    <p:spTree>
      <p:nvGrpSpPr>
        <p:cNvPr id="1" name="Shape 41"/>
        <p:cNvGrpSpPr/>
        <p:nvPr/>
      </p:nvGrpSpPr>
      <p:grpSpPr>
        <a:xfrm>
          <a:off x="0" y="0"/>
          <a:ext cx="0" cy="0"/>
          <a:chOff x="0" y="0"/>
          <a:chExt cx="0" cy="0"/>
        </a:xfrm>
      </p:grpSpPr>
      <p:grpSp>
        <p:nvGrpSpPr>
          <p:cNvPr id="42" name="Google Shape;42;p121"/>
          <p:cNvGrpSpPr/>
          <p:nvPr/>
        </p:nvGrpSpPr>
        <p:grpSpPr>
          <a:xfrm>
            <a:off x="0" y="3985324"/>
            <a:ext cx="9145410" cy="2872676"/>
            <a:chOff x="0" y="2271293"/>
            <a:chExt cx="9145410" cy="2872676"/>
          </a:xfrm>
        </p:grpSpPr>
        <p:sp>
          <p:nvSpPr>
            <p:cNvPr id="43" name="Google Shape;43;p121"/>
            <p:cNvSpPr/>
            <p:nvPr/>
          </p:nvSpPr>
          <p:spPr>
            <a:xfrm>
              <a:off x="0" y="2271293"/>
              <a:ext cx="5711185" cy="2872207"/>
            </a:xfrm>
            <a:custGeom>
              <a:avLst/>
              <a:gdLst/>
              <a:ahLst/>
              <a:cxnLst/>
              <a:rect l="l" t="t" r="r" b="b"/>
              <a:pathLst>
                <a:path w="5711185" h="2872207" extrusionOk="0">
                  <a:moveTo>
                    <a:pt x="5711185" y="2872207"/>
                  </a:moveTo>
                  <a:lnTo>
                    <a:pt x="0" y="2872207"/>
                  </a:lnTo>
                  <a:cubicBezTo>
                    <a:pt x="470" y="1914805"/>
                    <a:pt x="939" y="957402"/>
                    <a:pt x="1409" y="0"/>
                  </a:cubicBezTo>
                  <a:lnTo>
                    <a:pt x="5711185" y="2872207"/>
                  </a:lnTo>
                  <a:close/>
                </a:path>
              </a:pathLst>
            </a:custGeom>
            <a:solidFill>
              <a:srgbClr val="0070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4" name="Google Shape;44;p121"/>
            <p:cNvSpPr/>
            <p:nvPr/>
          </p:nvSpPr>
          <p:spPr>
            <a:xfrm flipH="1">
              <a:off x="3434225" y="2271762"/>
              <a:ext cx="5711185" cy="2872207"/>
            </a:xfrm>
            <a:custGeom>
              <a:avLst/>
              <a:gdLst/>
              <a:ahLst/>
              <a:cxnLst/>
              <a:rect l="l" t="t" r="r" b="b"/>
              <a:pathLst>
                <a:path w="5711185" h="2872207" extrusionOk="0">
                  <a:moveTo>
                    <a:pt x="5711185" y="2872207"/>
                  </a:moveTo>
                  <a:lnTo>
                    <a:pt x="0" y="2872207"/>
                  </a:lnTo>
                  <a:cubicBezTo>
                    <a:pt x="470" y="1914805"/>
                    <a:pt x="939" y="957402"/>
                    <a:pt x="1409" y="0"/>
                  </a:cubicBezTo>
                  <a:lnTo>
                    <a:pt x="5711185" y="2872207"/>
                  </a:lnTo>
                  <a:close/>
                </a:path>
              </a:pathLst>
            </a:custGeom>
            <a:solidFill>
              <a:srgbClr val="5FA4B0">
                <a:alpha val="7568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5" name="Google Shape;45;p121"/>
            <p:cNvSpPr/>
            <p:nvPr/>
          </p:nvSpPr>
          <p:spPr>
            <a:xfrm>
              <a:off x="3434225" y="4568825"/>
              <a:ext cx="2276960" cy="574676"/>
            </a:xfrm>
            <a:prstGeom prst="triangle">
              <a:avLst>
                <a:gd name="adj" fmla="val 49701"/>
              </a:avLst>
            </a:prstGeom>
            <a:solidFill>
              <a:srgbClr val="00707F">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46" name="Google Shape;46;p1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fr-FR"/>
              <a:t>‹N°›</a:t>
            </a:fld>
            <a:endParaRPr/>
          </a:p>
        </p:txBody>
      </p:sp>
      <p:sp>
        <p:nvSpPr>
          <p:cNvPr id="49" name="Google Shape;49;p121"/>
          <p:cNvSpPr txBox="1">
            <a:spLocks noGrp="1"/>
          </p:cNvSpPr>
          <p:nvPr>
            <p:ph type="title"/>
          </p:nvPr>
        </p:nvSpPr>
        <p:spPr>
          <a:xfrm>
            <a:off x="825102" y="2653447"/>
            <a:ext cx="7493796" cy="56734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5FA3B0"/>
              </a:buClr>
              <a:buSzPts val="3200"/>
              <a:buFont typeface="Calibri"/>
              <a:buNone/>
              <a:defRPr sz="3200" b="1">
                <a:solidFill>
                  <a:srgbClr val="00707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0" name="Google Shape;50;p121"/>
          <p:cNvSpPr txBox="1">
            <a:spLocks noGrp="1"/>
          </p:cNvSpPr>
          <p:nvPr>
            <p:ph type="body" idx="1"/>
          </p:nvPr>
        </p:nvSpPr>
        <p:spPr>
          <a:xfrm>
            <a:off x="2012181" y="3429000"/>
            <a:ext cx="5119638" cy="552855"/>
          </a:xfrm>
          <a:prstGeom prst="rect">
            <a:avLst/>
          </a:prstGeom>
          <a:noFill/>
          <a:ln>
            <a:noFill/>
          </a:ln>
        </p:spPr>
        <p:txBody>
          <a:bodyPr spcFirstLastPara="1" wrap="square" lIns="91425" tIns="45700" rIns="91425" bIns="45700" anchor="t" anchorCtr="0">
            <a:noAutofit/>
          </a:bodyPr>
          <a:lstStyle>
            <a:lvl1pPr marL="457200" lvl="0" indent="-228600" algn="ctr">
              <a:spcBef>
                <a:spcPts val="480"/>
              </a:spcBef>
              <a:spcAft>
                <a:spcPts val="0"/>
              </a:spcAft>
              <a:buSzPts val="1320"/>
              <a:buNone/>
              <a:defRPr sz="2400"/>
            </a:lvl1pPr>
            <a:lvl2pPr marL="914400" lvl="1" indent="-228600" algn="ctr">
              <a:spcBef>
                <a:spcPts val="480"/>
              </a:spcBef>
              <a:spcAft>
                <a:spcPts val="0"/>
              </a:spcAft>
              <a:buSzPts val="2400"/>
              <a:buNone/>
              <a:defRPr sz="2400"/>
            </a:lvl2pPr>
            <a:lvl3pPr marL="1371600" lvl="2" indent="-228600" algn="ctr">
              <a:spcBef>
                <a:spcPts val="480"/>
              </a:spcBef>
              <a:spcAft>
                <a:spcPts val="0"/>
              </a:spcAft>
              <a:buSzPts val="2400"/>
              <a:buNone/>
              <a:defRPr sz="2400"/>
            </a:lvl3pPr>
            <a:lvl4pPr marL="1828800" lvl="3" indent="-228600" algn="ctr">
              <a:spcBef>
                <a:spcPts val="480"/>
              </a:spcBef>
              <a:spcAft>
                <a:spcPts val="0"/>
              </a:spcAft>
              <a:buSzPts val="2400"/>
              <a:buNone/>
              <a:defRPr sz="2400"/>
            </a:lvl4pPr>
            <a:lvl5pPr marL="2286000" lvl="4" indent="-228600" algn="ctr">
              <a:spcBef>
                <a:spcPts val="480"/>
              </a:spcBef>
              <a:spcAft>
                <a:spcPts val="0"/>
              </a:spcAft>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51" name="Google Shape;51;p121"/>
          <p:cNvPicPr preferRelativeResize="0"/>
          <p:nvPr/>
        </p:nvPicPr>
        <p:blipFill rotWithShape="1">
          <a:blip r:embed="rId2">
            <a:alphaModFix/>
          </a:blip>
          <a:srcRect/>
          <a:stretch/>
        </p:blipFill>
        <p:spPr>
          <a:xfrm>
            <a:off x="3569118" y="288015"/>
            <a:ext cx="2142067" cy="879620"/>
          </a:xfrm>
          <a:prstGeom prst="rect">
            <a:avLst/>
          </a:prstGeom>
          <a:noFill/>
          <a:ln>
            <a:noFill/>
          </a:ln>
        </p:spPr>
      </p:pic>
    </p:spTree>
    <p:extLst>
      <p:ext uri="{BB962C8B-B14F-4D97-AF65-F5344CB8AC3E}">
        <p14:creationId xmlns:p14="http://schemas.microsoft.com/office/powerpoint/2010/main" val="9114288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u" type="obj">
  <p:cSld name="Contenu">
    <p:spTree>
      <p:nvGrpSpPr>
        <p:cNvPr id="1" name="Shape 52"/>
        <p:cNvGrpSpPr/>
        <p:nvPr/>
      </p:nvGrpSpPr>
      <p:grpSpPr>
        <a:xfrm>
          <a:off x="0" y="0"/>
          <a:ext cx="0" cy="0"/>
          <a:chOff x="0" y="0"/>
          <a:chExt cx="0" cy="0"/>
        </a:xfrm>
      </p:grpSpPr>
      <p:sp>
        <p:nvSpPr>
          <p:cNvPr id="53" name="Google Shape;53;p122"/>
          <p:cNvSpPr txBox="1">
            <a:spLocks noGrp="1"/>
          </p:cNvSpPr>
          <p:nvPr>
            <p:ph type="title"/>
          </p:nvPr>
        </p:nvSpPr>
        <p:spPr>
          <a:xfrm>
            <a:off x="457200" y="523531"/>
            <a:ext cx="8229600" cy="62154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5FA3B0"/>
              </a:buClr>
              <a:buSzPts val="3600"/>
              <a:buFont typeface="Calibri"/>
              <a:buNone/>
              <a:defRPr sz="3600" b="0" i="0">
                <a:solidFill>
                  <a:srgbClr val="00707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4" name="Google Shape;54;p122"/>
          <p:cNvSpPr txBox="1">
            <a:spLocks noGrp="1"/>
          </p:cNvSpPr>
          <p:nvPr>
            <p:ph type="body" idx="1"/>
          </p:nvPr>
        </p:nvSpPr>
        <p:spPr>
          <a:xfrm>
            <a:off x="457200" y="1257300"/>
            <a:ext cx="8229600" cy="4868863"/>
          </a:xfrm>
          <a:prstGeom prst="rect">
            <a:avLst/>
          </a:prstGeom>
          <a:noFill/>
          <a:ln>
            <a:noFill/>
          </a:ln>
        </p:spPr>
        <p:txBody>
          <a:bodyPr spcFirstLastPara="1" wrap="square" lIns="91425" tIns="45700" rIns="91425" bIns="45700" anchor="t" anchorCtr="0">
            <a:normAutofit/>
          </a:bodyPr>
          <a:lstStyle>
            <a:lvl1pPr marL="622935" lvl="0" indent="-457200" algn="l">
              <a:spcBef>
                <a:spcPts val="360"/>
              </a:spcBef>
              <a:spcAft>
                <a:spcPts val="0"/>
              </a:spcAft>
              <a:buSzPct val="75000"/>
              <a:buFont typeface="Wingdings" panose="05000000000000000000" pitchFamily="2" charset="2"/>
              <a:buChar char="Ø"/>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
        <p:nvSpPr>
          <p:cNvPr id="55" name="Google Shape;55;p1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fr-FR"/>
              <a:t>‹N°›</a:t>
            </a:fld>
            <a:endParaRPr/>
          </a:p>
        </p:txBody>
      </p:sp>
      <p:pic>
        <p:nvPicPr>
          <p:cNvPr id="58" name="Google Shape;58;p122" descr="uLIEGE_DroitSciencesPoCrimino_Logo_U_RVB@2x.png"/>
          <p:cNvPicPr preferRelativeResize="0"/>
          <p:nvPr/>
        </p:nvPicPr>
        <p:blipFill rotWithShape="1">
          <a:blip r:embed="rId2">
            <a:alphaModFix/>
          </a:blip>
          <a:srcRect/>
          <a:stretch/>
        </p:blipFill>
        <p:spPr>
          <a:xfrm>
            <a:off x="8329574" y="92259"/>
            <a:ext cx="496997" cy="540000"/>
          </a:xfrm>
          <a:prstGeom prst="rect">
            <a:avLst/>
          </a:prstGeom>
          <a:noFill/>
          <a:ln>
            <a:noFill/>
          </a:ln>
        </p:spPr>
      </p:pic>
    </p:spTree>
    <p:extLst>
      <p:ext uri="{BB962C8B-B14F-4D97-AF65-F5344CB8AC3E}">
        <p14:creationId xmlns:p14="http://schemas.microsoft.com/office/powerpoint/2010/main" val="37271987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u deux colonnes">
  <p:cSld name="Contenu deux colonnes">
    <p:spTree>
      <p:nvGrpSpPr>
        <p:cNvPr id="1" name="Shape 59"/>
        <p:cNvGrpSpPr/>
        <p:nvPr/>
      </p:nvGrpSpPr>
      <p:grpSpPr>
        <a:xfrm>
          <a:off x="0" y="0"/>
          <a:ext cx="0" cy="0"/>
          <a:chOff x="0" y="0"/>
          <a:chExt cx="0" cy="0"/>
        </a:xfrm>
      </p:grpSpPr>
      <p:sp>
        <p:nvSpPr>
          <p:cNvPr id="60" name="Google Shape;60;p123"/>
          <p:cNvSpPr txBox="1">
            <a:spLocks noGrp="1"/>
          </p:cNvSpPr>
          <p:nvPr>
            <p:ph type="body" idx="1"/>
          </p:nvPr>
        </p:nvSpPr>
        <p:spPr>
          <a:xfrm>
            <a:off x="457200" y="1204546"/>
            <a:ext cx="4038600" cy="4921617"/>
          </a:xfrm>
          <a:prstGeom prst="rect">
            <a:avLst/>
          </a:prstGeom>
          <a:noFill/>
          <a:ln>
            <a:noFill/>
          </a:ln>
        </p:spPr>
        <p:txBody>
          <a:bodyPr spcFirstLastPara="1" wrap="square" lIns="91425" tIns="45700" rIns="91425" bIns="45700" anchor="t" anchorCtr="0">
            <a:normAutofit/>
          </a:bodyPr>
          <a:lstStyle>
            <a:lvl1pPr marL="588010" lvl="0" indent="-457200" algn="l">
              <a:spcBef>
                <a:spcPts val="560"/>
              </a:spcBef>
              <a:spcAft>
                <a:spcPts val="0"/>
              </a:spcAft>
              <a:buSzPct val="75000"/>
              <a:buFont typeface="Wingdings" panose="05000000000000000000" pitchFamily="2" charset="2"/>
              <a:buChar char="Ø"/>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lang="fr-FR" dirty="0"/>
          </a:p>
        </p:txBody>
      </p:sp>
      <p:sp>
        <p:nvSpPr>
          <p:cNvPr id="61" name="Google Shape;61;p123"/>
          <p:cNvSpPr txBox="1">
            <a:spLocks noGrp="1"/>
          </p:cNvSpPr>
          <p:nvPr>
            <p:ph type="body" idx="2"/>
          </p:nvPr>
        </p:nvSpPr>
        <p:spPr>
          <a:xfrm>
            <a:off x="4648200" y="1204546"/>
            <a:ext cx="4038600" cy="4921617"/>
          </a:xfrm>
          <a:prstGeom prst="rect">
            <a:avLst/>
          </a:prstGeom>
          <a:noFill/>
          <a:ln>
            <a:noFill/>
          </a:ln>
        </p:spPr>
        <p:txBody>
          <a:bodyPr spcFirstLastPara="1" wrap="square" lIns="91425" tIns="45700" rIns="91425" bIns="45700" anchor="t" anchorCtr="0">
            <a:normAutofit/>
          </a:bodyPr>
          <a:lstStyle>
            <a:lvl1pPr marL="588010" lvl="0" indent="-457200" algn="l">
              <a:spcBef>
                <a:spcPts val="560"/>
              </a:spcBef>
              <a:spcAft>
                <a:spcPts val="0"/>
              </a:spcAft>
              <a:buSzPct val="75000"/>
              <a:buFont typeface="Wingdings" panose="05000000000000000000" pitchFamily="2" charset="2"/>
              <a:buChar char="Ø"/>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dirty="0"/>
          </a:p>
        </p:txBody>
      </p:sp>
      <p:sp>
        <p:nvSpPr>
          <p:cNvPr id="62" name="Google Shape;62;p1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fr-FR"/>
              <a:t>‹N°›</a:t>
            </a:fld>
            <a:endParaRPr/>
          </a:p>
        </p:txBody>
      </p:sp>
      <p:sp>
        <p:nvSpPr>
          <p:cNvPr id="65" name="Google Shape;65;p123"/>
          <p:cNvSpPr txBox="1">
            <a:spLocks noGrp="1"/>
          </p:cNvSpPr>
          <p:nvPr>
            <p:ph type="title"/>
          </p:nvPr>
        </p:nvSpPr>
        <p:spPr>
          <a:xfrm>
            <a:off x="457200" y="514743"/>
            <a:ext cx="8229600" cy="62154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5FA3B0"/>
              </a:buClr>
              <a:buSzPts val="3600"/>
              <a:buFont typeface="Calibri"/>
              <a:buNone/>
              <a:defRPr sz="3600" b="0" i="0">
                <a:solidFill>
                  <a:srgbClr val="00707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pic>
        <p:nvPicPr>
          <p:cNvPr id="66" name="Google Shape;66;p123" descr="uLIEGE_DroitSciencesPoCrimino_Logo_U_RVB@2x.png"/>
          <p:cNvPicPr preferRelativeResize="0"/>
          <p:nvPr/>
        </p:nvPicPr>
        <p:blipFill rotWithShape="1">
          <a:blip r:embed="rId2">
            <a:alphaModFix/>
          </a:blip>
          <a:srcRect/>
          <a:stretch/>
        </p:blipFill>
        <p:spPr>
          <a:xfrm>
            <a:off x="8329574" y="73305"/>
            <a:ext cx="496997" cy="540000"/>
          </a:xfrm>
          <a:prstGeom prst="rect">
            <a:avLst/>
          </a:prstGeom>
          <a:noFill/>
          <a:ln>
            <a:noFill/>
          </a:ln>
        </p:spPr>
      </p:pic>
    </p:spTree>
    <p:extLst>
      <p:ext uri="{BB962C8B-B14F-4D97-AF65-F5344CB8AC3E}">
        <p14:creationId xmlns:p14="http://schemas.microsoft.com/office/powerpoint/2010/main" val="11636438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loture ">
  <p:cSld name="Cloture ">
    <p:spTree>
      <p:nvGrpSpPr>
        <p:cNvPr id="1" name="Shape 74"/>
        <p:cNvGrpSpPr/>
        <p:nvPr/>
      </p:nvGrpSpPr>
      <p:grpSpPr>
        <a:xfrm>
          <a:off x="0" y="0"/>
          <a:ext cx="0" cy="0"/>
          <a:chOff x="0" y="0"/>
          <a:chExt cx="0" cy="0"/>
        </a:xfrm>
      </p:grpSpPr>
      <p:grpSp>
        <p:nvGrpSpPr>
          <p:cNvPr id="75" name="Google Shape;75;p125"/>
          <p:cNvGrpSpPr/>
          <p:nvPr/>
        </p:nvGrpSpPr>
        <p:grpSpPr>
          <a:xfrm>
            <a:off x="0" y="3985324"/>
            <a:ext cx="9145410" cy="2872676"/>
            <a:chOff x="0" y="2271293"/>
            <a:chExt cx="9145410" cy="2872676"/>
          </a:xfrm>
        </p:grpSpPr>
        <p:sp>
          <p:nvSpPr>
            <p:cNvPr id="76" name="Google Shape;76;p125"/>
            <p:cNvSpPr/>
            <p:nvPr/>
          </p:nvSpPr>
          <p:spPr>
            <a:xfrm>
              <a:off x="0" y="2271293"/>
              <a:ext cx="5711185" cy="2872207"/>
            </a:xfrm>
            <a:custGeom>
              <a:avLst/>
              <a:gdLst/>
              <a:ahLst/>
              <a:cxnLst/>
              <a:rect l="l" t="t" r="r" b="b"/>
              <a:pathLst>
                <a:path w="5711185" h="2872207" extrusionOk="0">
                  <a:moveTo>
                    <a:pt x="5711185" y="2872207"/>
                  </a:moveTo>
                  <a:lnTo>
                    <a:pt x="0" y="2872207"/>
                  </a:lnTo>
                  <a:cubicBezTo>
                    <a:pt x="470" y="1914805"/>
                    <a:pt x="939" y="957402"/>
                    <a:pt x="1409" y="0"/>
                  </a:cubicBezTo>
                  <a:lnTo>
                    <a:pt x="5711185" y="2872207"/>
                  </a:lnTo>
                  <a:close/>
                </a:path>
              </a:pathLst>
            </a:custGeom>
            <a:solidFill>
              <a:srgbClr val="0070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7" name="Google Shape;77;p125"/>
            <p:cNvSpPr/>
            <p:nvPr/>
          </p:nvSpPr>
          <p:spPr>
            <a:xfrm flipH="1">
              <a:off x="3434225" y="2271762"/>
              <a:ext cx="5711185" cy="2872207"/>
            </a:xfrm>
            <a:custGeom>
              <a:avLst/>
              <a:gdLst/>
              <a:ahLst/>
              <a:cxnLst/>
              <a:rect l="l" t="t" r="r" b="b"/>
              <a:pathLst>
                <a:path w="5711185" h="2872207" extrusionOk="0">
                  <a:moveTo>
                    <a:pt x="5711185" y="2872207"/>
                  </a:moveTo>
                  <a:lnTo>
                    <a:pt x="0" y="2872207"/>
                  </a:lnTo>
                  <a:cubicBezTo>
                    <a:pt x="470" y="1914805"/>
                    <a:pt x="939" y="957402"/>
                    <a:pt x="1409" y="0"/>
                  </a:cubicBezTo>
                  <a:lnTo>
                    <a:pt x="5711185" y="2872207"/>
                  </a:lnTo>
                  <a:close/>
                </a:path>
              </a:pathLst>
            </a:custGeom>
            <a:solidFill>
              <a:srgbClr val="E6E6E6">
                <a:alpha val="7568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8" name="Google Shape;78;p125"/>
            <p:cNvSpPr/>
            <p:nvPr/>
          </p:nvSpPr>
          <p:spPr>
            <a:xfrm>
              <a:off x="3434225" y="4568825"/>
              <a:ext cx="2276960" cy="574676"/>
            </a:xfrm>
            <a:prstGeom prst="triangle">
              <a:avLst>
                <a:gd name="adj" fmla="val 49701"/>
              </a:avLst>
            </a:prstGeom>
            <a:solidFill>
              <a:srgbClr val="00707F">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79" name="Google Shape;79;p1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fr-FR"/>
              <a:t>‹N°›</a:t>
            </a:fld>
            <a:endParaRPr/>
          </a:p>
        </p:txBody>
      </p:sp>
      <p:sp>
        <p:nvSpPr>
          <p:cNvPr id="82" name="Google Shape;82;p125"/>
          <p:cNvSpPr txBox="1">
            <a:spLocks noGrp="1"/>
          </p:cNvSpPr>
          <p:nvPr>
            <p:ph type="title"/>
          </p:nvPr>
        </p:nvSpPr>
        <p:spPr>
          <a:xfrm>
            <a:off x="825102" y="2861458"/>
            <a:ext cx="7493796" cy="56734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5FA3B0"/>
              </a:buClr>
              <a:buSzPts val="2400"/>
              <a:buFont typeface="Calibri"/>
              <a:buNone/>
              <a:defRPr sz="2400" b="0" i="0">
                <a:solidFill>
                  <a:srgbClr val="5FA3B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83" name="Google Shape;83;p125"/>
          <p:cNvPicPr preferRelativeResize="0"/>
          <p:nvPr/>
        </p:nvPicPr>
        <p:blipFill rotWithShape="1">
          <a:blip r:embed="rId2">
            <a:alphaModFix/>
          </a:blip>
          <a:srcRect/>
          <a:stretch/>
        </p:blipFill>
        <p:spPr>
          <a:xfrm>
            <a:off x="3569118" y="288015"/>
            <a:ext cx="2142067" cy="879620"/>
          </a:xfrm>
          <a:prstGeom prst="rect">
            <a:avLst/>
          </a:prstGeom>
          <a:noFill/>
          <a:ln>
            <a:noFill/>
          </a:ln>
        </p:spPr>
      </p:pic>
    </p:spTree>
    <p:extLst>
      <p:ext uri="{BB962C8B-B14F-4D97-AF65-F5344CB8AC3E}">
        <p14:creationId xmlns:p14="http://schemas.microsoft.com/office/powerpoint/2010/main" val="10233680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_Cloture et contact">
  <p:cSld name="1_Cloture et contact">
    <p:spTree>
      <p:nvGrpSpPr>
        <p:cNvPr id="1" name="Shape 84"/>
        <p:cNvGrpSpPr/>
        <p:nvPr/>
      </p:nvGrpSpPr>
      <p:grpSpPr>
        <a:xfrm>
          <a:off x="0" y="0"/>
          <a:ext cx="0" cy="0"/>
          <a:chOff x="0" y="0"/>
          <a:chExt cx="0" cy="0"/>
        </a:xfrm>
      </p:grpSpPr>
      <p:grpSp>
        <p:nvGrpSpPr>
          <p:cNvPr id="85" name="Google Shape;85;p126"/>
          <p:cNvGrpSpPr/>
          <p:nvPr/>
        </p:nvGrpSpPr>
        <p:grpSpPr>
          <a:xfrm>
            <a:off x="0" y="3985324"/>
            <a:ext cx="9145410" cy="2872676"/>
            <a:chOff x="0" y="2271293"/>
            <a:chExt cx="9145410" cy="2872676"/>
          </a:xfrm>
        </p:grpSpPr>
        <p:sp>
          <p:nvSpPr>
            <p:cNvPr id="86" name="Google Shape;86;p126"/>
            <p:cNvSpPr/>
            <p:nvPr/>
          </p:nvSpPr>
          <p:spPr>
            <a:xfrm>
              <a:off x="0" y="2271293"/>
              <a:ext cx="5711185" cy="2872207"/>
            </a:xfrm>
            <a:custGeom>
              <a:avLst/>
              <a:gdLst/>
              <a:ahLst/>
              <a:cxnLst/>
              <a:rect l="l" t="t" r="r" b="b"/>
              <a:pathLst>
                <a:path w="5711185" h="2872207" extrusionOk="0">
                  <a:moveTo>
                    <a:pt x="5711185" y="2872207"/>
                  </a:moveTo>
                  <a:lnTo>
                    <a:pt x="0" y="2872207"/>
                  </a:lnTo>
                  <a:cubicBezTo>
                    <a:pt x="470" y="1914805"/>
                    <a:pt x="939" y="957402"/>
                    <a:pt x="1409" y="0"/>
                  </a:cubicBezTo>
                  <a:lnTo>
                    <a:pt x="5711185" y="2872207"/>
                  </a:lnTo>
                  <a:close/>
                </a:path>
              </a:pathLst>
            </a:custGeom>
            <a:solidFill>
              <a:srgbClr val="0070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7" name="Google Shape;87;p126"/>
            <p:cNvSpPr/>
            <p:nvPr/>
          </p:nvSpPr>
          <p:spPr>
            <a:xfrm flipH="1">
              <a:off x="3434225" y="2271762"/>
              <a:ext cx="5711185" cy="2872207"/>
            </a:xfrm>
            <a:custGeom>
              <a:avLst/>
              <a:gdLst/>
              <a:ahLst/>
              <a:cxnLst/>
              <a:rect l="l" t="t" r="r" b="b"/>
              <a:pathLst>
                <a:path w="5711185" h="2872207" extrusionOk="0">
                  <a:moveTo>
                    <a:pt x="5711185" y="2872207"/>
                  </a:moveTo>
                  <a:lnTo>
                    <a:pt x="0" y="2872207"/>
                  </a:lnTo>
                  <a:cubicBezTo>
                    <a:pt x="470" y="1914805"/>
                    <a:pt x="939" y="957402"/>
                    <a:pt x="1409" y="0"/>
                  </a:cubicBezTo>
                  <a:lnTo>
                    <a:pt x="5711185" y="2872207"/>
                  </a:lnTo>
                  <a:close/>
                </a:path>
              </a:pathLst>
            </a:custGeom>
            <a:solidFill>
              <a:srgbClr val="E6E6E6">
                <a:alpha val="7568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8" name="Google Shape;88;p126"/>
            <p:cNvSpPr/>
            <p:nvPr/>
          </p:nvSpPr>
          <p:spPr>
            <a:xfrm>
              <a:off x="3434225" y="4568825"/>
              <a:ext cx="2276960" cy="574676"/>
            </a:xfrm>
            <a:prstGeom prst="triangle">
              <a:avLst>
                <a:gd name="adj" fmla="val 49701"/>
              </a:avLst>
            </a:prstGeom>
            <a:solidFill>
              <a:srgbClr val="00707F">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89" name="Google Shape;89;p1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fr-FR"/>
              <a:t>‹N°›</a:t>
            </a:fld>
            <a:endParaRPr/>
          </a:p>
        </p:txBody>
      </p:sp>
      <p:sp>
        <p:nvSpPr>
          <p:cNvPr id="92" name="Google Shape;92;p126"/>
          <p:cNvSpPr txBox="1">
            <a:spLocks noGrp="1"/>
          </p:cNvSpPr>
          <p:nvPr>
            <p:ph type="title"/>
          </p:nvPr>
        </p:nvSpPr>
        <p:spPr>
          <a:xfrm>
            <a:off x="825102" y="2861458"/>
            <a:ext cx="7493796" cy="56734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5FA3B0"/>
              </a:buClr>
              <a:buSzPts val="2400"/>
              <a:buFont typeface="Calibri"/>
              <a:buNone/>
              <a:defRPr sz="2400" b="0" i="0">
                <a:solidFill>
                  <a:srgbClr val="5FA3B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126"/>
          <p:cNvSpPr txBox="1">
            <a:spLocks noGrp="1"/>
          </p:cNvSpPr>
          <p:nvPr>
            <p:ph type="body" idx="1"/>
          </p:nvPr>
        </p:nvSpPr>
        <p:spPr>
          <a:xfrm>
            <a:off x="6553200" y="5278847"/>
            <a:ext cx="2133600" cy="1004478"/>
          </a:xfrm>
          <a:prstGeom prst="rect">
            <a:avLst/>
          </a:prstGeom>
          <a:noFill/>
          <a:ln>
            <a:noFill/>
          </a:ln>
        </p:spPr>
        <p:txBody>
          <a:bodyPr spcFirstLastPara="1" wrap="square" lIns="91425" tIns="45700" rIns="91425" bIns="45700" anchor="t" anchorCtr="0">
            <a:normAutofit/>
          </a:bodyPr>
          <a:lstStyle>
            <a:lvl1pPr marL="457200" lvl="0" indent="-228600" algn="r">
              <a:spcBef>
                <a:spcPts val="320"/>
              </a:spcBef>
              <a:spcAft>
                <a:spcPts val="0"/>
              </a:spcAft>
              <a:buSzPts val="880"/>
              <a:buNone/>
              <a:defRPr sz="1600">
                <a:solidFill>
                  <a:srgbClr val="000000"/>
                </a:solidFill>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94" name="Google Shape;94;p126"/>
          <p:cNvPicPr preferRelativeResize="0"/>
          <p:nvPr/>
        </p:nvPicPr>
        <p:blipFill rotWithShape="1">
          <a:blip r:embed="rId2">
            <a:alphaModFix/>
          </a:blip>
          <a:srcRect/>
          <a:stretch/>
        </p:blipFill>
        <p:spPr>
          <a:xfrm>
            <a:off x="3569118" y="288015"/>
            <a:ext cx="2142067" cy="879620"/>
          </a:xfrm>
          <a:prstGeom prst="rect">
            <a:avLst/>
          </a:prstGeom>
          <a:noFill/>
          <a:ln>
            <a:noFill/>
          </a:ln>
        </p:spPr>
      </p:pic>
    </p:spTree>
    <p:extLst>
      <p:ext uri="{BB962C8B-B14F-4D97-AF65-F5344CB8AC3E}">
        <p14:creationId xmlns:p14="http://schemas.microsoft.com/office/powerpoint/2010/main" val="4185156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36"/>
        <p:cNvGrpSpPr/>
        <p:nvPr/>
      </p:nvGrpSpPr>
      <p:grpSpPr>
        <a:xfrm>
          <a:off x="0" y="0"/>
          <a:ext cx="0" cy="0"/>
          <a:chOff x="0" y="0"/>
          <a:chExt cx="0" cy="0"/>
        </a:xfrm>
      </p:grpSpPr>
      <p:sp>
        <p:nvSpPr>
          <p:cNvPr id="37" name="Google Shape;37;p10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0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0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fr-FR"/>
              <a:t>‹N°›</a:t>
            </a:fld>
            <a:endParaRPr/>
          </a:p>
        </p:txBody>
      </p:sp>
      <p:pic>
        <p:nvPicPr>
          <p:cNvPr id="40" name="Google Shape;40;p100" descr="uLIEGE_DroitSciencesPoCrimino_Logo_U_RVB@2x.png"/>
          <p:cNvPicPr preferRelativeResize="0"/>
          <p:nvPr/>
        </p:nvPicPr>
        <p:blipFill rotWithShape="1">
          <a:blip r:embed="rId2">
            <a:alphaModFix/>
          </a:blip>
          <a:srcRect/>
          <a:stretch/>
        </p:blipFill>
        <p:spPr>
          <a:xfrm>
            <a:off x="8329574" y="73305"/>
            <a:ext cx="496997" cy="54000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Logo">
  <p:cSld name="Logo">
    <p:spTree>
      <p:nvGrpSpPr>
        <p:cNvPr id="1" name="Shape 95"/>
        <p:cNvGrpSpPr/>
        <p:nvPr/>
      </p:nvGrpSpPr>
      <p:grpSpPr>
        <a:xfrm>
          <a:off x="0" y="0"/>
          <a:ext cx="0" cy="0"/>
          <a:chOff x="0" y="0"/>
          <a:chExt cx="0" cy="0"/>
        </a:xfrm>
      </p:grpSpPr>
      <p:pic>
        <p:nvPicPr>
          <p:cNvPr id="96" name="Google Shape;96;p127"/>
          <p:cNvPicPr preferRelativeResize="0"/>
          <p:nvPr/>
        </p:nvPicPr>
        <p:blipFill rotWithShape="1">
          <a:blip r:embed="rId2">
            <a:alphaModFix/>
          </a:blip>
          <a:srcRect/>
          <a:stretch/>
        </p:blipFill>
        <p:spPr>
          <a:xfrm>
            <a:off x="3032840" y="2743200"/>
            <a:ext cx="3912217" cy="1606515"/>
          </a:xfrm>
          <a:prstGeom prst="rect">
            <a:avLst/>
          </a:prstGeom>
          <a:noFill/>
          <a:ln>
            <a:noFill/>
          </a:ln>
        </p:spPr>
      </p:pic>
    </p:spTree>
    <p:extLst>
      <p:ext uri="{BB962C8B-B14F-4D97-AF65-F5344CB8AC3E}">
        <p14:creationId xmlns:p14="http://schemas.microsoft.com/office/powerpoint/2010/main" val="18061547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Image avec légende">
  <p:cSld name="Image avec légende">
    <p:spTree>
      <p:nvGrpSpPr>
        <p:cNvPr id="1" name="Shape 48"/>
        <p:cNvGrpSpPr/>
        <p:nvPr/>
      </p:nvGrpSpPr>
      <p:grpSpPr>
        <a:xfrm>
          <a:off x="0" y="0"/>
          <a:ext cx="0" cy="0"/>
          <a:chOff x="0" y="0"/>
          <a:chExt cx="0" cy="0"/>
        </a:xfrm>
      </p:grpSpPr>
      <p:sp>
        <p:nvSpPr>
          <p:cNvPr id="49" name="Google Shape;49;p124"/>
          <p:cNvSpPr>
            <a:spLocks noGrp="1"/>
          </p:cNvSpPr>
          <p:nvPr>
            <p:ph type="pic" idx="2"/>
          </p:nvPr>
        </p:nvSpPr>
        <p:spPr>
          <a:xfrm>
            <a:off x="1792288" y="612775"/>
            <a:ext cx="5486400" cy="4114800"/>
          </a:xfrm>
          <a:prstGeom prst="rect">
            <a:avLst/>
          </a:prstGeom>
          <a:noFill/>
          <a:ln>
            <a:noFill/>
          </a:ln>
        </p:spPr>
      </p:sp>
      <p:sp>
        <p:nvSpPr>
          <p:cNvPr id="50" name="Google Shape;50;p12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SzPts val="770"/>
              <a:buNone/>
              <a:defRPr sz="1400">
                <a:solidFill>
                  <a:srgbClr val="7F7F7F"/>
                </a:solidFill>
              </a:defRPr>
            </a:lvl1pPr>
            <a:lvl2pPr marL="914400" lvl="1" indent="-228600" algn="l">
              <a:lnSpc>
                <a:spcPct val="100000"/>
              </a:lnSpc>
              <a:spcBef>
                <a:spcPts val="240"/>
              </a:spcBef>
              <a:spcAft>
                <a:spcPts val="0"/>
              </a:spcAft>
              <a:buSzPts val="1200"/>
              <a:buNone/>
              <a:defRPr sz="1200"/>
            </a:lvl2pPr>
            <a:lvl3pPr marL="1371600" lvl="2" indent="-228600" algn="l">
              <a:lnSpc>
                <a:spcPct val="100000"/>
              </a:lnSpc>
              <a:spcBef>
                <a:spcPts val="200"/>
              </a:spcBef>
              <a:spcAft>
                <a:spcPts val="0"/>
              </a:spcAft>
              <a:buSzPts val="1000"/>
              <a:buNone/>
              <a:defRPr sz="1000"/>
            </a:lvl3pPr>
            <a:lvl4pPr marL="1828800" lvl="3" indent="-228600" algn="l">
              <a:lnSpc>
                <a:spcPct val="100000"/>
              </a:lnSpc>
              <a:spcBef>
                <a:spcPts val="180"/>
              </a:spcBef>
              <a:spcAft>
                <a:spcPts val="0"/>
              </a:spcAft>
              <a:buSzPts val="900"/>
              <a:buNone/>
              <a:defRPr sz="900"/>
            </a:lvl4pPr>
            <a:lvl5pPr marL="2286000" lvl="4" indent="-228600" algn="l">
              <a:lnSpc>
                <a:spcPct val="100000"/>
              </a:lnSpc>
              <a:spcBef>
                <a:spcPts val="180"/>
              </a:spcBef>
              <a:spcAft>
                <a:spcPts val="0"/>
              </a:spcAft>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1" name="Google Shape;51;p1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pic>
        <p:nvPicPr>
          <p:cNvPr id="54" name="Google Shape;54;p124" descr="uLIEGE_DroitSciencesPoCrimino_Logo_U_RVB@2x.png"/>
          <p:cNvPicPr preferRelativeResize="0"/>
          <p:nvPr/>
        </p:nvPicPr>
        <p:blipFill rotWithShape="1">
          <a:blip r:embed="rId2">
            <a:alphaModFix/>
          </a:blip>
          <a:srcRect/>
          <a:stretch/>
        </p:blipFill>
        <p:spPr>
          <a:xfrm>
            <a:off x="8329574" y="73305"/>
            <a:ext cx="496997" cy="540000"/>
          </a:xfrm>
          <a:prstGeom prst="rect">
            <a:avLst/>
          </a:prstGeom>
          <a:noFill/>
          <a:ln>
            <a:noFill/>
          </a:ln>
        </p:spPr>
      </p:pic>
    </p:spTree>
    <p:extLst>
      <p:ext uri="{BB962C8B-B14F-4D97-AF65-F5344CB8AC3E}">
        <p14:creationId xmlns:p14="http://schemas.microsoft.com/office/powerpoint/2010/main" val="2100720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re">
  <p:cSld name="Titre">
    <p:spTree>
      <p:nvGrpSpPr>
        <p:cNvPr id="1" name="Shape 41"/>
        <p:cNvGrpSpPr/>
        <p:nvPr/>
      </p:nvGrpSpPr>
      <p:grpSpPr>
        <a:xfrm>
          <a:off x="0" y="0"/>
          <a:ext cx="0" cy="0"/>
          <a:chOff x="0" y="0"/>
          <a:chExt cx="0" cy="0"/>
        </a:xfrm>
      </p:grpSpPr>
      <p:grpSp>
        <p:nvGrpSpPr>
          <p:cNvPr id="42" name="Google Shape;42;p121"/>
          <p:cNvGrpSpPr/>
          <p:nvPr/>
        </p:nvGrpSpPr>
        <p:grpSpPr>
          <a:xfrm>
            <a:off x="0" y="3985324"/>
            <a:ext cx="9145410" cy="2872676"/>
            <a:chOff x="0" y="2271293"/>
            <a:chExt cx="9145410" cy="2872676"/>
          </a:xfrm>
        </p:grpSpPr>
        <p:sp>
          <p:nvSpPr>
            <p:cNvPr id="43" name="Google Shape;43;p121"/>
            <p:cNvSpPr/>
            <p:nvPr/>
          </p:nvSpPr>
          <p:spPr>
            <a:xfrm>
              <a:off x="0" y="2271293"/>
              <a:ext cx="5711185" cy="2872207"/>
            </a:xfrm>
            <a:custGeom>
              <a:avLst/>
              <a:gdLst/>
              <a:ahLst/>
              <a:cxnLst/>
              <a:rect l="l" t="t" r="r" b="b"/>
              <a:pathLst>
                <a:path w="5711185" h="2872207" extrusionOk="0">
                  <a:moveTo>
                    <a:pt x="5711185" y="2872207"/>
                  </a:moveTo>
                  <a:lnTo>
                    <a:pt x="0" y="2872207"/>
                  </a:lnTo>
                  <a:cubicBezTo>
                    <a:pt x="470" y="1914805"/>
                    <a:pt x="939" y="957402"/>
                    <a:pt x="1409" y="0"/>
                  </a:cubicBezTo>
                  <a:lnTo>
                    <a:pt x="5711185" y="2872207"/>
                  </a:lnTo>
                  <a:close/>
                </a:path>
              </a:pathLst>
            </a:custGeom>
            <a:solidFill>
              <a:srgbClr val="0070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4" name="Google Shape;44;p121"/>
            <p:cNvSpPr/>
            <p:nvPr/>
          </p:nvSpPr>
          <p:spPr>
            <a:xfrm flipH="1">
              <a:off x="3434225" y="2271762"/>
              <a:ext cx="5711185" cy="2872207"/>
            </a:xfrm>
            <a:custGeom>
              <a:avLst/>
              <a:gdLst/>
              <a:ahLst/>
              <a:cxnLst/>
              <a:rect l="l" t="t" r="r" b="b"/>
              <a:pathLst>
                <a:path w="5711185" h="2872207" extrusionOk="0">
                  <a:moveTo>
                    <a:pt x="5711185" y="2872207"/>
                  </a:moveTo>
                  <a:lnTo>
                    <a:pt x="0" y="2872207"/>
                  </a:lnTo>
                  <a:cubicBezTo>
                    <a:pt x="470" y="1914805"/>
                    <a:pt x="939" y="957402"/>
                    <a:pt x="1409" y="0"/>
                  </a:cubicBezTo>
                  <a:lnTo>
                    <a:pt x="5711185" y="2872207"/>
                  </a:lnTo>
                  <a:close/>
                </a:path>
              </a:pathLst>
            </a:custGeom>
            <a:solidFill>
              <a:srgbClr val="5FA4B0">
                <a:alpha val="7568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5" name="Google Shape;45;p121"/>
            <p:cNvSpPr/>
            <p:nvPr/>
          </p:nvSpPr>
          <p:spPr>
            <a:xfrm>
              <a:off x="3434225" y="4568825"/>
              <a:ext cx="2276960" cy="574676"/>
            </a:xfrm>
            <a:prstGeom prst="triangle">
              <a:avLst>
                <a:gd name="adj" fmla="val 49701"/>
              </a:avLst>
            </a:prstGeom>
            <a:solidFill>
              <a:srgbClr val="00707F">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46" name="Google Shape;46;p1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fr-FR"/>
              <a:t>‹N°›</a:t>
            </a:fld>
            <a:endParaRPr/>
          </a:p>
        </p:txBody>
      </p:sp>
      <p:sp>
        <p:nvSpPr>
          <p:cNvPr id="49" name="Google Shape;49;p121"/>
          <p:cNvSpPr txBox="1">
            <a:spLocks noGrp="1"/>
          </p:cNvSpPr>
          <p:nvPr>
            <p:ph type="title"/>
          </p:nvPr>
        </p:nvSpPr>
        <p:spPr>
          <a:xfrm>
            <a:off x="825102" y="2653447"/>
            <a:ext cx="7493796" cy="56734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5FA3B0"/>
              </a:buClr>
              <a:buSzPts val="3200"/>
              <a:buFont typeface="Calibri"/>
              <a:buNone/>
              <a:defRPr sz="3200" b="1">
                <a:solidFill>
                  <a:srgbClr val="00707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0" name="Google Shape;50;p121"/>
          <p:cNvSpPr txBox="1">
            <a:spLocks noGrp="1"/>
          </p:cNvSpPr>
          <p:nvPr>
            <p:ph type="body" idx="1"/>
          </p:nvPr>
        </p:nvSpPr>
        <p:spPr>
          <a:xfrm>
            <a:off x="2012181" y="3429000"/>
            <a:ext cx="5119638" cy="552855"/>
          </a:xfrm>
          <a:prstGeom prst="rect">
            <a:avLst/>
          </a:prstGeom>
          <a:noFill/>
          <a:ln>
            <a:noFill/>
          </a:ln>
        </p:spPr>
        <p:txBody>
          <a:bodyPr spcFirstLastPara="1" wrap="square" lIns="91425" tIns="45700" rIns="91425" bIns="45700" anchor="t" anchorCtr="0">
            <a:noAutofit/>
          </a:bodyPr>
          <a:lstStyle>
            <a:lvl1pPr marL="457200" lvl="0" indent="-228600" algn="ctr">
              <a:spcBef>
                <a:spcPts val="480"/>
              </a:spcBef>
              <a:spcAft>
                <a:spcPts val="0"/>
              </a:spcAft>
              <a:buSzPts val="1320"/>
              <a:buNone/>
              <a:defRPr sz="2400"/>
            </a:lvl1pPr>
            <a:lvl2pPr marL="914400" lvl="1" indent="-228600" algn="ctr">
              <a:spcBef>
                <a:spcPts val="480"/>
              </a:spcBef>
              <a:spcAft>
                <a:spcPts val="0"/>
              </a:spcAft>
              <a:buSzPts val="2400"/>
              <a:buNone/>
              <a:defRPr sz="2400"/>
            </a:lvl2pPr>
            <a:lvl3pPr marL="1371600" lvl="2" indent="-228600" algn="ctr">
              <a:spcBef>
                <a:spcPts val="480"/>
              </a:spcBef>
              <a:spcAft>
                <a:spcPts val="0"/>
              </a:spcAft>
              <a:buSzPts val="2400"/>
              <a:buNone/>
              <a:defRPr sz="2400"/>
            </a:lvl3pPr>
            <a:lvl4pPr marL="1828800" lvl="3" indent="-228600" algn="ctr">
              <a:spcBef>
                <a:spcPts val="480"/>
              </a:spcBef>
              <a:spcAft>
                <a:spcPts val="0"/>
              </a:spcAft>
              <a:buSzPts val="2400"/>
              <a:buNone/>
              <a:defRPr sz="2400"/>
            </a:lvl4pPr>
            <a:lvl5pPr marL="2286000" lvl="4" indent="-228600" algn="ctr">
              <a:spcBef>
                <a:spcPts val="480"/>
              </a:spcBef>
              <a:spcAft>
                <a:spcPts val="0"/>
              </a:spcAft>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51" name="Google Shape;51;p121"/>
          <p:cNvPicPr preferRelativeResize="0"/>
          <p:nvPr/>
        </p:nvPicPr>
        <p:blipFill rotWithShape="1">
          <a:blip r:embed="rId2">
            <a:alphaModFix/>
          </a:blip>
          <a:srcRect/>
          <a:stretch/>
        </p:blipFill>
        <p:spPr>
          <a:xfrm>
            <a:off x="3569118" y="288015"/>
            <a:ext cx="2142067" cy="87962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u" type="obj">
  <p:cSld name="OBJECT">
    <p:spTree>
      <p:nvGrpSpPr>
        <p:cNvPr id="1" name="Shape 52"/>
        <p:cNvGrpSpPr/>
        <p:nvPr/>
      </p:nvGrpSpPr>
      <p:grpSpPr>
        <a:xfrm>
          <a:off x="0" y="0"/>
          <a:ext cx="0" cy="0"/>
          <a:chOff x="0" y="0"/>
          <a:chExt cx="0" cy="0"/>
        </a:xfrm>
      </p:grpSpPr>
      <p:sp>
        <p:nvSpPr>
          <p:cNvPr id="53" name="Google Shape;53;p122"/>
          <p:cNvSpPr txBox="1">
            <a:spLocks noGrp="1"/>
          </p:cNvSpPr>
          <p:nvPr>
            <p:ph type="title"/>
          </p:nvPr>
        </p:nvSpPr>
        <p:spPr>
          <a:xfrm>
            <a:off x="457200" y="796092"/>
            <a:ext cx="8229600" cy="62154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5FA3B0"/>
              </a:buClr>
              <a:buSzPts val="3600"/>
              <a:buFont typeface="Calibri"/>
              <a:buNone/>
              <a:defRPr sz="3600" b="0" i="0">
                <a:solidFill>
                  <a:srgbClr val="00707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4" name="Google Shape;54;p12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622935" lvl="0" indent="-457200" algn="l">
              <a:spcBef>
                <a:spcPts val="360"/>
              </a:spcBef>
              <a:spcAft>
                <a:spcPts val="0"/>
              </a:spcAft>
              <a:buSzPct val="75000"/>
              <a:buFont typeface="Wingdings" panose="05000000000000000000" pitchFamily="2" charset="2"/>
              <a:buChar char="Ø"/>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
        <p:nvSpPr>
          <p:cNvPr id="55" name="Google Shape;55;p1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fr-FR"/>
              <a:t>‹N°›</a:t>
            </a:fld>
            <a:endParaRPr/>
          </a:p>
        </p:txBody>
      </p:sp>
      <p:pic>
        <p:nvPicPr>
          <p:cNvPr id="58" name="Google Shape;58;p122" descr="uLIEGE_DroitSciencesPoCrimino_Logo_U_RVB@2x.png"/>
          <p:cNvPicPr preferRelativeResize="0"/>
          <p:nvPr/>
        </p:nvPicPr>
        <p:blipFill rotWithShape="1">
          <a:blip r:embed="rId2">
            <a:alphaModFix/>
          </a:blip>
          <a:srcRect/>
          <a:stretch/>
        </p:blipFill>
        <p:spPr>
          <a:xfrm>
            <a:off x="8329574" y="92259"/>
            <a:ext cx="496997" cy="540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u deux colonnes">
  <p:cSld name="Contenu deux colonnes">
    <p:spTree>
      <p:nvGrpSpPr>
        <p:cNvPr id="1" name="Shape 59"/>
        <p:cNvGrpSpPr/>
        <p:nvPr/>
      </p:nvGrpSpPr>
      <p:grpSpPr>
        <a:xfrm>
          <a:off x="0" y="0"/>
          <a:ext cx="0" cy="0"/>
          <a:chOff x="0" y="0"/>
          <a:chExt cx="0" cy="0"/>
        </a:xfrm>
      </p:grpSpPr>
      <p:sp>
        <p:nvSpPr>
          <p:cNvPr id="60" name="Google Shape;60;p12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588010" lvl="0" indent="-457200" algn="l">
              <a:spcBef>
                <a:spcPts val="560"/>
              </a:spcBef>
              <a:spcAft>
                <a:spcPts val="0"/>
              </a:spcAft>
              <a:buSzPct val="75000"/>
              <a:buFont typeface="Wingdings" panose="05000000000000000000" pitchFamily="2" charset="2"/>
              <a:buChar char="Ø"/>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lang="fr-FR" dirty="0"/>
          </a:p>
        </p:txBody>
      </p:sp>
      <p:sp>
        <p:nvSpPr>
          <p:cNvPr id="61" name="Google Shape;61;p12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588010" lvl="0" indent="-457200" algn="l">
              <a:spcBef>
                <a:spcPts val="560"/>
              </a:spcBef>
              <a:spcAft>
                <a:spcPts val="0"/>
              </a:spcAft>
              <a:buSzPct val="75000"/>
              <a:buFont typeface="Wingdings" panose="05000000000000000000" pitchFamily="2" charset="2"/>
              <a:buChar char="Ø"/>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dirty="0"/>
          </a:p>
        </p:txBody>
      </p:sp>
      <p:sp>
        <p:nvSpPr>
          <p:cNvPr id="62" name="Google Shape;62;p1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fr-FR"/>
              <a:t>‹N°›</a:t>
            </a:fld>
            <a:endParaRPr/>
          </a:p>
        </p:txBody>
      </p:sp>
      <p:sp>
        <p:nvSpPr>
          <p:cNvPr id="65" name="Google Shape;65;p123"/>
          <p:cNvSpPr txBox="1">
            <a:spLocks noGrp="1"/>
          </p:cNvSpPr>
          <p:nvPr>
            <p:ph type="title"/>
          </p:nvPr>
        </p:nvSpPr>
        <p:spPr>
          <a:xfrm>
            <a:off x="457200" y="796092"/>
            <a:ext cx="8229600" cy="62154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5FA3B0"/>
              </a:buClr>
              <a:buSzPts val="3600"/>
              <a:buFont typeface="Calibri"/>
              <a:buNone/>
              <a:defRPr sz="3600" b="0" i="0">
                <a:solidFill>
                  <a:srgbClr val="00707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pic>
        <p:nvPicPr>
          <p:cNvPr id="66" name="Google Shape;66;p123" descr="uLIEGE_DroitSciencesPoCrimino_Logo_U_RVB@2x.png"/>
          <p:cNvPicPr preferRelativeResize="0"/>
          <p:nvPr/>
        </p:nvPicPr>
        <p:blipFill rotWithShape="1">
          <a:blip r:embed="rId2">
            <a:alphaModFix/>
          </a:blip>
          <a:srcRect/>
          <a:stretch/>
        </p:blipFill>
        <p:spPr>
          <a:xfrm>
            <a:off x="8329574" y="73305"/>
            <a:ext cx="496997" cy="5400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 avec légende">
  <p:cSld name="Image avec légende">
    <p:spTree>
      <p:nvGrpSpPr>
        <p:cNvPr id="1" name="Shape 67"/>
        <p:cNvGrpSpPr/>
        <p:nvPr/>
      </p:nvGrpSpPr>
      <p:grpSpPr>
        <a:xfrm>
          <a:off x="0" y="0"/>
          <a:ext cx="0" cy="0"/>
          <a:chOff x="0" y="0"/>
          <a:chExt cx="0" cy="0"/>
        </a:xfrm>
      </p:grpSpPr>
      <p:sp>
        <p:nvSpPr>
          <p:cNvPr id="68" name="Google Shape;68;p124"/>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rgbClr val="00707F"/>
              </a:buClr>
              <a:buSzPts val="1760"/>
              <a:buFont typeface="Merriweather Sans"/>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rgbClr val="00707F"/>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rgbClr val="00707F"/>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rgbClr val="00707F"/>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rgbClr val="00707F"/>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9" name="Google Shape;69;p12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SzPts val="770"/>
              <a:buNone/>
              <a:defRPr sz="1400">
                <a:solidFill>
                  <a:srgbClr val="7F7F7F"/>
                </a:solidFill>
              </a:defRPr>
            </a:lvl1pPr>
            <a:lvl2pPr marL="914400" lvl="1" indent="-228600" algn="l">
              <a:spcBef>
                <a:spcPts val="24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0" name="Google Shape;70;p1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fr-FR"/>
              <a:t>‹N°›</a:t>
            </a:fld>
            <a:endParaRPr/>
          </a:p>
        </p:txBody>
      </p:sp>
      <p:pic>
        <p:nvPicPr>
          <p:cNvPr id="73" name="Google Shape;73;p124" descr="uLIEGE_DroitSciencesPoCrimino_Logo_U_RVB@2x.png"/>
          <p:cNvPicPr preferRelativeResize="0"/>
          <p:nvPr/>
        </p:nvPicPr>
        <p:blipFill rotWithShape="1">
          <a:blip r:embed="rId2">
            <a:alphaModFix/>
          </a:blip>
          <a:srcRect/>
          <a:stretch/>
        </p:blipFill>
        <p:spPr>
          <a:xfrm>
            <a:off x="8329574" y="73305"/>
            <a:ext cx="496997" cy="5400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loture ">
  <p:cSld name="Cloture ">
    <p:spTree>
      <p:nvGrpSpPr>
        <p:cNvPr id="1" name="Shape 74"/>
        <p:cNvGrpSpPr/>
        <p:nvPr/>
      </p:nvGrpSpPr>
      <p:grpSpPr>
        <a:xfrm>
          <a:off x="0" y="0"/>
          <a:ext cx="0" cy="0"/>
          <a:chOff x="0" y="0"/>
          <a:chExt cx="0" cy="0"/>
        </a:xfrm>
      </p:grpSpPr>
      <p:grpSp>
        <p:nvGrpSpPr>
          <p:cNvPr id="75" name="Google Shape;75;p125"/>
          <p:cNvGrpSpPr/>
          <p:nvPr/>
        </p:nvGrpSpPr>
        <p:grpSpPr>
          <a:xfrm>
            <a:off x="0" y="3985324"/>
            <a:ext cx="9145410" cy="2872676"/>
            <a:chOff x="0" y="2271293"/>
            <a:chExt cx="9145410" cy="2872676"/>
          </a:xfrm>
        </p:grpSpPr>
        <p:sp>
          <p:nvSpPr>
            <p:cNvPr id="76" name="Google Shape;76;p125"/>
            <p:cNvSpPr/>
            <p:nvPr/>
          </p:nvSpPr>
          <p:spPr>
            <a:xfrm>
              <a:off x="0" y="2271293"/>
              <a:ext cx="5711185" cy="2872207"/>
            </a:xfrm>
            <a:custGeom>
              <a:avLst/>
              <a:gdLst/>
              <a:ahLst/>
              <a:cxnLst/>
              <a:rect l="l" t="t" r="r" b="b"/>
              <a:pathLst>
                <a:path w="5711185" h="2872207" extrusionOk="0">
                  <a:moveTo>
                    <a:pt x="5711185" y="2872207"/>
                  </a:moveTo>
                  <a:lnTo>
                    <a:pt x="0" y="2872207"/>
                  </a:lnTo>
                  <a:cubicBezTo>
                    <a:pt x="470" y="1914805"/>
                    <a:pt x="939" y="957402"/>
                    <a:pt x="1409" y="0"/>
                  </a:cubicBezTo>
                  <a:lnTo>
                    <a:pt x="5711185" y="2872207"/>
                  </a:lnTo>
                  <a:close/>
                </a:path>
              </a:pathLst>
            </a:custGeom>
            <a:solidFill>
              <a:srgbClr val="0070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7" name="Google Shape;77;p125"/>
            <p:cNvSpPr/>
            <p:nvPr/>
          </p:nvSpPr>
          <p:spPr>
            <a:xfrm flipH="1">
              <a:off x="3434225" y="2271762"/>
              <a:ext cx="5711185" cy="2872207"/>
            </a:xfrm>
            <a:custGeom>
              <a:avLst/>
              <a:gdLst/>
              <a:ahLst/>
              <a:cxnLst/>
              <a:rect l="l" t="t" r="r" b="b"/>
              <a:pathLst>
                <a:path w="5711185" h="2872207" extrusionOk="0">
                  <a:moveTo>
                    <a:pt x="5711185" y="2872207"/>
                  </a:moveTo>
                  <a:lnTo>
                    <a:pt x="0" y="2872207"/>
                  </a:lnTo>
                  <a:cubicBezTo>
                    <a:pt x="470" y="1914805"/>
                    <a:pt x="939" y="957402"/>
                    <a:pt x="1409" y="0"/>
                  </a:cubicBezTo>
                  <a:lnTo>
                    <a:pt x="5711185" y="2872207"/>
                  </a:lnTo>
                  <a:close/>
                </a:path>
              </a:pathLst>
            </a:custGeom>
            <a:solidFill>
              <a:srgbClr val="E6E6E6">
                <a:alpha val="7568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8" name="Google Shape;78;p125"/>
            <p:cNvSpPr/>
            <p:nvPr/>
          </p:nvSpPr>
          <p:spPr>
            <a:xfrm>
              <a:off x="3434225" y="4568825"/>
              <a:ext cx="2276960" cy="574676"/>
            </a:xfrm>
            <a:prstGeom prst="triangle">
              <a:avLst>
                <a:gd name="adj" fmla="val 49701"/>
              </a:avLst>
            </a:prstGeom>
            <a:solidFill>
              <a:srgbClr val="00707F">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79" name="Google Shape;79;p1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fr-FR"/>
              <a:t>‹N°›</a:t>
            </a:fld>
            <a:endParaRPr/>
          </a:p>
        </p:txBody>
      </p:sp>
      <p:sp>
        <p:nvSpPr>
          <p:cNvPr id="82" name="Google Shape;82;p125"/>
          <p:cNvSpPr txBox="1">
            <a:spLocks noGrp="1"/>
          </p:cNvSpPr>
          <p:nvPr>
            <p:ph type="title"/>
          </p:nvPr>
        </p:nvSpPr>
        <p:spPr>
          <a:xfrm>
            <a:off x="825102" y="2861458"/>
            <a:ext cx="7493796" cy="56734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5FA3B0"/>
              </a:buClr>
              <a:buSzPts val="2400"/>
              <a:buFont typeface="Calibri"/>
              <a:buNone/>
              <a:defRPr sz="2400" b="0" i="0">
                <a:solidFill>
                  <a:srgbClr val="00707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pic>
        <p:nvPicPr>
          <p:cNvPr id="83" name="Google Shape;83;p125"/>
          <p:cNvPicPr preferRelativeResize="0"/>
          <p:nvPr/>
        </p:nvPicPr>
        <p:blipFill rotWithShape="1">
          <a:blip r:embed="rId2">
            <a:alphaModFix/>
          </a:blip>
          <a:srcRect/>
          <a:stretch/>
        </p:blipFill>
        <p:spPr>
          <a:xfrm>
            <a:off x="3569118" y="288015"/>
            <a:ext cx="2142067" cy="87962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Cloture et contact">
  <p:cSld name="1_Cloture et contact">
    <p:spTree>
      <p:nvGrpSpPr>
        <p:cNvPr id="1" name="Shape 84"/>
        <p:cNvGrpSpPr/>
        <p:nvPr/>
      </p:nvGrpSpPr>
      <p:grpSpPr>
        <a:xfrm>
          <a:off x="0" y="0"/>
          <a:ext cx="0" cy="0"/>
          <a:chOff x="0" y="0"/>
          <a:chExt cx="0" cy="0"/>
        </a:xfrm>
      </p:grpSpPr>
      <p:grpSp>
        <p:nvGrpSpPr>
          <p:cNvPr id="85" name="Google Shape;85;p126"/>
          <p:cNvGrpSpPr/>
          <p:nvPr/>
        </p:nvGrpSpPr>
        <p:grpSpPr>
          <a:xfrm>
            <a:off x="0" y="3985324"/>
            <a:ext cx="9145410" cy="2872676"/>
            <a:chOff x="0" y="2271293"/>
            <a:chExt cx="9145410" cy="2872676"/>
          </a:xfrm>
        </p:grpSpPr>
        <p:sp>
          <p:nvSpPr>
            <p:cNvPr id="86" name="Google Shape;86;p126"/>
            <p:cNvSpPr/>
            <p:nvPr/>
          </p:nvSpPr>
          <p:spPr>
            <a:xfrm>
              <a:off x="0" y="2271293"/>
              <a:ext cx="5711185" cy="2872207"/>
            </a:xfrm>
            <a:custGeom>
              <a:avLst/>
              <a:gdLst/>
              <a:ahLst/>
              <a:cxnLst/>
              <a:rect l="l" t="t" r="r" b="b"/>
              <a:pathLst>
                <a:path w="5711185" h="2872207" extrusionOk="0">
                  <a:moveTo>
                    <a:pt x="5711185" y="2872207"/>
                  </a:moveTo>
                  <a:lnTo>
                    <a:pt x="0" y="2872207"/>
                  </a:lnTo>
                  <a:cubicBezTo>
                    <a:pt x="470" y="1914805"/>
                    <a:pt x="939" y="957402"/>
                    <a:pt x="1409" y="0"/>
                  </a:cubicBezTo>
                  <a:lnTo>
                    <a:pt x="5711185" y="2872207"/>
                  </a:lnTo>
                  <a:close/>
                </a:path>
              </a:pathLst>
            </a:custGeom>
            <a:solidFill>
              <a:srgbClr val="0070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7" name="Google Shape;87;p126"/>
            <p:cNvSpPr/>
            <p:nvPr/>
          </p:nvSpPr>
          <p:spPr>
            <a:xfrm flipH="1">
              <a:off x="3434225" y="2271762"/>
              <a:ext cx="5711185" cy="2872207"/>
            </a:xfrm>
            <a:custGeom>
              <a:avLst/>
              <a:gdLst/>
              <a:ahLst/>
              <a:cxnLst/>
              <a:rect l="l" t="t" r="r" b="b"/>
              <a:pathLst>
                <a:path w="5711185" h="2872207" extrusionOk="0">
                  <a:moveTo>
                    <a:pt x="5711185" y="2872207"/>
                  </a:moveTo>
                  <a:lnTo>
                    <a:pt x="0" y="2872207"/>
                  </a:lnTo>
                  <a:cubicBezTo>
                    <a:pt x="470" y="1914805"/>
                    <a:pt x="939" y="957402"/>
                    <a:pt x="1409" y="0"/>
                  </a:cubicBezTo>
                  <a:lnTo>
                    <a:pt x="5711185" y="2872207"/>
                  </a:lnTo>
                  <a:close/>
                </a:path>
              </a:pathLst>
            </a:custGeom>
            <a:solidFill>
              <a:srgbClr val="E6E6E6">
                <a:alpha val="7568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8" name="Google Shape;88;p126"/>
            <p:cNvSpPr/>
            <p:nvPr/>
          </p:nvSpPr>
          <p:spPr>
            <a:xfrm>
              <a:off x="3434225" y="4568825"/>
              <a:ext cx="2276960" cy="574676"/>
            </a:xfrm>
            <a:prstGeom prst="triangle">
              <a:avLst>
                <a:gd name="adj" fmla="val 49701"/>
              </a:avLst>
            </a:prstGeom>
            <a:solidFill>
              <a:srgbClr val="00707F">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89" name="Google Shape;89;p1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fr-FR"/>
              <a:t>‹N°›</a:t>
            </a:fld>
            <a:endParaRPr/>
          </a:p>
        </p:txBody>
      </p:sp>
      <p:sp>
        <p:nvSpPr>
          <p:cNvPr id="92" name="Google Shape;92;p126"/>
          <p:cNvSpPr txBox="1">
            <a:spLocks noGrp="1"/>
          </p:cNvSpPr>
          <p:nvPr>
            <p:ph type="title"/>
          </p:nvPr>
        </p:nvSpPr>
        <p:spPr>
          <a:xfrm>
            <a:off x="825102" y="2861458"/>
            <a:ext cx="7493796" cy="56734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5FA3B0"/>
              </a:buClr>
              <a:buSzPts val="2400"/>
              <a:buFont typeface="Calibri"/>
              <a:buNone/>
              <a:defRPr sz="2400" b="0" i="0">
                <a:solidFill>
                  <a:srgbClr val="00707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93" name="Google Shape;93;p126"/>
          <p:cNvSpPr txBox="1">
            <a:spLocks noGrp="1"/>
          </p:cNvSpPr>
          <p:nvPr>
            <p:ph type="body" idx="1"/>
          </p:nvPr>
        </p:nvSpPr>
        <p:spPr>
          <a:xfrm>
            <a:off x="6553200" y="5278847"/>
            <a:ext cx="2133600" cy="1004478"/>
          </a:xfrm>
          <a:prstGeom prst="rect">
            <a:avLst/>
          </a:prstGeom>
          <a:noFill/>
          <a:ln>
            <a:noFill/>
          </a:ln>
        </p:spPr>
        <p:txBody>
          <a:bodyPr spcFirstLastPara="1" wrap="square" lIns="91425" tIns="45700" rIns="91425" bIns="45700" anchor="t" anchorCtr="0">
            <a:normAutofit/>
          </a:bodyPr>
          <a:lstStyle>
            <a:lvl1pPr marL="457200" lvl="0" indent="-228600" algn="r">
              <a:spcBef>
                <a:spcPts val="320"/>
              </a:spcBef>
              <a:spcAft>
                <a:spcPts val="0"/>
              </a:spcAft>
              <a:buSzPts val="880"/>
              <a:buNone/>
              <a:defRPr sz="1600">
                <a:solidFill>
                  <a:srgbClr val="000000"/>
                </a:solidFill>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94" name="Google Shape;94;p126"/>
          <p:cNvPicPr preferRelativeResize="0"/>
          <p:nvPr/>
        </p:nvPicPr>
        <p:blipFill rotWithShape="1">
          <a:blip r:embed="rId2">
            <a:alphaModFix/>
          </a:blip>
          <a:srcRect/>
          <a:stretch/>
        </p:blipFill>
        <p:spPr>
          <a:xfrm>
            <a:off x="3569118" y="288015"/>
            <a:ext cx="2142067" cy="87962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9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340360" algn="l" rtl="0">
              <a:spcBef>
                <a:spcPts val="640"/>
              </a:spcBef>
              <a:spcAft>
                <a:spcPts val="0"/>
              </a:spcAft>
              <a:buClr>
                <a:srgbClr val="00707F"/>
              </a:buClr>
              <a:buSzPts val="1760"/>
              <a:buFont typeface="Merriweather Sans"/>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rgbClr val="00707F"/>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rgbClr val="00707F"/>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rgbClr val="00707F"/>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rgbClr val="00707F"/>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9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9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9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Source Sans Pro" panose="020B0503030403020204" pitchFamily="34" charset="0"/>
                <a:ea typeface="Source Sans Pro" panose="020B0503030403020204" pitchFamily="34" charset="0"/>
              </a:defRPr>
            </a:lvl1pPr>
          </a:lstStyle>
          <a:p>
            <a:fld id="{0B6A5708-9219-4ABB-8FC8-5C182745FF08}" type="datetime1">
              <a:rPr lang="fr-FR" smtClean="0"/>
              <a:pPr/>
              <a:t>25/03/2024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Source Sans Pro" panose="020B0503030403020204" pitchFamily="34" charset="0"/>
                <a:ea typeface="Source Sans Pro" panose="020B0503030403020204" pitchFamily="34" charset="0"/>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Source Sans Pro" panose="020B0503030403020204" pitchFamily="34" charset="0"/>
                <a:ea typeface="Source Sans Pro" panose="020B0503030403020204" pitchFamily="34" charset="0"/>
              </a:defRPr>
            </a:lvl1pPr>
          </a:lstStyle>
          <a:p>
            <a:fld id="{19329706-12B3-8F4C-9CA9-063F8C6A2AC6}" type="slidenum">
              <a:rPr lang="fr-FR" smtClean="0"/>
              <a:pPr/>
              <a:t>‹N°›</a:t>
            </a:fld>
            <a:endParaRPr lang="fr-FR"/>
          </a:p>
        </p:txBody>
      </p:sp>
    </p:spTree>
    <p:extLst>
      <p:ext uri="{BB962C8B-B14F-4D97-AF65-F5344CB8AC3E}">
        <p14:creationId xmlns:p14="http://schemas.microsoft.com/office/powerpoint/2010/main" val="201599297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hdr="0" ftr="0" dt="0"/>
  <p:txStyles>
    <p:titleStyle>
      <a:lvl1pPr algn="ctr" defTabSz="457200" rtl="0" eaLnBrk="1" latinLnBrk="0" hangingPunct="1">
        <a:spcBef>
          <a:spcPct val="0"/>
        </a:spcBef>
        <a:buNone/>
        <a:defRPr sz="44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1pPr>
    </p:titleStyle>
    <p:bodyStyle>
      <a:lvl1pPr marL="457200" indent="-457200" algn="l" defTabSz="457200" rtl="0" eaLnBrk="1" latinLnBrk="0" hangingPunct="1">
        <a:spcBef>
          <a:spcPct val="20000"/>
        </a:spcBef>
        <a:buClr>
          <a:srgbClr val="00707F"/>
        </a:buClr>
        <a:buSzPct val="75000"/>
        <a:buFont typeface="Wingdings" panose="05000000000000000000" pitchFamily="2" charset="2"/>
        <a:buChar char="Ø"/>
        <a:defRPr sz="32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1pPr>
      <a:lvl2pPr marL="742950" indent="-285750" algn="l" defTabSz="457200" rtl="0" eaLnBrk="1" latinLnBrk="0" hangingPunct="1">
        <a:spcBef>
          <a:spcPct val="20000"/>
        </a:spcBef>
        <a:buClr>
          <a:srgbClr val="00707F"/>
        </a:buClr>
        <a:buFont typeface="Arial"/>
        <a:buChar char="–"/>
        <a:defRPr sz="28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2pPr>
      <a:lvl3pPr marL="1143000" indent="-228600" algn="l" defTabSz="457200" rtl="0" eaLnBrk="1" latinLnBrk="0" hangingPunct="1">
        <a:spcBef>
          <a:spcPct val="20000"/>
        </a:spcBef>
        <a:buClr>
          <a:srgbClr val="00707F"/>
        </a:buClr>
        <a:buFont typeface="Arial"/>
        <a:buChar char="•"/>
        <a:defRPr sz="24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3pPr>
      <a:lvl4pPr marL="1600200" indent="-228600" algn="l" defTabSz="457200" rtl="0" eaLnBrk="1" latinLnBrk="0" hangingPunct="1">
        <a:spcBef>
          <a:spcPct val="20000"/>
        </a:spcBef>
        <a:buClr>
          <a:srgbClr val="00707F"/>
        </a:buClr>
        <a:buFont typeface="Arial"/>
        <a:buChar char="–"/>
        <a:defRPr sz="20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4pPr>
      <a:lvl5pPr marL="2057400" indent="-228600" algn="l" defTabSz="457200" rtl="0" eaLnBrk="1" latinLnBrk="0" hangingPunct="1">
        <a:spcBef>
          <a:spcPct val="20000"/>
        </a:spcBef>
        <a:buClr>
          <a:srgbClr val="00707F"/>
        </a:buClr>
        <a:buFont typeface="Arial"/>
        <a:buChar char="»"/>
        <a:defRPr sz="20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9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340360" algn="l" rtl="0">
              <a:spcBef>
                <a:spcPts val="640"/>
              </a:spcBef>
              <a:spcAft>
                <a:spcPts val="0"/>
              </a:spcAft>
              <a:buClr>
                <a:srgbClr val="00707F"/>
              </a:buClr>
              <a:buSzPts val="1760"/>
              <a:buFont typeface="Merriweather Sans"/>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rgbClr val="00707F"/>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rgbClr val="00707F"/>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rgbClr val="00707F"/>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rgbClr val="00707F"/>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9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9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9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extLst>
      <p:ext uri="{BB962C8B-B14F-4D97-AF65-F5344CB8AC3E}">
        <p14:creationId xmlns:p14="http://schemas.microsoft.com/office/powerpoint/2010/main" val="2761789581"/>
      </p:ext>
    </p:extLst>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app.lib.uliege.be/alma/acces/"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49.png"/></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6.xml"/><Relationship Id="rId1" Type="http://schemas.openxmlformats.org/officeDocument/2006/relationships/slideLayout" Target="../slideLayouts/slideLayout5.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4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7.xml"/><Relationship Id="rId1" Type="http://schemas.openxmlformats.org/officeDocument/2006/relationships/slideLayout" Target="../slideLayouts/slideLayout5.xml"/><Relationship Id="rId4" Type="http://schemas.openxmlformats.org/officeDocument/2006/relationships/image" Target="../media/image5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57.jpg"/></Relationships>
</file>

<file path=ppt/slides/_rels/slide5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openxmlformats.org/officeDocument/2006/relationships/image" Target="../media/image61.png"/></Relationships>
</file>

<file path=ppt/slides/_rels/slide56.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6.xml"/><Relationship Id="rId1" Type="http://schemas.openxmlformats.org/officeDocument/2006/relationships/slideLayout" Target="../slideLayouts/slideLayout3.xml"/><Relationship Id="rId4" Type="http://schemas.openxmlformats.org/officeDocument/2006/relationships/image" Target="../media/image66.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57.xml"/><Relationship Id="rId1" Type="http://schemas.openxmlformats.org/officeDocument/2006/relationships/slideLayout" Target="../slideLayouts/slideLayout3.xml"/><Relationship Id="rId4" Type="http://schemas.openxmlformats.org/officeDocument/2006/relationships/image" Target="../media/image68.png"/></Relationships>
</file>

<file path=ppt/slides/_rels/slide6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2.xml"/><Relationship Id="rId1" Type="http://schemas.openxmlformats.org/officeDocument/2006/relationships/slideLayout" Target="../slideLayouts/slideLayout3.xml"/><Relationship Id="rId4" Type="http://schemas.openxmlformats.org/officeDocument/2006/relationships/image" Target="../media/image71.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66.xml"/><Relationship Id="rId1" Type="http://schemas.openxmlformats.org/officeDocument/2006/relationships/slideLayout" Target="../slideLayouts/slideLayout3.xml"/><Relationship Id="rId4" Type="http://schemas.openxmlformats.org/officeDocument/2006/relationships/image" Target="../media/image75.png"/></Relationships>
</file>

<file path=ppt/slides/_rels/slide7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69.xml"/><Relationship Id="rId1" Type="http://schemas.openxmlformats.org/officeDocument/2006/relationships/slideLayout" Target="../slideLayouts/slideLayout3.xml"/><Relationship Id="rId4" Type="http://schemas.openxmlformats.org/officeDocument/2006/relationships/image" Target="../media/image79.png"/></Relationships>
</file>

<file path=ppt/slides/_rels/slide7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notesSlide" Target="../notesSlides/notesSlide75.xml"/><Relationship Id="rId1" Type="http://schemas.openxmlformats.org/officeDocument/2006/relationships/slideLayout" Target="../slideLayouts/slideLayout3.xml"/><Relationship Id="rId4" Type="http://schemas.openxmlformats.org/officeDocument/2006/relationships/image" Target="../media/image84.png"/></Relationships>
</file>

<file path=ppt/slides/_rels/slide81.xml.rels><?xml version="1.0" encoding="UTF-8" standalone="yes"?>
<Relationships xmlns="http://schemas.openxmlformats.org/package/2006/relationships"><Relationship Id="rId3" Type="http://schemas.openxmlformats.org/officeDocument/2006/relationships/image" Target="../media/image85.jpg"/><Relationship Id="rId7" Type="http://schemas.openxmlformats.org/officeDocument/2006/relationships/image" Target="../media/image88.jpg"/><Relationship Id="rId2" Type="http://schemas.openxmlformats.org/officeDocument/2006/relationships/notesSlide" Target="../notesSlides/notesSlide76.xml"/><Relationship Id="rId1" Type="http://schemas.openxmlformats.org/officeDocument/2006/relationships/slideLayout" Target="../slideLayouts/slideLayout3.xml"/><Relationship Id="rId6" Type="http://schemas.openxmlformats.org/officeDocument/2006/relationships/image" Target="../media/image51.png"/><Relationship Id="rId5" Type="http://schemas.openxmlformats.org/officeDocument/2006/relationships/image" Target="../media/image87.png"/><Relationship Id="rId4" Type="http://schemas.openxmlformats.org/officeDocument/2006/relationships/image" Target="../media/image86.jpg"/></Relationships>
</file>

<file path=ppt/slides/_rels/slide82.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77.xml"/><Relationship Id="rId1" Type="http://schemas.openxmlformats.org/officeDocument/2006/relationships/slideLayout" Target="../slideLayouts/slideLayout3.xml"/><Relationship Id="rId5" Type="http://schemas.openxmlformats.org/officeDocument/2006/relationships/image" Target="../media/image90.png"/><Relationship Id="rId4" Type="http://schemas.openxmlformats.org/officeDocument/2006/relationships/image" Target="../media/image51.pn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91.jpg"/><Relationship Id="rId1" Type="http://schemas.openxmlformats.org/officeDocument/2006/relationships/slideLayout" Target="../slideLayouts/slideLayout14.xml"/><Relationship Id="rId5" Type="http://schemas.openxmlformats.org/officeDocument/2006/relationships/image" Target="../media/image93.jpg"/><Relationship Id="rId4" Type="http://schemas.openxmlformats.org/officeDocument/2006/relationships/image" Target="../media/image92.jpg"/></Relationships>
</file>

<file path=ppt/slides/_rels/slide85.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image" Target="../media/image95.jpg"/><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notesSlide" Target="../notesSlides/notesSlide83.xml"/><Relationship Id="rId1" Type="http://schemas.openxmlformats.org/officeDocument/2006/relationships/slideLayout" Target="../slideLayouts/slideLayout3.xml"/><Relationship Id="rId4" Type="http://schemas.openxmlformats.org/officeDocument/2006/relationships/image" Target="../media/image99.jp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86.xml"/><Relationship Id="rId1" Type="http://schemas.openxmlformats.org/officeDocument/2006/relationships/slideLayout" Target="../slideLayouts/slideLayout3.xml"/><Relationship Id="rId4" Type="http://schemas.openxmlformats.org/officeDocument/2006/relationships/image" Target="../media/image102.jpg"/></Relationships>
</file>

<file path=ppt/slides/_rels/slide93.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87.xml"/><Relationship Id="rId1" Type="http://schemas.openxmlformats.org/officeDocument/2006/relationships/slideLayout" Target="../slideLayouts/slideLayout3.xml"/><Relationship Id="rId5" Type="http://schemas.openxmlformats.org/officeDocument/2006/relationships/image" Target="../media/image51.png"/><Relationship Id="rId4" Type="http://schemas.openxmlformats.org/officeDocument/2006/relationships/image" Target="../media/image104.png"/></Relationships>
</file>

<file path=ppt/slides/_rels/slide94.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notesSlide" Target="../notesSlides/notesSlide89.xml"/><Relationship Id="rId1" Type="http://schemas.openxmlformats.org/officeDocument/2006/relationships/slideLayout" Target="../slideLayouts/slideLayout3.xml"/><Relationship Id="rId4" Type="http://schemas.openxmlformats.org/officeDocument/2006/relationships/image" Target="../media/image107.png"/></Relationships>
</file>

<file path=ppt/slides/_rels/slide96.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90.xml"/><Relationship Id="rId1" Type="http://schemas.openxmlformats.org/officeDocument/2006/relationships/slideLayout" Target="../slideLayouts/slideLayout3.xml"/><Relationship Id="rId5" Type="http://schemas.openxmlformats.org/officeDocument/2006/relationships/image" Target="../media/image109.png"/><Relationship Id="rId4" Type="http://schemas.openxmlformats.org/officeDocument/2006/relationships/image" Target="../media/image51.png"/></Relationships>
</file>

<file path=ppt/slides/_rels/slide97.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91.xml"/><Relationship Id="rId1" Type="http://schemas.openxmlformats.org/officeDocument/2006/relationships/slideLayout" Target="../slideLayouts/slideLayout26.xml"/><Relationship Id="rId4" Type="http://schemas.openxmlformats.org/officeDocument/2006/relationships/image" Target="../media/image110.jpg"/></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215"/>
        <p:cNvGrpSpPr/>
        <p:nvPr/>
      </p:nvGrpSpPr>
      <p:grpSpPr>
        <a:xfrm>
          <a:off x="0" y="0"/>
          <a:ext cx="0" cy="0"/>
          <a:chOff x="0" y="0"/>
          <a:chExt cx="0" cy="0"/>
        </a:xfrm>
      </p:grpSpPr>
      <p:sp>
        <p:nvSpPr>
          <p:cNvPr id="216" name="Google Shape;216;p1"/>
          <p:cNvSpPr txBox="1">
            <a:spLocks noGrp="1"/>
          </p:cNvSpPr>
          <p:nvPr>
            <p:ph type="ctrTitle"/>
          </p:nvPr>
        </p:nvSpPr>
        <p:spPr>
          <a:xfrm>
            <a:off x="1047645" y="4338662"/>
            <a:ext cx="7772400" cy="796567"/>
          </a:xfrm>
          <a:prstGeom prst="rect">
            <a:avLst/>
          </a:prstGeom>
          <a:noFill/>
          <a:ln>
            <a:noFill/>
          </a:ln>
        </p:spPr>
        <p:txBody>
          <a:bodyPr spcFirstLastPara="1" wrap="square" lIns="91425" tIns="45700" rIns="91425" bIns="45700" anchor="ctr" anchorCtr="0">
            <a:normAutofit fontScale="90000"/>
          </a:bodyPr>
          <a:lstStyle/>
          <a:p>
            <a:pPr marL="0" lvl="0" indent="0" algn="r" rtl="0">
              <a:spcBef>
                <a:spcPts val="0"/>
              </a:spcBef>
              <a:spcAft>
                <a:spcPts val="0"/>
              </a:spcAft>
              <a:buClr>
                <a:srgbClr val="5FA3B0"/>
              </a:buClr>
              <a:buSzPct val="100000"/>
              <a:buFont typeface="Calibri"/>
              <a:buNone/>
            </a:pPr>
            <a:r>
              <a:rPr lang="fr-FR" dirty="0">
                <a:solidFill>
                  <a:srgbClr val="00707F"/>
                </a:solidFill>
              </a:rPr>
              <a:t>ALMA </a:t>
            </a:r>
            <a:r>
              <a:rPr lang="fr-FR" i="1" dirty="0" err="1">
                <a:solidFill>
                  <a:srgbClr val="00707F"/>
                </a:solidFill>
              </a:rPr>
              <a:t>Fulfillment</a:t>
            </a:r>
            <a:br>
              <a:rPr lang="fr-FR" i="1" dirty="0">
                <a:solidFill>
                  <a:srgbClr val="00707F"/>
                </a:solidFill>
              </a:rPr>
            </a:br>
            <a:r>
              <a:rPr lang="fr-FR" i="1" dirty="0">
                <a:solidFill>
                  <a:srgbClr val="00707F"/>
                </a:solidFill>
              </a:rPr>
              <a:t>Formation de base</a:t>
            </a:r>
          </a:p>
        </p:txBody>
      </p:sp>
      <p:sp>
        <p:nvSpPr>
          <p:cNvPr id="217" name="Google Shape;217;p1"/>
          <p:cNvSpPr txBox="1">
            <a:spLocks noGrp="1"/>
          </p:cNvSpPr>
          <p:nvPr>
            <p:ph type="subTitle" idx="1"/>
          </p:nvPr>
        </p:nvSpPr>
        <p:spPr>
          <a:xfrm>
            <a:off x="2717441" y="5496030"/>
            <a:ext cx="6102603" cy="55047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SzPts val="1265"/>
              <a:buNone/>
            </a:pPr>
            <a:r>
              <a:rPr lang="fr-FR" sz="2300" dirty="0">
                <a:solidFill>
                  <a:schemeClr val="dk2"/>
                </a:solidFill>
              </a:rPr>
              <a:t>À l’intention des candidats jobistes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305" name="Google Shape;305;p10"/>
          <p:cNvPicPr preferRelativeResize="0"/>
          <p:nvPr/>
        </p:nvPicPr>
        <p:blipFill rotWithShape="1">
          <a:blip r:embed="rId3">
            <a:alphaModFix/>
          </a:blip>
          <a:srcRect/>
          <a:stretch/>
        </p:blipFill>
        <p:spPr>
          <a:xfrm>
            <a:off x="628099" y="1291456"/>
            <a:ext cx="7887801" cy="4229690"/>
          </a:xfrm>
          <a:prstGeom prst="rect">
            <a:avLst/>
          </a:prstGeom>
          <a:noFill/>
          <a:ln w="9525" cap="flat" cmpd="sng">
            <a:solidFill>
              <a:schemeClr val="dk1"/>
            </a:solidFill>
            <a:prstDash val="solid"/>
            <a:round/>
            <a:headEnd type="none" w="sm" len="sm"/>
            <a:tailEnd type="none" w="sm" len="sm"/>
          </a:ln>
        </p:spPr>
      </p:pic>
      <p:sp>
        <p:nvSpPr>
          <p:cNvPr id="306" name="Google Shape;306;p10"/>
          <p:cNvSpPr txBox="1"/>
          <p:nvPr/>
        </p:nvSpPr>
        <p:spPr>
          <a:xfrm>
            <a:off x="457199" y="540707"/>
            <a:ext cx="8229600" cy="62154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5FA3B0"/>
              </a:buClr>
              <a:buSzPts val="3600"/>
              <a:buFont typeface="Calibri"/>
              <a:buNone/>
            </a:pPr>
            <a:r>
              <a:rPr lang="fr-FR" sz="3600" b="0" i="1" dirty="0">
                <a:solidFill>
                  <a:srgbClr val="00707F"/>
                </a:solidFill>
                <a:latin typeface="Calibri"/>
                <a:ea typeface="Calibri"/>
                <a:cs typeface="Calibri"/>
                <a:sym typeface="Calibri"/>
              </a:rPr>
              <a:t>Widgets</a:t>
            </a:r>
            <a:r>
              <a:rPr lang="fr-FR" sz="3600" b="0" i="0" dirty="0">
                <a:solidFill>
                  <a:srgbClr val="00707F"/>
                </a:solidFill>
                <a:latin typeface="Calibri"/>
                <a:ea typeface="Calibri"/>
                <a:cs typeface="Calibri"/>
                <a:sym typeface="Calibri"/>
              </a:rPr>
              <a:t> (1)</a:t>
            </a:r>
            <a:endParaRPr dirty="0">
              <a:solidFill>
                <a:srgbClr val="00707F"/>
              </a:solidFill>
            </a:endParaRPr>
          </a:p>
        </p:txBody>
      </p:sp>
      <p:sp>
        <p:nvSpPr>
          <p:cNvPr id="307" name="Google Shape;307;p10"/>
          <p:cNvSpPr txBox="1"/>
          <p:nvPr/>
        </p:nvSpPr>
        <p:spPr>
          <a:xfrm>
            <a:off x="467375" y="5683245"/>
            <a:ext cx="8224981"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1"/>
                </a:solidFill>
                <a:latin typeface="Calibri"/>
                <a:ea typeface="Calibri"/>
                <a:cs typeface="Calibri"/>
                <a:sym typeface="Calibri"/>
              </a:rPr>
              <a:t>Cliquer sur « + » pour ajouter des </a:t>
            </a:r>
            <a:r>
              <a:rPr lang="fr-FR" sz="1800" i="1">
                <a:solidFill>
                  <a:schemeClr val="dk1"/>
                </a:solidFill>
                <a:latin typeface="Calibri"/>
                <a:ea typeface="Calibri"/>
                <a:cs typeface="Calibri"/>
                <a:sym typeface="Calibri"/>
              </a:rPr>
              <a:t>widgets</a:t>
            </a:r>
            <a:r>
              <a:rPr lang="fr-FR" sz="1800">
                <a:solidFill>
                  <a:schemeClr val="dk1"/>
                </a:solidFill>
                <a:latin typeface="Calibri"/>
                <a:ea typeface="Calibri"/>
                <a:cs typeface="Calibri"/>
                <a:sym typeface="Calibri"/>
              </a:rPr>
              <a:t> (ex : </a:t>
            </a:r>
            <a:r>
              <a:rPr lang="fr-FR" sz="1800" b="1" i="1">
                <a:solidFill>
                  <a:schemeClr val="dk1"/>
                </a:solidFill>
                <a:latin typeface="Calibri"/>
                <a:ea typeface="Calibri"/>
                <a:cs typeface="Calibri"/>
                <a:sym typeface="Calibri"/>
              </a:rPr>
              <a:t>Discovery Search </a:t>
            </a:r>
            <a:r>
              <a:rPr lang="fr-FR" sz="1800">
                <a:solidFill>
                  <a:schemeClr val="dk1"/>
                </a:solidFill>
                <a:latin typeface="Calibri"/>
                <a:ea typeface="Calibri"/>
                <a:cs typeface="Calibri"/>
                <a:sym typeface="Calibri"/>
              </a:rPr>
              <a:t>permet de faire une recherche simple dans les Collections ULiège). Le widget </a:t>
            </a:r>
            <a:r>
              <a:rPr lang="fr-FR" sz="1800" b="1" i="1">
                <a:solidFill>
                  <a:schemeClr val="dk1"/>
                </a:solidFill>
                <a:latin typeface="Calibri"/>
                <a:ea typeface="Calibri"/>
                <a:cs typeface="Calibri"/>
                <a:sym typeface="Calibri"/>
              </a:rPr>
              <a:t>Tasks</a:t>
            </a:r>
            <a:r>
              <a:rPr lang="fr-FR" sz="1800">
                <a:solidFill>
                  <a:schemeClr val="dk1"/>
                </a:solidFill>
                <a:latin typeface="Calibri"/>
                <a:ea typeface="Calibri"/>
                <a:cs typeface="Calibri"/>
                <a:sym typeface="Calibri"/>
              </a:rPr>
              <a:t> est indispensable.</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0" name="Google Shape;310;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10</a:t>
            </a:fld>
            <a:endParaRPr/>
          </a:p>
        </p:txBody>
      </p:sp>
      <p:sp>
        <p:nvSpPr>
          <p:cNvPr id="2" name="Rectangle : coins arrondis 1">
            <a:extLst>
              <a:ext uri="{FF2B5EF4-FFF2-40B4-BE49-F238E27FC236}">
                <a16:creationId xmlns:a16="http://schemas.microsoft.com/office/drawing/2014/main" id="{4CA67349-614A-AEB3-6C74-56EF1A3E25C3}"/>
              </a:ext>
            </a:extLst>
          </p:cNvPr>
          <p:cNvSpPr/>
          <p:nvPr/>
        </p:nvSpPr>
        <p:spPr>
          <a:xfrm>
            <a:off x="7793665" y="1456660"/>
            <a:ext cx="414670" cy="378698"/>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 coins arrondis 2">
            <a:extLst>
              <a:ext uri="{FF2B5EF4-FFF2-40B4-BE49-F238E27FC236}">
                <a16:creationId xmlns:a16="http://schemas.microsoft.com/office/drawing/2014/main" id="{2044EBFD-677C-2860-8912-99E49B5B657A}"/>
              </a:ext>
            </a:extLst>
          </p:cNvPr>
          <p:cNvSpPr/>
          <p:nvPr/>
        </p:nvSpPr>
        <p:spPr>
          <a:xfrm>
            <a:off x="1169580" y="2721935"/>
            <a:ext cx="723014" cy="404037"/>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316" name="Google Shape;316;p11"/>
          <p:cNvPicPr preferRelativeResize="0"/>
          <p:nvPr/>
        </p:nvPicPr>
        <p:blipFill rotWithShape="1">
          <a:blip r:embed="rId3">
            <a:alphaModFix/>
          </a:blip>
          <a:srcRect/>
          <a:stretch/>
        </p:blipFill>
        <p:spPr>
          <a:xfrm>
            <a:off x="1606275" y="1579523"/>
            <a:ext cx="5926830" cy="4221567"/>
          </a:xfrm>
          <a:prstGeom prst="rect">
            <a:avLst/>
          </a:prstGeom>
          <a:noFill/>
          <a:ln w="9525" cap="flat" cmpd="sng">
            <a:solidFill>
              <a:schemeClr val="dk1"/>
            </a:solidFill>
            <a:prstDash val="solid"/>
            <a:round/>
            <a:headEnd type="none" w="sm" len="sm"/>
            <a:tailEnd type="none" w="sm" len="sm"/>
          </a:ln>
        </p:spPr>
      </p:pic>
      <p:sp>
        <p:nvSpPr>
          <p:cNvPr id="317" name="Google Shape;317;p11"/>
          <p:cNvSpPr txBox="1"/>
          <p:nvPr/>
        </p:nvSpPr>
        <p:spPr>
          <a:xfrm>
            <a:off x="457200" y="796092"/>
            <a:ext cx="8229600" cy="62154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5FA3B0"/>
              </a:buClr>
              <a:buSzPts val="3600"/>
              <a:buFont typeface="Calibri"/>
              <a:buNone/>
            </a:pPr>
            <a:r>
              <a:rPr lang="fr-FR" sz="3600" b="0" i="1" dirty="0">
                <a:solidFill>
                  <a:srgbClr val="00707F"/>
                </a:solidFill>
                <a:latin typeface="Calibri"/>
                <a:ea typeface="Calibri"/>
                <a:cs typeface="Calibri"/>
                <a:sym typeface="Calibri"/>
              </a:rPr>
              <a:t>Widgets</a:t>
            </a:r>
            <a:r>
              <a:rPr lang="fr-FR" sz="3600" b="0" i="0" dirty="0">
                <a:solidFill>
                  <a:srgbClr val="00707F"/>
                </a:solidFill>
                <a:latin typeface="Calibri"/>
                <a:ea typeface="Calibri"/>
                <a:cs typeface="Calibri"/>
                <a:sym typeface="Calibri"/>
              </a:rPr>
              <a:t> (2)</a:t>
            </a:r>
            <a:endParaRPr dirty="0">
              <a:solidFill>
                <a:srgbClr val="00707F"/>
              </a:solidFill>
            </a:endParaRPr>
          </a:p>
        </p:txBody>
      </p:sp>
      <p:sp>
        <p:nvSpPr>
          <p:cNvPr id="318" name="Google Shape;318;p11"/>
          <p:cNvSpPr txBox="1"/>
          <p:nvPr/>
        </p:nvSpPr>
        <p:spPr>
          <a:xfrm>
            <a:off x="457200" y="6012717"/>
            <a:ext cx="822498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1"/>
                </a:solidFill>
                <a:latin typeface="Calibri"/>
                <a:ea typeface="Calibri"/>
                <a:cs typeface="Calibri"/>
                <a:sym typeface="Calibri"/>
              </a:rPr>
              <a:t>Cocher les </a:t>
            </a:r>
            <a:r>
              <a:rPr lang="fr-FR" sz="1800" i="1">
                <a:solidFill>
                  <a:schemeClr val="dk1"/>
                </a:solidFill>
                <a:latin typeface="Calibri"/>
                <a:ea typeface="Calibri"/>
                <a:cs typeface="Calibri"/>
                <a:sym typeface="Calibri"/>
              </a:rPr>
              <a:t>widgets</a:t>
            </a:r>
            <a:r>
              <a:rPr lang="fr-FR" sz="1800">
                <a:solidFill>
                  <a:schemeClr val="dk1"/>
                </a:solidFill>
                <a:latin typeface="Calibri"/>
                <a:ea typeface="Calibri"/>
                <a:cs typeface="Calibri"/>
                <a:sym typeface="Calibri"/>
              </a:rPr>
              <a:t> que vous souhaitez ajouter</a:t>
            </a:r>
            <a:endParaRPr sz="1800">
              <a:solidFill>
                <a:schemeClr val="dk1"/>
              </a:solidFill>
              <a:latin typeface="Calibri"/>
              <a:ea typeface="Calibri"/>
              <a:cs typeface="Calibri"/>
              <a:sym typeface="Calibri"/>
            </a:endParaRPr>
          </a:p>
        </p:txBody>
      </p:sp>
      <p:sp>
        <p:nvSpPr>
          <p:cNvPr id="319" name="Google Shape;319;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11</a:t>
            </a:fld>
            <a:endParaRPr/>
          </a:p>
        </p:txBody>
      </p:sp>
      <p:sp>
        <p:nvSpPr>
          <p:cNvPr id="3" name="Rectangle : coins arrondis 2">
            <a:extLst>
              <a:ext uri="{FF2B5EF4-FFF2-40B4-BE49-F238E27FC236}">
                <a16:creationId xmlns:a16="http://schemas.microsoft.com/office/drawing/2014/main" id="{70912257-D01B-C00D-FDFC-EB2B3A0B5D79}"/>
              </a:ext>
            </a:extLst>
          </p:cNvPr>
          <p:cNvSpPr/>
          <p:nvPr/>
        </p:nvSpPr>
        <p:spPr>
          <a:xfrm>
            <a:off x="1632161" y="2204068"/>
            <a:ext cx="414670" cy="378698"/>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 coins arrondis 4">
            <a:extLst>
              <a:ext uri="{FF2B5EF4-FFF2-40B4-BE49-F238E27FC236}">
                <a16:creationId xmlns:a16="http://schemas.microsoft.com/office/drawing/2014/main" id="{57406389-819F-4E9C-8622-BB67A0ACFF77}"/>
              </a:ext>
            </a:extLst>
          </p:cNvPr>
          <p:cNvSpPr/>
          <p:nvPr/>
        </p:nvSpPr>
        <p:spPr>
          <a:xfrm>
            <a:off x="1632161" y="3168396"/>
            <a:ext cx="414670" cy="378698"/>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8" name="Google Shape;328;p12"/>
          <p:cNvSpPr txBox="1"/>
          <p:nvPr/>
        </p:nvSpPr>
        <p:spPr>
          <a:xfrm>
            <a:off x="457200" y="796092"/>
            <a:ext cx="8229600" cy="62154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5FA3B0"/>
              </a:buClr>
              <a:buSzPts val="3600"/>
              <a:buFont typeface="Calibri"/>
              <a:buNone/>
            </a:pPr>
            <a:r>
              <a:rPr lang="fr-FR" sz="3600" b="0" i="0" dirty="0">
                <a:solidFill>
                  <a:srgbClr val="00707F"/>
                </a:solidFill>
                <a:latin typeface="Calibri"/>
                <a:ea typeface="Calibri"/>
                <a:cs typeface="Calibri"/>
                <a:sym typeface="Calibri"/>
              </a:rPr>
              <a:t>Barre de recherche</a:t>
            </a:r>
            <a:endParaRPr dirty="0">
              <a:solidFill>
                <a:srgbClr val="00707F"/>
              </a:solidFill>
            </a:endParaRPr>
          </a:p>
        </p:txBody>
      </p:sp>
      <p:sp>
        <p:nvSpPr>
          <p:cNvPr id="329" name="Google Shape;329;p12"/>
          <p:cNvSpPr txBox="1"/>
          <p:nvPr/>
        </p:nvSpPr>
        <p:spPr>
          <a:xfrm>
            <a:off x="457200" y="3947692"/>
            <a:ext cx="8224981" cy="203128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dirty="0">
                <a:solidFill>
                  <a:schemeClr val="dk1"/>
                </a:solidFill>
                <a:latin typeface="Calibri"/>
                <a:ea typeface="Calibri"/>
                <a:cs typeface="Calibri"/>
                <a:sym typeface="Calibri"/>
              </a:rPr>
              <a:t>Permet de lancer rapidement une recherche</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fr-FR" sz="1800" dirty="0">
                <a:solidFill>
                  <a:schemeClr val="dk1"/>
                </a:solidFill>
                <a:latin typeface="Calibri"/>
                <a:ea typeface="Calibri"/>
                <a:cs typeface="Calibri"/>
                <a:sym typeface="Calibri"/>
              </a:rPr>
              <a:t>Le menu déroulant permet de faire différentes recherches : documents, usagers, factures, lignes de commande etc.</a:t>
            </a:r>
          </a:p>
          <a:p>
            <a:pPr marL="0" marR="0" lvl="0" indent="0" algn="l" rtl="0">
              <a:spcBef>
                <a:spcPts val="0"/>
              </a:spcBef>
              <a:spcAft>
                <a:spcPts val="0"/>
              </a:spcAft>
              <a:buNone/>
            </a:pPr>
            <a:endParaRPr lang="fr-F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fr-FR" sz="1800" u="sng" dirty="0">
                <a:solidFill>
                  <a:schemeClr val="dk1"/>
                </a:solidFill>
                <a:latin typeface="Calibri"/>
                <a:ea typeface="Calibri"/>
                <a:cs typeface="Calibri"/>
                <a:sym typeface="Calibri"/>
              </a:rPr>
              <a:t>Remarque</a:t>
            </a:r>
            <a:r>
              <a:rPr lang="fr-FR" sz="1800" dirty="0">
                <a:solidFill>
                  <a:schemeClr val="dk1"/>
                </a:solidFill>
                <a:latin typeface="Calibri"/>
                <a:ea typeface="Calibri"/>
                <a:cs typeface="Calibri"/>
                <a:sym typeface="Calibri"/>
              </a:rPr>
              <a:t> : la recherche porte sur les mots tels qu’ils sont introduits (si un mot est encodé au singulier, la recherche ne portera pas sur le pluriel)</a:t>
            </a:r>
            <a:endParaRPr sz="1800" dirty="0">
              <a:solidFill>
                <a:schemeClr val="dk1"/>
              </a:solidFill>
              <a:latin typeface="Calibri"/>
              <a:ea typeface="Calibri"/>
              <a:cs typeface="Calibri"/>
              <a:sym typeface="Calibri"/>
            </a:endParaRPr>
          </a:p>
        </p:txBody>
      </p:sp>
      <p:pic>
        <p:nvPicPr>
          <p:cNvPr id="3" name="Image 2">
            <a:extLst>
              <a:ext uri="{FF2B5EF4-FFF2-40B4-BE49-F238E27FC236}">
                <a16:creationId xmlns:a16="http://schemas.microsoft.com/office/drawing/2014/main" id="{6956CA83-F4D5-4122-AA49-66B222E4B8A9}"/>
              </a:ext>
            </a:extLst>
          </p:cNvPr>
          <p:cNvPicPr>
            <a:picLocks noChangeAspect="1"/>
          </p:cNvPicPr>
          <p:nvPr/>
        </p:nvPicPr>
        <p:blipFill>
          <a:blip r:embed="rId3"/>
          <a:stretch>
            <a:fillRect/>
          </a:stretch>
        </p:blipFill>
        <p:spPr>
          <a:xfrm>
            <a:off x="556767" y="2202873"/>
            <a:ext cx="8125414" cy="704712"/>
          </a:xfrm>
          <a:prstGeom prst="rect">
            <a:avLst/>
          </a:prstGeom>
        </p:spPr>
      </p:pic>
      <p:sp>
        <p:nvSpPr>
          <p:cNvPr id="331" name="Google Shape;331;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12</a:t>
            </a:fld>
            <a:endParaRPr/>
          </a:p>
        </p:txBody>
      </p:sp>
      <p:sp>
        <p:nvSpPr>
          <p:cNvPr id="2" name="Rectangle : coins arrondis 1">
            <a:extLst>
              <a:ext uri="{FF2B5EF4-FFF2-40B4-BE49-F238E27FC236}">
                <a16:creationId xmlns:a16="http://schemas.microsoft.com/office/drawing/2014/main" id="{207F238D-9A87-1D0F-9E89-E8FEF80DE201}"/>
              </a:ext>
            </a:extLst>
          </p:cNvPr>
          <p:cNvSpPr/>
          <p:nvPr/>
        </p:nvSpPr>
        <p:spPr>
          <a:xfrm>
            <a:off x="797442" y="2137145"/>
            <a:ext cx="988828" cy="510362"/>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pic>
        <p:nvPicPr>
          <p:cNvPr id="337" name="Google Shape;337;p13"/>
          <p:cNvPicPr preferRelativeResize="0"/>
          <p:nvPr/>
        </p:nvPicPr>
        <p:blipFill rotWithShape="1">
          <a:blip r:embed="rId3">
            <a:alphaModFix/>
          </a:blip>
          <a:srcRect/>
          <a:stretch/>
        </p:blipFill>
        <p:spPr>
          <a:xfrm>
            <a:off x="1094890" y="4138085"/>
            <a:ext cx="6954220" cy="1247949"/>
          </a:xfrm>
          <a:prstGeom prst="rect">
            <a:avLst/>
          </a:prstGeom>
          <a:noFill/>
          <a:ln w="9525" cap="flat" cmpd="sng">
            <a:solidFill>
              <a:schemeClr val="dk1"/>
            </a:solidFill>
            <a:prstDash val="solid"/>
            <a:round/>
            <a:headEnd type="none" w="sm" len="sm"/>
            <a:tailEnd type="none" w="sm" len="sm"/>
          </a:ln>
        </p:spPr>
      </p:pic>
      <p:pic>
        <p:nvPicPr>
          <p:cNvPr id="338" name="Google Shape;338;p13"/>
          <p:cNvPicPr preferRelativeResize="0"/>
          <p:nvPr/>
        </p:nvPicPr>
        <p:blipFill rotWithShape="1">
          <a:blip r:embed="rId4">
            <a:alphaModFix/>
          </a:blip>
          <a:srcRect/>
          <a:stretch/>
        </p:blipFill>
        <p:spPr>
          <a:xfrm>
            <a:off x="204178" y="1526844"/>
            <a:ext cx="8735644" cy="1581371"/>
          </a:xfrm>
          <a:prstGeom prst="rect">
            <a:avLst/>
          </a:prstGeom>
          <a:noFill/>
          <a:ln w="9525" cap="flat" cmpd="sng">
            <a:solidFill>
              <a:schemeClr val="dk1"/>
            </a:solidFill>
            <a:prstDash val="solid"/>
            <a:round/>
            <a:headEnd type="none" w="sm" len="sm"/>
            <a:tailEnd type="none" w="sm" len="sm"/>
          </a:ln>
        </p:spPr>
      </p:pic>
      <p:sp>
        <p:nvSpPr>
          <p:cNvPr id="339" name="Google Shape;339;p13"/>
          <p:cNvSpPr txBox="1"/>
          <p:nvPr/>
        </p:nvSpPr>
        <p:spPr>
          <a:xfrm>
            <a:off x="457200" y="796092"/>
            <a:ext cx="8229600" cy="62154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5FA3B0"/>
              </a:buClr>
              <a:buSzPts val="3600"/>
              <a:buFont typeface="Calibri"/>
              <a:buNone/>
            </a:pPr>
            <a:r>
              <a:rPr lang="fr-FR" sz="3600" b="0" i="0" dirty="0">
                <a:solidFill>
                  <a:srgbClr val="00707F"/>
                </a:solidFill>
                <a:latin typeface="Calibri"/>
                <a:ea typeface="Calibri"/>
                <a:cs typeface="Calibri"/>
                <a:sym typeface="Calibri"/>
              </a:rPr>
              <a:t>Naviguer</a:t>
            </a:r>
            <a:endParaRPr dirty="0">
              <a:solidFill>
                <a:srgbClr val="00707F"/>
              </a:solidFill>
            </a:endParaRPr>
          </a:p>
        </p:txBody>
      </p:sp>
      <p:sp>
        <p:nvSpPr>
          <p:cNvPr id="340" name="Google Shape;340;p13"/>
          <p:cNvSpPr txBox="1"/>
          <p:nvPr/>
        </p:nvSpPr>
        <p:spPr>
          <a:xfrm>
            <a:off x="461819" y="3294121"/>
            <a:ext cx="822498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1"/>
                </a:solidFill>
                <a:latin typeface="Calibri"/>
                <a:ea typeface="Calibri"/>
                <a:cs typeface="Calibri"/>
                <a:sym typeface="Calibri"/>
              </a:rPr>
              <a:t>Utiliser toujours les boutons </a:t>
            </a:r>
            <a:r>
              <a:rPr lang="fr-FR" sz="1800" i="1">
                <a:solidFill>
                  <a:schemeClr val="dk1"/>
                </a:solidFill>
                <a:latin typeface="Calibri"/>
                <a:ea typeface="Calibri"/>
                <a:cs typeface="Calibri"/>
                <a:sym typeface="Calibri"/>
              </a:rPr>
              <a:t>Cancel</a:t>
            </a:r>
            <a:r>
              <a:rPr lang="fr-FR" sz="1800">
                <a:solidFill>
                  <a:schemeClr val="dk1"/>
                </a:solidFill>
                <a:latin typeface="Calibri"/>
                <a:ea typeface="Calibri"/>
                <a:cs typeface="Calibri"/>
                <a:sym typeface="Calibri"/>
              </a:rPr>
              <a:t>, </a:t>
            </a:r>
            <a:r>
              <a:rPr lang="fr-FR" sz="1800" i="1">
                <a:solidFill>
                  <a:schemeClr val="dk1"/>
                </a:solidFill>
                <a:latin typeface="Calibri"/>
                <a:ea typeface="Calibri"/>
                <a:cs typeface="Calibri"/>
                <a:sym typeface="Calibri"/>
              </a:rPr>
              <a:t>Exit</a:t>
            </a:r>
            <a:r>
              <a:rPr lang="fr-FR" sz="1800">
                <a:solidFill>
                  <a:schemeClr val="dk1"/>
                </a:solidFill>
                <a:latin typeface="Calibri"/>
                <a:ea typeface="Calibri"/>
                <a:cs typeface="Calibri"/>
                <a:sym typeface="Calibri"/>
              </a:rPr>
              <a:t> ou </a:t>
            </a:r>
            <a:r>
              <a:rPr lang="fr-FR" sz="1800" i="1">
                <a:solidFill>
                  <a:schemeClr val="dk1"/>
                </a:solidFill>
                <a:latin typeface="Calibri"/>
                <a:ea typeface="Calibri"/>
                <a:cs typeface="Calibri"/>
                <a:sym typeface="Calibri"/>
              </a:rPr>
              <a:t>Back</a:t>
            </a:r>
            <a:r>
              <a:rPr lang="fr-FR" sz="1800">
                <a:solidFill>
                  <a:schemeClr val="dk1"/>
                </a:solidFill>
                <a:latin typeface="Calibri"/>
                <a:ea typeface="Calibri"/>
                <a:cs typeface="Calibri"/>
                <a:sym typeface="Calibri"/>
              </a:rPr>
              <a:t> suivant les écrans plutôt que la flèche du navigateur</a:t>
            </a:r>
            <a:endParaRPr/>
          </a:p>
        </p:txBody>
      </p:sp>
      <p:sp>
        <p:nvSpPr>
          <p:cNvPr id="342" name="Google Shape;342;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13</a:t>
            </a:fld>
            <a:endParaRPr/>
          </a:p>
        </p:txBody>
      </p:sp>
      <p:sp>
        <p:nvSpPr>
          <p:cNvPr id="344" name="Google Shape;344;p13"/>
          <p:cNvSpPr txBox="1"/>
          <p:nvPr/>
        </p:nvSpPr>
        <p:spPr>
          <a:xfrm>
            <a:off x="544945" y="5448950"/>
            <a:ext cx="822498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1"/>
                </a:solidFill>
                <a:latin typeface="Calibri"/>
                <a:ea typeface="Calibri"/>
                <a:cs typeface="Calibri"/>
                <a:sym typeface="Calibri"/>
              </a:rPr>
              <a:t>Le logo ULiège permet de retourner à la page d’accueil Alma</a:t>
            </a:r>
            <a:endParaRPr/>
          </a:p>
        </p:txBody>
      </p:sp>
      <p:sp>
        <p:nvSpPr>
          <p:cNvPr id="2" name="Rectangle : coins arrondis 1">
            <a:extLst>
              <a:ext uri="{FF2B5EF4-FFF2-40B4-BE49-F238E27FC236}">
                <a16:creationId xmlns:a16="http://schemas.microsoft.com/office/drawing/2014/main" id="{BD612828-899C-8F9F-83CF-C68FDCA79F6F}"/>
              </a:ext>
            </a:extLst>
          </p:cNvPr>
          <p:cNvSpPr/>
          <p:nvPr/>
        </p:nvSpPr>
        <p:spPr>
          <a:xfrm>
            <a:off x="914400" y="4061637"/>
            <a:ext cx="1190847" cy="555076"/>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 coins arrondis 2">
            <a:extLst>
              <a:ext uri="{FF2B5EF4-FFF2-40B4-BE49-F238E27FC236}">
                <a16:creationId xmlns:a16="http://schemas.microsoft.com/office/drawing/2014/main" id="{08156034-73DE-3418-CF33-26D5AA52DDB6}"/>
              </a:ext>
            </a:extLst>
          </p:cNvPr>
          <p:cNvSpPr/>
          <p:nvPr/>
        </p:nvSpPr>
        <p:spPr>
          <a:xfrm>
            <a:off x="8335926" y="1871330"/>
            <a:ext cx="603896" cy="457200"/>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128"/>
          <p:cNvSpPr txBox="1">
            <a:spLocks noGrp="1"/>
          </p:cNvSpPr>
          <p:nvPr>
            <p:ph type="title"/>
          </p:nvPr>
        </p:nvSpPr>
        <p:spPr>
          <a:xfrm>
            <a:off x="457200" y="523531"/>
            <a:ext cx="8229600" cy="621546"/>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FA3B0"/>
              </a:buClr>
              <a:buSzPts val="3600"/>
              <a:buFont typeface="Calibri"/>
              <a:buNone/>
            </a:pPr>
            <a:r>
              <a:rPr lang="fr-FR" dirty="0"/>
              <a:t>Trier et filtrer</a:t>
            </a:r>
            <a:endParaRPr dirty="0"/>
          </a:p>
        </p:txBody>
      </p:sp>
      <p:sp>
        <p:nvSpPr>
          <p:cNvPr id="331" name="Google Shape;331;p128"/>
          <p:cNvSpPr txBox="1">
            <a:spLocks noGrp="1"/>
          </p:cNvSpPr>
          <p:nvPr>
            <p:ph type="body" idx="1"/>
          </p:nvPr>
        </p:nvSpPr>
        <p:spPr>
          <a:xfrm>
            <a:off x="457200" y="1257300"/>
            <a:ext cx="8229600" cy="4868863"/>
          </a:xfrm>
          <a:prstGeom prst="rect">
            <a:avLst/>
          </a:prstGeom>
          <a:noFill/>
          <a:ln>
            <a:noFill/>
          </a:ln>
        </p:spPr>
        <p:txBody>
          <a:bodyPr spcFirstLastPara="1" wrap="square" lIns="91425" tIns="45700" rIns="91425" bIns="45700" anchor="t" anchorCtr="0">
            <a:normAutofit/>
          </a:bodyPr>
          <a:lstStyle/>
          <a:p>
            <a:pPr marL="165735" lvl="0" indent="0" algn="l" rtl="0">
              <a:lnSpc>
                <a:spcPct val="100000"/>
              </a:lnSpc>
              <a:spcBef>
                <a:spcPts val="360"/>
              </a:spcBef>
              <a:spcAft>
                <a:spcPts val="0"/>
              </a:spcAft>
              <a:buSzPts val="1650"/>
              <a:buNone/>
            </a:pPr>
            <a:r>
              <a:rPr lang="fr-FR" sz="2200" dirty="0"/>
              <a:t>Dans la plupart des pages d’Alma, possibilité de filtrer et de trier :</a:t>
            </a:r>
            <a:endParaRPr dirty="0"/>
          </a:p>
        </p:txBody>
      </p:sp>
      <p:sp>
        <p:nvSpPr>
          <p:cNvPr id="332" name="Google Shape;332;p1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14</a:t>
            </a:fld>
            <a:endParaRPr/>
          </a:p>
        </p:txBody>
      </p:sp>
      <p:pic>
        <p:nvPicPr>
          <p:cNvPr id="3" name="Image 2">
            <a:extLst>
              <a:ext uri="{FF2B5EF4-FFF2-40B4-BE49-F238E27FC236}">
                <a16:creationId xmlns:a16="http://schemas.microsoft.com/office/drawing/2014/main" id="{78751542-DA3C-4C51-B3EB-952DE6539AF9}"/>
              </a:ext>
            </a:extLst>
          </p:cNvPr>
          <p:cNvPicPr>
            <a:picLocks noChangeAspect="1"/>
          </p:cNvPicPr>
          <p:nvPr/>
        </p:nvPicPr>
        <p:blipFill>
          <a:blip r:embed="rId3"/>
          <a:stretch>
            <a:fillRect/>
          </a:stretch>
        </p:blipFill>
        <p:spPr>
          <a:xfrm>
            <a:off x="307041" y="2225003"/>
            <a:ext cx="8529918" cy="3269134"/>
          </a:xfrm>
          <a:prstGeom prst="rect">
            <a:avLst/>
          </a:prstGeom>
          <a:ln w="9525">
            <a:solidFill>
              <a:schemeClr val="tx1"/>
            </a:solidFill>
          </a:ln>
        </p:spPr>
      </p:pic>
      <p:sp>
        <p:nvSpPr>
          <p:cNvPr id="334" name="Google Shape;334;p128"/>
          <p:cNvSpPr/>
          <p:nvPr/>
        </p:nvSpPr>
        <p:spPr>
          <a:xfrm>
            <a:off x="457200" y="3960567"/>
            <a:ext cx="1339913" cy="280658"/>
          </a:xfrm>
          <a:prstGeom prst="roundRect">
            <a:avLst>
              <a:gd name="adj" fmla="val 16667"/>
            </a:avLst>
          </a:prstGeom>
          <a:noFill/>
          <a:ln w="19050" cap="flat" cmpd="sng">
            <a:solidFill>
              <a:srgbClr val="C00000"/>
            </a:solidFill>
            <a:prstDash val="solid"/>
            <a:round/>
            <a:headEnd type="none" w="sm" len="sm"/>
            <a:tailEnd type="none" w="sm" len="sm"/>
          </a:ln>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6" name="Google Shape;336;p128"/>
          <p:cNvSpPr txBox="1"/>
          <p:nvPr/>
        </p:nvSpPr>
        <p:spPr>
          <a:xfrm>
            <a:off x="1797113" y="3652790"/>
            <a:ext cx="97671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1400" b="0" i="0" u="none" strike="noStrike" cap="none" dirty="0">
                <a:solidFill>
                  <a:srgbClr val="C00000"/>
                </a:solidFill>
                <a:sym typeface="Arial"/>
              </a:rPr>
              <a:t>Filtre</a:t>
            </a:r>
            <a:endParaRPr dirty="0">
              <a:solidFill>
                <a:srgbClr val="C00000"/>
              </a:solidFill>
            </a:endParaRPr>
          </a:p>
        </p:txBody>
      </p:sp>
      <p:sp>
        <p:nvSpPr>
          <p:cNvPr id="335" name="Google Shape;335;p128"/>
          <p:cNvSpPr/>
          <p:nvPr/>
        </p:nvSpPr>
        <p:spPr>
          <a:xfrm>
            <a:off x="2773823" y="4167306"/>
            <a:ext cx="685046" cy="280658"/>
          </a:xfrm>
          <a:prstGeom prst="roundRect">
            <a:avLst>
              <a:gd name="adj" fmla="val 16667"/>
            </a:avLst>
          </a:prstGeom>
          <a:noFill/>
          <a:ln w="19050" cap="flat" cmpd="sng">
            <a:solidFill>
              <a:srgbClr val="C00000"/>
            </a:solidFill>
            <a:prstDash val="solid"/>
            <a:round/>
            <a:headEnd type="none" w="sm" len="sm"/>
            <a:tailEnd type="none" w="sm" len="sm"/>
          </a:ln>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7" name="Google Shape;337;p128"/>
          <p:cNvSpPr txBox="1"/>
          <p:nvPr/>
        </p:nvSpPr>
        <p:spPr>
          <a:xfrm>
            <a:off x="3378416" y="3859570"/>
            <a:ext cx="461224"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1400" b="0" i="0" u="none" strike="noStrike" cap="none" dirty="0">
                <a:solidFill>
                  <a:srgbClr val="C00000"/>
                </a:solidFill>
                <a:sym typeface="Arial"/>
              </a:rPr>
              <a:t>Tri</a:t>
            </a:r>
            <a:endParaRPr dirty="0">
              <a:solidFill>
                <a:srgbClr val="C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80E739E-D9FE-4CC0-AB19-D4F9B63060F9}"/>
              </a:ext>
            </a:extLst>
          </p:cNvPr>
          <p:cNvSpPr txBox="1"/>
          <p:nvPr/>
        </p:nvSpPr>
        <p:spPr>
          <a:xfrm>
            <a:off x="4897925" y="3562536"/>
            <a:ext cx="4110274" cy="3323987"/>
          </a:xfrm>
          <a:prstGeom prst="rect">
            <a:avLst/>
          </a:prstGeom>
          <a:noFill/>
        </p:spPr>
        <p:txBody>
          <a:bodyPr wrap="square" rtlCol="0">
            <a:spAutoFit/>
          </a:bodyPr>
          <a:lstStyle/>
          <a:p>
            <a:pPr algn="r"/>
            <a:r>
              <a:rPr kumimoji="0" lang="fr-FR" sz="2800" b="0" i="0" u="none" strike="noStrike" kern="0" cap="none" spc="0" normalizeH="0" baseline="0" noProof="0" dirty="0">
                <a:ln>
                  <a:noFill/>
                </a:ln>
                <a:solidFill>
                  <a:srgbClr val="FFFFFF">
                    <a:lumMod val="65000"/>
                  </a:srgbClr>
                </a:solidFill>
                <a:effectLst/>
                <a:uLnTx/>
                <a:uFillTx/>
                <a:latin typeface="Calibri"/>
                <a:cs typeface="Calibri"/>
                <a:sym typeface="Calibri"/>
              </a:rPr>
              <a:t>Introduction générale</a:t>
            </a:r>
          </a:p>
          <a:p>
            <a:pPr marL="457200" indent="-457200" algn="r">
              <a:buClr>
                <a:srgbClr val="00707F"/>
              </a:buClr>
              <a:buFont typeface="Wingdings" panose="05000000000000000000" pitchFamily="2" charset="2"/>
              <a:buChar char="Ø"/>
            </a:pPr>
            <a:r>
              <a:rPr kumimoji="0" lang="fr-FR" sz="2800" b="1" i="0" u="none" strike="noStrike" kern="0" cap="none" spc="0" normalizeH="0" baseline="0" noProof="0" dirty="0">
                <a:ln>
                  <a:noFill/>
                </a:ln>
                <a:solidFill>
                  <a:srgbClr val="00707F"/>
                </a:solidFill>
                <a:effectLst/>
                <a:uLnTx/>
                <a:uFillTx/>
                <a:latin typeface="Calibri"/>
                <a:cs typeface="Calibri"/>
                <a:sym typeface="Calibri"/>
              </a:rPr>
              <a:t>Notions fondamentales</a:t>
            </a:r>
          </a:p>
          <a:p>
            <a:pPr algn="r"/>
            <a:r>
              <a:rPr kumimoji="0" lang="fr-FR" sz="2800" b="0" i="0" u="none" strike="noStrike" kern="0" cap="none" spc="0" normalizeH="0" baseline="0" noProof="0" dirty="0">
                <a:ln>
                  <a:noFill/>
                </a:ln>
                <a:solidFill>
                  <a:srgbClr val="FFFFFF">
                    <a:lumMod val="65000"/>
                  </a:srgbClr>
                </a:solidFill>
                <a:effectLst/>
                <a:uLnTx/>
                <a:uFillTx/>
                <a:latin typeface="Calibri"/>
                <a:cs typeface="Calibri"/>
                <a:sym typeface="Calibri"/>
              </a:rPr>
              <a:t>Fiche d’un lecteur</a:t>
            </a:r>
          </a:p>
          <a:p>
            <a:pPr algn="r"/>
            <a:r>
              <a:rPr lang="fr-FR" sz="2800" dirty="0">
                <a:solidFill>
                  <a:srgbClr val="FFFFFF">
                    <a:lumMod val="65000"/>
                  </a:srgbClr>
                </a:solidFill>
                <a:latin typeface="Calibri"/>
                <a:cs typeface="Calibri"/>
                <a:sym typeface="Calibri"/>
              </a:rPr>
              <a:t>Prêts</a:t>
            </a:r>
          </a:p>
          <a:p>
            <a:pPr algn="r"/>
            <a:r>
              <a:rPr kumimoji="0" lang="fr-FR" sz="2800" i="0" u="none" strike="noStrike" kern="0" cap="none" spc="0" normalizeH="0" baseline="0" noProof="0" dirty="0">
                <a:ln>
                  <a:noFill/>
                </a:ln>
                <a:solidFill>
                  <a:srgbClr val="FFFFFF">
                    <a:lumMod val="65000"/>
                  </a:srgbClr>
                </a:solidFill>
                <a:effectLst/>
                <a:uLnTx/>
                <a:uFillTx/>
                <a:latin typeface="Calibri"/>
                <a:cs typeface="Calibri"/>
                <a:sym typeface="Calibri"/>
              </a:rPr>
              <a:t>Retours</a:t>
            </a:r>
          </a:p>
          <a:p>
            <a:pPr algn="r"/>
            <a:r>
              <a:rPr lang="fr-FR" sz="2800" i="1" dirty="0" err="1">
                <a:solidFill>
                  <a:srgbClr val="FFFFFF">
                    <a:lumMod val="65000"/>
                  </a:srgbClr>
                </a:solidFill>
                <a:latin typeface="Calibri"/>
                <a:cs typeface="Calibri"/>
                <a:sym typeface="Calibri"/>
              </a:rPr>
              <a:t>Requests</a:t>
            </a:r>
            <a:endParaRPr kumimoji="0" lang="fr-FR" sz="2800" i="1" u="none" strike="noStrike" kern="0" cap="none" spc="0" normalizeH="0" baseline="0" noProof="0" dirty="0">
              <a:ln>
                <a:noFill/>
              </a:ln>
              <a:solidFill>
                <a:srgbClr val="5FA4B0"/>
              </a:solidFill>
              <a:effectLst/>
              <a:uLnTx/>
              <a:uFillTx/>
              <a:latin typeface="Calibri"/>
              <a:cs typeface="Calibri"/>
              <a:sym typeface="Calibri"/>
            </a:endParaRPr>
          </a:p>
          <a:p>
            <a:endParaRPr kumimoji="0" lang="fr-FR" sz="2800" b="0" i="0" u="none" strike="noStrike" kern="0" cap="none" spc="0" normalizeH="0" baseline="0" noProof="0" dirty="0">
              <a:ln>
                <a:noFill/>
              </a:ln>
              <a:solidFill>
                <a:srgbClr val="FFFFFF">
                  <a:lumMod val="65000"/>
                </a:srgbClr>
              </a:solidFill>
              <a:effectLst/>
              <a:uLnTx/>
              <a:uFillTx/>
              <a:latin typeface="Calibri"/>
              <a:cs typeface="Calibri"/>
              <a:sym typeface="Calibri"/>
            </a:endParaRPr>
          </a:p>
          <a:p>
            <a:endParaRPr lang="fr-FR" dirty="0"/>
          </a:p>
        </p:txBody>
      </p:sp>
    </p:spTree>
    <p:extLst>
      <p:ext uri="{BB962C8B-B14F-4D97-AF65-F5344CB8AC3E}">
        <p14:creationId xmlns:p14="http://schemas.microsoft.com/office/powerpoint/2010/main" val="1884862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15"/>
          <p:cNvSpPr txBox="1"/>
          <p:nvPr/>
        </p:nvSpPr>
        <p:spPr>
          <a:xfrm>
            <a:off x="457200" y="796092"/>
            <a:ext cx="8229600" cy="62154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5FA3B0"/>
              </a:buClr>
              <a:buSzPts val="3600"/>
              <a:buFont typeface="Calibri"/>
              <a:buNone/>
            </a:pPr>
            <a:r>
              <a:rPr lang="fr-FR" sz="3600" b="0" i="1" dirty="0">
                <a:solidFill>
                  <a:srgbClr val="00707F"/>
                </a:solidFill>
                <a:latin typeface="Calibri"/>
                <a:ea typeface="Calibri"/>
                <a:cs typeface="Calibri"/>
                <a:sym typeface="Calibri"/>
              </a:rPr>
              <a:t>Circulation Desk</a:t>
            </a:r>
            <a:endParaRPr dirty="0">
              <a:solidFill>
                <a:srgbClr val="00707F"/>
              </a:solidFill>
            </a:endParaRPr>
          </a:p>
        </p:txBody>
      </p:sp>
      <p:sp>
        <p:nvSpPr>
          <p:cNvPr id="357" name="Google Shape;357;p15"/>
          <p:cNvSpPr txBox="1"/>
          <p:nvPr/>
        </p:nvSpPr>
        <p:spPr>
          <a:xfrm>
            <a:off x="457200" y="2493880"/>
            <a:ext cx="8224981"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dirty="0">
                <a:solidFill>
                  <a:schemeClr val="dk1"/>
                </a:solidFill>
                <a:latin typeface="Calibri"/>
                <a:ea typeface="Calibri"/>
                <a:cs typeface="Calibri"/>
                <a:sym typeface="Calibri"/>
              </a:rPr>
              <a:t>C’est le bureau de prêt d’une bibliothèque permettant :</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285750" marR="0" lvl="0" indent="-285750" algn="l" rtl="0">
              <a:spcBef>
                <a:spcPts val="0"/>
              </a:spcBef>
              <a:spcAft>
                <a:spcPts val="0"/>
              </a:spcAft>
              <a:buClr>
                <a:srgbClr val="00707F"/>
              </a:buClr>
              <a:buSzPts val="1800"/>
              <a:buFont typeface="Wingdings" panose="05000000000000000000" pitchFamily="2" charset="2"/>
              <a:buChar char="Ø"/>
            </a:pPr>
            <a:r>
              <a:rPr lang="fr-FR" sz="1800" dirty="0">
                <a:solidFill>
                  <a:schemeClr val="dk1"/>
                </a:solidFill>
                <a:latin typeface="Calibri"/>
                <a:ea typeface="Calibri"/>
                <a:cs typeface="Calibri"/>
                <a:sym typeface="Calibri"/>
              </a:rPr>
              <a:t>le prêt de documents de cette bibliothèque</a:t>
            </a:r>
            <a:endParaRPr dirty="0"/>
          </a:p>
          <a:p>
            <a:pPr marL="400050" marR="0" lvl="0" indent="-285750" algn="l" rtl="0">
              <a:spcBef>
                <a:spcPts val="0"/>
              </a:spcBef>
              <a:spcAft>
                <a:spcPts val="0"/>
              </a:spcAft>
              <a:buClr>
                <a:srgbClr val="00707F"/>
              </a:buClr>
              <a:buSzPts val="1800"/>
              <a:buFont typeface="Wingdings" panose="05000000000000000000" pitchFamily="2" charset="2"/>
              <a:buChar char="Ø"/>
            </a:pPr>
            <a:endParaRPr sz="1800" dirty="0">
              <a:solidFill>
                <a:schemeClr val="dk1"/>
              </a:solidFill>
              <a:latin typeface="Calibri"/>
              <a:ea typeface="Calibri"/>
              <a:cs typeface="Calibri"/>
              <a:sym typeface="Calibri"/>
            </a:endParaRPr>
          </a:p>
          <a:p>
            <a:pPr marL="285750" marR="0" lvl="0" indent="-285750" algn="l" rtl="0">
              <a:spcBef>
                <a:spcPts val="0"/>
              </a:spcBef>
              <a:spcAft>
                <a:spcPts val="0"/>
              </a:spcAft>
              <a:buClr>
                <a:srgbClr val="00707F"/>
              </a:buClr>
              <a:buSzPts val="1800"/>
              <a:buFont typeface="Wingdings" panose="05000000000000000000" pitchFamily="2" charset="2"/>
              <a:buChar char="Ø"/>
            </a:pPr>
            <a:r>
              <a:rPr lang="fr-FR" sz="1800" dirty="0">
                <a:solidFill>
                  <a:schemeClr val="dk1"/>
                </a:solidFill>
                <a:latin typeface="Calibri"/>
                <a:ea typeface="Calibri"/>
                <a:cs typeface="Calibri"/>
                <a:sym typeface="Calibri"/>
              </a:rPr>
              <a:t>le retour de documents de cette bibliothèque</a:t>
            </a:r>
            <a:endParaRPr dirty="0"/>
          </a:p>
          <a:p>
            <a:pPr marL="0" marR="0" lvl="0" indent="0" algn="l" rtl="0">
              <a:spcBef>
                <a:spcPts val="0"/>
              </a:spcBef>
              <a:spcAft>
                <a:spcPts val="0"/>
              </a:spcAft>
              <a:buNone/>
            </a:pPr>
            <a:endParaRPr sz="1800" dirty="0">
              <a:solidFill>
                <a:schemeClr val="dk2"/>
              </a:solidFill>
              <a:latin typeface="Calibri"/>
              <a:ea typeface="Calibri"/>
              <a:cs typeface="Calibri"/>
              <a:sym typeface="Calibri"/>
            </a:endParaRPr>
          </a:p>
        </p:txBody>
      </p:sp>
      <p:sp>
        <p:nvSpPr>
          <p:cNvPr id="358" name="Google Shape;358;p15"/>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16"/>
          <p:cNvSpPr txBox="1"/>
          <p:nvPr/>
        </p:nvSpPr>
        <p:spPr>
          <a:xfrm>
            <a:off x="457200" y="796092"/>
            <a:ext cx="8229600" cy="62154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5FA3B0"/>
              </a:buClr>
              <a:buSzPts val="3600"/>
              <a:buFont typeface="Calibri"/>
              <a:buNone/>
            </a:pPr>
            <a:r>
              <a:rPr lang="fr-FR" sz="3600" b="0" i="1" dirty="0">
                <a:solidFill>
                  <a:srgbClr val="00707F"/>
                </a:solidFill>
                <a:latin typeface="Calibri"/>
                <a:ea typeface="Calibri"/>
                <a:cs typeface="Calibri"/>
                <a:sym typeface="Calibri"/>
              </a:rPr>
              <a:t>Pick-up location</a:t>
            </a:r>
            <a:endParaRPr dirty="0">
              <a:solidFill>
                <a:srgbClr val="00707F"/>
              </a:solidFill>
            </a:endParaRPr>
          </a:p>
        </p:txBody>
      </p:sp>
      <p:sp>
        <p:nvSpPr>
          <p:cNvPr id="365" name="Google Shape;365;p16"/>
          <p:cNvSpPr txBox="1"/>
          <p:nvPr/>
        </p:nvSpPr>
        <p:spPr>
          <a:xfrm>
            <a:off x="457200" y="2493880"/>
            <a:ext cx="8224981" cy="20313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dirty="0">
                <a:solidFill>
                  <a:schemeClr val="dk1"/>
                </a:solidFill>
                <a:latin typeface="Calibri"/>
                <a:ea typeface="Calibri"/>
                <a:cs typeface="Calibri"/>
                <a:sym typeface="Calibri"/>
              </a:rPr>
              <a:t>C’est un </a:t>
            </a:r>
            <a:r>
              <a:rPr lang="fr-FR" sz="1800" i="1" dirty="0">
                <a:solidFill>
                  <a:schemeClr val="dk1"/>
                </a:solidFill>
                <a:latin typeface="Calibri"/>
                <a:ea typeface="Calibri"/>
                <a:cs typeface="Calibri"/>
                <a:sym typeface="Calibri"/>
              </a:rPr>
              <a:t>Circulation Desk</a:t>
            </a:r>
            <a:r>
              <a:rPr lang="fr-FR" sz="1800" dirty="0">
                <a:solidFill>
                  <a:schemeClr val="dk1"/>
                </a:solidFill>
                <a:latin typeface="Calibri"/>
                <a:ea typeface="Calibri"/>
                <a:cs typeface="Calibri"/>
                <a:sym typeface="Calibri"/>
              </a:rPr>
              <a:t>, qui permet en plus :</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285750" marR="0" lvl="0" indent="-285750" algn="l" rtl="0">
              <a:spcBef>
                <a:spcPts val="0"/>
              </a:spcBef>
              <a:spcAft>
                <a:spcPts val="0"/>
              </a:spcAft>
              <a:buClr>
                <a:srgbClr val="00707F"/>
              </a:buClr>
              <a:buSzPts val="1800"/>
              <a:buFont typeface="Wingdings" panose="05000000000000000000" pitchFamily="2" charset="2"/>
              <a:buChar char="Ø"/>
            </a:pPr>
            <a:r>
              <a:rPr lang="fr-FR" sz="1800" dirty="0">
                <a:solidFill>
                  <a:schemeClr val="dk1"/>
                </a:solidFill>
                <a:latin typeface="Calibri"/>
                <a:ea typeface="Calibri"/>
                <a:cs typeface="Calibri"/>
                <a:sym typeface="Calibri"/>
              </a:rPr>
              <a:t>la mise en prêt d’un document provenant d’une autre bibliothèque du réseau</a:t>
            </a:r>
            <a:endParaRPr dirty="0"/>
          </a:p>
          <a:p>
            <a:pPr marL="400050" marR="0" lvl="0" indent="-285750" algn="l" rtl="0">
              <a:spcBef>
                <a:spcPts val="0"/>
              </a:spcBef>
              <a:spcAft>
                <a:spcPts val="0"/>
              </a:spcAft>
              <a:buClr>
                <a:srgbClr val="00707F"/>
              </a:buClr>
              <a:buSzPts val="1800"/>
              <a:buFont typeface="Wingdings" panose="05000000000000000000" pitchFamily="2" charset="2"/>
              <a:buChar char="Ø"/>
            </a:pPr>
            <a:endParaRPr sz="1800" dirty="0">
              <a:solidFill>
                <a:schemeClr val="dk1"/>
              </a:solidFill>
              <a:latin typeface="Calibri"/>
              <a:ea typeface="Calibri"/>
              <a:cs typeface="Calibri"/>
              <a:sym typeface="Calibri"/>
            </a:endParaRPr>
          </a:p>
          <a:p>
            <a:pPr marL="285750" marR="0" lvl="0" indent="-285750" algn="l" rtl="0">
              <a:spcBef>
                <a:spcPts val="0"/>
              </a:spcBef>
              <a:spcAft>
                <a:spcPts val="0"/>
              </a:spcAft>
              <a:buClr>
                <a:srgbClr val="00707F"/>
              </a:buClr>
              <a:buSzPts val="1800"/>
              <a:buFont typeface="Wingdings" panose="05000000000000000000" pitchFamily="2" charset="2"/>
              <a:buChar char="Ø"/>
            </a:pPr>
            <a:r>
              <a:rPr lang="fr-FR" sz="1800" dirty="0">
                <a:solidFill>
                  <a:schemeClr val="dk1"/>
                </a:solidFill>
                <a:latin typeface="Calibri"/>
                <a:ea typeface="Calibri"/>
                <a:cs typeface="Calibri"/>
                <a:sym typeface="Calibri"/>
              </a:rPr>
              <a:t>le retour de prêt de tous les documents provenant de n’importe quelle bibliothèque du réseau</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66" name="Google Shape;366;p16"/>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17"/>
          <p:cNvSpPr/>
          <p:nvPr/>
        </p:nvSpPr>
        <p:spPr>
          <a:xfrm>
            <a:off x="1618370" y="368660"/>
            <a:ext cx="1656183" cy="1224135"/>
          </a:xfrm>
          <a:prstGeom prst="ellipse">
            <a:avLst/>
          </a:prstGeom>
          <a:solidFill>
            <a:schemeClr val="accent1"/>
          </a:solidFill>
          <a:ln w="12700" cap="flat" cmpd="sng">
            <a:solidFill>
              <a:srgbClr val="A6A177"/>
            </a:solidFill>
            <a:prstDash val="solid"/>
            <a:round/>
            <a:headEnd type="none" w="sm" len="sm"/>
            <a:tailEnd type="none" w="sm" len="sm"/>
          </a:ln>
          <a:effectLst>
            <a:outerShdw blurRad="50799"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500"/>
              <a:buFont typeface="Calibri"/>
              <a:buNone/>
            </a:pPr>
            <a:r>
              <a:rPr lang="fr-FR" sz="2000">
                <a:solidFill>
                  <a:schemeClr val="lt1"/>
                </a:solidFill>
                <a:latin typeface="Calibri"/>
                <a:ea typeface="Calibri"/>
                <a:cs typeface="Calibri"/>
                <a:sym typeface="Calibri"/>
              </a:rPr>
              <a:t>Sart Tilman </a:t>
            </a:r>
            <a:r>
              <a:rPr lang="fr-FR" sz="1800">
                <a:solidFill>
                  <a:schemeClr val="lt1"/>
                </a:solidFill>
                <a:latin typeface="Calibri"/>
                <a:ea typeface="Calibri"/>
                <a:cs typeface="Calibri"/>
                <a:sym typeface="Calibri"/>
              </a:rPr>
              <a:t>Zone </a:t>
            </a:r>
            <a:r>
              <a:rPr lang="fr-FR" sz="1800" u="sng">
                <a:solidFill>
                  <a:schemeClr val="lt1"/>
                </a:solidFill>
                <a:latin typeface="Calibri"/>
                <a:ea typeface="Calibri"/>
                <a:cs typeface="Calibri"/>
                <a:sym typeface="Calibri"/>
              </a:rPr>
              <a:t>Sud</a:t>
            </a:r>
            <a:endParaRPr/>
          </a:p>
        </p:txBody>
      </p:sp>
      <p:sp>
        <p:nvSpPr>
          <p:cNvPr id="373" name="Google Shape;373;p17"/>
          <p:cNvSpPr/>
          <p:nvPr/>
        </p:nvSpPr>
        <p:spPr>
          <a:xfrm>
            <a:off x="4865546" y="961849"/>
            <a:ext cx="1656183" cy="1224135"/>
          </a:xfrm>
          <a:prstGeom prst="ellipse">
            <a:avLst/>
          </a:prstGeom>
          <a:solidFill>
            <a:schemeClr val="accent1"/>
          </a:solidFill>
          <a:ln w="12700" cap="flat" cmpd="sng">
            <a:solidFill>
              <a:srgbClr val="A6A177"/>
            </a:solidFill>
            <a:prstDash val="solid"/>
            <a:round/>
            <a:headEnd type="none" w="sm" len="sm"/>
            <a:tailEnd type="none" w="sm" len="sm"/>
          </a:ln>
          <a:effectLst>
            <a:outerShdw blurRad="50799"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500"/>
              <a:buFont typeface="Calibri"/>
              <a:buNone/>
            </a:pPr>
            <a:r>
              <a:rPr lang="fr-FR" sz="2000">
                <a:solidFill>
                  <a:schemeClr val="lt1"/>
                </a:solidFill>
                <a:latin typeface="Calibri"/>
                <a:ea typeface="Calibri"/>
                <a:cs typeface="Calibri"/>
                <a:sym typeface="Calibri"/>
              </a:rPr>
              <a:t>Sart Tilman </a:t>
            </a:r>
            <a:r>
              <a:rPr lang="fr-FR" sz="1800">
                <a:solidFill>
                  <a:schemeClr val="lt1"/>
                </a:solidFill>
                <a:latin typeface="Calibri"/>
                <a:ea typeface="Calibri"/>
                <a:cs typeface="Calibri"/>
                <a:sym typeface="Calibri"/>
              </a:rPr>
              <a:t>Zone </a:t>
            </a:r>
            <a:r>
              <a:rPr lang="fr-FR" sz="1800" u="sng">
                <a:solidFill>
                  <a:schemeClr val="lt1"/>
                </a:solidFill>
                <a:latin typeface="Calibri"/>
                <a:ea typeface="Calibri"/>
                <a:cs typeface="Calibri"/>
                <a:sym typeface="Calibri"/>
              </a:rPr>
              <a:t>Nord</a:t>
            </a:r>
            <a:endParaRPr/>
          </a:p>
        </p:txBody>
      </p:sp>
      <p:sp>
        <p:nvSpPr>
          <p:cNvPr id="374" name="Google Shape;374;p17"/>
          <p:cNvSpPr/>
          <p:nvPr/>
        </p:nvSpPr>
        <p:spPr>
          <a:xfrm>
            <a:off x="6521729" y="3125176"/>
            <a:ext cx="1800199" cy="1224135"/>
          </a:xfrm>
          <a:prstGeom prst="ellipse">
            <a:avLst/>
          </a:prstGeom>
          <a:solidFill>
            <a:schemeClr val="accent1"/>
          </a:solidFill>
          <a:ln w="12700" cap="flat" cmpd="sng">
            <a:solidFill>
              <a:srgbClr val="A6A177"/>
            </a:solidFill>
            <a:prstDash val="solid"/>
            <a:round/>
            <a:headEnd type="none" w="sm" len="sm"/>
            <a:tailEnd type="none" w="sm" len="sm"/>
          </a:ln>
          <a:effectLst>
            <a:outerShdw blurRad="50799"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500"/>
              <a:buFont typeface="Calibri"/>
              <a:buNone/>
            </a:pPr>
            <a:r>
              <a:rPr lang="fr-FR" sz="2000">
                <a:solidFill>
                  <a:schemeClr val="lt1"/>
                </a:solidFill>
                <a:latin typeface="Calibri"/>
                <a:ea typeface="Calibri"/>
                <a:cs typeface="Calibri"/>
                <a:sym typeface="Calibri"/>
              </a:rPr>
              <a:t>Gembloux</a:t>
            </a:r>
            <a:endParaRPr/>
          </a:p>
        </p:txBody>
      </p:sp>
      <p:sp>
        <p:nvSpPr>
          <p:cNvPr id="375" name="Google Shape;375;p17"/>
          <p:cNvSpPr/>
          <p:nvPr/>
        </p:nvSpPr>
        <p:spPr>
          <a:xfrm>
            <a:off x="4929612" y="5230068"/>
            <a:ext cx="1800199" cy="1224135"/>
          </a:xfrm>
          <a:prstGeom prst="ellipse">
            <a:avLst/>
          </a:prstGeom>
          <a:solidFill>
            <a:schemeClr val="accent1"/>
          </a:solidFill>
          <a:ln w="12700" cap="flat" cmpd="sng">
            <a:solidFill>
              <a:srgbClr val="A6A177"/>
            </a:solidFill>
            <a:prstDash val="solid"/>
            <a:round/>
            <a:headEnd type="none" w="sm" len="sm"/>
            <a:tailEnd type="none" w="sm" len="sm"/>
          </a:ln>
          <a:effectLst>
            <a:outerShdw blurRad="50799"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500"/>
              <a:buFont typeface="Calibri"/>
              <a:buNone/>
            </a:pPr>
            <a:r>
              <a:rPr lang="fr-FR" sz="2000">
                <a:solidFill>
                  <a:schemeClr val="lt1"/>
                </a:solidFill>
                <a:latin typeface="Calibri"/>
                <a:ea typeface="Calibri"/>
                <a:cs typeface="Calibri"/>
                <a:sym typeface="Calibri"/>
              </a:rPr>
              <a:t>Arlon</a:t>
            </a:r>
            <a:endParaRPr/>
          </a:p>
        </p:txBody>
      </p:sp>
      <p:sp>
        <p:nvSpPr>
          <p:cNvPr id="376" name="Google Shape;376;p17"/>
          <p:cNvSpPr/>
          <p:nvPr/>
        </p:nvSpPr>
        <p:spPr>
          <a:xfrm>
            <a:off x="6672330" y="4133285"/>
            <a:ext cx="2058889" cy="864095"/>
          </a:xfrm>
          <a:prstGeom prst="hexagon">
            <a:avLst>
              <a:gd name="adj" fmla="val 25000"/>
              <a:gd name="vf" fmla="val 115470"/>
            </a:avLst>
          </a:prstGeom>
          <a:solidFill>
            <a:srgbClr val="585B6E"/>
          </a:solidFill>
          <a:ln w="12700" cap="flat" cmpd="sng">
            <a:solidFill>
              <a:srgbClr val="585B6E"/>
            </a:solidFill>
            <a:prstDash val="solid"/>
            <a:round/>
            <a:headEnd type="none" w="sm" len="sm"/>
            <a:tailEnd type="none" w="sm" len="sm"/>
          </a:ln>
          <a:effectLst>
            <a:outerShdw blurRad="50799"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fr-FR" sz="1500">
                <a:solidFill>
                  <a:srgbClr val="FFFFFF"/>
                </a:solidFill>
                <a:latin typeface="Calibri"/>
                <a:ea typeface="Calibri"/>
                <a:cs typeface="Calibri"/>
                <a:sym typeface="Calibri"/>
              </a:rPr>
              <a:t>Agro-Bio Tech</a:t>
            </a:r>
            <a:endParaRPr sz="1500">
              <a:solidFill>
                <a:srgbClr val="FFFFFF"/>
              </a:solidFill>
              <a:latin typeface="Calibri"/>
              <a:ea typeface="Calibri"/>
              <a:cs typeface="Calibri"/>
              <a:sym typeface="Calibri"/>
            </a:endParaRPr>
          </a:p>
        </p:txBody>
      </p:sp>
      <p:sp>
        <p:nvSpPr>
          <p:cNvPr id="377" name="Google Shape;377;p17"/>
          <p:cNvSpPr/>
          <p:nvPr/>
        </p:nvSpPr>
        <p:spPr>
          <a:xfrm>
            <a:off x="6441780" y="5590109"/>
            <a:ext cx="1954561" cy="864095"/>
          </a:xfrm>
          <a:prstGeom prst="hexagon">
            <a:avLst>
              <a:gd name="adj" fmla="val 25000"/>
              <a:gd name="vf" fmla="val 115470"/>
            </a:avLst>
          </a:prstGeom>
          <a:solidFill>
            <a:srgbClr val="585B6E"/>
          </a:solidFill>
          <a:ln w="12700" cap="flat" cmpd="sng">
            <a:solidFill>
              <a:srgbClr val="585B6E"/>
            </a:solidFill>
            <a:prstDash val="solid"/>
            <a:round/>
            <a:headEnd type="none" w="sm" len="sm"/>
            <a:tailEnd type="none" w="sm" len="sm"/>
          </a:ln>
          <a:effectLst>
            <a:outerShdw blurRad="50799"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00"/>
              <a:buFont typeface="Calibri"/>
              <a:buNone/>
            </a:pPr>
            <a:r>
              <a:rPr lang="fr-FR" sz="1600">
                <a:solidFill>
                  <a:schemeClr val="lt1"/>
                </a:solidFill>
                <a:latin typeface="Calibri"/>
                <a:ea typeface="Calibri"/>
                <a:cs typeface="Calibri"/>
                <a:sym typeface="Calibri"/>
              </a:rPr>
              <a:t>Environnement</a:t>
            </a:r>
            <a:endParaRPr sz="1600">
              <a:solidFill>
                <a:schemeClr val="lt1"/>
              </a:solidFill>
              <a:latin typeface="Calibri"/>
              <a:ea typeface="Calibri"/>
              <a:cs typeface="Calibri"/>
              <a:sym typeface="Calibri"/>
            </a:endParaRPr>
          </a:p>
        </p:txBody>
      </p:sp>
      <p:sp>
        <p:nvSpPr>
          <p:cNvPr id="378" name="Google Shape;378;p17"/>
          <p:cNvSpPr/>
          <p:nvPr/>
        </p:nvSpPr>
        <p:spPr>
          <a:xfrm>
            <a:off x="254720" y="256890"/>
            <a:ext cx="1728191" cy="864095"/>
          </a:xfrm>
          <a:prstGeom prst="hexagon">
            <a:avLst>
              <a:gd name="adj" fmla="val 25000"/>
              <a:gd name="vf" fmla="val 115470"/>
            </a:avLst>
          </a:prstGeom>
          <a:solidFill>
            <a:srgbClr val="585B6E"/>
          </a:solidFill>
          <a:ln w="12700" cap="flat" cmpd="sng">
            <a:solidFill>
              <a:srgbClr val="585B6E"/>
            </a:solidFill>
            <a:prstDash val="solid"/>
            <a:round/>
            <a:headEnd type="none" w="sm" len="sm"/>
            <a:tailEnd type="none" w="sm" len="sm"/>
          </a:ln>
          <a:effectLst>
            <a:outerShdw blurRad="50799"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00"/>
              <a:buFont typeface="Calibri"/>
              <a:buNone/>
            </a:pPr>
            <a:r>
              <a:rPr lang="fr-FR" sz="1600">
                <a:solidFill>
                  <a:schemeClr val="lt1"/>
                </a:solidFill>
                <a:latin typeface="Calibri"/>
                <a:ea typeface="Calibri"/>
                <a:cs typeface="Calibri"/>
                <a:sym typeface="Calibri"/>
              </a:rPr>
              <a:t>Santé - CHU</a:t>
            </a:r>
            <a:endParaRPr sz="1600">
              <a:solidFill>
                <a:schemeClr val="lt1"/>
              </a:solidFill>
              <a:latin typeface="Calibri"/>
              <a:ea typeface="Calibri"/>
              <a:cs typeface="Calibri"/>
              <a:sym typeface="Calibri"/>
            </a:endParaRPr>
          </a:p>
        </p:txBody>
      </p:sp>
      <p:sp>
        <p:nvSpPr>
          <p:cNvPr id="379" name="Google Shape;379;p17"/>
          <p:cNvSpPr/>
          <p:nvPr/>
        </p:nvSpPr>
        <p:spPr>
          <a:xfrm>
            <a:off x="3498696" y="358909"/>
            <a:ext cx="1825647" cy="738946"/>
          </a:xfrm>
          <a:prstGeom prst="hexagon">
            <a:avLst>
              <a:gd name="adj" fmla="val 25000"/>
              <a:gd name="vf" fmla="val 115470"/>
            </a:avLst>
          </a:prstGeom>
          <a:solidFill>
            <a:srgbClr val="585B6E"/>
          </a:solidFill>
          <a:ln w="12700" cap="flat" cmpd="sng">
            <a:solidFill>
              <a:srgbClr val="585B6E"/>
            </a:solidFill>
            <a:prstDash val="solid"/>
            <a:round/>
            <a:headEnd type="none" w="sm" len="sm"/>
            <a:tailEnd type="none" w="sm" len="sm"/>
          </a:ln>
          <a:effectLst>
            <a:outerShdw blurRad="50799"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00"/>
              <a:buFont typeface="Calibri"/>
              <a:buNone/>
            </a:pPr>
            <a:r>
              <a:rPr lang="fr-FR" sz="1600" dirty="0" err="1">
                <a:solidFill>
                  <a:schemeClr val="lt1"/>
                </a:solidFill>
                <a:latin typeface="Calibri"/>
                <a:ea typeface="Calibri"/>
                <a:cs typeface="Calibri"/>
                <a:sym typeface="Calibri"/>
              </a:rPr>
              <a:t>Graulich</a:t>
            </a:r>
            <a:endParaRPr sz="1600" dirty="0">
              <a:solidFill>
                <a:schemeClr val="lt1"/>
              </a:solidFill>
              <a:latin typeface="Calibri"/>
              <a:ea typeface="Calibri"/>
              <a:cs typeface="Calibri"/>
              <a:sym typeface="Calibri"/>
            </a:endParaRPr>
          </a:p>
        </p:txBody>
      </p:sp>
      <p:sp>
        <p:nvSpPr>
          <p:cNvPr id="380" name="Google Shape;380;p17"/>
          <p:cNvSpPr/>
          <p:nvPr/>
        </p:nvSpPr>
        <p:spPr>
          <a:xfrm>
            <a:off x="5988254" y="1965855"/>
            <a:ext cx="1368153" cy="660729"/>
          </a:xfrm>
          <a:prstGeom prst="hexagon">
            <a:avLst>
              <a:gd name="adj" fmla="val 25000"/>
              <a:gd name="vf" fmla="val 115470"/>
            </a:avLst>
          </a:prstGeom>
          <a:solidFill>
            <a:srgbClr val="585B6E"/>
          </a:solidFill>
          <a:ln w="12700" cap="flat" cmpd="sng">
            <a:solidFill>
              <a:srgbClr val="585B6E"/>
            </a:solidFill>
            <a:prstDash val="solid"/>
            <a:round/>
            <a:headEnd type="none" w="sm" len="sm"/>
            <a:tailEnd type="none" w="sm" len="sm"/>
          </a:ln>
          <a:effectLst>
            <a:outerShdw blurRad="50799"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375"/>
              <a:buFont typeface="Calibri"/>
              <a:buNone/>
            </a:pPr>
            <a:r>
              <a:rPr lang="fr-FR" sz="1500">
                <a:solidFill>
                  <a:schemeClr val="lt1"/>
                </a:solidFill>
                <a:latin typeface="Calibri"/>
                <a:ea typeface="Calibri"/>
                <a:cs typeface="Calibri"/>
                <a:sym typeface="Calibri"/>
              </a:rPr>
              <a:t>Sciences</a:t>
            </a:r>
            <a:endParaRPr sz="1500">
              <a:solidFill>
                <a:schemeClr val="lt1"/>
              </a:solidFill>
              <a:latin typeface="Calibri"/>
              <a:ea typeface="Calibri"/>
              <a:cs typeface="Calibri"/>
              <a:sym typeface="Calibri"/>
            </a:endParaRPr>
          </a:p>
        </p:txBody>
      </p:sp>
      <p:sp>
        <p:nvSpPr>
          <p:cNvPr id="381" name="Google Shape;381;p17"/>
          <p:cNvSpPr/>
          <p:nvPr/>
        </p:nvSpPr>
        <p:spPr>
          <a:xfrm>
            <a:off x="413067" y="5136337"/>
            <a:ext cx="1800199" cy="1224135"/>
          </a:xfrm>
          <a:prstGeom prst="ellipse">
            <a:avLst/>
          </a:prstGeom>
          <a:solidFill>
            <a:schemeClr val="accent1"/>
          </a:solidFill>
          <a:ln w="12700" cap="flat" cmpd="sng">
            <a:solidFill>
              <a:srgbClr val="585B6E"/>
            </a:solidFill>
            <a:prstDash val="solid"/>
            <a:round/>
            <a:headEnd type="none" w="sm" len="sm"/>
            <a:tailEnd type="none" w="sm" len="sm"/>
          </a:ln>
          <a:effectLst>
            <a:outerShdw blurRad="50799"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500"/>
              <a:buFont typeface="Calibri"/>
              <a:buNone/>
            </a:pPr>
            <a:r>
              <a:rPr lang="fr-FR" sz="2000">
                <a:solidFill>
                  <a:schemeClr val="lt1"/>
                </a:solidFill>
                <a:latin typeface="Calibri"/>
                <a:ea typeface="Calibri"/>
                <a:cs typeface="Calibri"/>
                <a:sym typeface="Calibri"/>
              </a:rPr>
              <a:t>Liège centre </a:t>
            </a:r>
            <a:endParaRPr/>
          </a:p>
          <a:p>
            <a:pPr marL="0" marR="0" lvl="0" indent="0" algn="ctr" rtl="0">
              <a:spcBef>
                <a:spcPts val="0"/>
              </a:spcBef>
              <a:spcAft>
                <a:spcPts val="0"/>
              </a:spcAft>
              <a:buClr>
                <a:schemeClr val="lt1"/>
              </a:buClr>
              <a:buSzPts val="450"/>
              <a:buFont typeface="Calibri"/>
              <a:buNone/>
            </a:pPr>
            <a:r>
              <a:rPr lang="fr-FR" sz="1800" u="sng">
                <a:solidFill>
                  <a:schemeClr val="lt1"/>
                </a:solidFill>
                <a:latin typeface="Calibri"/>
                <a:ea typeface="Calibri"/>
                <a:cs typeface="Calibri"/>
                <a:sym typeface="Calibri"/>
              </a:rPr>
              <a:t>XX Août</a:t>
            </a:r>
            <a:endParaRPr/>
          </a:p>
        </p:txBody>
      </p:sp>
      <p:sp>
        <p:nvSpPr>
          <p:cNvPr id="382" name="Google Shape;382;p17"/>
          <p:cNvSpPr/>
          <p:nvPr/>
        </p:nvSpPr>
        <p:spPr>
          <a:xfrm>
            <a:off x="67306" y="2676893"/>
            <a:ext cx="1915605" cy="1224135"/>
          </a:xfrm>
          <a:prstGeom prst="ellipse">
            <a:avLst/>
          </a:prstGeom>
          <a:solidFill>
            <a:schemeClr val="accent1"/>
          </a:solidFill>
          <a:ln w="12700" cap="flat" cmpd="sng">
            <a:solidFill>
              <a:srgbClr val="A6A177"/>
            </a:solidFill>
            <a:prstDash val="solid"/>
            <a:round/>
            <a:headEnd type="none" w="sm" len="sm"/>
            <a:tailEnd type="none" w="sm" len="sm"/>
          </a:ln>
          <a:effectLst>
            <a:outerShdw blurRad="50799"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500"/>
              <a:buFont typeface="Calibri"/>
              <a:buNone/>
            </a:pPr>
            <a:r>
              <a:rPr lang="fr-FR" sz="2000">
                <a:solidFill>
                  <a:schemeClr val="lt1"/>
                </a:solidFill>
                <a:latin typeface="Calibri"/>
                <a:ea typeface="Calibri"/>
                <a:cs typeface="Calibri"/>
                <a:sym typeface="Calibri"/>
              </a:rPr>
              <a:t>Liège centre </a:t>
            </a:r>
            <a:endParaRPr/>
          </a:p>
          <a:p>
            <a:pPr marL="0" marR="0" lvl="0" indent="0" algn="ctr" rtl="0">
              <a:spcBef>
                <a:spcPts val="0"/>
              </a:spcBef>
              <a:spcAft>
                <a:spcPts val="0"/>
              </a:spcAft>
              <a:buClr>
                <a:schemeClr val="lt1"/>
              </a:buClr>
              <a:buSzPts val="450"/>
              <a:buFont typeface="Calibri"/>
              <a:buNone/>
            </a:pPr>
            <a:r>
              <a:rPr lang="fr-FR" sz="1800" u="sng">
                <a:solidFill>
                  <a:schemeClr val="lt1"/>
                </a:solidFill>
                <a:latin typeface="Calibri"/>
                <a:ea typeface="Calibri"/>
                <a:cs typeface="Calibri"/>
                <a:sym typeface="Calibri"/>
              </a:rPr>
              <a:t>Outremeuse</a:t>
            </a:r>
            <a:endParaRPr sz="1800" u="sng">
              <a:solidFill>
                <a:schemeClr val="lt1"/>
              </a:solidFill>
              <a:latin typeface="Calibri"/>
              <a:ea typeface="Calibri"/>
              <a:cs typeface="Calibri"/>
              <a:sym typeface="Calibri"/>
            </a:endParaRPr>
          </a:p>
        </p:txBody>
      </p:sp>
      <p:sp>
        <p:nvSpPr>
          <p:cNvPr id="383" name="Google Shape;383;p17"/>
          <p:cNvSpPr/>
          <p:nvPr/>
        </p:nvSpPr>
        <p:spPr>
          <a:xfrm>
            <a:off x="6381822" y="1083486"/>
            <a:ext cx="1730900" cy="741426"/>
          </a:xfrm>
          <a:prstGeom prst="hexagon">
            <a:avLst>
              <a:gd name="adj" fmla="val 25000"/>
              <a:gd name="vf" fmla="val 115470"/>
            </a:avLst>
          </a:prstGeom>
          <a:solidFill>
            <a:srgbClr val="585B6E"/>
          </a:solidFill>
          <a:ln w="12700" cap="flat" cmpd="sng">
            <a:solidFill>
              <a:srgbClr val="585B6E"/>
            </a:solidFill>
            <a:prstDash val="solid"/>
            <a:round/>
            <a:headEnd type="none" w="sm" len="sm"/>
            <a:tailEnd type="none" w="sm" len="sm"/>
          </a:ln>
          <a:effectLst>
            <a:outerShdw blurRad="50799"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00"/>
              <a:buFont typeface="Calibri"/>
              <a:buNone/>
            </a:pPr>
            <a:r>
              <a:rPr lang="fr-FR" sz="1600">
                <a:solidFill>
                  <a:schemeClr val="lt1"/>
                </a:solidFill>
                <a:latin typeface="Calibri"/>
                <a:ea typeface="Calibri"/>
                <a:cs typeface="Calibri"/>
                <a:sym typeface="Calibri"/>
              </a:rPr>
              <a:t>Polytech</a:t>
            </a:r>
            <a:endParaRPr sz="1600">
              <a:solidFill>
                <a:schemeClr val="lt1"/>
              </a:solidFill>
              <a:latin typeface="Calibri"/>
              <a:ea typeface="Calibri"/>
              <a:cs typeface="Calibri"/>
              <a:sym typeface="Calibri"/>
            </a:endParaRPr>
          </a:p>
        </p:txBody>
      </p:sp>
      <p:sp>
        <p:nvSpPr>
          <p:cNvPr id="384" name="Google Shape;384;p17"/>
          <p:cNvSpPr/>
          <p:nvPr/>
        </p:nvSpPr>
        <p:spPr>
          <a:xfrm>
            <a:off x="3436239" y="1501908"/>
            <a:ext cx="1717339" cy="792088"/>
          </a:xfrm>
          <a:prstGeom prst="hexagon">
            <a:avLst>
              <a:gd name="adj" fmla="val 25000"/>
              <a:gd name="vf" fmla="val 115470"/>
            </a:avLst>
          </a:prstGeom>
          <a:solidFill>
            <a:srgbClr val="585B6E"/>
          </a:solidFill>
          <a:ln w="12700" cap="flat" cmpd="sng">
            <a:solidFill>
              <a:srgbClr val="585B6E"/>
            </a:solidFill>
            <a:prstDash val="solid"/>
            <a:round/>
            <a:headEnd type="none" w="sm" len="sm"/>
            <a:tailEnd type="none" w="sm" len="sm"/>
          </a:ln>
          <a:effectLst>
            <a:outerShdw blurRad="50799"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00"/>
              <a:buFont typeface="Calibri"/>
              <a:buNone/>
            </a:pPr>
            <a:r>
              <a:rPr lang="fr-FR" sz="1600">
                <a:solidFill>
                  <a:schemeClr val="lt1"/>
                </a:solidFill>
                <a:latin typeface="Calibri"/>
                <a:ea typeface="Calibri"/>
                <a:cs typeface="Calibri"/>
                <a:sym typeface="Calibri"/>
              </a:rPr>
              <a:t>Géosciences</a:t>
            </a:r>
            <a:endParaRPr sz="1600">
              <a:solidFill>
                <a:schemeClr val="lt1"/>
              </a:solidFill>
              <a:latin typeface="Calibri"/>
              <a:ea typeface="Calibri"/>
              <a:cs typeface="Calibri"/>
              <a:sym typeface="Calibri"/>
            </a:endParaRPr>
          </a:p>
        </p:txBody>
      </p:sp>
      <p:sp>
        <p:nvSpPr>
          <p:cNvPr id="385" name="Google Shape;385;p17"/>
          <p:cNvSpPr/>
          <p:nvPr/>
        </p:nvSpPr>
        <p:spPr>
          <a:xfrm>
            <a:off x="5518780" y="152322"/>
            <a:ext cx="1860967" cy="809526"/>
          </a:xfrm>
          <a:prstGeom prst="hexagon">
            <a:avLst>
              <a:gd name="adj" fmla="val 25000"/>
              <a:gd name="vf" fmla="val 115470"/>
            </a:avLst>
          </a:prstGeom>
          <a:solidFill>
            <a:srgbClr val="585B6E"/>
          </a:solidFill>
          <a:ln w="12700" cap="flat" cmpd="sng">
            <a:solidFill>
              <a:srgbClr val="585B6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600">
                <a:solidFill>
                  <a:schemeClr val="lt1"/>
                </a:solidFill>
                <a:latin typeface="Calibri"/>
                <a:ea typeface="Calibri"/>
                <a:cs typeface="Calibri"/>
                <a:sym typeface="Calibri"/>
              </a:rPr>
              <a:t>Direction générale </a:t>
            </a:r>
            <a:endParaRPr sz="1600">
              <a:solidFill>
                <a:schemeClr val="lt1"/>
              </a:solidFill>
              <a:latin typeface="Calibri"/>
              <a:ea typeface="Calibri"/>
              <a:cs typeface="Calibri"/>
              <a:sym typeface="Calibri"/>
            </a:endParaRPr>
          </a:p>
        </p:txBody>
      </p:sp>
      <p:sp>
        <p:nvSpPr>
          <p:cNvPr id="386" name="Google Shape;386;p17"/>
          <p:cNvSpPr txBox="1"/>
          <p:nvPr/>
        </p:nvSpPr>
        <p:spPr>
          <a:xfrm>
            <a:off x="2634379" y="2698050"/>
            <a:ext cx="3821254" cy="1389892"/>
          </a:xfrm>
          <a:prstGeom prst="rect">
            <a:avLst/>
          </a:prstGeom>
          <a:gradFill>
            <a:gsLst>
              <a:gs pos="0">
                <a:srgbClr val="9BE9FF"/>
              </a:gs>
              <a:gs pos="35000">
                <a:srgbClr val="B8F1FF"/>
              </a:gs>
              <a:gs pos="100000">
                <a:srgbClr val="E2FBFF"/>
              </a:gs>
            </a:gsLst>
            <a:lin ang="16200000" scaled="0"/>
          </a:gradFill>
          <a:ln w="9525" cap="flat" cmpd="sng">
            <a:solidFill>
              <a:srgbClr val="45A9C4"/>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rmAutofit/>
          </a:bodyPr>
          <a:lstStyle/>
          <a:p>
            <a:pPr marL="0" marR="0" lvl="0" indent="0" algn="ctr" rtl="0">
              <a:spcBef>
                <a:spcPts val="0"/>
              </a:spcBef>
              <a:spcAft>
                <a:spcPts val="0"/>
              </a:spcAft>
              <a:buClr>
                <a:srgbClr val="5FA4B0"/>
              </a:buClr>
              <a:buSzPts val="3200"/>
              <a:buFont typeface="Calibri"/>
              <a:buNone/>
            </a:pPr>
            <a:r>
              <a:rPr lang="fr-FR" sz="3200" b="1" i="1">
                <a:solidFill>
                  <a:srgbClr val="5FA4B0"/>
                </a:solidFill>
                <a:latin typeface="Calibri"/>
                <a:ea typeface="Calibri"/>
                <a:cs typeface="Calibri"/>
                <a:sym typeface="Calibri"/>
              </a:rPr>
              <a:t>6 </a:t>
            </a:r>
            <a:r>
              <a:rPr lang="fr-FR" sz="3200" b="1">
                <a:solidFill>
                  <a:srgbClr val="5FA4B0"/>
                </a:solidFill>
                <a:latin typeface="Calibri"/>
                <a:ea typeface="Calibri"/>
                <a:cs typeface="Calibri"/>
                <a:sym typeface="Calibri"/>
              </a:rPr>
              <a:t>campus et </a:t>
            </a:r>
            <a:endParaRPr/>
          </a:p>
          <a:p>
            <a:pPr marL="0" marR="0" lvl="0" indent="0" algn="ctr" rtl="0">
              <a:spcBef>
                <a:spcPts val="0"/>
              </a:spcBef>
              <a:spcAft>
                <a:spcPts val="0"/>
              </a:spcAft>
              <a:buClr>
                <a:srgbClr val="5FA4B0"/>
              </a:buClr>
              <a:buSzPts val="3200"/>
              <a:buFont typeface="Calibri"/>
              <a:buNone/>
            </a:pPr>
            <a:r>
              <a:rPr lang="fr-FR" sz="3200" b="1" i="1">
                <a:solidFill>
                  <a:srgbClr val="5FA4B0"/>
                </a:solidFill>
                <a:latin typeface="Calibri"/>
                <a:ea typeface="Calibri"/>
                <a:cs typeface="Calibri"/>
                <a:sym typeface="Calibri"/>
              </a:rPr>
              <a:t>11 pick-up locations</a:t>
            </a:r>
            <a:endParaRPr sz="3200" b="1" i="1">
              <a:solidFill>
                <a:srgbClr val="5FA4B0"/>
              </a:solidFill>
              <a:latin typeface="Calibri"/>
              <a:ea typeface="Calibri"/>
              <a:cs typeface="Calibri"/>
              <a:sym typeface="Calibri"/>
            </a:endParaRPr>
          </a:p>
        </p:txBody>
      </p:sp>
      <p:sp>
        <p:nvSpPr>
          <p:cNvPr id="387" name="Google Shape;387;p17"/>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18</a:t>
            </a:fld>
            <a:endParaRPr/>
          </a:p>
        </p:txBody>
      </p:sp>
      <p:sp>
        <p:nvSpPr>
          <p:cNvPr id="388" name="Google Shape;388;p17"/>
          <p:cNvSpPr/>
          <p:nvPr/>
        </p:nvSpPr>
        <p:spPr>
          <a:xfrm>
            <a:off x="804155" y="3771786"/>
            <a:ext cx="1730729" cy="864095"/>
          </a:xfrm>
          <a:prstGeom prst="hexagon">
            <a:avLst>
              <a:gd name="adj" fmla="val 25000"/>
              <a:gd name="vf" fmla="val 115470"/>
            </a:avLst>
          </a:prstGeom>
          <a:solidFill>
            <a:srgbClr val="585B6E"/>
          </a:solidFill>
          <a:ln w="12700" cap="flat" cmpd="sng">
            <a:solidFill>
              <a:srgbClr val="585B6E"/>
            </a:solidFill>
            <a:prstDash val="solid"/>
            <a:round/>
            <a:headEnd type="none" w="sm" len="sm"/>
            <a:tailEnd type="none" w="sm" len="sm"/>
          </a:ln>
          <a:effectLst>
            <a:outerShdw blurRad="50799"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00"/>
              <a:buFont typeface="Calibri"/>
              <a:buNone/>
            </a:pPr>
            <a:r>
              <a:rPr lang="fr-FR" sz="1600">
                <a:solidFill>
                  <a:schemeClr val="lt1"/>
                </a:solidFill>
                <a:latin typeface="Calibri"/>
                <a:ea typeface="Calibri"/>
                <a:cs typeface="Calibri"/>
                <a:sym typeface="Calibri"/>
              </a:rPr>
              <a:t>Architecture</a:t>
            </a:r>
            <a:endParaRPr sz="1600">
              <a:solidFill>
                <a:schemeClr val="lt1"/>
              </a:solidFill>
              <a:latin typeface="Calibri"/>
              <a:ea typeface="Calibri"/>
              <a:cs typeface="Calibri"/>
              <a:sym typeface="Calibri"/>
            </a:endParaRPr>
          </a:p>
        </p:txBody>
      </p:sp>
      <p:sp>
        <p:nvSpPr>
          <p:cNvPr id="389" name="Google Shape;389;p17"/>
          <p:cNvSpPr/>
          <p:nvPr/>
        </p:nvSpPr>
        <p:spPr>
          <a:xfrm>
            <a:off x="2079249" y="5477624"/>
            <a:ext cx="1775214" cy="1021467"/>
          </a:xfrm>
          <a:prstGeom prst="hexagon">
            <a:avLst>
              <a:gd name="adj" fmla="val 25000"/>
              <a:gd name="vf" fmla="val 115470"/>
            </a:avLst>
          </a:prstGeom>
          <a:solidFill>
            <a:srgbClr val="585B6E"/>
          </a:solidFill>
          <a:ln w="12700" cap="flat" cmpd="sng">
            <a:solidFill>
              <a:srgbClr val="585B6E"/>
            </a:solidFill>
            <a:prstDash val="solid"/>
            <a:round/>
            <a:headEnd type="none" w="sm" len="sm"/>
            <a:tailEnd type="none" w="sm" len="sm"/>
          </a:ln>
          <a:effectLst>
            <a:outerShdw blurRad="50799"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00"/>
              <a:buFont typeface="Calibri"/>
              <a:buNone/>
            </a:pPr>
            <a:r>
              <a:rPr lang="fr-FR" sz="1600" dirty="0">
                <a:solidFill>
                  <a:schemeClr val="lt1"/>
                </a:solidFill>
                <a:latin typeface="Calibri"/>
                <a:ea typeface="Calibri"/>
                <a:cs typeface="Calibri"/>
                <a:sym typeface="Calibri"/>
              </a:rPr>
              <a:t>Site central</a:t>
            </a:r>
          </a:p>
          <a:p>
            <a:pPr marL="0" marR="0" lvl="0" indent="0" algn="ctr" rtl="0">
              <a:spcBef>
                <a:spcPts val="0"/>
              </a:spcBef>
              <a:spcAft>
                <a:spcPts val="0"/>
              </a:spcAft>
              <a:buClr>
                <a:schemeClr val="lt1"/>
              </a:buClr>
              <a:buSzPts val="400"/>
              <a:buFont typeface="Calibri"/>
              <a:buNone/>
            </a:pPr>
            <a:r>
              <a:rPr lang="fr-FR" sz="1600" dirty="0">
                <a:solidFill>
                  <a:schemeClr val="lt1"/>
                </a:solidFill>
                <a:latin typeface="Calibri"/>
                <a:ea typeface="Calibri"/>
                <a:cs typeface="Calibri"/>
                <a:sym typeface="Calibri"/>
              </a:rPr>
              <a:t>20-Août</a:t>
            </a:r>
            <a:endParaRPr sz="1600" dirty="0">
              <a:solidFill>
                <a:schemeClr val="lt1"/>
              </a:solidFill>
              <a:latin typeface="Calibri"/>
              <a:ea typeface="Calibri"/>
              <a:cs typeface="Calibri"/>
              <a:sym typeface="Calibri"/>
            </a:endParaRPr>
          </a:p>
        </p:txBody>
      </p:sp>
      <p:sp>
        <p:nvSpPr>
          <p:cNvPr id="390" name="Google Shape;390;p17"/>
          <p:cNvSpPr/>
          <p:nvPr/>
        </p:nvSpPr>
        <p:spPr>
          <a:xfrm>
            <a:off x="283571" y="1439279"/>
            <a:ext cx="2221312" cy="864095"/>
          </a:xfrm>
          <a:prstGeom prst="hexagon">
            <a:avLst>
              <a:gd name="adj" fmla="val 25000"/>
              <a:gd name="vf" fmla="val 115470"/>
            </a:avLst>
          </a:prstGeom>
          <a:solidFill>
            <a:srgbClr val="585B6E"/>
          </a:solidFill>
          <a:ln w="12700" cap="flat" cmpd="sng">
            <a:solidFill>
              <a:srgbClr val="585B6E"/>
            </a:solidFill>
            <a:prstDash val="solid"/>
            <a:round/>
            <a:headEnd type="none" w="sm" len="sm"/>
            <a:tailEnd type="none" w="sm" len="sm"/>
          </a:ln>
          <a:effectLst>
            <a:outerShdw blurRad="50799"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00"/>
              <a:buFont typeface="Calibri"/>
              <a:buNone/>
            </a:pPr>
            <a:r>
              <a:rPr lang="fr-FR" sz="1600">
                <a:solidFill>
                  <a:schemeClr val="lt1"/>
                </a:solidFill>
                <a:latin typeface="Calibri"/>
                <a:ea typeface="Calibri"/>
                <a:cs typeface="Calibri"/>
                <a:sym typeface="Calibri"/>
              </a:rPr>
              <a:t>Santé – Médecine Véterinaire</a:t>
            </a:r>
            <a:endParaRPr sz="1600">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81"/>
        <p:cNvGrpSpPr/>
        <p:nvPr/>
      </p:nvGrpSpPr>
      <p:grpSpPr>
        <a:xfrm>
          <a:off x="0" y="0"/>
          <a:ext cx="0" cy="0"/>
          <a:chOff x="0" y="0"/>
          <a:chExt cx="0" cy="0"/>
        </a:xfrm>
      </p:grpSpPr>
      <p:sp>
        <p:nvSpPr>
          <p:cNvPr id="982" name="Google Shape;982;p78"/>
          <p:cNvSpPr txBox="1"/>
          <p:nvPr/>
        </p:nvSpPr>
        <p:spPr>
          <a:xfrm>
            <a:off x="457200" y="796092"/>
            <a:ext cx="8229600" cy="621546"/>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5FA3B0"/>
              </a:buClr>
              <a:buSzPts val="3600"/>
              <a:buFont typeface="Calibri"/>
              <a:buNone/>
              <a:tabLst/>
              <a:defRPr/>
            </a:pPr>
            <a:r>
              <a:rPr kumimoji="0" lang="fr-FR" sz="3600" b="0" i="0" u="none" strike="noStrike" kern="0" cap="none" spc="0" normalizeH="0" baseline="0" noProof="0" dirty="0">
                <a:ln>
                  <a:noFill/>
                </a:ln>
                <a:solidFill>
                  <a:srgbClr val="00707F"/>
                </a:solidFill>
                <a:effectLst/>
                <a:uLnTx/>
                <a:uFillTx/>
                <a:latin typeface="Calibri"/>
                <a:ea typeface="Calibri"/>
                <a:cs typeface="Calibri"/>
                <a:sym typeface="Calibri"/>
              </a:rPr>
              <a:t>Définition d’une </a:t>
            </a:r>
            <a:r>
              <a:rPr kumimoji="0" lang="fr-FR" sz="3600" b="0" i="1" u="none" strike="noStrike" kern="0" cap="none" spc="0" normalizeH="0" baseline="0" noProof="0" dirty="0" err="1">
                <a:ln>
                  <a:noFill/>
                </a:ln>
                <a:solidFill>
                  <a:srgbClr val="00707F"/>
                </a:solidFill>
                <a:effectLst/>
                <a:uLnTx/>
                <a:uFillTx/>
                <a:latin typeface="Calibri"/>
                <a:ea typeface="Calibri"/>
                <a:cs typeface="Calibri"/>
                <a:sym typeface="Calibri"/>
              </a:rPr>
              <a:t>request</a:t>
            </a:r>
            <a:endParaRPr kumimoji="0" sz="3600" b="0" i="1" u="none" strike="noStrike" kern="0" cap="none" spc="0" normalizeH="0" baseline="0" noProof="0" dirty="0">
              <a:ln>
                <a:noFill/>
              </a:ln>
              <a:solidFill>
                <a:srgbClr val="00707F"/>
              </a:solidFill>
              <a:effectLst/>
              <a:uLnTx/>
              <a:uFillTx/>
              <a:latin typeface="Calibri"/>
              <a:ea typeface="Calibri"/>
              <a:cs typeface="Calibri"/>
              <a:sym typeface="Calibri"/>
            </a:endParaRPr>
          </a:p>
        </p:txBody>
      </p:sp>
      <p:sp>
        <p:nvSpPr>
          <p:cNvPr id="983" name="Google Shape;983;p78"/>
          <p:cNvSpPr txBox="1"/>
          <p:nvPr/>
        </p:nvSpPr>
        <p:spPr>
          <a:xfrm>
            <a:off x="461819" y="1941430"/>
            <a:ext cx="8224981" cy="313932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800" b="1" i="0" u="none" strike="noStrike" kern="0" cap="none" spc="0" normalizeH="0" baseline="0" noProof="0" dirty="0">
                <a:ln>
                  <a:noFill/>
                </a:ln>
                <a:solidFill>
                  <a:srgbClr val="000000"/>
                </a:solidFill>
                <a:effectLst/>
                <a:uLnTx/>
                <a:uFillTx/>
                <a:latin typeface="Calibri"/>
                <a:ea typeface="Calibri"/>
                <a:cs typeface="Calibri"/>
                <a:sym typeface="Calibri"/>
              </a:rPr>
              <a:t>C’est la demande </a:t>
            </a:r>
            <a:r>
              <a:rPr kumimoji="0" lang="fr-FR" sz="1800" b="0" i="0" u="none" strike="noStrike" kern="0" cap="none" spc="0" normalizeH="0" baseline="0" noProof="0" dirty="0">
                <a:ln>
                  <a:noFill/>
                </a:ln>
                <a:solidFill>
                  <a:srgbClr val="000000"/>
                </a:solidFill>
                <a:effectLst/>
                <a:uLnTx/>
                <a:uFillTx/>
                <a:latin typeface="Calibri"/>
                <a:ea typeface="Calibri"/>
                <a:cs typeface="Calibri"/>
                <a:sym typeface="Calibri"/>
              </a:rPr>
              <a:t>(</a:t>
            </a:r>
            <a:r>
              <a:rPr kumimoji="0" lang="fr-FR" sz="1800" b="0" i="1" u="none" strike="noStrike" kern="0" cap="none" spc="0" normalizeH="0" baseline="0" noProof="0" dirty="0" err="1">
                <a:ln>
                  <a:noFill/>
                </a:ln>
                <a:solidFill>
                  <a:srgbClr val="000000"/>
                </a:solidFill>
                <a:effectLst/>
                <a:uLnTx/>
                <a:uFillTx/>
                <a:latin typeface="Calibri"/>
                <a:ea typeface="Calibri"/>
                <a:cs typeface="Calibri"/>
                <a:sym typeface="Calibri"/>
              </a:rPr>
              <a:t>request</a:t>
            </a:r>
            <a:r>
              <a:rPr kumimoji="0" lang="fr-FR" sz="18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fr-FR" sz="1800" b="1" i="0" u="none" strike="noStrike" kern="0" cap="none" spc="0" normalizeH="0" baseline="0" noProof="0" dirty="0">
                <a:ln>
                  <a:noFill/>
                </a:ln>
                <a:solidFill>
                  <a:srgbClr val="000000"/>
                </a:solidFill>
                <a:effectLst/>
                <a:uLnTx/>
                <a:uFillTx/>
                <a:latin typeface="Calibri"/>
                <a:ea typeface="Calibri"/>
                <a:cs typeface="Calibri"/>
                <a:sym typeface="Calibri"/>
              </a:rPr>
              <a:t>d’un document </a:t>
            </a:r>
            <a:r>
              <a:rPr kumimoji="0" lang="fr-FR" sz="1800" b="0" i="0" u="none" strike="noStrike" kern="0" cap="none" spc="0" normalizeH="0" baseline="0" noProof="0" dirty="0">
                <a:ln>
                  <a:noFill/>
                </a:ln>
                <a:solidFill>
                  <a:srgbClr val="000000"/>
                </a:solidFill>
                <a:effectLst/>
                <a:uLnTx/>
                <a:uFillTx/>
                <a:latin typeface="Calibri"/>
                <a:ea typeface="Calibri"/>
                <a:cs typeface="Calibri"/>
                <a:sym typeface="Calibri"/>
              </a:rPr>
              <a:t>:</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285750" marR="0" lvl="0" indent="-285750" algn="l" defTabSz="914400" rtl="0" eaLnBrk="1" fontAlgn="auto" latinLnBrk="0" hangingPunct="1">
              <a:lnSpc>
                <a:spcPct val="100000"/>
              </a:lnSpc>
              <a:spcBef>
                <a:spcPts val="0"/>
              </a:spcBef>
              <a:spcAft>
                <a:spcPts val="0"/>
              </a:spcAft>
              <a:buClr>
                <a:srgbClr val="00707F"/>
              </a:buClr>
              <a:buSzPts val="1800"/>
              <a:buFont typeface="Wingdings" panose="05000000000000000000" pitchFamily="2" charset="2"/>
              <a:buChar char="Ø"/>
              <a:tabLst/>
              <a:defRPr/>
            </a:pPr>
            <a:r>
              <a:rPr kumimoji="0" lang="fr-FR" sz="1800" b="0" i="0" u="none" strike="noStrike" kern="0" cap="none" spc="0" normalizeH="0" baseline="0" noProof="0" dirty="0">
                <a:ln>
                  <a:noFill/>
                </a:ln>
                <a:solidFill>
                  <a:srgbClr val="000000"/>
                </a:solidFill>
                <a:effectLst/>
                <a:uLnTx/>
                <a:uFillTx/>
                <a:latin typeface="Calibri"/>
                <a:ea typeface="Calibri"/>
                <a:cs typeface="Calibri"/>
                <a:sym typeface="Calibri"/>
              </a:rPr>
              <a:t>par un lecteur, depuis les Collections </a:t>
            </a:r>
            <a:r>
              <a:rPr kumimoji="0" lang="fr-FR" sz="1800" b="0" i="0" u="none" strike="noStrike" kern="0" cap="none" spc="0" normalizeH="0" baseline="0" noProof="0" dirty="0" err="1">
                <a:ln>
                  <a:noFill/>
                </a:ln>
                <a:solidFill>
                  <a:srgbClr val="000000"/>
                </a:solidFill>
                <a:effectLst/>
                <a:uLnTx/>
                <a:uFillTx/>
                <a:latin typeface="Calibri"/>
                <a:ea typeface="Calibri"/>
                <a:cs typeface="Calibri"/>
                <a:sym typeface="Calibri"/>
              </a:rPr>
              <a:t>ULiège</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707F"/>
              </a:buClr>
              <a:buSzPts val="1800"/>
              <a:buFont typeface="Wingdings" panose="05000000000000000000" pitchFamily="2" charset="2"/>
              <a:buChar char="Ø"/>
              <a:tabLst/>
              <a:defRPr/>
            </a:pPr>
            <a:r>
              <a:rPr kumimoji="0" lang="fr-FR" sz="1800" b="0" i="0" u="none" strike="noStrike" kern="0" cap="none" spc="0" normalizeH="0" baseline="0" noProof="0" dirty="0">
                <a:ln>
                  <a:noFill/>
                </a:ln>
                <a:solidFill>
                  <a:srgbClr val="000000"/>
                </a:solidFill>
                <a:effectLst/>
                <a:uLnTx/>
                <a:uFillTx/>
                <a:latin typeface="Calibri"/>
                <a:ea typeface="Calibri"/>
                <a:cs typeface="Calibri"/>
                <a:sym typeface="Calibri"/>
              </a:rPr>
              <a:t>par un documentaliste, pour un lecteur, depuis Alma</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285750" marR="0" lvl="0" indent="-171450" algn="l" defTabSz="914400" rtl="0" eaLnBrk="1" fontAlgn="auto" latinLnBrk="0" hangingPunct="1">
              <a:lnSpc>
                <a:spcPct val="100000"/>
              </a:lnSpc>
              <a:spcBef>
                <a:spcPts val="0"/>
              </a:spcBef>
              <a:spcAft>
                <a:spcPts val="0"/>
              </a:spcAft>
              <a:buClr>
                <a:srgbClr val="1F497D"/>
              </a:buClr>
              <a:buSzPts val="1800"/>
              <a:buFont typeface="Noto Sans Symbols"/>
              <a:buNone/>
              <a:tabLst/>
              <a:defRPr/>
            </a:pP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800" b="1" i="0" u="none" strike="noStrike" kern="0" cap="none" spc="0" normalizeH="0" baseline="0" noProof="0" dirty="0">
                <a:ln>
                  <a:noFill/>
                </a:ln>
                <a:solidFill>
                  <a:srgbClr val="000000"/>
                </a:solidFill>
                <a:effectLst/>
                <a:uLnTx/>
                <a:uFillTx/>
                <a:latin typeface="Calibri"/>
                <a:ea typeface="Calibri"/>
                <a:cs typeface="Calibri"/>
                <a:sym typeface="Calibri"/>
              </a:rPr>
              <a:t>Deux types </a:t>
            </a:r>
            <a:r>
              <a:rPr kumimoji="0" lang="fr-FR" sz="1800" b="0" i="0" u="none" strike="noStrike" kern="0" cap="none" spc="0" normalizeH="0" baseline="0" noProof="0" dirty="0">
                <a:ln>
                  <a:noFill/>
                </a:ln>
                <a:solidFill>
                  <a:srgbClr val="000000"/>
                </a:solidFill>
                <a:effectLst/>
                <a:uLnTx/>
                <a:uFillTx/>
                <a:latin typeface="Calibri"/>
                <a:ea typeface="Calibri"/>
                <a:cs typeface="Calibri"/>
                <a:sym typeface="Calibri"/>
              </a:rPr>
              <a:t>de </a:t>
            </a:r>
            <a:r>
              <a:rPr kumimoji="0" lang="fr-FR" sz="1800" b="0" i="1" u="none" strike="noStrike" kern="0" cap="none" spc="0" normalizeH="0" baseline="0" noProof="0" dirty="0" err="1">
                <a:ln>
                  <a:noFill/>
                </a:ln>
                <a:solidFill>
                  <a:srgbClr val="000000"/>
                </a:solidFill>
                <a:effectLst/>
                <a:uLnTx/>
                <a:uFillTx/>
                <a:latin typeface="Calibri"/>
                <a:ea typeface="Calibri"/>
                <a:cs typeface="Calibri"/>
                <a:sym typeface="Calibri"/>
              </a:rPr>
              <a:t>requests</a:t>
            </a:r>
            <a:r>
              <a:rPr kumimoji="0" lang="fr-FR" sz="1800" b="0" i="1" u="none" strike="noStrike" kern="0" cap="none" spc="0" normalizeH="0" baseline="0" noProof="0" dirty="0">
                <a:ln>
                  <a:noFill/>
                </a:ln>
                <a:solidFill>
                  <a:srgbClr val="000000"/>
                </a:solidFill>
                <a:effectLst/>
                <a:uLnTx/>
                <a:uFillTx/>
                <a:latin typeface="Calibri"/>
                <a:ea typeface="Calibri"/>
                <a:cs typeface="Calibri"/>
                <a:sym typeface="Calibri"/>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1" u="none" strike="noStrike" kern="0" cap="none" spc="0" normalizeH="0" baseline="0" noProof="0" dirty="0">
              <a:ln>
                <a:noFill/>
              </a:ln>
              <a:solidFill>
                <a:srgbClr val="000000"/>
              </a:solidFill>
              <a:effectLst/>
              <a:uLnTx/>
              <a:uFillTx/>
              <a:latin typeface="Calibri"/>
              <a:ea typeface="Calibri"/>
              <a:cs typeface="Calibri"/>
              <a:sym typeface="Calibri"/>
            </a:endParaRPr>
          </a:p>
          <a:p>
            <a:pPr marL="285750" marR="0" lvl="0" indent="-285750" algn="l" defTabSz="914400" rtl="0" eaLnBrk="1" fontAlgn="auto" latinLnBrk="0" hangingPunct="1">
              <a:lnSpc>
                <a:spcPct val="100000"/>
              </a:lnSpc>
              <a:spcBef>
                <a:spcPts val="0"/>
              </a:spcBef>
              <a:spcAft>
                <a:spcPts val="0"/>
              </a:spcAft>
              <a:buClr>
                <a:srgbClr val="00707F"/>
              </a:buClr>
              <a:buSzPts val="1800"/>
              <a:buFont typeface="Wingdings" panose="05000000000000000000" pitchFamily="2" charset="2"/>
              <a:buChar char="Ø"/>
              <a:tabLst/>
              <a:defRPr/>
            </a:pPr>
            <a:r>
              <a:rPr kumimoji="0" lang="fr-FR" sz="1800" b="0" i="1" u="none" strike="noStrike" kern="0" cap="none" spc="0" normalizeH="0" baseline="0" noProof="0" dirty="0">
                <a:ln>
                  <a:noFill/>
                </a:ln>
                <a:solidFill>
                  <a:srgbClr val="000000"/>
                </a:solidFill>
                <a:effectLst/>
                <a:uLnTx/>
                <a:uFillTx/>
                <a:latin typeface="Calibri"/>
                <a:ea typeface="Calibri"/>
                <a:cs typeface="Calibri"/>
                <a:sym typeface="Calibri"/>
              </a:rPr>
              <a:t>Patron </a:t>
            </a:r>
            <a:r>
              <a:rPr kumimoji="0" lang="fr-FR" sz="1800" b="0" i="1" u="none" strike="noStrike" kern="0" cap="none" spc="0" normalizeH="0" baseline="0" noProof="0" dirty="0" err="1">
                <a:ln>
                  <a:noFill/>
                </a:ln>
                <a:solidFill>
                  <a:srgbClr val="000000"/>
                </a:solidFill>
                <a:effectLst/>
                <a:uLnTx/>
                <a:uFillTx/>
                <a:latin typeface="Calibri"/>
                <a:ea typeface="Calibri"/>
                <a:cs typeface="Calibri"/>
                <a:sym typeface="Calibri"/>
              </a:rPr>
              <a:t>physical</a:t>
            </a:r>
            <a:r>
              <a:rPr kumimoji="0" lang="fr-FR" sz="1800" b="0" i="1" u="none" strike="noStrike" kern="0" cap="none" spc="0" normalizeH="0" baseline="0" noProof="0" dirty="0">
                <a:ln>
                  <a:noFill/>
                </a:ln>
                <a:solidFill>
                  <a:srgbClr val="000000"/>
                </a:solidFill>
                <a:effectLst/>
                <a:uLnTx/>
                <a:uFillTx/>
                <a:latin typeface="Calibri"/>
                <a:ea typeface="Calibri"/>
                <a:cs typeface="Calibri"/>
                <a:sym typeface="Calibri"/>
              </a:rPr>
              <a:t> item </a:t>
            </a:r>
            <a:r>
              <a:rPr kumimoji="0" lang="fr-FR" sz="1800" b="0" i="1" u="none" strike="noStrike" kern="0" cap="none" spc="0" normalizeH="0" baseline="0" noProof="0" dirty="0" err="1">
                <a:ln>
                  <a:noFill/>
                </a:ln>
                <a:solidFill>
                  <a:srgbClr val="000000"/>
                </a:solidFill>
                <a:effectLst/>
                <a:uLnTx/>
                <a:uFillTx/>
                <a:latin typeface="Calibri"/>
                <a:ea typeface="Calibri"/>
                <a:cs typeface="Calibri"/>
                <a:sym typeface="Calibri"/>
              </a:rPr>
              <a:t>request</a:t>
            </a:r>
            <a:r>
              <a:rPr kumimoji="0" lang="fr-FR" sz="1800" b="0" i="1"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fr-FR" sz="1800" b="0" i="0" u="none" strike="noStrike" kern="0" cap="none" spc="0" normalizeH="0" baseline="0" noProof="0" dirty="0">
                <a:ln>
                  <a:noFill/>
                </a:ln>
                <a:solidFill>
                  <a:srgbClr val="000000"/>
                </a:solidFill>
                <a:effectLst/>
                <a:uLnTx/>
                <a:uFillTx/>
                <a:latin typeface="Calibri"/>
                <a:ea typeface="Calibri"/>
                <a:cs typeface="Calibri"/>
                <a:sym typeface="Calibri"/>
              </a:rPr>
              <a:t>= demande de réservation</a:t>
            </a:r>
            <a:endParaRPr kumimoji="0" sz="1800" b="0" i="1" u="none" strike="noStrike" kern="0" cap="none" spc="0" normalizeH="0" baseline="0" noProof="0" dirty="0">
              <a:ln>
                <a:noFill/>
              </a:ln>
              <a:solidFill>
                <a:srgbClr val="000000"/>
              </a:solidFill>
              <a:effectLst/>
              <a:uLnTx/>
              <a:uFillTx/>
              <a:latin typeface="Calibri"/>
              <a:ea typeface="Calibri"/>
              <a:cs typeface="Calibri"/>
              <a:sym typeface="Calibri"/>
            </a:endParaRPr>
          </a:p>
          <a:p>
            <a:pPr marL="285750" marR="0" lvl="0" indent="-285750" algn="l" defTabSz="914400" rtl="0" eaLnBrk="1" fontAlgn="auto" latinLnBrk="0" hangingPunct="1">
              <a:lnSpc>
                <a:spcPct val="100000"/>
              </a:lnSpc>
              <a:spcBef>
                <a:spcPts val="0"/>
              </a:spcBef>
              <a:spcAft>
                <a:spcPts val="0"/>
              </a:spcAft>
              <a:buClr>
                <a:srgbClr val="00707F"/>
              </a:buClr>
              <a:buSzPts val="1800"/>
              <a:buFont typeface="Wingdings" panose="05000000000000000000" pitchFamily="2" charset="2"/>
              <a:buChar char="Ø"/>
              <a:tabLst/>
              <a:defRPr/>
            </a:pPr>
            <a:r>
              <a:rPr kumimoji="0" lang="fr-FR" sz="1800" b="0" i="1" u="none" strike="noStrike" kern="0" cap="none" spc="0" normalizeH="0" baseline="0" noProof="0" dirty="0">
                <a:ln>
                  <a:noFill/>
                </a:ln>
                <a:solidFill>
                  <a:srgbClr val="000000"/>
                </a:solidFill>
                <a:effectLst/>
                <a:uLnTx/>
                <a:uFillTx/>
                <a:latin typeface="Calibri"/>
                <a:ea typeface="Calibri"/>
                <a:cs typeface="Calibri"/>
                <a:sym typeface="Calibri"/>
              </a:rPr>
              <a:t>Patron </a:t>
            </a:r>
            <a:r>
              <a:rPr kumimoji="0" lang="fr-FR" sz="1800" b="0" i="1" u="none" strike="noStrike" kern="0" cap="none" spc="0" normalizeH="0" baseline="0" noProof="0" dirty="0" err="1">
                <a:ln>
                  <a:noFill/>
                </a:ln>
                <a:solidFill>
                  <a:srgbClr val="000000"/>
                </a:solidFill>
                <a:effectLst/>
                <a:uLnTx/>
                <a:uFillTx/>
                <a:latin typeface="Calibri"/>
                <a:ea typeface="Calibri"/>
                <a:cs typeface="Calibri"/>
                <a:sym typeface="Calibri"/>
              </a:rPr>
              <a:t>digitization</a:t>
            </a:r>
            <a:r>
              <a:rPr kumimoji="0" lang="fr-FR" sz="1800" b="0" i="1"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fr-FR" sz="1800" b="0" i="1" u="none" strike="noStrike" kern="0" cap="none" spc="0" normalizeH="0" baseline="0" noProof="0" dirty="0" err="1">
                <a:ln>
                  <a:noFill/>
                </a:ln>
                <a:solidFill>
                  <a:srgbClr val="000000"/>
                </a:solidFill>
                <a:effectLst/>
                <a:uLnTx/>
                <a:uFillTx/>
                <a:latin typeface="Calibri"/>
                <a:ea typeface="Calibri"/>
                <a:cs typeface="Calibri"/>
                <a:sym typeface="Calibri"/>
              </a:rPr>
              <a:t>request</a:t>
            </a:r>
            <a:r>
              <a:rPr kumimoji="0" lang="fr-FR" sz="1800" b="0" i="0" u="none" strike="noStrike" kern="0" cap="none" spc="0" normalizeH="0" baseline="0" noProof="0" dirty="0">
                <a:ln>
                  <a:noFill/>
                </a:ln>
                <a:solidFill>
                  <a:srgbClr val="000000"/>
                </a:solidFill>
                <a:effectLst/>
                <a:uLnTx/>
                <a:uFillTx/>
                <a:latin typeface="Calibri"/>
                <a:ea typeface="Calibri"/>
                <a:cs typeface="Calibri"/>
                <a:sym typeface="Calibri"/>
              </a:rPr>
              <a:t> = demande de numérisation</a:t>
            </a:r>
            <a:endParaRPr kumimoji="0" sz="1800" b="0" i="1"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1" u="none" strike="noStrike" kern="0" cap="none" spc="0" normalizeH="0" baseline="0" noProof="0" dirty="0">
              <a:ln>
                <a:noFill/>
              </a:ln>
              <a:solidFill>
                <a:srgbClr val="000000"/>
              </a:solidFill>
              <a:effectLst/>
              <a:uLnTx/>
              <a:uFillTx/>
              <a:latin typeface="Calibri"/>
              <a:ea typeface="Calibri"/>
              <a:cs typeface="Calibri"/>
              <a:sym typeface="Calibri"/>
            </a:endParaRPr>
          </a:p>
          <a:p>
            <a:pPr marL="285750" marR="0" lvl="0" indent="-171450" algn="l" defTabSz="914400" rtl="0" eaLnBrk="1" fontAlgn="auto" latinLnBrk="0" hangingPunct="1">
              <a:lnSpc>
                <a:spcPct val="100000"/>
              </a:lnSpc>
              <a:spcBef>
                <a:spcPts val="0"/>
              </a:spcBef>
              <a:spcAft>
                <a:spcPts val="0"/>
              </a:spcAft>
              <a:buClr>
                <a:srgbClr val="1F497D"/>
              </a:buClr>
              <a:buSzPts val="1800"/>
              <a:buFont typeface="Noto Sans Symbols"/>
              <a:buNone/>
              <a:tabLst/>
              <a:defRPr/>
            </a:pPr>
            <a:endParaRPr kumimoji="0" sz="1800" b="0" i="0" u="none" strike="noStrike" kern="0" cap="none" spc="0" normalizeH="0" baseline="0" noProof="0" dirty="0">
              <a:ln>
                <a:noFill/>
              </a:ln>
              <a:solidFill>
                <a:srgbClr val="1F497D"/>
              </a:solidFill>
              <a:effectLst/>
              <a:uLnTx/>
              <a:uFillTx/>
              <a:latin typeface="Calibri"/>
              <a:ea typeface="Calibri"/>
              <a:cs typeface="Calibri"/>
              <a:sym typeface="Calibri"/>
            </a:endParaRPr>
          </a:p>
        </p:txBody>
      </p:sp>
      <p:sp>
        <p:nvSpPr>
          <p:cNvPr id="984" name="Google Shape;984;p78"/>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fr-FR"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3220151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
          <p:cNvSpPr txBox="1">
            <a:spLocks noGrp="1"/>
          </p:cNvSpPr>
          <p:nvPr>
            <p:ph type="title"/>
          </p:nvPr>
        </p:nvSpPr>
        <p:spPr>
          <a:xfrm>
            <a:off x="3382663" y="3353924"/>
            <a:ext cx="5622328" cy="3504076"/>
          </a:xfrm>
          <a:prstGeom prst="rect">
            <a:avLst/>
          </a:prstGeom>
          <a:noFill/>
          <a:ln>
            <a:noFill/>
          </a:ln>
        </p:spPr>
        <p:txBody>
          <a:bodyPr spcFirstLastPara="1" wrap="square" lIns="91425" tIns="45700" rIns="91425" bIns="45700" anchor="ctr" anchorCtr="0">
            <a:noAutofit/>
          </a:bodyPr>
          <a:lstStyle/>
          <a:p>
            <a:pPr marL="457200" lvl="0" indent="-457200">
              <a:buClr>
                <a:srgbClr val="00707F"/>
              </a:buClr>
              <a:buSzPts val="2800"/>
              <a:buFont typeface="Wingdings" panose="05000000000000000000" pitchFamily="2" charset="2"/>
              <a:buChar char="Ø"/>
            </a:pPr>
            <a:r>
              <a:rPr lang="fr-FR" sz="2800" dirty="0">
                <a:solidFill>
                  <a:srgbClr val="00707F"/>
                </a:solidFill>
              </a:rPr>
              <a:t>Introduction générale</a:t>
            </a:r>
            <a:br>
              <a:rPr lang="fr-FR" sz="2800" dirty="0"/>
            </a:br>
            <a:r>
              <a:rPr lang="fr-FR" sz="2800" b="0" dirty="0">
                <a:solidFill>
                  <a:schemeClr val="bg1">
                    <a:lumMod val="65000"/>
                  </a:schemeClr>
                </a:solidFill>
              </a:rPr>
              <a:t>Notions fondamentales</a:t>
            </a:r>
            <a:br>
              <a:rPr lang="fr-FR" sz="2800" b="0" dirty="0">
                <a:solidFill>
                  <a:schemeClr val="bg1">
                    <a:lumMod val="65000"/>
                  </a:schemeClr>
                </a:solidFill>
              </a:rPr>
            </a:br>
            <a:r>
              <a:rPr lang="fr-FR" sz="2800" b="0" dirty="0">
                <a:solidFill>
                  <a:schemeClr val="bg1">
                    <a:lumMod val="65000"/>
                  </a:schemeClr>
                </a:solidFill>
              </a:rPr>
              <a:t>Fiche d’un lecteur</a:t>
            </a:r>
            <a:br>
              <a:rPr lang="fr-FR" sz="2800" b="0" dirty="0">
                <a:solidFill>
                  <a:schemeClr val="bg1">
                    <a:lumMod val="65000"/>
                  </a:schemeClr>
                </a:solidFill>
              </a:rPr>
            </a:br>
            <a:r>
              <a:rPr lang="fr-FR" sz="2800" b="0" dirty="0">
                <a:solidFill>
                  <a:schemeClr val="bg1">
                    <a:lumMod val="65000"/>
                  </a:schemeClr>
                </a:solidFill>
              </a:rPr>
              <a:t>Prêts</a:t>
            </a:r>
            <a:br>
              <a:rPr lang="fr-FR" sz="2800" b="0" dirty="0">
                <a:solidFill>
                  <a:schemeClr val="bg1">
                    <a:lumMod val="65000"/>
                  </a:schemeClr>
                </a:solidFill>
              </a:rPr>
            </a:br>
            <a:r>
              <a:rPr lang="fr-FR" sz="2800" b="0" dirty="0">
                <a:solidFill>
                  <a:schemeClr val="bg1">
                    <a:lumMod val="65000"/>
                  </a:schemeClr>
                </a:solidFill>
              </a:rPr>
              <a:t>Retours</a:t>
            </a:r>
            <a:br>
              <a:rPr lang="fr-FR" sz="2800" b="0" dirty="0">
                <a:solidFill>
                  <a:schemeClr val="bg1">
                    <a:lumMod val="65000"/>
                  </a:schemeClr>
                </a:solidFill>
              </a:rPr>
            </a:br>
            <a:r>
              <a:rPr lang="fr-FR" sz="2800" b="0" i="1" dirty="0" err="1">
                <a:solidFill>
                  <a:schemeClr val="bg1">
                    <a:lumMod val="65000"/>
                  </a:schemeClr>
                </a:solidFill>
              </a:rPr>
              <a:t>Requests</a:t>
            </a:r>
            <a:br>
              <a:rPr lang="fr-FR" sz="2800" dirty="0"/>
            </a:br>
            <a:endParaRPr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131"/>
          <p:cNvSpPr txBox="1">
            <a:spLocks noGrp="1"/>
          </p:cNvSpPr>
          <p:nvPr>
            <p:ph type="title"/>
          </p:nvPr>
        </p:nvSpPr>
        <p:spPr>
          <a:xfrm>
            <a:off x="457200" y="523531"/>
            <a:ext cx="8229600" cy="621546"/>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FA3B0"/>
              </a:buClr>
              <a:buSzPts val="3600"/>
              <a:buFont typeface="Calibri"/>
              <a:buNone/>
            </a:pPr>
            <a:r>
              <a:rPr lang="fr-FR"/>
              <a:t>Règles de circulation</a:t>
            </a:r>
            <a:endParaRPr/>
          </a:p>
        </p:txBody>
      </p:sp>
      <p:sp>
        <p:nvSpPr>
          <p:cNvPr id="396" name="Google Shape;396;p1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20</a:t>
            </a:fld>
            <a:endParaRPr/>
          </a:p>
        </p:txBody>
      </p:sp>
      <p:sp>
        <p:nvSpPr>
          <p:cNvPr id="397" name="Google Shape;397;p131"/>
          <p:cNvSpPr txBox="1"/>
          <p:nvPr/>
        </p:nvSpPr>
        <p:spPr>
          <a:xfrm>
            <a:off x="1513454" y="5884858"/>
            <a:ext cx="6117092"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5"/>
              <a:buFont typeface="Arial"/>
              <a:buNone/>
            </a:pPr>
            <a:r>
              <a:rPr lang="fr-FR" sz="1300" b="1" i="0" u="none" strike="noStrike" cap="none" dirty="0">
                <a:solidFill>
                  <a:srgbClr val="5FA5B0"/>
                </a:solidFill>
                <a:latin typeface="Calibri"/>
                <a:ea typeface="Calibri"/>
                <a:cs typeface="Calibri"/>
                <a:sym typeface="Calibri"/>
              </a:rPr>
              <a:t>Légende : R = durée maximale de renouvellement (durée de prêt initiale non incluse)</a:t>
            </a:r>
            <a:endParaRPr dirty="0"/>
          </a:p>
        </p:txBody>
      </p:sp>
      <p:graphicFrame>
        <p:nvGraphicFramePr>
          <p:cNvPr id="3" name="Tableau 2">
            <a:extLst>
              <a:ext uri="{FF2B5EF4-FFF2-40B4-BE49-F238E27FC236}">
                <a16:creationId xmlns:a16="http://schemas.microsoft.com/office/drawing/2014/main" id="{0A58F2CE-D3AD-8BB3-F3FC-2BBD7E8664B7}"/>
              </a:ext>
            </a:extLst>
          </p:cNvPr>
          <p:cNvGraphicFramePr>
            <a:graphicFrameLocks noGrp="1"/>
          </p:cNvGraphicFramePr>
          <p:nvPr/>
        </p:nvGraphicFramePr>
        <p:xfrm>
          <a:off x="1270370" y="1581170"/>
          <a:ext cx="6603260" cy="3867594"/>
        </p:xfrm>
        <a:graphic>
          <a:graphicData uri="http://schemas.openxmlformats.org/drawingml/2006/table">
            <a:tbl>
              <a:tblPr>
                <a:tableStyleId>{5C22544A-7EE6-4342-B048-85BDC9FD1C3A}</a:tableStyleId>
              </a:tblPr>
              <a:tblGrid>
                <a:gridCol w="1155780">
                  <a:extLst>
                    <a:ext uri="{9D8B030D-6E8A-4147-A177-3AD203B41FA5}">
                      <a16:colId xmlns:a16="http://schemas.microsoft.com/office/drawing/2014/main" val="138866300"/>
                    </a:ext>
                  </a:extLst>
                </a:gridCol>
                <a:gridCol w="852213">
                  <a:extLst>
                    <a:ext uri="{9D8B030D-6E8A-4147-A177-3AD203B41FA5}">
                      <a16:colId xmlns:a16="http://schemas.microsoft.com/office/drawing/2014/main" val="3501292561"/>
                    </a:ext>
                  </a:extLst>
                </a:gridCol>
                <a:gridCol w="1002604">
                  <a:extLst>
                    <a:ext uri="{9D8B030D-6E8A-4147-A177-3AD203B41FA5}">
                      <a16:colId xmlns:a16="http://schemas.microsoft.com/office/drawing/2014/main" val="35795671"/>
                    </a:ext>
                  </a:extLst>
                </a:gridCol>
                <a:gridCol w="1002604">
                  <a:extLst>
                    <a:ext uri="{9D8B030D-6E8A-4147-A177-3AD203B41FA5}">
                      <a16:colId xmlns:a16="http://schemas.microsoft.com/office/drawing/2014/main" val="3979344621"/>
                    </a:ext>
                  </a:extLst>
                </a:gridCol>
                <a:gridCol w="863353">
                  <a:extLst>
                    <a:ext uri="{9D8B030D-6E8A-4147-A177-3AD203B41FA5}">
                      <a16:colId xmlns:a16="http://schemas.microsoft.com/office/drawing/2014/main" val="2139805217"/>
                    </a:ext>
                  </a:extLst>
                </a:gridCol>
                <a:gridCol w="863353">
                  <a:extLst>
                    <a:ext uri="{9D8B030D-6E8A-4147-A177-3AD203B41FA5}">
                      <a16:colId xmlns:a16="http://schemas.microsoft.com/office/drawing/2014/main" val="2618074276"/>
                    </a:ext>
                  </a:extLst>
                </a:gridCol>
                <a:gridCol w="863353">
                  <a:extLst>
                    <a:ext uri="{9D8B030D-6E8A-4147-A177-3AD203B41FA5}">
                      <a16:colId xmlns:a16="http://schemas.microsoft.com/office/drawing/2014/main" val="3288292576"/>
                    </a:ext>
                  </a:extLst>
                </a:gridCol>
              </a:tblGrid>
              <a:tr h="825087">
                <a:tc gridSpan="2">
                  <a:txBody>
                    <a:bodyPr/>
                    <a:lstStyle/>
                    <a:p>
                      <a:pPr algn="ctr" fontAlgn="ctr"/>
                      <a:r>
                        <a:rPr lang="fr-FR" sz="1100" u="none" strike="noStrike" dirty="0">
                          <a:effectLst/>
                        </a:rPr>
                        <a:t>Location Type</a:t>
                      </a:r>
                      <a:endParaRPr lang="fr-FR" sz="1100" b="0" i="0" u="none" strike="noStrike" dirty="0">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fr-FR"/>
                    </a:p>
                  </a:txBody>
                  <a:tcPr/>
                </a:tc>
                <a:tc>
                  <a:txBody>
                    <a:bodyPr/>
                    <a:lstStyle/>
                    <a:p>
                      <a:pPr algn="ctr" fontAlgn="ctr"/>
                      <a:r>
                        <a:rPr lang="fr-FR" sz="1100" u="none" strike="noStrike" dirty="0">
                          <a:effectLst/>
                        </a:rPr>
                        <a:t>Personnel</a:t>
                      </a:r>
                      <a:br>
                        <a:rPr lang="fr-FR" sz="1100" u="none" strike="noStrike" dirty="0">
                          <a:effectLst/>
                        </a:rPr>
                      </a:br>
                      <a:r>
                        <a:rPr lang="fr-FR" sz="1100" u="none" strike="noStrike" dirty="0">
                          <a:effectLst/>
                        </a:rPr>
                        <a:t>ULiège + CHU</a:t>
                      </a:r>
                      <a:endParaRPr lang="fr-FR" sz="11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FB6BF"/>
                    </a:solidFill>
                  </a:tcPr>
                </a:tc>
                <a:tc>
                  <a:txBody>
                    <a:bodyPr/>
                    <a:lstStyle/>
                    <a:p>
                      <a:pPr algn="ctr" fontAlgn="ctr"/>
                      <a:r>
                        <a:rPr lang="fr-FR" sz="1100" u="none" strike="noStrike">
                          <a:effectLst/>
                        </a:rPr>
                        <a:t>Master +</a:t>
                      </a:r>
                      <a:br>
                        <a:rPr lang="fr-FR" sz="1100" u="none" strike="noStrike">
                          <a:effectLst/>
                        </a:rPr>
                      </a:br>
                      <a:r>
                        <a:rPr lang="fr-FR" sz="1100" u="none" strike="noStrike">
                          <a:effectLst/>
                        </a:rPr>
                        <a:t>Doctorant S</a:t>
                      </a:r>
                      <a:br>
                        <a:rPr lang="fr-FR" sz="1100" u="none" strike="noStrike">
                          <a:effectLst/>
                        </a:rPr>
                      </a:br>
                      <a:r>
                        <a:rPr lang="fr-FR" sz="1100" u="none" strike="noStrike">
                          <a:effectLst/>
                        </a:rPr>
                        <a:t>ULiège</a:t>
                      </a:r>
                      <a:endParaRPr lang="fr-FR" sz="11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FB6BF"/>
                    </a:solidFill>
                  </a:tcPr>
                </a:tc>
                <a:tc>
                  <a:txBody>
                    <a:bodyPr/>
                    <a:lstStyle/>
                    <a:p>
                      <a:pPr algn="ctr" fontAlgn="ctr"/>
                      <a:r>
                        <a:rPr lang="fr-FR" sz="1100" u="none" strike="noStrike">
                          <a:effectLst/>
                        </a:rPr>
                        <a:t>Bachelier</a:t>
                      </a:r>
                      <a:br>
                        <a:rPr lang="fr-FR" sz="1100" u="none" strike="noStrike">
                          <a:effectLst/>
                        </a:rPr>
                      </a:br>
                      <a:r>
                        <a:rPr lang="fr-FR" sz="1100" u="none" strike="noStrike">
                          <a:effectLst/>
                        </a:rPr>
                        <a:t>ULiège</a:t>
                      </a:r>
                      <a:endParaRPr lang="fr-FR" sz="11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FB6BF"/>
                    </a:solidFill>
                  </a:tcPr>
                </a:tc>
                <a:tc>
                  <a:txBody>
                    <a:bodyPr/>
                    <a:lstStyle/>
                    <a:p>
                      <a:pPr algn="ctr" fontAlgn="ctr"/>
                      <a:r>
                        <a:rPr lang="fr-FR" sz="1100" u="none" strike="noStrike" dirty="0">
                          <a:effectLst/>
                        </a:rPr>
                        <a:t>Extérieur</a:t>
                      </a:r>
                      <a:endParaRPr lang="fr-FR" sz="11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FB6BF"/>
                    </a:solidFill>
                  </a:tcPr>
                </a:tc>
                <a:tc>
                  <a:txBody>
                    <a:bodyPr/>
                    <a:lstStyle/>
                    <a:p>
                      <a:pPr algn="ctr" fontAlgn="ctr"/>
                      <a:r>
                        <a:rPr lang="fr-FR" sz="1100" u="none" strike="noStrike" dirty="0">
                          <a:effectLst/>
                        </a:rPr>
                        <a:t>Société,</a:t>
                      </a:r>
                      <a:br>
                        <a:rPr lang="fr-FR" sz="1100" u="none" strike="noStrike" dirty="0">
                          <a:effectLst/>
                        </a:rPr>
                      </a:br>
                      <a:r>
                        <a:rPr lang="fr-FR" sz="1100" u="none" strike="noStrike" dirty="0">
                          <a:effectLst/>
                        </a:rPr>
                        <a:t>entreprise,</a:t>
                      </a:r>
                      <a:br>
                        <a:rPr lang="fr-FR" sz="1100" u="none" strike="noStrike" dirty="0">
                          <a:effectLst/>
                        </a:rPr>
                      </a:br>
                      <a:r>
                        <a:rPr lang="fr-FR" sz="1100" u="none" strike="noStrike" dirty="0">
                          <a:effectLst/>
                        </a:rPr>
                        <a:t>profession</a:t>
                      </a:r>
                      <a:br>
                        <a:rPr lang="fr-FR" sz="1100" u="none" strike="noStrike" dirty="0">
                          <a:effectLst/>
                        </a:rPr>
                      </a:br>
                      <a:r>
                        <a:rPr lang="fr-FR" sz="1100" u="none" strike="noStrike" dirty="0">
                          <a:effectLst/>
                        </a:rPr>
                        <a:t>juridique</a:t>
                      </a:r>
                      <a:endParaRPr lang="fr-FR" sz="11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FB6BF"/>
                    </a:solidFill>
                  </a:tcPr>
                </a:tc>
                <a:extLst>
                  <a:ext uri="{0D108BD9-81ED-4DB2-BD59-A6C34878D82A}">
                    <a16:rowId xmlns:a16="http://schemas.microsoft.com/office/drawing/2014/main" val="2772009777"/>
                  </a:ext>
                </a:extLst>
              </a:tr>
              <a:tr h="567247">
                <a:tc>
                  <a:txBody>
                    <a:bodyPr/>
                    <a:lstStyle/>
                    <a:p>
                      <a:pPr algn="ctr" fontAlgn="ctr"/>
                      <a:r>
                        <a:rPr lang="fr-FR" sz="1100" u="none" strike="noStrike" dirty="0">
                          <a:effectLst/>
                        </a:rPr>
                        <a:t>Empruntable</a:t>
                      </a:r>
                      <a:br>
                        <a:rPr lang="fr-FR" sz="1100" u="none" strike="noStrike" dirty="0">
                          <a:effectLst/>
                        </a:rPr>
                      </a:br>
                      <a:r>
                        <a:rPr lang="fr-FR" sz="1100" u="none" strike="noStrike" dirty="0">
                          <a:effectLst/>
                        </a:rPr>
                        <a:t>long terme</a:t>
                      </a:r>
                      <a:endParaRPr lang="fr-FR" sz="11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FB6BF"/>
                    </a:solidFill>
                  </a:tcPr>
                </a:tc>
                <a:tc>
                  <a:txBody>
                    <a:bodyPr/>
                    <a:lstStyle/>
                    <a:p>
                      <a:pPr algn="ctr" fontAlgn="ctr"/>
                      <a:r>
                        <a:rPr lang="fr-FR" sz="1100" u="none" strike="noStrike" dirty="0">
                          <a:effectLst/>
                        </a:rPr>
                        <a:t>Extended</a:t>
                      </a:r>
                      <a:endParaRPr lang="fr-FR" sz="11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CCD2"/>
                    </a:solidFill>
                  </a:tcPr>
                </a:tc>
                <a:tc>
                  <a:txBody>
                    <a:bodyPr/>
                    <a:lstStyle/>
                    <a:p>
                      <a:pPr algn="ctr" fontAlgn="ctr"/>
                      <a:r>
                        <a:rPr lang="fr-FR" sz="1100" u="none" strike="noStrike">
                          <a:effectLst/>
                        </a:rPr>
                        <a:t>3 mois</a:t>
                      </a:r>
                      <a:br>
                        <a:rPr lang="fr-FR" sz="1100" u="none" strike="noStrike">
                          <a:effectLst/>
                        </a:rPr>
                      </a:br>
                      <a:r>
                        <a:rPr lang="fr-FR" sz="1100" u="none" strike="noStrike">
                          <a:effectLst/>
                        </a:rPr>
                        <a:t>R 9 mois</a:t>
                      </a:r>
                      <a:endParaRPr lang="fr-FR" sz="11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fr-FR" sz="1100" u="none" strike="noStrike">
                          <a:effectLst/>
                        </a:rPr>
                        <a:t>3 mois</a:t>
                      </a:r>
                      <a:br>
                        <a:rPr lang="fr-FR" sz="1100" u="none" strike="noStrike">
                          <a:effectLst/>
                        </a:rPr>
                      </a:br>
                      <a:r>
                        <a:rPr lang="fr-FR" sz="1100" u="none" strike="noStrike">
                          <a:effectLst/>
                        </a:rPr>
                        <a:t>R 3 mois</a:t>
                      </a:r>
                      <a:endParaRPr lang="fr-FR" sz="11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3">
                  <a:txBody>
                    <a:bodyPr/>
                    <a:lstStyle/>
                    <a:p>
                      <a:pPr algn="ctr" fontAlgn="ctr"/>
                      <a:r>
                        <a:rPr lang="fr-FR" sz="1100" u="none" strike="noStrike">
                          <a:effectLst/>
                        </a:rPr>
                        <a:t>1 mois</a:t>
                      </a:r>
                      <a:br>
                        <a:rPr lang="fr-FR" sz="1100" u="none" strike="noStrike">
                          <a:effectLst/>
                        </a:rPr>
                      </a:br>
                      <a:r>
                        <a:rPr lang="fr-FR" sz="1100" u="none" strike="noStrike">
                          <a:effectLst/>
                        </a:rPr>
                        <a:t>R 1 mois</a:t>
                      </a:r>
                      <a:endParaRPr lang="fr-FR" sz="11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endParaRPr lang="fr-FR"/>
                    </a:p>
                  </a:txBody>
                  <a:tcPr/>
                </a:tc>
                <a:tc rowSpan="2" hMerge="1">
                  <a:txBody>
                    <a:bodyPr/>
                    <a:lstStyle/>
                    <a:p>
                      <a:endParaRPr lang="fr-FR"/>
                    </a:p>
                  </a:txBody>
                  <a:tcPr/>
                </a:tc>
                <a:extLst>
                  <a:ext uri="{0D108BD9-81ED-4DB2-BD59-A6C34878D82A}">
                    <a16:rowId xmlns:a16="http://schemas.microsoft.com/office/drawing/2014/main" val="2315573161"/>
                  </a:ext>
                </a:extLst>
              </a:tr>
              <a:tr h="575842">
                <a:tc>
                  <a:txBody>
                    <a:bodyPr/>
                    <a:lstStyle/>
                    <a:p>
                      <a:pPr algn="ctr" fontAlgn="ctr"/>
                      <a:r>
                        <a:rPr lang="fr-FR" sz="1100" u="none" strike="noStrike">
                          <a:effectLst/>
                        </a:rPr>
                        <a:t>Empruntable</a:t>
                      </a:r>
                      <a:br>
                        <a:rPr lang="fr-FR" sz="1100" u="none" strike="noStrike">
                          <a:effectLst/>
                        </a:rPr>
                      </a:br>
                      <a:r>
                        <a:rPr lang="fr-FR" sz="1100" u="none" strike="noStrike">
                          <a:effectLst/>
                        </a:rPr>
                        <a:t>normal</a:t>
                      </a:r>
                      <a:endParaRPr lang="fr-FR" sz="11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FB6BF"/>
                    </a:solidFill>
                  </a:tcPr>
                </a:tc>
                <a:tc>
                  <a:txBody>
                    <a:bodyPr/>
                    <a:lstStyle/>
                    <a:p>
                      <a:pPr algn="ctr" fontAlgn="ctr"/>
                      <a:r>
                        <a:rPr lang="fr-FR" sz="1100" u="none" strike="noStrike">
                          <a:effectLst/>
                        </a:rPr>
                        <a:t>Regular</a:t>
                      </a:r>
                      <a:endParaRPr lang="fr-FR" sz="11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CCD2"/>
                    </a:solidFill>
                  </a:tcPr>
                </a:tc>
                <a:tc>
                  <a:txBody>
                    <a:bodyPr/>
                    <a:lstStyle/>
                    <a:p>
                      <a:pPr algn="ctr" fontAlgn="ctr"/>
                      <a:r>
                        <a:rPr lang="fr-FR" sz="1100" u="none" strike="noStrike">
                          <a:effectLst/>
                        </a:rPr>
                        <a:t>1 mois</a:t>
                      </a:r>
                      <a:br>
                        <a:rPr lang="fr-FR" sz="1100" u="none" strike="noStrike">
                          <a:effectLst/>
                        </a:rPr>
                      </a:br>
                      <a:r>
                        <a:rPr lang="fr-FR" sz="1100" u="none" strike="noStrike">
                          <a:effectLst/>
                        </a:rPr>
                        <a:t>R 3 mois</a:t>
                      </a:r>
                      <a:endParaRPr lang="fr-FR" sz="11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fr-FR" sz="1100" u="none" strike="noStrike">
                          <a:effectLst/>
                        </a:rPr>
                        <a:t>1 mois</a:t>
                      </a:r>
                      <a:br>
                        <a:rPr lang="fr-FR" sz="1100" u="none" strike="noStrike">
                          <a:effectLst/>
                        </a:rPr>
                      </a:br>
                      <a:r>
                        <a:rPr lang="fr-FR" sz="1100" u="none" strike="noStrike">
                          <a:effectLst/>
                        </a:rPr>
                        <a:t>R 1 mois</a:t>
                      </a:r>
                      <a:endParaRPr lang="fr-FR" sz="11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vMerge="1">
                  <a:txBody>
                    <a:bodyPr/>
                    <a:lstStyle/>
                    <a:p>
                      <a:endParaRPr lang="fr-FR"/>
                    </a:p>
                  </a:txBody>
                  <a:tcPr/>
                </a:tc>
                <a:tc hMerge="1" vMerge="1">
                  <a:txBody>
                    <a:bodyPr/>
                    <a:lstStyle/>
                    <a:p>
                      <a:endParaRPr lang="fr-FR"/>
                    </a:p>
                  </a:txBody>
                  <a:tcPr/>
                </a:tc>
                <a:tc hMerge="1" vMerge="1">
                  <a:txBody>
                    <a:bodyPr/>
                    <a:lstStyle/>
                    <a:p>
                      <a:endParaRPr lang="fr-FR"/>
                    </a:p>
                  </a:txBody>
                  <a:tcPr/>
                </a:tc>
                <a:extLst>
                  <a:ext uri="{0D108BD9-81ED-4DB2-BD59-A6C34878D82A}">
                    <a16:rowId xmlns:a16="http://schemas.microsoft.com/office/drawing/2014/main" val="542465549"/>
                  </a:ext>
                </a:extLst>
              </a:tr>
              <a:tr h="567247">
                <a:tc>
                  <a:txBody>
                    <a:bodyPr/>
                    <a:lstStyle/>
                    <a:p>
                      <a:pPr algn="ctr" fontAlgn="ctr"/>
                      <a:r>
                        <a:rPr lang="fr-FR" sz="1100" u="none" strike="noStrike">
                          <a:effectLst/>
                        </a:rPr>
                        <a:t>Empruntabme</a:t>
                      </a:r>
                      <a:br>
                        <a:rPr lang="fr-FR" sz="1100" u="none" strike="noStrike">
                          <a:effectLst/>
                        </a:rPr>
                      </a:br>
                      <a:r>
                        <a:rPr lang="fr-FR" sz="1100" u="none" strike="noStrike">
                          <a:effectLst/>
                        </a:rPr>
                        <a:t>court terme</a:t>
                      </a:r>
                      <a:endParaRPr lang="fr-FR" sz="11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FB6BF"/>
                    </a:solidFill>
                  </a:tcPr>
                </a:tc>
                <a:tc>
                  <a:txBody>
                    <a:bodyPr/>
                    <a:lstStyle/>
                    <a:p>
                      <a:pPr algn="ctr" fontAlgn="ctr"/>
                      <a:r>
                        <a:rPr lang="fr-FR" sz="1100" u="none" strike="noStrike">
                          <a:effectLst/>
                        </a:rPr>
                        <a:t>Short Loan</a:t>
                      </a:r>
                      <a:endParaRPr lang="fr-FR" sz="11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CCD2"/>
                    </a:solidFill>
                  </a:tcPr>
                </a:tc>
                <a:tc>
                  <a:txBody>
                    <a:bodyPr/>
                    <a:lstStyle/>
                    <a:p>
                      <a:pPr algn="ctr" fontAlgn="ctr"/>
                      <a:r>
                        <a:rPr lang="fr-FR" sz="1100" u="none" strike="noStrike">
                          <a:effectLst/>
                        </a:rPr>
                        <a:t>7 jours</a:t>
                      </a:r>
                      <a:br>
                        <a:rPr lang="fr-FR" sz="1100" u="none" strike="noStrike">
                          <a:effectLst/>
                        </a:rPr>
                      </a:br>
                      <a:r>
                        <a:rPr lang="fr-FR" sz="1100" u="none" strike="noStrike">
                          <a:effectLst/>
                        </a:rPr>
                        <a:t>R 3 semaines</a:t>
                      </a:r>
                      <a:endParaRPr lang="fr-FR" sz="11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fr-FR" sz="1100" u="none" strike="noStrike">
                          <a:effectLst/>
                        </a:rPr>
                        <a:t>7 jours</a:t>
                      </a:r>
                      <a:br>
                        <a:rPr lang="fr-FR" sz="1100" u="none" strike="noStrike">
                          <a:effectLst/>
                        </a:rPr>
                      </a:br>
                      <a:r>
                        <a:rPr lang="fr-FR" sz="1100" u="none" strike="noStrike">
                          <a:effectLst/>
                        </a:rPr>
                        <a:t>R 1 semaine</a:t>
                      </a:r>
                      <a:endParaRPr lang="fr-FR" sz="11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fontAlgn="ctr"/>
                      <a:r>
                        <a:rPr lang="fr-FR" sz="1100" u="none" strike="noStrike">
                          <a:effectLst/>
                        </a:rPr>
                        <a:t>7 jours</a:t>
                      </a:r>
                      <a:br>
                        <a:rPr lang="fr-FR" sz="1100" u="none" strike="noStrike">
                          <a:effectLst/>
                        </a:rPr>
                      </a:br>
                      <a:r>
                        <a:rPr lang="fr-FR" sz="1100" u="none" strike="noStrike">
                          <a:effectLst/>
                        </a:rPr>
                        <a:t>R 1 semaine</a:t>
                      </a:r>
                      <a:endParaRPr lang="fr-FR" sz="11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592830792"/>
                  </a:ext>
                </a:extLst>
              </a:tr>
              <a:tr h="343786">
                <a:tc>
                  <a:txBody>
                    <a:bodyPr/>
                    <a:lstStyle/>
                    <a:p>
                      <a:pPr algn="ctr" fontAlgn="ctr"/>
                      <a:r>
                        <a:rPr lang="fr-FR" sz="1100" u="none" strike="noStrike">
                          <a:effectLst/>
                        </a:rPr>
                        <a:t>Emprunt 1 jour</a:t>
                      </a:r>
                      <a:endParaRPr lang="fr-FR" sz="11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FB6BF"/>
                    </a:solidFill>
                  </a:tcPr>
                </a:tc>
                <a:tc>
                  <a:txBody>
                    <a:bodyPr/>
                    <a:lstStyle/>
                    <a:p>
                      <a:pPr algn="ctr" fontAlgn="ctr"/>
                      <a:r>
                        <a:rPr lang="fr-FR" sz="1100" u="none" strike="noStrike">
                          <a:effectLst/>
                        </a:rPr>
                        <a:t>Limited</a:t>
                      </a:r>
                      <a:endParaRPr lang="fr-FR" sz="11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CCD2"/>
                    </a:solidFill>
                  </a:tcPr>
                </a:tc>
                <a:tc>
                  <a:txBody>
                    <a:bodyPr/>
                    <a:lstStyle/>
                    <a:p>
                      <a:pPr algn="ctr" fontAlgn="ctr"/>
                      <a:r>
                        <a:rPr lang="fr-FR" sz="1100" u="none" strike="noStrike">
                          <a:effectLst/>
                        </a:rPr>
                        <a:t>1 jour</a:t>
                      </a:r>
                      <a:endParaRPr lang="fr-FR" sz="11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fr-FR" sz="1100" u="none" strike="noStrike" dirty="0">
                          <a:effectLst/>
                        </a:rPr>
                        <a:t>1 jour</a:t>
                      </a:r>
                      <a:endParaRPr lang="fr-FR" sz="11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fontAlgn="ctr"/>
                      <a:r>
                        <a:rPr lang="fr-FR" sz="1100" u="none" strike="noStrike">
                          <a:effectLst/>
                        </a:rPr>
                        <a:t>1 jour</a:t>
                      </a:r>
                      <a:endParaRPr lang="fr-FR" sz="11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89609433"/>
                  </a:ext>
                </a:extLst>
              </a:tr>
              <a:tr h="412543">
                <a:tc>
                  <a:txBody>
                    <a:bodyPr/>
                    <a:lstStyle/>
                    <a:p>
                      <a:pPr algn="ctr" fontAlgn="ctr"/>
                      <a:r>
                        <a:rPr lang="fr-FR" sz="1100" u="none" strike="noStrike" dirty="0">
                          <a:effectLst/>
                        </a:rPr>
                        <a:t>Consultable sur</a:t>
                      </a:r>
                      <a:br>
                        <a:rPr lang="fr-FR" sz="1100" u="none" strike="noStrike" dirty="0">
                          <a:effectLst/>
                        </a:rPr>
                      </a:br>
                      <a:r>
                        <a:rPr lang="fr-FR" sz="1100" u="none" strike="noStrike" dirty="0">
                          <a:effectLst/>
                        </a:rPr>
                        <a:t>demande</a:t>
                      </a:r>
                      <a:endParaRPr lang="fr-FR" sz="11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FB6BF"/>
                    </a:solidFill>
                  </a:tcPr>
                </a:tc>
                <a:tc>
                  <a:txBody>
                    <a:bodyPr/>
                    <a:lstStyle/>
                    <a:p>
                      <a:pPr algn="ctr" fontAlgn="ctr"/>
                      <a:r>
                        <a:rPr lang="fr-FR" sz="1100" u="none" strike="noStrike" dirty="0">
                          <a:effectLst/>
                        </a:rPr>
                        <a:t>Storage</a:t>
                      </a:r>
                      <a:endParaRPr lang="fr-FR" sz="11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CCD2"/>
                    </a:solidFill>
                  </a:tcPr>
                </a:tc>
                <a:tc>
                  <a:txBody>
                    <a:bodyPr/>
                    <a:lstStyle/>
                    <a:p>
                      <a:pPr algn="ctr" fontAlgn="ctr"/>
                      <a:r>
                        <a:rPr lang="fr-FR" sz="1100" u="none" strike="noStrike" dirty="0">
                          <a:effectLst/>
                        </a:rPr>
                        <a:t>7 jours</a:t>
                      </a:r>
                      <a:endParaRPr lang="fr-FR" sz="11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fr-FR" sz="1100" u="none" strike="noStrike" dirty="0">
                          <a:effectLst/>
                        </a:rPr>
                        <a:t>7 jours</a:t>
                      </a:r>
                      <a:endParaRPr lang="fr-FR" sz="11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fontAlgn="ctr"/>
                      <a:r>
                        <a:rPr lang="fr-FR" sz="1100" u="none" strike="noStrike" dirty="0">
                          <a:effectLst/>
                        </a:rPr>
                        <a:t>7 jours</a:t>
                      </a:r>
                      <a:endParaRPr lang="fr-FR" sz="11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609079732"/>
                  </a:ext>
                </a:extLst>
              </a:tr>
              <a:tr h="575842">
                <a:tc gridSpan="2">
                  <a:txBody>
                    <a:bodyPr/>
                    <a:lstStyle/>
                    <a:p>
                      <a:pPr algn="ctr" fontAlgn="ctr"/>
                      <a:r>
                        <a:rPr lang="fr-FR" sz="1100" u="none" strike="noStrike" dirty="0">
                          <a:effectLst/>
                        </a:rPr>
                        <a:t>Total des</a:t>
                      </a:r>
                      <a:br>
                        <a:rPr lang="fr-FR" sz="1100" u="none" strike="noStrike" dirty="0">
                          <a:effectLst/>
                        </a:rPr>
                      </a:br>
                      <a:r>
                        <a:rPr lang="fr-FR" sz="1100" u="none" strike="noStrike" dirty="0">
                          <a:effectLst/>
                        </a:rPr>
                        <a:t>emprunts/consultations</a:t>
                      </a:r>
                      <a:endParaRPr lang="fr-FR" sz="1100" b="0" i="0" u="none" strike="noStrike" dirty="0">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fr-FR"/>
                    </a:p>
                  </a:txBody>
                  <a:tcPr/>
                </a:tc>
                <a:tc>
                  <a:txBody>
                    <a:bodyPr/>
                    <a:lstStyle/>
                    <a:p>
                      <a:pPr algn="ctr" fontAlgn="ctr"/>
                      <a:r>
                        <a:rPr lang="fr-FR" sz="1100" u="none" strike="noStrike" dirty="0">
                          <a:effectLst/>
                        </a:rPr>
                        <a:t>60</a:t>
                      </a:r>
                      <a:endParaRPr lang="fr-FR" sz="11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fr-FR" sz="1100" u="none" strike="noStrike">
                          <a:effectLst/>
                        </a:rPr>
                        <a:t>60</a:t>
                      </a:r>
                      <a:endParaRPr lang="fr-FR" sz="11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fr-FR" sz="1100" u="none" strike="noStrike">
                          <a:effectLst/>
                        </a:rPr>
                        <a:t>30</a:t>
                      </a:r>
                      <a:endParaRPr lang="fr-FR" sz="11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ctr"/>
                      <a:r>
                        <a:rPr lang="fr-FR" sz="1100" u="none" strike="noStrike" dirty="0">
                          <a:effectLst/>
                        </a:rPr>
                        <a:t>10</a:t>
                      </a:r>
                      <a:endParaRPr lang="fr-FR" sz="11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fr-FR"/>
                    </a:p>
                  </a:txBody>
                  <a:tcPr/>
                </a:tc>
                <a:extLst>
                  <a:ext uri="{0D108BD9-81ED-4DB2-BD59-A6C34878D82A}">
                    <a16:rowId xmlns:a16="http://schemas.microsoft.com/office/drawing/2014/main" val="712752870"/>
                  </a:ext>
                </a:extLst>
              </a:tr>
            </a:tbl>
          </a:graphicData>
        </a:graphic>
      </p:graphicFrame>
    </p:spTree>
    <p:extLst>
      <p:ext uri="{BB962C8B-B14F-4D97-AF65-F5344CB8AC3E}">
        <p14:creationId xmlns:p14="http://schemas.microsoft.com/office/powerpoint/2010/main" val="40006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80E739E-D9FE-4CC0-AB19-D4F9B63060F9}"/>
              </a:ext>
            </a:extLst>
          </p:cNvPr>
          <p:cNvSpPr txBox="1"/>
          <p:nvPr/>
        </p:nvSpPr>
        <p:spPr>
          <a:xfrm>
            <a:off x="4897925" y="3562536"/>
            <a:ext cx="4110274" cy="332398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800" b="0" i="0" u="none" strike="noStrike" kern="0" cap="none" spc="0" normalizeH="0" baseline="0" noProof="0" dirty="0">
                <a:ln>
                  <a:noFill/>
                </a:ln>
                <a:solidFill>
                  <a:srgbClr val="FFFFFF">
                    <a:lumMod val="65000"/>
                  </a:srgbClr>
                </a:solidFill>
                <a:effectLst/>
                <a:uLnTx/>
                <a:uFillTx/>
                <a:latin typeface="Calibri"/>
                <a:cs typeface="Calibri"/>
                <a:sym typeface="Calibri"/>
              </a:rPr>
              <a:t>Introduction générale</a:t>
            </a:r>
          </a:p>
          <a:p>
            <a:pPr marR="0" lvl="0" algn="r" defTabSz="914400" rtl="0" eaLnBrk="1" fontAlgn="auto" latinLnBrk="0" hangingPunct="1">
              <a:lnSpc>
                <a:spcPct val="100000"/>
              </a:lnSpc>
              <a:spcBef>
                <a:spcPts val="0"/>
              </a:spcBef>
              <a:spcAft>
                <a:spcPts val="0"/>
              </a:spcAft>
              <a:buClr>
                <a:srgbClr val="5FA4B0"/>
              </a:buClr>
              <a:buSzTx/>
              <a:tabLst/>
              <a:defRPr/>
            </a:pPr>
            <a:r>
              <a:rPr kumimoji="0" lang="fr-FR" sz="2800" i="0" u="none" strike="noStrike" kern="0" cap="none" spc="0" normalizeH="0" baseline="0" noProof="0" dirty="0">
                <a:ln>
                  <a:noFill/>
                </a:ln>
                <a:solidFill>
                  <a:schemeClr val="bg1">
                    <a:lumMod val="65000"/>
                  </a:schemeClr>
                </a:solidFill>
                <a:effectLst/>
                <a:uLnTx/>
                <a:uFillTx/>
                <a:latin typeface="Calibri"/>
                <a:cs typeface="Calibri"/>
                <a:sym typeface="Calibri"/>
              </a:rPr>
              <a:t>Notions fondamentales</a:t>
            </a:r>
          </a:p>
          <a:p>
            <a:pPr marL="457200" marR="0" lvl="0" indent="-457200" algn="r" defTabSz="914400" rtl="0" eaLnBrk="1" fontAlgn="auto" latinLnBrk="0" hangingPunct="1">
              <a:lnSpc>
                <a:spcPct val="100000"/>
              </a:lnSpc>
              <a:spcBef>
                <a:spcPts val="0"/>
              </a:spcBef>
              <a:spcAft>
                <a:spcPts val="0"/>
              </a:spcAft>
              <a:buClr>
                <a:srgbClr val="00707F"/>
              </a:buClr>
              <a:buSzTx/>
              <a:buFont typeface="Wingdings" panose="05000000000000000000" pitchFamily="2" charset="2"/>
              <a:buChar char="Ø"/>
              <a:tabLst/>
              <a:defRPr/>
            </a:pPr>
            <a:r>
              <a:rPr kumimoji="0" lang="fr-FR" sz="2800" b="1" i="0" u="none" strike="noStrike" kern="0" cap="none" spc="0" normalizeH="0" baseline="0" noProof="0" dirty="0">
                <a:ln>
                  <a:noFill/>
                </a:ln>
                <a:solidFill>
                  <a:srgbClr val="00707F"/>
                </a:solidFill>
                <a:effectLst/>
                <a:uLnTx/>
                <a:uFillTx/>
                <a:latin typeface="Calibri"/>
                <a:cs typeface="Calibri"/>
                <a:sym typeface="Calibri"/>
              </a:rPr>
              <a:t>Fiche d’un lecteur</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800" b="0" i="0" u="none" strike="noStrike" kern="0" cap="none" spc="0" normalizeH="0" baseline="0" noProof="0" dirty="0">
                <a:ln>
                  <a:noFill/>
                </a:ln>
                <a:solidFill>
                  <a:srgbClr val="FFFFFF">
                    <a:lumMod val="65000"/>
                  </a:srgbClr>
                </a:solidFill>
                <a:effectLst/>
                <a:uLnTx/>
                <a:uFillTx/>
                <a:latin typeface="Calibri"/>
                <a:cs typeface="Calibri"/>
                <a:sym typeface="Calibri"/>
              </a:rPr>
              <a:t>Prêts</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800" b="0" i="0" u="none" strike="noStrike" kern="0" cap="none" spc="0" normalizeH="0" baseline="0" noProof="0" dirty="0">
                <a:ln>
                  <a:noFill/>
                </a:ln>
                <a:solidFill>
                  <a:srgbClr val="FFFFFF">
                    <a:lumMod val="65000"/>
                  </a:srgbClr>
                </a:solidFill>
                <a:effectLst/>
                <a:uLnTx/>
                <a:uFillTx/>
                <a:latin typeface="Calibri"/>
                <a:cs typeface="Calibri"/>
                <a:sym typeface="Calibri"/>
              </a:rPr>
              <a:t>Retours</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800" b="0" i="1" u="none" strike="noStrike" kern="0" cap="none" spc="0" normalizeH="0" baseline="0" noProof="0" dirty="0" err="1">
                <a:ln>
                  <a:noFill/>
                </a:ln>
                <a:solidFill>
                  <a:srgbClr val="FFFFFF">
                    <a:lumMod val="65000"/>
                  </a:srgbClr>
                </a:solidFill>
                <a:effectLst/>
                <a:uLnTx/>
                <a:uFillTx/>
                <a:latin typeface="Calibri"/>
                <a:cs typeface="Calibri"/>
                <a:sym typeface="Calibri"/>
              </a:rPr>
              <a:t>Requests</a:t>
            </a:r>
            <a:endParaRPr kumimoji="0" lang="fr-FR" sz="2800" b="0" i="1" u="none" strike="noStrike" kern="0" cap="none" spc="0" normalizeH="0" baseline="0" noProof="0" dirty="0">
              <a:ln>
                <a:noFill/>
              </a:ln>
              <a:solidFill>
                <a:srgbClr val="5FA4B0"/>
              </a:solidFill>
              <a:effectLst/>
              <a:uLnTx/>
              <a:uFillTx/>
              <a:latin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2800" b="0" i="0" u="none" strike="noStrike" kern="0" cap="none" spc="0" normalizeH="0" baseline="0" noProof="0" dirty="0">
              <a:ln>
                <a:noFill/>
              </a:ln>
              <a:solidFill>
                <a:srgbClr val="FFFFFF">
                  <a:lumMod val="65000"/>
                </a:srgbClr>
              </a:solidFill>
              <a:effectLst/>
              <a:uLnTx/>
              <a:uFillTx/>
              <a:latin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4505468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21"/>
          <p:cNvSpPr txBox="1"/>
          <p:nvPr/>
        </p:nvSpPr>
        <p:spPr>
          <a:xfrm>
            <a:off x="457200" y="796092"/>
            <a:ext cx="8229600" cy="62154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5FA3B0"/>
              </a:buClr>
              <a:buSzPts val="3600"/>
              <a:buFont typeface="Calibri"/>
              <a:buNone/>
            </a:pPr>
            <a:r>
              <a:rPr lang="fr-FR" sz="3600" b="0" i="0" dirty="0">
                <a:solidFill>
                  <a:srgbClr val="00707F"/>
                </a:solidFill>
                <a:latin typeface="Calibri"/>
                <a:ea typeface="Calibri"/>
                <a:cs typeface="Calibri"/>
                <a:sym typeface="Calibri"/>
              </a:rPr>
              <a:t>Trouver un lecteur (1)</a:t>
            </a:r>
            <a:endParaRPr sz="1800" dirty="0">
              <a:solidFill>
                <a:srgbClr val="00707F"/>
              </a:solidFill>
              <a:latin typeface="Calibri"/>
              <a:ea typeface="Calibri"/>
              <a:cs typeface="Calibri"/>
              <a:sym typeface="Calibri"/>
            </a:endParaRPr>
          </a:p>
        </p:txBody>
      </p:sp>
      <p:sp>
        <p:nvSpPr>
          <p:cNvPr id="419" name="Google Shape;419;p21"/>
          <p:cNvSpPr txBox="1"/>
          <p:nvPr/>
        </p:nvSpPr>
        <p:spPr>
          <a:xfrm>
            <a:off x="4313771" y="3308599"/>
            <a:ext cx="462836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Calibri"/>
              <a:buNone/>
            </a:pPr>
            <a:r>
              <a:rPr lang="fr-FR" sz="1800" i="1">
                <a:solidFill>
                  <a:schemeClr val="dk1"/>
                </a:solidFill>
                <a:latin typeface="Calibri"/>
                <a:ea typeface="Calibri"/>
                <a:cs typeface="Calibri"/>
                <a:sym typeface="Calibri"/>
              </a:rPr>
              <a:t>Fulfillment &gt; Manage Patron Services</a:t>
            </a:r>
            <a:endParaRPr sz="1800">
              <a:solidFill>
                <a:schemeClr val="dk1"/>
              </a:solidFill>
              <a:latin typeface="Calibri"/>
              <a:ea typeface="Calibri"/>
              <a:cs typeface="Calibri"/>
              <a:sym typeface="Calibri"/>
            </a:endParaRPr>
          </a:p>
        </p:txBody>
      </p:sp>
      <p:sp>
        <p:nvSpPr>
          <p:cNvPr id="420" name="Google Shape;420;p21"/>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fr-FR"/>
              <a:t>22</a:t>
            </a:fld>
            <a:endParaRPr/>
          </a:p>
        </p:txBody>
      </p:sp>
      <p:pic>
        <p:nvPicPr>
          <p:cNvPr id="421" name="Google Shape;421;p21"/>
          <p:cNvPicPr preferRelativeResize="0"/>
          <p:nvPr/>
        </p:nvPicPr>
        <p:blipFill rotWithShape="1">
          <a:blip r:embed="rId3">
            <a:alphaModFix/>
          </a:blip>
          <a:srcRect/>
          <a:stretch/>
        </p:blipFill>
        <p:spPr>
          <a:xfrm>
            <a:off x="929470" y="1632916"/>
            <a:ext cx="2855699" cy="4090030"/>
          </a:xfrm>
          <a:prstGeom prst="rect">
            <a:avLst/>
          </a:prstGeom>
          <a:noFill/>
          <a:ln w="9525" cap="flat" cmpd="sng">
            <a:solidFill>
              <a:schemeClr val="dk1"/>
            </a:solidFill>
            <a:prstDash val="solid"/>
            <a:round/>
            <a:headEnd type="none" w="sm" len="sm"/>
            <a:tailEnd type="none" w="sm" len="sm"/>
          </a:ln>
        </p:spPr>
      </p:pic>
      <p:sp>
        <p:nvSpPr>
          <p:cNvPr id="2" name="Rectangle : coins arrondis 1">
            <a:extLst>
              <a:ext uri="{FF2B5EF4-FFF2-40B4-BE49-F238E27FC236}">
                <a16:creationId xmlns:a16="http://schemas.microsoft.com/office/drawing/2014/main" id="{2C2C98E1-B3F7-63B7-4A8D-2B3D56EC741C}"/>
              </a:ext>
            </a:extLst>
          </p:cNvPr>
          <p:cNvSpPr/>
          <p:nvPr/>
        </p:nvSpPr>
        <p:spPr>
          <a:xfrm>
            <a:off x="1690577" y="1818167"/>
            <a:ext cx="1679944" cy="308345"/>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 coins arrondis 2">
            <a:extLst>
              <a:ext uri="{FF2B5EF4-FFF2-40B4-BE49-F238E27FC236}">
                <a16:creationId xmlns:a16="http://schemas.microsoft.com/office/drawing/2014/main" id="{D4E41477-46F2-6670-588E-8003CE74F4D2}"/>
              </a:ext>
            </a:extLst>
          </p:cNvPr>
          <p:cNvSpPr/>
          <p:nvPr/>
        </p:nvSpPr>
        <p:spPr>
          <a:xfrm>
            <a:off x="839972" y="3308599"/>
            <a:ext cx="850605" cy="455327"/>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22"/>
          <p:cNvSpPr txBox="1"/>
          <p:nvPr/>
        </p:nvSpPr>
        <p:spPr>
          <a:xfrm>
            <a:off x="457200" y="796092"/>
            <a:ext cx="8229600" cy="62154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5FA3B0"/>
              </a:buClr>
              <a:buSzPts val="3600"/>
              <a:buFont typeface="Calibri"/>
              <a:buNone/>
            </a:pPr>
            <a:r>
              <a:rPr lang="fr-FR" sz="3600" b="0" i="0" dirty="0">
                <a:solidFill>
                  <a:srgbClr val="00707F"/>
                </a:solidFill>
                <a:latin typeface="Calibri"/>
                <a:ea typeface="Calibri"/>
                <a:cs typeface="Calibri"/>
                <a:sym typeface="Calibri"/>
              </a:rPr>
              <a:t>Trouver un lecteur (2)</a:t>
            </a:r>
            <a:endParaRPr sz="1800" dirty="0">
              <a:solidFill>
                <a:srgbClr val="00707F"/>
              </a:solidFill>
              <a:latin typeface="Calibri"/>
              <a:ea typeface="Calibri"/>
              <a:cs typeface="Calibri"/>
              <a:sym typeface="Calibri"/>
            </a:endParaRPr>
          </a:p>
        </p:txBody>
      </p:sp>
      <p:sp>
        <p:nvSpPr>
          <p:cNvPr id="430" name="Google Shape;430;p22"/>
          <p:cNvSpPr txBox="1"/>
          <p:nvPr/>
        </p:nvSpPr>
        <p:spPr>
          <a:xfrm>
            <a:off x="461819" y="3997404"/>
            <a:ext cx="8224981" cy="23082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Calibri"/>
              <a:buNone/>
            </a:pPr>
            <a:r>
              <a:rPr lang="fr-FR" sz="1800" dirty="0">
                <a:solidFill>
                  <a:schemeClr val="dk1"/>
                </a:solidFill>
                <a:latin typeface="Calibri"/>
                <a:ea typeface="Calibri"/>
                <a:cs typeface="Calibri"/>
                <a:sym typeface="Calibri"/>
              </a:rPr>
              <a:t>Trois possibilités :</a:t>
            </a:r>
            <a:endParaRPr sz="1800"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a:p>
            <a:pPr marL="285750" marR="0" lvl="0" indent="-285750" algn="l" rtl="0">
              <a:spcBef>
                <a:spcPts val="0"/>
              </a:spcBef>
              <a:spcAft>
                <a:spcPts val="0"/>
              </a:spcAft>
              <a:buClr>
                <a:srgbClr val="00707F"/>
              </a:buClr>
              <a:buSzPts val="1800"/>
              <a:buFont typeface="Wingdings" panose="05000000000000000000" pitchFamily="2" charset="2"/>
              <a:buChar char="Ø"/>
            </a:pPr>
            <a:r>
              <a:rPr lang="fr-FR" sz="1800" dirty="0">
                <a:solidFill>
                  <a:schemeClr val="dk1"/>
                </a:solidFill>
                <a:latin typeface="Calibri"/>
                <a:ea typeface="Calibri"/>
                <a:cs typeface="Calibri"/>
                <a:sym typeface="Calibri"/>
              </a:rPr>
              <a:t>Prénom et nom de famille </a:t>
            </a:r>
            <a:endParaRPr sz="1800" dirty="0">
              <a:solidFill>
                <a:schemeClr val="dk1"/>
              </a:solidFill>
              <a:latin typeface="Calibri"/>
              <a:ea typeface="Calibri"/>
              <a:cs typeface="Calibri"/>
              <a:sym typeface="Calibri"/>
            </a:endParaRPr>
          </a:p>
          <a:p>
            <a:pPr marL="285750" marR="0" lvl="0" indent="-285750" algn="l" rtl="0">
              <a:spcBef>
                <a:spcPts val="0"/>
              </a:spcBef>
              <a:spcAft>
                <a:spcPts val="0"/>
              </a:spcAft>
              <a:buClr>
                <a:srgbClr val="00707F"/>
              </a:buClr>
              <a:buSzPts val="1800"/>
              <a:buFont typeface="Wingdings" panose="05000000000000000000" pitchFamily="2" charset="2"/>
              <a:buChar char="Ø"/>
            </a:pPr>
            <a:r>
              <a:rPr lang="fr-FR" sz="1800" dirty="0">
                <a:solidFill>
                  <a:schemeClr val="dk1"/>
                </a:solidFill>
                <a:latin typeface="Calibri"/>
                <a:ea typeface="Calibri"/>
                <a:cs typeface="Calibri"/>
                <a:sym typeface="Calibri"/>
              </a:rPr>
              <a:t>Identifiant lecteur (ULiège , CHU ou extérieur)</a:t>
            </a:r>
            <a:endParaRPr sz="1800" dirty="0">
              <a:solidFill>
                <a:schemeClr val="dk1"/>
              </a:solidFill>
              <a:latin typeface="Calibri"/>
              <a:ea typeface="Calibri"/>
              <a:cs typeface="Calibri"/>
              <a:sym typeface="Calibri"/>
            </a:endParaRPr>
          </a:p>
          <a:p>
            <a:pPr marL="285750" marR="0" lvl="0" indent="-285750" algn="l" rtl="0">
              <a:spcBef>
                <a:spcPts val="0"/>
              </a:spcBef>
              <a:spcAft>
                <a:spcPts val="0"/>
              </a:spcAft>
              <a:buClr>
                <a:srgbClr val="00707F"/>
              </a:buClr>
              <a:buSzPts val="1800"/>
              <a:buFont typeface="Wingdings" panose="05000000000000000000" pitchFamily="2" charset="2"/>
              <a:buChar char="Ø"/>
            </a:pPr>
            <a:r>
              <a:rPr lang="fr-FR" sz="1800" dirty="0">
                <a:solidFill>
                  <a:schemeClr val="dk1"/>
                </a:solidFill>
                <a:latin typeface="Calibri"/>
                <a:ea typeface="Calibri"/>
                <a:cs typeface="Calibri"/>
                <a:sym typeface="Calibri"/>
              </a:rPr>
              <a:t>Scanner la carte du lecteur</a:t>
            </a:r>
          </a:p>
          <a:p>
            <a:pPr marL="285750" marR="0" lvl="0" indent="-285750" algn="l" rtl="0">
              <a:spcBef>
                <a:spcPts val="0"/>
              </a:spcBef>
              <a:spcAft>
                <a:spcPts val="0"/>
              </a:spcAft>
              <a:buClr>
                <a:schemeClr val="dk1"/>
              </a:buClr>
              <a:buSzPts val="1800"/>
              <a:buFont typeface="Noto Sans Symbols"/>
              <a:buChar char="▪"/>
            </a:pPr>
            <a:endParaRPr lang="fr-FR" sz="1800" dirty="0">
              <a:solidFill>
                <a:schemeClr val="dk1"/>
              </a:solidFill>
              <a:latin typeface="Calibri"/>
              <a:ea typeface="Calibri"/>
              <a:cs typeface="Calibri"/>
              <a:sym typeface="Calibri"/>
            </a:endParaRPr>
          </a:p>
          <a:p>
            <a:pPr marR="0" lvl="0" algn="l" rtl="0">
              <a:spcBef>
                <a:spcPts val="0"/>
              </a:spcBef>
              <a:spcAft>
                <a:spcPts val="0"/>
              </a:spcAft>
              <a:buClr>
                <a:schemeClr val="dk1"/>
              </a:buClr>
              <a:buSzPts val="1800"/>
            </a:pPr>
            <a:r>
              <a:rPr lang="fr-FR" sz="1800" u="sng" dirty="0">
                <a:solidFill>
                  <a:schemeClr val="dk1"/>
                </a:solidFill>
                <a:latin typeface="Calibri"/>
                <a:ea typeface="Calibri"/>
                <a:cs typeface="Calibri"/>
                <a:sym typeface="Calibri"/>
              </a:rPr>
              <a:t>Remarque</a:t>
            </a:r>
            <a:r>
              <a:rPr lang="fr-FR" sz="1800" dirty="0">
                <a:solidFill>
                  <a:schemeClr val="dk1"/>
                </a:solidFill>
                <a:latin typeface="Calibri"/>
                <a:ea typeface="Calibri"/>
                <a:cs typeface="Calibri"/>
                <a:sym typeface="Calibri"/>
              </a:rPr>
              <a:t> : Le bouton       permet de retrouver les dernières fiches des usagers consultées pendant la session. </a:t>
            </a:r>
            <a:endParaRPr sz="1800" dirty="0">
              <a:solidFill>
                <a:schemeClr val="dk1"/>
              </a:solidFill>
              <a:latin typeface="Calibri"/>
              <a:ea typeface="Calibri"/>
              <a:cs typeface="Calibri"/>
              <a:sym typeface="Calibri"/>
            </a:endParaRPr>
          </a:p>
        </p:txBody>
      </p:sp>
      <p:sp>
        <p:nvSpPr>
          <p:cNvPr id="431" name="Google Shape;431;p22"/>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fr-FR"/>
              <a:t>23</a:t>
            </a:fld>
            <a:endParaRPr/>
          </a:p>
        </p:txBody>
      </p:sp>
      <p:pic>
        <p:nvPicPr>
          <p:cNvPr id="3" name="Image 2">
            <a:extLst>
              <a:ext uri="{FF2B5EF4-FFF2-40B4-BE49-F238E27FC236}">
                <a16:creationId xmlns:a16="http://schemas.microsoft.com/office/drawing/2014/main" id="{30D29724-E14B-4E1F-8EA9-8D1A4654C5F9}"/>
              </a:ext>
            </a:extLst>
          </p:cNvPr>
          <p:cNvPicPr>
            <a:picLocks noChangeAspect="1"/>
          </p:cNvPicPr>
          <p:nvPr/>
        </p:nvPicPr>
        <p:blipFill>
          <a:blip r:embed="rId3"/>
          <a:stretch>
            <a:fillRect/>
          </a:stretch>
        </p:blipFill>
        <p:spPr>
          <a:xfrm>
            <a:off x="2705602" y="5668364"/>
            <a:ext cx="238158" cy="285790"/>
          </a:xfrm>
          <a:prstGeom prst="rect">
            <a:avLst/>
          </a:prstGeom>
          <a:ln>
            <a:solidFill>
              <a:schemeClr val="tx1"/>
            </a:solidFill>
          </a:ln>
        </p:spPr>
      </p:pic>
      <p:pic>
        <p:nvPicPr>
          <p:cNvPr id="4" name="Image 3">
            <a:extLst>
              <a:ext uri="{FF2B5EF4-FFF2-40B4-BE49-F238E27FC236}">
                <a16:creationId xmlns:a16="http://schemas.microsoft.com/office/drawing/2014/main" id="{7F16E40B-E027-4A5B-2409-2B6B127F5DD1}"/>
              </a:ext>
            </a:extLst>
          </p:cNvPr>
          <p:cNvPicPr>
            <a:picLocks noChangeAspect="1"/>
          </p:cNvPicPr>
          <p:nvPr/>
        </p:nvPicPr>
        <p:blipFill>
          <a:blip r:embed="rId4"/>
          <a:stretch>
            <a:fillRect/>
          </a:stretch>
        </p:blipFill>
        <p:spPr>
          <a:xfrm>
            <a:off x="230909" y="1561950"/>
            <a:ext cx="8682181" cy="2308285"/>
          </a:xfrm>
          <a:prstGeom prst="rect">
            <a:avLst/>
          </a:prstGeom>
          <a:ln w="9525">
            <a:solidFill>
              <a:schemeClr val="tx1"/>
            </a:solidFill>
          </a:ln>
        </p:spPr>
      </p:pic>
      <p:sp>
        <p:nvSpPr>
          <p:cNvPr id="2" name="Rectangle : coins arrondis 1">
            <a:extLst>
              <a:ext uri="{FF2B5EF4-FFF2-40B4-BE49-F238E27FC236}">
                <a16:creationId xmlns:a16="http://schemas.microsoft.com/office/drawing/2014/main" id="{679B6AB6-8A57-6ABC-A745-C998E2912759}"/>
              </a:ext>
            </a:extLst>
          </p:cNvPr>
          <p:cNvSpPr/>
          <p:nvPr/>
        </p:nvSpPr>
        <p:spPr>
          <a:xfrm>
            <a:off x="5316279" y="2690037"/>
            <a:ext cx="393404" cy="297712"/>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 coins arrondis 4">
            <a:extLst>
              <a:ext uri="{FF2B5EF4-FFF2-40B4-BE49-F238E27FC236}">
                <a16:creationId xmlns:a16="http://schemas.microsoft.com/office/drawing/2014/main" id="{854FA827-3B8F-49C8-F637-3CB6144F21B1}"/>
              </a:ext>
            </a:extLst>
          </p:cNvPr>
          <p:cNvSpPr/>
          <p:nvPr/>
        </p:nvSpPr>
        <p:spPr>
          <a:xfrm>
            <a:off x="361507" y="2626243"/>
            <a:ext cx="4348716" cy="393405"/>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23"/>
          <p:cNvSpPr txBox="1"/>
          <p:nvPr/>
        </p:nvSpPr>
        <p:spPr>
          <a:xfrm>
            <a:off x="457200" y="796092"/>
            <a:ext cx="8229600" cy="62154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5FA3B0"/>
              </a:buClr>
              <a:buSzPts val="3600"/>
              <a:buFont typeface="Calibri"/>
              <a:buNone/>
            </a:pPr>
            <a:r>
              <a:rPr lang="fr-FR" sz="3600" b="0" i="0" dirty="0">
                <a:solidFill>
                  <a:srgbClr val="00707F"/>
                </a:solidFill>
                <a:latin typeface="Calibri"/>
                <a:ea typeface="Calibri"/>
                <a:cs typeface="Calibri"/>
                <a:sym typeface="Calibri"/>
              </a:rPr>
              <a:t>Trouver un lecteur (3)</a:t>
            </a:r>
            <a:endParaRPr sz="1800" dirty="0">
              <a:solidFill>
                <a:srgbClr val="00707F"/>
              </a:solidFill>
              <a:latin typeface="Calibri"/>
              <a:ea typeface="Calibri"/>
              <a:cs typeface="Calibri"/>
              <a:sym typeface="Calibri"/>
            </a:endParaRPr>
          </a:p>
        </p:txBody>
      </p:sp>
      <p:sp>
        <p:nvSpPr>
          <p:cNvPr id="441" name="Google Shape;441;p23"/>
          <p:cNvSpPr txBox="1"/>
          <p:nvPr/>
        </p:nvSpPr>
        <p:spPr>
          <a:xfrm>
            <a:off x="474345" y="5671296"/>
            <a:ext cx="822498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Calibri"/>
              <a:buNone/>
            </a:pPr>
            <a:r>
              <a:rPr lang="fr-FR" sz="1800">
                <a:solidFill>
                  <a:schemeClr val="dk1"/>
                </a:solidFill>
                <a:latin typeface="Calibri"/>
                <a:ea typeface="Calibri"/>
                <a:cs typeface="Calibri"/>
                <a:sym typeface="Calibri"/>
              </a:rPr>
              <a:t>Des blocages peuvent apparaître !</a:t>
            </a:r>
            <a:endParaRPr sz="1800">
              <a:solidFill>
                <a:schemeClr val="dk1"/>
              </a:solidFill>
              <a:latin typeface="Calibri"/>
              <a:ea typeface="Calibri"/>
              <a:cs typeface="Calibri"/>
              <a:sym typeface="Calibri"/>
            </a:endParaRPr>
          </a:p>
        </p:txBody>
      </p:sp>
      <p:sp>
        <p:nvSpPr>
          <p:cNvPr id="442" name="Google Shape;442;p23"/>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fr-FR"/>
              <a:t>24</a:t>
            </a:fld>
            <a:endParaRPr/>
          </a:p>
        </p:txBody>
      </p:sp>
      <p:pic>
        <p:nvPicPr>
          <p:cNvPr id="443" name="Google Shape;443;p23"/>
          <p:cNvPicPr preferRelativeResize="0"/>
          <p:nvPr/>
        </p:nvPicPr>
        <p:blipFill rotWithShape="1">
          <a:blip r:embed="rId3">
            <a:alphaModFix/>
          </a:blip>
          <a:srcRect/>
          <a:stretch/>
        </p:blipFill>
        <p:spPr>
          <a:xfrm>
            <a:off x="790575" y="1417639"/>
            <a:ext cx="6687463" cy="1996132"/>
          </a:xfrm>
          <a:prstGeom prst="rect">
            <a:avLst/>
          </a:prstGeom>
          <a:noFill/>
          <a:ln w="9525" cap="flat" cmpd="sng">
            <a:solidFill>
              <a:schemeClr val="dk1"/>
            </a:solidFill>
            <a:prstDash val="solid"/>
            <a:round/>
            <a:headEnd type="none" w="sm" len="sm"/>
            <a:tailEnd type="none" w="sm" len="sm"/>
          </a:ln>
        </p:spPr>
      </p:pic>
      <p:pic>
        <p:nvPicPr>
          <p:cNvPr id="444" name="Google Shape;444;p23"/>
          <p:cNvPicPr preferRelativeResize="0"/>
          <p:nvPr/>
        </p:nvPicPr>
        <p:blipFill rotWithShape="1">
          <a:blip r:embed="rId4">
            <a:alphaModFix/>
          </a:blip>
          <a:srcRect/>
          <a:stretch/>
        </p:blipFill>
        <p:spPr>
          <a:xfrm>
            <a:off x="790575" y="3513979"/>
            <a:ext cx="6687463" cy="2008781"/>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24"/>
          <p:cNvSpPr txBox="1"/>
          <p:nvPr/>
        </p:nvSpPr>
        <p:spPr>
          <a:xfrm>
            <a:off x="457200" y="536841"/>
            <a:ext cx="8229600" cy="62154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5FA3B0"/>
              </a:buClr>
              <a:buSzPts val="3600"/>
              <a:buFont typeface="Calibri"/>
              <a:buNone/>
            </a:pPr>
            <a:r>
              <a:rPr lang="fr-FR" sz="3600" b="0" i="0" u="none" strike="noStrike" cap="none">
                <a:solidFill>
                  <a:srgbClr val="00707F"/>
                </a:solidFill>
                <a:latin typeface="Calibri"/>
                <a:ea typeface="Calibri"/>
                <a:cs typeface="Calibri"/>
                <a:sym typeface="Calibri"/>
              </a:rPr>
              <a:t>Fiche du lecteur</a:t>
            </a:r>
            <a:endParaRPr sz="1800" b="0" i="0" u="none" strike="noStrike" cap="none">
              <a:solidFill>
                <a:srgbClr val="00707F"/>
              </a:solidFill>
              <a:latin typeface="Calibri"/>
              <a:ea typeface="Calibri"/>
              <a:cs typeface="Calibri"/>
              <a:sym typeface="Calibri"/>
            </a:endParaRPr>
          </a:p>
        </p:txBody>
      </p:sp>
      <p:sp>
        <p:nvSpPr>
          <p:cNvPr id="570" name="Google Shape;570;p24"/>
          <p:cNvSpPr txBox="1"/>
          <p:nvPr/>
        </p:nvSpPr>
        <p:spPr>
          <a:xfrm>
            <a:off x="461819" y="5160405"/>
            <a:ext cx="8224981"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r>
              <a:rPr lang="fr-FR" sz="1800" b="0" i="0" u="none" strike="noStrike" cap="none">
                <a:solidFill>
                  <a:schemeClr val="dk1"/>
                </a:solidFill>
                <a:latin typeface="Calibri"/>
                <a:ea typeface="Calibri"/>
                <a:cs typeface="Calibri"/>
                <a:sym typeface="Calibri"/>
              </a:rPr>
              <a:t>Trois zones : </a:t>
            </a:r>
            <a:endParaRPr/>
          </a:p>
          <a:p>
            <a:pPr marL="342900" marR="0" lvl="3" indent="-342900" algn="l" rtl="0">
              <a:lnSpc>
                <a:spcPct val="100000"/>
              </a:lnSpc>
              <a:spcBef>
                <a:spcPts val="0"/>
              </a:spcBef>
              <a:spcAft>
                <a:spcPts val="0"/>
              </a:spcAft>
              <a:buClr>
                <a:schemeClr val="dk1"/>
              </a:buClr>
              <a:buSzPts val="1800"/>
              <a:buFont typeface="Arial"/>
              <a:buAutoNum type="arabicPeriod"/>
            </a:pPr>
            <a:r>
              <a:rPr lang="fr-FR" sz="1800" b="0" i="0" u="none" strike="noStrike" cap="none">
                <a:solidFill>
                  <a:schemeClr val="dk1"/>
                </a:solidFill>
                <a:latin typeface="Calibri"/>
                <a:ea typeface="Calibri"/>
                <a:cs typeface="Calibri"/>
                <a:sym typeface="Calibri"/>
              </a:rPr>
              <a:t>Informations</a:t>
            </a:r>
            <a:endParaRPr/>
          </a:p>
          <a:p>
            <a:pPr marL="342900" marR="0" lvl="3" indent="-342900" algn="l" rtl="0">
              <a:lnSpc>
                <a:spcPct val="100000"/>
              </a:lnSpc>
              <a:spcBef>
                <a:spcPts val="0"/>
              </a:spcBef>
              <a:spcAft>
                <a:spcPts val="0"/>
              </a:spcAft>
              <a:buClr>
                <a:schemeClr val="dk1"/>
              </a:buClr>
              <a:buSzPts val="1800"/>
              <a:buFont typeface="Arial"/>
              <a:buAutoNum type="arabicPeriod"/>
            </a:pPr>
            <a:r>
              <a:rPr lang="fr-FR" sz="1800" b="0" i="0" u="none" strike="noStrike" cap="none">
                <a:solidFill>
                  <a:schemeClr val="dk1"/>
                </a:solidFill>
                <a:latin typeface="Calibri"/>
                <a:ea typeface="Calibri"/>
                <a:cs typeface="Calibri"/>
                <a:sym typeface="Calibri"/>
              </a:rPr>
              <a:t>Notes</a:t>
            </a:r>
            <a:endParaRPr/>
          </a:p>
          <a:p>
            <a:pPr marL="342900" marR="0" lvl="3" indent="-342900" algn="l" rtl="0">
              <a:lnSpc>
                <a:spcPct val="100000"/>
              </a:lnSpc>
              <a:spcBef>
                <a:spcPts val="0"/>
              </a:spcBef>
              <a:spcAft>
                <a:spcPts val="0"/>
              </a:spcAft>
              <a:buClr>
                <a:schemeClr val="dk1"/>
              </a:buClr>
              <a:buSzPts val="1800"/>
              <a:buFont typeface="Arial"/>
              <a:buAutoNum type="arabicPeriod"/>
            </a:pPr>
            <a:r>
              <a:rPr lang="fr-FR" sz="1800" b="0" i="0" u="none" strike="noStrike" cap="none">
                <a:solidFill>
                  <a:schemeClr val="dk1"/>
                </a:solidFill>
                <a:latin typeface="Calibri"/>
                <a:ea typeface="Calibri"/>
                <a:cs typeface="Calibri"/>
                <a:sym typeface="Calibri"/>
              </a:rPr>
              <a:t>Services</a:t>
            </a:r>
            <a:endParaRPr sz="1800" b="0" i="0" u="none" strike="noStrike" cap="none">
              <a:solidFill>
                <a:schemeClr val="dk1"/>
              </a:solidFill>
              <a:latin typeface="Calibri"/>
              <a:ea typeface="Calibri"/>
              <a:cs typeface="Calibri"/>
              <a:sym typeface="Calibri"/>
            </a:endParaRPr>
          </a:p>
        </p:txBody>
      </p:sp>
      <p:sp>
        <p:nvSpPr>
          <p:cNvPr id="571" name="Google Shape;571;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Calibri"/>
              <a:buNone/>
            </a:pPr>
            <a:fld id="{00000000-1234-1234-1234-123412341234}" type="slidenum">
              <a:rPr lang="fr-FR"/>
              <a:t>25</a:t>
            </a:fld>
            <a:endParaRPr/>
          </a:p>
        </p:txBody>
      </p:sp>
      <p:pic>
        <p:nvPicPr>
          <p:cNvPr id="3" name="Image 2">
            <a:extLst>
              <a:ext uri="{FF2B5EF4-FFF2-40B4-BE49-F238E27FC236}">
                <a16:creationId xmlns:a16="http://schemas.microsoft.com/office/drawing/2014/main" id="{EA8A30B4-4C03-4D3B-A4E7-8F2754F4DE17}"/>
              </a:ext>
            </a:extLst>
          </p:cNvPr>
          <p:cNvPicPr>
            <a:picLocks noChangeAspect="1"/>
          </p:cNvPicPr>
          <p:nvPr/>
        </p:nvPicPr>
        <p:blipFill>
          <a:blip r:embed="rId3"/>
          <a:stretch>
            <a:fillRect/>
          </a:stretch>
        </p:blipFill>
        <p:spPr>
          <a:xfrm>
            <a:off x="161647" y="1626084"/>
            <a:ext cx="8820705" cy="3244437"/>
          </a:xfrm>
          <a:prstGeom prst="rect">
            <a:avLst/>
          </a:prstGeom>
          <a:ln w="9525">
            <a:solidFill>
              <a:schemeClr val="tx1"/>
            </a:solidFill>
          </a:ln>
        </p:spPr>
      </p:pic>
      <p:sp>
        <p:nvSpPr>
          <p:cNvPr id="4" name="Rectangle 3">
            <a:extLst>
              <a:ext uri="{FF2B5EF4-FFF2-40B4-BE49-F238E27FC236}">
                <a16:creationId xmlns:a16="http://schemas.microsoft.com/office/drawing/2014/main" id="{B28FB32A-CCFC-44D8-89CD-2ED2BECF876E}"/>
              </a:ext>
            </a:extLst>
          </p:cNvPr>
          <p:cNvSpPr/>
          <p:nvPr/>
        </p:nvSpPr>
        <p:spPr>
          <a:xfrm>
            <a:off x="7911574" y="3666564"/>
            <a:ext cx="559042" cy="2958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73" name="Google Shape;573;p24"/>
          <p:cNvSpPr/>
          <p:nvPr/>
        </p:nvSpPr>
        <p:spPr>
          <a:xfrm>
            <a:off x="7553067" y="3394131"/>
            <a:ext cx="1519602" cy="1644356"/>
          </a:xfrm>
          <a:prstGeom prst="roundRect">
            <a:avLst>
              <a:gd name="adj" fmla="val 16667"/>
            </a:avLst>
          </a:prstGeom>
          <a:noFill/>
          <a:ln w="19050" cap="flat" cmpd="sng">
            <a:solidFill>
              <a:srgbClr val="C00000"/>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6" name="Rectangle 15">
            <a:extLst>
              <a:ext uri="{FF2B5EF4-FFF2-40B4-BE49-F238E27FC236}">
                <a16:creationId xmlns:a16="http://schemas.microsoft.com/office/drawing/2014/main" id="{055A7835-347B-497F-B269-EBC28B6C8289}"/>
              </a:ext>
            </a:extLst>
          </p:cNvPr>
          <p:cNvSpPr/>
          <p:nvPr/>
        </p:nvSpPr>
        <p:spPr>
          <a:xfrm>
            <a:off x="8063980" y="4371448"/>
            <a:ext cx="497775" cy="13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77" name="Google Shape;577;p24"/>
          <p:cNvSpPr txBox="1"/>
          <p:nvPr/>
        </p:nvSpPr>
        <p:spPr>
          <a:xfrm>
            <a:off x="7726354" y="3506704"/>
            <a:ext cx="28612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1400" b="0" i="0" u="none" strike="noStrike" cap="none" dirty="0">
                <a:solidFill>
                  <a:srgbClr val="C00000"/>
                </a:solidFill>
                <a:latin typeface="Arial"/>
                <a:ea typeface="Arial"/>
                <a:cs typeface="Arial"/>
                <a:sym typeface="Arial"/>
              </a:rPr>
              <a:t>1</a:t>
            </a:r>
            <a:endParaRPr dirty="0">
              <a:solidFill>
                <a:srgbClr val="C00000"/>
              </a:solidFill>
            </a:endParaRPr>
          </a:p>
        </p:txBody>
      </p:sp>
      <p:sp>
        <p:nvSpPr>
          <p:cNvPr id="575" name="Google Shape;575;p24"/>
          <p:cNvSpPr/>
          <p:nvPr/>
        </p:nvSpPr>
        <p:spPr>
          <a:xfrm>
            <a:off x="7529979" y="2455302"/>
            <a:ext cx="1542690" cy="823525"/>
          </a:xfrm>
          <a:prstGeom prst="roundRect">
            <a:avLst>
              <a:gd name="adj" fmla="val 16667"/>
            </a:avLst>
          </a:prstGeom>
          <a:noFill/>
          <a:ln w="19050" cap="flat" cmpd="sng">
            <a:solidFill>
              <a:srgbClr val="C00000"/>
            </a:solidFill>
            <a:prstDash val="solid"/>
            <a:round/>
            <a:headEnd type="none" w="sm" len="sm"/>
            <a:tailEnd type="none" w="sm" len="sm"/>
          </a:ln>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578" name="Google Shape;578;p24"/>
          <p:cNvSpPr txBox="1"/>
          <p:nvPr/>
        </p:nvSpPr>
        <p:spPr>
          <a:xfrm>
            <a:off x="7728431" y="2770828"/>
            <a:ext cx="28405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1400" b="0" i="0" u="none" strike="noStrike" cap="none" dirty="0">
                <a:solidFill>
                  <a:srgbClr val="C00000"/>
                </a:solidFill>
                <a:latin typeface="Arial"/>
                <a:ea typeface="Arial"/>
                <a:cs typeface="Arial"/>
                <a:sym typeface="Arial"/>
              </a:rPr>
              <a:t>2</a:t>
            </a:r>
            <a:endParaRPr dirty="0">
              <a:solidFill>
                <a:srgbClr val="C00000"/>
              </a:solidFill>
            </a:endParaRPr>
          </a:p>
        </p:txBody>
      </p:sp>
      <p:sp>
        <p:nvSpPr>
          <p:cNvPr id="574" name="Google Shape;574;p24"/>
          <p:cNvSpPr/>
          <p:nvPr/>
        </p:nvSpPr>
        <p:spPr>
          <a:xfrm>
            <a:off x="457200" y="2008094"/>
            <a:ext cx="6271019" cy="2187388"/>
          </a:xfrm>
          <a:prstGeom prst="roundRect">
            <a:avLst>
              <a:gd name="adj" fmla="val 16667"/>
            </a:avLst>
          </a:prstGeom>
          <a:noFill/>
          <a:ln w="19050" cap="flat" cmpd="sng">
            <a:solidFill>
              <a:srgbClr val="C00000"/>
            </a:solidFill>
            <a:prstDash val="solid"/>
            <a:round/>
            <a:headEnd type="none" w="sm" len="sm"/>
            <a:tailEnd type="none" w="sm" len="sm"/>
          </a:ln>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579" name="Google Shape;579;p24"/>
          <p:cNvSpPr txBox="1"/>
          <p:nvPr/>
        </p:nvSpPr>
        <p:spPr>
          <a:xfrm>
            <a:off x="5044214" y="2666402"/>
            <a:ext cx="28405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1400" b="0" i="0" u="none" strike="noStrike" cap="none" dirty="0">
                <a:solidFill>
                  <a:srgbClr val="C00000"/>
                </a:solidFill>
                <a:latin typeface="Arial"/>
                <a:ea typeface="Arial"/>
                <a:cs typeface="Arial"/>
                <a:sym typeface="Arial"/>
              </a:rPr>
              <a:t>3</a:t>
            </a:r>
            <a:endParaRPr dirty="0">
              <a:solidFill>
                <a:srgbClr val="C00000"/>
              </a:solidFill>
            </a:endParaRPr>
          </a:p>
        </p:txBody>
      </p:sp>
      <p:sp>
        <p:nvSpPr>
          <p:cNvPr id="2" name="Rectangle : coins arrondis 1">
            <a:extLst>
              <a:ext uri="{FF2B5EF4-FFF2-40B4-BE49-F238E27FC236}">
                <a16:creationId xmlns:a16="http://schemas.microsoft.com/office/drawing/2014/main" id="{D7DA1DB6-D745-C331-6FBC-2709C52CD4EF}"/>
              </a:ext>
            </a:extLst>
          </p:cNvPr>
          <p:cNvSpPr/>
          <p:nvPr/>
        </p:nvSpPr>
        <p:spPr>
          <a:xfrm>
            <a:off x="7442791" y="2008094"/>
            <a:ext cx="393404" cy="279242"/>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25"/>
          <p:cNvSpPr txBox="1"/>
          <p:nvPr/>
        </p:nvSpPr>
        <p:spPr>
          <a:xfrm>
            <a:off x="457200" y="796092"/>
            <a:ext cx="8229600" cy="62154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5FA3B0"/>
              </a:buClr>
              <a:buSzPts val="3600"/>
              <a:buFont typeface="Calibri"/>
              <a:buNone/>
            </a:pPr>
            <a:r>
              <a:rPr lang="fr-FR" sz="3600" b="0" i="0" dirty="0">
                <a:solidFill>
                  <a:srgbClr val="00707F"/>
                </a:solidFill>
                <a:latin typeface="Calibri"/>
                <a:ea typeface="Calibri"/>
                <a:cs typeface="Calibri"/>
                <a:sym typeface="Calibri"/>
              </a:rPr>
              <a:t>Fiche du lecteur &gt; Zone 1 (1)</a:t>
            </a:r>
            <a:endParaRPr sz="1800" dirty="0">
              <a:solidFill>
                <a:srgbClr val="00707F"/>
              </a:solidFill>
              <a:latin typeface="Calibri"/>
              <a:ea typeface="Calibri"/>
              <a:cs typeface="Calibri"/>
              <a:sym typeface="Calibri"/>
            </a:endParaRPr>
          </a:p>
        </p:txBody>
      </p:sp>
      <p:sp>
        <p:nvSpPr>
          <p:cNvPr id="464" name="Google Shape;464;p25"/>
          <p:cNvSpPr txBox="1"/>
          <p:nvPr/>
        </p:nvSpPr>
        <p:spPr>
          <a:xfrm>
            <a:off x="466439" y="5465843"/>
            <a:ext cx="822498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Calibri"/>
              <a:buNone/>
            </a:pPr>
            <a:r>
              <a:rPr lang="fr-FR" sz="1800">
                <a:solidFill>
                  <a:schemeClr val="dk1"/>
                </a:solidFill>
                <a:latin typeface="Calibri"/>
                <a:ea typeface="Calibri"/>
                <a:cs typeface="Calibri"/>
                <a:sym typeface="Calibri"/>
              </a:rPr>
              <a:t>Cliquer sur l’identifiant du lecteur (Bxxxxxx ou Sxxxxxx ou Uxxxxxx ou Cxxxxxx)</a:t>
            </a:r>
            <a:endParaRPr sz="1800">
              <a:solidFill>
                <a:schemeClr val="dk1"/>
              </a:solidFill>
              <a:latin typeface="Calibri"/>
              <a:ea typeface="Calibri"/>
              <a:cs typeface="Calibri"/>
              <a:sym typeface="Calibri"/>
            </a:endParaRPr>
          </a:p>
        </p:txBody>
      </p:sp>
      <p:sp>
        <p:nvSpPr>
          <p:cNvPr id="465" name="Google Shape;465;p25"/>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fr-FR"/>
              <a:t>26</a:t>
            </a:fld>
            <a:endParaRPr/>
          </a:p>
        </p:txBody>
      </p:sp>
      <p:pic>
        <p:nvPicPr>
          <p:cNvPr id="466" name="Google Shape;466;p25"/>
          <p:cNvPicPr preferRelativeResize="0"/>
          <p:nvPr/>
        </p:nvPicPr>
        <p:blipFill rotWithShape="1">
          <a:blip r:embed="rId3">
            <a:alphaModFix/>
          </a:blip>
          <a:srcRect/>
          <a:stretch/>
        </p:blipFill>
        <p:spPr>
          <a:xfrm>
            <a:off x="2624658" y="1816471"/>
            <a:ext cx="2736481" cy="3379896"/>
          </a:xfrm>
          <a:prstGeom prst="rect">
            <a:avLst/>
          </a:prstGeom>
          <a:noFill/>
          <a:ln w="9525" cap="flat" cmpd="sng">
            <a:solidFill>
              <a:schemeClr val="dk1"/>
            </a:solidFill>
            <a:prstDash val="solid"/>
            <a:round/>
            <a:headEnd type="none" w="sm" len="sm"/>
            <a:tailEnd type="none" w="sm" len="sm"/>
          </a:ln>
        </p:spPr>
      </p:pic>
      <p:sp>
        <p:nvSpPr>
          <p:cNvPr id="2" name="Rectangle : coins arrondis 1">
            <a:extLst>
              <a:ext uri="{FF2B5EF4-FFF2-40B4-BE49-F238E27FC236}">
                <a16:creationId xmlns:a16="http://schemas.microsoft.com/office/drawing/2014/main" id="{11EC5A1A-4294-1EC5-8D69-6B1FB36FB50A}"/>
              </a:ext>
            </a:extLst>
          </p:cNvPr>
          <p:cNvSpPr/>
          <p:nvPr/>
        </p:nvSpPr>
        <p:spPr>
          <a:xfrm>
            <a:off x="2656557" y="3838353"/>
            <a:ext cx="1096737" cy="542261"/>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26"/>
          <p:cNvSpPr txBox="1"/>
          <p:nvPr/>
        </p:nvSpPr>
        <p:spPr>
          <a:xfrm>
            <a:off x="457200" y="796092"/>
            <a:ext cx="8229600" cy="62154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5FA3B0"/>
              </a:buClr>
              <a:buSzPts val="3600"/>
              <a:buFont typeface="Calibri"/>
              <a:buNone/>
            </a:pPr>
            <a:r>
              <a:rPr lang="fr-FR" sz="3600" b="0" i="0" dirty="0">
                <a:solidFill>
                  <a:srgbClr val="00707F"/>
                </a:solidFill>
                <a:latin typeface="Calibri"/>
                <a:ea typeface="Calibri"/>
                <a:cs typeface="Calibri"/>
                <a:sym typeface="Calibri"/>
              </a:rPr>
              <a:t>Fiche du lecteur &gt; Zone 1 (2)</a:t>
            </a:r>
            <a:endParaRPr sz="1800" dirty="0">
              <a:solidFill>
                <a:srgbClr val="00707F"/>
              </a:solidFill>
              <a:latin typeface="Calibri"/>
              <a:ea typeface="Calibri"/>
              <a:cs typeface="Calibri"/>
              <a:sym typeface="Calibri"/>
            </a:endParaRPr>
          </a:p>
        </p:txBody>
      </p:sp>
      <p:sp>
        <p:nvSpPr>
          <p:cNvPr id="474" name="Google Shape;474;p26"/>
          <p:cNvSpPr txBox="1"/>
          <p:nvPr/>
        </p:nvSpPr>
        <p:spPr>
          <a:xfrm>
            <a:off x="461820" y="3966433"/>
            <a:ext cx="8224981" cy="21543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Calibri"/>
              <a:buNone/>
            </a:pPr>
            <a:r>
              <a:rPr lang="fr-FR" sz="1800" dirty="0">
                <a:solidFill>
                  <a:schemeClr val="dk1"/>
                </a:solidFill>
                <a:latin typeface="Calibri"/>
                <a:ea typeface="Calibri"/>
                <a:cs typeface="Calibri"/>
                <a:sym typeface="Calibri"/>
              </a:rPr>
              <a:t>10 onglets disponibles</a:t>
            </a:r>
          </a:p>
          <a:p>
            <a:pPr marL="0" marR="0" lvl="0" indent="0" algn="l" rtl="0">
              <a:spcBef>
                <a:spcPts val="0"/>
              </a:spcBef>
              <a:spcAft>
                <a:spcPts val="0"/>
              </a:spcAft>
              <a:buClr>
                <a:schemeClr val="dk1"/>
              </a:buClr>
              <a:buSzPts val="1800"/>
              <a:buFont typeface="Calibri"/>
              <a:buNone/>
            </a:pPr>
            <a:endParaRPr lang="fr-FR" sz="1800" dirty="0">
              <a:solidFill>
                <a:schemeClr val="dk1"/>
              </a:solidFill>
              <a:latin typeface="Calibri"/>
              <a:ea typeface="Calibri"/>
              <a:cs typeface="Calibri"/>
              <a:sym typeface="Calibri"/>
            </a:endParaRPr>
          </a:p>
          <a:p>
            <a:pPr>
              <a:buClr>
                <a:schemeClr val="dk1"/>
              </a:buClr>
              <a:buSzPts val="1800"/>
            </a:pPr>
            <a:r>
              <a:rPr lang="fr-FR" sz="1600" dirty="0"/>
              <a:t>Les onglets </a:t>
            </a:r>
            <a:r>
              <a:rPr lang="fr-FR" sz="1600" i="1" dirty="0" err="1"/>
              <a:t>Statistics</a:t>
            </a:r>
            <a:r>
              <a:rPr lang="fr-FR" sz="1600" i="1" dirty="0"/>
              <a:t> </a:t>
            </a:r>
            <a:r>
              <a:rPr lang="fr-FR" sz="1600" i="0" dirty="0"/>
              <a:t>et </a:t>
            </a:r>
            <a:r>
              <a:rPr lang="fr-FR" sz="1600" i="1" dirty="0"/>
              <a:t>Proxy For</a:t>
            </a:r>
            <a:r>
              <a:rPr lang="fr-FR" sz="1600" i="0" dirty="0"/>
              <a:t> créent une erreur sur Alma quand on a le rôle </a:t>
            </a:r>
            <a:r>
              <a:rPr lang="fr-FR" sz="1600" i="1" dirty="0"/>
              <a:t>Circulation Desk </a:t>
            </a:r>
            <a:r>
              <a:rPr lang="fr-FR" sz="1600" i="1" dirty="0" err="1"/>
              <a:t>Operator</a:t>
            </a:r>
            <a:r>
              <a:rPr lang="fr-FR" sz="1600" i="1" dirty="0"/>
              <a:t> Limited </a:t>
            </a:r>
            <a:r>
              <a:rPr lang="fr-FR" sz="1600" i="0" dirty="0"/>
              <a:t>(jobistes).</a:t>
            </a:r>
          </a:p>
          <a:p>
            <a:pPr>
              <a:buClr>
                <a:schemeClr val="dk1"/>
              </a:buClr>
              <a:buSzPts val="1800"/>
            </a:pPr>
            <a:endParaRPr lang="fr-FR" sz="1600" dirty="0"/>
          </a:p>
          <a:p>
            <a:pPr>
              <a:buClr>
                <a:schemeClr val="dk1"/>
              </a:buClr>
              <a:buSzPts val="1800"/>
            </a:pPr>
            <a:r>
              <a:rPr lang="fr-FR" sz="1600" dirty="0"/>
              <a:t>Les données de l’onglet </a:t>
            </a:r>
            <a:r>
              <a:rPr lang="fr-FR" sz="1600" i="1" dirty="0" err="1"/>
              <a:t>History</a:t>
            </a:r>
            <a:r>
              <a:rPr lang="fr-FR" sz="1600" i="1" dirty="0"/>
              <a:t> </a:t>
            </a:r>
            <a:r>
              <a:rPr lang="fr-FR" sz="1600" dirty="0"/>
              <a:t>ne sont pas accessibles au rôle</a:t>
            </a:r>
            <a:r>
              <a:rPr lang="fr-FR" sz="1600" i="1" dirty="0"/>
              <a:t> Circulation Desk </a:t>
            </a:r>
            <a:r>
              <a:rPr lang="fr-FR" sz="1600" i="1" dirty="0" err="1"/>
              <a:t>Operator</a:t>
            </a:r>
            <a:r>
              <a:rPr lang="fr-FR" sz="1600" i="1" dirty="0"/>
              <a:t> Limited.</a:t>
            </a:r>
            <a:endParaRPr lang="fr-FR" sz="1600" dirty="0"/>
          </a:p>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475" name="Google Shape;475;p26"/>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fr-FR"/>
              <a:t>27</a:t>
            </a:fld>
            <a:endParaRPr/>
          </a:p>
        </p:txBody>
      </p:sp>
      <p:pic>
        <p:nvPicPr>
          <p:cNvPr id="3" name="Image 2">
            <a:extLst>
              <a:ext uri="{FF2B5EF4-FFF2-40B4-BE49-F238E27FC236}">
                <a16:creationId xmlns:a16="http://schemas.microsoft.com/office/drawing/2014/main" id="{FD5B9F39-DDA3-5540-6186-DB7080EECBB7}"/>
              </a:ext>
            </a:extLst>
          </p:cNvPr>
          <p:cNvPicPr>
            <a:picLocks noChangeAspect="1"/>
          </p:cNvPicPr>
          <p:nvPr/>
        </p:nvPicPr>
        <p:blipFill>
          <a:blip r:embed="rId3"/>
          <a:stretch>
            <a:fillRect/>
          </a:stretch>
        </p:blipFill>
        <p:spPr>
          <a:xfrm>
            <a:off x="366823" y="1812701"/>
            <a:ext cx="8410353" cy="1698873"/>
          </a:xfrm>
          <a:prstGeom prst="rect">
            <a:avLst/>
          </a:prstGeom>
          <a:ln>
            <a:solidFill>
              <a:schemeClr val="tx1"/>
            </a:solidFill>
          </a:ln>
        </p:spPr>
      </p:pic>
      <p:sp>
        <p:nvSpPr>
          <p:cNvPr id="5" name="Rectangle : coins arrondis 4">
            <a:extLst>
              <a:ext uri="{FF2B5EF4-FFF2-40B4-BE49-F238E27FC236}">
                <a16:creationId xmlns:a16="http://schemas.microsoft.com/office/drawing/2014/main" id="{7BF5A938-C19A-2F31-9805-39D8DEBACAE2}"/>
              </a:ext>
            </a:extLst>
          </p:cNvPr>
          <p:cNvSpPr/>
          <p:nvPr/>
        </p:nvSpPr>
        <p:spPr>
          <a:xfrm>
            <a:off x="377456" y="2052076"/>
            <a:ext cx="5130210" cy="329609"/>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27"/>
          <p:cNvSpPr txBox="1"/>
          <p:nvPr/>
        </p:nvSpPr>
        <p:spPr>
          <a:xfrm>
            <a:off x="457200" y="419570"/>
            <a:ext cx="8229600" cy="621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5FA3B0"/>
              </a:buClr>
              <a:buSzPts val="3200"/>
              <a:buFont typeface="Calibri"/>
              <a:buNone/>
            </a:pPr>
            <a:r>
              <a:rPr lang="fr-FR" sz="3200" b="0" i="0" dirty="0">
                <a:solidFill>
                  <a:srgbClr val="00707F"/>
                </a:solidFill>
                <a:latin typeface="Calibri"/>
                <a:ea typeface="Calibri"/>
                <a:cs typeface="Calibri"/>
                <a:sym typeface="Calibri"/>
              </a:rPr>
              <a:t>Fiche du lecteur &gt; Zone 1 &gt; </a:t>
            </a:r>
            <a:r>
              <a:rPr lang="fr-FR" sz="3200" b="0" i="1" dirty="0">
                <a:solidFill>
                  <a:srgbClr val="00707F"/>
                </a:solidFill>
                <a:latin typeface="Calibri"/>
                <a:ea typeface="Calibri"/>
                <a:cs typeface="Calibri"/>
                <a:sym typeface="Calibri"/>
              </a:rPr>
              <a:t>General information</a:t>
            </a:r>
            <a:endParaRPr sz="1800" dirty="0">
              <a:solidFill>
                <a:srgbClr val="00707F"/>
              </a:solidFill>
              <a:latin typeface="Calibri"/>
              <a:ea typeface="Calibri"/>
              <a:cs typeface="Calibri"/>
              <a:sym typeface="Calibri"/>
            </a:endParaRPr>
          </a:p>
        </p:txBody>
      </p:sp>
      <p:sp>
        <p:nvSpPr>
          <p:cNvPr id="483" name="Google Shape;483;p27"/>
          <p:cNvSpPr txBox="1"/>
          <p:nvPr/>
        </p:nvSpPr>
        <p:spPr>
          <a:xfrm>
            <a:off x="461825" y="5350375"/>
            <a:ext cx="8225100" cy="1477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Calibri"/>
              <a:buNone/>
            </a:pPr>
            <a:r>
              <a:rPr lang="fr-FR" sz="1800" dirty="0">
                <a:solidFill>
                  <a:schemeClr val="dk1"/>
                </a:solidFill>
                <a:latin typeface="Calibri"/>
                <a:ea typeface="Calibri"/>
                <a:cs typeface="Calibri"/>
                <a:sym typeface="Calibri"/>
              </a:rPr>
              <a:t>Deux infos importantes :</a:t>
            </a:r>
            <a:endParaRPr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Noto Sans Symbols"/>
              <a:buChar char="▪"/>
            </a:pPr>
            <a:r>
              <a:rPr lang="fr-FR" sz="1800" i="1" dirty="0">
                <a:solidFill>
                  <a:schemeClr val="dk1"/>
                </a:solidFill>
                <a:latin typeface="Calibri"/>
                <a:ea typeface="Calibri"/>
                <a:cs typeface="Calibri"/>
                <a:sym typeface="Calibri"/>
              </a:rPr>
              <a:t>Expiration date </a:t>
            </a:r>
            <a:r>
              <a:rPr lang="fr-FR" sz="1800" dirty="0">
                <a:solidFill>
                  <a:schemeClr val="dk1"/>
                </a:solidFill>
                <a:latin typeface="Calibri"/>
                <a:ea typeface="Calibri"/>
                <a:cs typeface="Calibri"/>
                <a:sym typeface="Calibri"/>
              </a:rPr>
              <a:t>: date à laquelle le compte lecteur expire </a:t>
            </a:r>
            <a:endParaRPr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Noto Sans Symbols"/>
              <a:buChar char="▪"/>
            </a:pPr>
            <a:r>
              <a:rPr lang="fr-FR" sz="1800" i="1" dirty="0">
                <a:solidFill>
                  <a:schemeClr val="dk1"/>
                </a:solidFill>
                <a:latin typeface="Calibri"/>
                <a:ea typeface="Calibri"/>
                <a:cs typeface="Calibri"/>
                <a:sym typeface="Calibri"/>
              </a:rPr>
              <a:t>Purge date </a:t>
            </a:r>
            <a:r>
              <a:rPr lang="fr-FR" sz="1800" dirty="0">
                <a:solidFill>
                  <a:schemeClr val="dk1"/>
                </a:solidFill>
                <a:latin typeface="Calibri"/>
                <a:ea typeface="Calibri"/>
                <a:cs typeface="Calibri"/>
                <a:sym typeface="Calibri"/>
              </a:rPr>
              <a:t>: date à laquelle le compte lecteur peut être effacé du système</a:t>
            </a:r>
            <a:endParaRPr sz="1800"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a:p>
            <a:pPr marL="457200" marR="0" lvl="0" indent="0" algn="l" rtl="0">
              <a:spcBef>
                <a:spcPts val="0"/>
              </a:spcBef>
              <a:spcAft>
                <a:spcPts val="0"/>
              </a:spcAft>
              <a:buClr>
                <a:schemeClr val="dk1"/>
              </a:buClr>
              <a:buSzPts val="1800"/>
              <a:buFont typeface="Calibri"/>
              <a:buNone/>
            </a:pPr>
            <a:r>
              <a:rPr lang="fr-FR" sz="1800" dirty="0">
                <a:solidFill>
                  <a:schemeClr val="dk1"/>
                </a:solidFill>
                <a:latin typeface="Calibri"/>
                <a:ea typeface="Calibri"/>
                <a:cs typeface="Calibri"/>
                <a:sym typeface="Calibri"/>
              </a:rPr>
              <a:t>   </a:t>
            </a:r>
            <a:r>
              <a:rPr lang="fr-FR" sz="1800" dirty="0">
                <a:solidFill>
                  <a:srgbClr val="C00000"/>
                </a:solidFill>
                <a:latin typeface="Calibri"/>
                <a:ea typeface="Calibri"/>
                <a:cs typeface="Calibri"/>
                <a:sym typeface="Calibri"/>
              </a:rPr>
              <a:t>Ne rien modifier dans l’onglet </a:t>
            </a:r>
            <a:r>
              <a:rPr lang="fr-FR" sz="1800" i="1" dirty="0">
                <a:solidFill>
                  <a:srgbClr val="C00000"/>
                </a:solidFill>
                <a:latin typeface="Calibri"/>
                <a:ea typeface="Calibri"/>
                <a:cs typeface="Calibri"/>
                <a:sym typeface="Calibri"/>
              </a:rPr>
              <a:t>General Information</a:t>
            </a:r>
            <a:endParaRPr sz="1800" i="1" dirty="0">
              <a:solidFill>
                <a:srgbClr val="C00000"/>
              </a:solidFill>
              <a:latin typeface="Calibri"/>
              <a:ea typeface="Calibri"/>
              <a:cs typeface="Calibri"/>
              <a:sym typeface="Calibri"/>
            </a:endParaRPr>
          </a:p>
        </p:txBody>
      </p:sp>
      <p:sp>
        <p:nvSpPr>
          <p:cNvPr id="484" name="Google Shape;484;p27"/>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fr-FR"/>
              <a:t>28</a:t>
            </a:fld>
            <a:endParaRPr/>
          </a:p>
        </p:txBody>
      </p:sp>
      <p:pic>
        <p:nvPicPr>
          <p:cNvPr id="485" name="Google Shape;485;p27"/>
          <p:cNvPicPr preferRelativeResize="0"/>
          <p:nvPr/>
        </p:nvPicPr>
        <p:blipFill rotWithShape="1">
          <a:blip r:embed="rId3">
            <a:alphaModFix/>
          </a:blip>
          <a:srcRect/>
          <a:stretch/>
        </p:blipFill>
        <p:spPr>
          <a:xfrm>
            <a:off x="437774" y="1157450"/>
            <a:ext cx="8268451" cy="4166100"/>
          </a:xfrm>
          <a:prstGeom prst="rect">
            <a:avLst/>
          </a:prstGeom>
          <a:noFill/>
          <a:ln w="9525" cap="flat" cmpd="sng">
            <a:solidFill>
              <a:schemeClr val="dk1"/>
            </a:solidFill>
            <a:prstDash val="solid"/>
            <a:round/>
            <a:headEnd type="none" w="sm" len="sm"/>
            <a:tailEnd type="none" w="sm" len="sm"/>
          </a:ln>
        </p:spPr>
      </p:pic>
      <p:pic>
        <p:nvPicPr>
          <p:cNvPr id="489" name="Google Shape;489;p27"/>
          <p:cNvPicPr preferRelativeResize="0"/>
          <p:nvPr/>
        </p:nvPicPr>
        <p:blipFill>
          <a:blip r:embed="rId4">
            <a:alphaModFix/>
          </a:blip>
          <a:stretch>
            <a:fillRect/>
          </a:stretch>
        </p:blipFill>
        <p:spPr>
          <a:xfrm>
            <a:off x="576500" y="6314049"/>
            <a:ext cx="498300" cy="449725"/>
          </a:xfrm>
          <a:prstGeom prst="rect">
            <a:avLst/>
          </a:prstGeom>
          <a:noFill/>
          <a:ln>
            <a:noFill/>
          </a:ln>
        </p:spPr>
      </p:pic>
      <p:cxnSp>
        <p:nvCxnSpPr>
          <p:cNvPr id="7" name="Connecteur droit 6"/>
          <p:cNvCxnSpPr/>
          <p:nvPr/>
        </p:nvCxnSpPr>
        <p:spPr>
          <a:xfrm>
            <a:off x="6640946" y="1052809"/>
            <a:ext cx="503806" cy="316107"/>
          </a:xfrm>
          <a:prstGeom prst="line">
            <a:avLst/>
          </a:prstGeom>
          <a:ln w="19050">
            <a:solidFill>
              <a:srgbClr val="C00000"/>
            </a:solidFill>
          </a:ln>
          <a:effectLst/>
        </p:spPr>
        <p:style>
          <a:lnRef idx="2">
            <a:schemeClr val="accent2"/>
          </a:lnRef>
          <a:fillRef idx="0">
            <a:schemeClr val="accent2"/>
          </a:fillRef>
          <a:effectRef idx="1">
            <a:schemeClr val="accent2"/>
          </a:effectRef>
          <a:fontRef idx="minor">
            <a:schemeClr val="tx1"/>
          </a:fontRef>
        </p:style>
      </p:cxnSp>
      <p:cxnSp>
        <p:nvCxnSpPr>
          <p:cNvPr id="19" name="Connecteur droit 18"/>
          <p:cNvCxnSpPr>
            <a:cxnSpLocks/>
          </p:cNvCxnSpPr>
          <p:nvPr/>
        </p:nvCxnSpPr>
        <p:spPr>
          <a:xfrm flipH="1">
            <a:off x="6691745" y="1051050"/>
            <a:ext cx="453007" cy="317866"/>
          </a:xfrm>
          <a:prstGeom prst="line">
            <a:avLst/>
          </a:prstGeom>
          <a:ln w="19050">
            <a:solidFill>
              <a:srgbClr val="C00000"/>
            </a:solidFill>
          </a:ln>
          <a:effectLst/>
        </p:spPr>
        <p:style>
          <a:lnRef idx="2">
            <a:schemeClr val="accent2"/>
          </a:lnRef>
          <a:fillRef idx="0">
            <a:schemeClr val="accent2"/>
          </a:fillRef>
          <a:effectRef idx="1">
            <a:schemeClr val="accent2"/>
          </a:effectRef>
          <a:fontRef idx="minor">
            <a:schemeClr val="tx1"/>
          </a:fontRef>
        </p:style>
      </p:cxnSp>
      <p:sp>
        <p:nvSpPr>
          <p:cNvPr id="2" name="Rectangle : coins arrondis 1">
            <a:extLst>
              <a:ext uri="{FF2B5EF4-FFF2-40B4-BE49-F238E27FC236}">
                <a16:creationId xmlns:a16="http://schemas.microsoft.com/office/drawing/2014/main" id="{4E7281A7-728F-267F-696B-5EC9BCC79AE5}"/>
              </a:ext>
            </a:extLst>
          </p:cNvPr>
          <p:cNvSpPr/>
          <p:nvPr/>
        </p:nvSpPr>
        <p:spPr>
          <a:xfrm>
            <a:off x="457200" y="1477926"/>
            <a:ext cx="1095153" cy="347100"/>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 coins arrondis 3">
            <a:extLst>
              <a:ext uri="{FF2B5EF4-FFF2-40B4-BE49-F238E27FC236}">
                <a16:creationId xmlns:a16="http://schemas.microsoft.com/office/drawing/2014/main" id="{579F052E-2668-2CF6-EA7D-985F76E6BD2D}"/>
              </a:ext>
            </a:extLst>
          </p:cNvPr>
          <p:cNvSpPr/>
          <p:nvPr/>
        </p:nvSpPr>
        <p:spPr>
          <a:xfrm>
            <a:off x="914399" y="4316818"/>
            <a:ext cx="778343" cy="263013"/>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 coins arrondis 5">
            <a:extLst>
              <a:ext uri="{FF2B5EF4-FFF2-40B4-BE49-F238E27FC236}">
                <a16:creationId xmlns:a16="http://schemas.microsoft.com/office/drawing/2014/main" id="{A62DD01D-53B6-0369-1BE0-EA4A17237F78}"/>
              </a:ext>
            </a:extLst>
          </p:cNvPr>
          <p:cNvSpPr/>
          <p:nvPr/>
        </p:nvSpPr>
        <p:spPr>
          <a:xfrm>
            <a:off x="4745665" y="4075814"/>
            <a:ext cx="778343" cy="263013"/>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28"/>
          <p:cNvSpPr txBox="1"/>
          <p:nvPr/>
        </p:nvSpPr>
        <p:spPr>
          <a:xfrm>
            <a:off x="457200" y="408815"/>
            <a:ext cx="8229600" cy="62154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5FA3B0"/>
              </a:buClr>
              <a:buSzPts val="3600"/>
              <a:buFont typeface="Calibri"/>
              <a:buNone/>
            </a:pPr>
            <a:r>
              <a:rPr lang="fr-FR" sz="3600" b="0" i="0" dirty="0">
                <a:solidFill>
                  <a:srgbClr val="00707F"/>
                </a:solidFill>
                <a:latin typeface="Calibri"/>
                <a:ea typeface="Calibri"/>
                <a:cs typeface="Calibri"/>
                <a:sym typeface="Calibri"/>
              </a:rPr>
              <a:t>Fiche du lecteur &gt; Zone 1 &gt; </a:t>
            </a:r>
            <a:r>
              <a:rPr lang="fr-FR" sz="3600" b="0" i="1" dirty="0">
                <a:solidFill>
                  <a:srgbClr val="00707F"/>
                </a:solidFill>
                <a:latin typeface="Calibri"/>
                <a:ea typeface="Calibri"/>
                <a:cs typeface="Calibri"/>
                <a:sym typeface="Calibri"/>
              </a:rPr>
              <a:t>User </a:t>
            </a:r>
            <a:r>
              <a:rPr lang="fr-FR" sz="3600" b="0" i="1" dirty="0" err="1">
                <a:solidFill>
                  <a:srgbClr val="00707F"/>
                </a:solidFill>
                <a:latin typeface="Calibri"/>
                <a:ea typeface="Calibri"/>
                <a:cs typeface="Calibri"/>
                <a:sym typeface="Calibri"/>
              </a:rPr>
              <a:t>roles</a:t>
            </a:r>
            <a:endParaRPr sz="3600" b="0" i="1" dirty="0">
              <a:solidFill>
                <a:srgbClr val="00707F"/>
              </a:solidFill>
              <a:latin typeface="Calibri"/>
              <a:ea typeface="Calibri"/>
              <a:cs typeface="Calibri"/>
              <a:sym typeface="Calibri"/>
            </a:endParaRPr>
          </a:p>
        </p:txBody>
      </p:sp>
      <p:sp>
        <p:nvSpPr>
          <p:cNvPr id="496" name="Google Shape;496;p28"/>
          <p:cNvSpPr txBox="1"/>
          <p:nvPr/>
        </p:nvSpPr>
        <p:spPr>
          <a:xfrm>
            <a:off x="568290" y="4060325"/>
            <a:ext cx="822498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Calibri"/>
              <a:buNone/>
            </a:pPr>
            <a:r>
              <a:rPr lang="fr-FR" sz="1800">
                <a:solidFill>
                  <a:schemeClr val="dk1"/>
                </a:solidFill>
                <a:latin typeface="Calibri"/>
                <a:ea typeface="Calibri"/>
                <a:cs typeface="Calibri"/>
                <a:sym typeface="Calibri"/>
              </a:rPr>
              <a:t>Uniquement pour visualisation. Tous les lecteurs ont au moins le rôle </a:t>
            </a:r>
            <a:r>
              <a:rPr lang="fr-FR" sz="1800" i="1">
                <a:solidFill>
                  <a:schemeClr val="dk1"/>
                </a:solidFill>
                <a:latin typeface="Calibri"/>
                <a:ea typeface="Calibri"/>
                <a:cs typeface="Calibri"/>
                <a:sym typeface="Calibri"/>
              </a:rPr>
              <a:t>Patron.</a:t>
            </a:r>
            <a:endParaRPr sz="1800">
              <a:solidFill>
                <a:schemeClr val="dk1"/>
              </a:solidFill>
              <a:latin typeface="Calibri"/>
              <a:ea typeface="Calibri"/>
              <a:cs typeface="Calibri"/>
              <a:sym typeface="Calibri"/>
            </a:endParaRPr>
          </a:p>
        </p:txBody>
      </p:sp>
      <p:sp>
        <p:nvSpPr>
          <p:cNvPr id="497" name="Google Shape;497;p28"/>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fr-FR"/>
              <a:t>29</a:t>
            </a:fld>
            <a:endParaRPr/>
          </a:p>
        </p:txBody>
      </p:sp>
      <p:pic>
        <p:nvPicPr>
          <p:cNvPr id="3" name="Image 2">
            <a:extLst>
              <a:ext uri="{FF2B5EF4-FFF2-40B4-BE49-F238E27FC236}">
                <a16:creationId xmlns:a16="http://schemas.microsoft.com/office/drawing/2014/main" id="{06F2C5A4-79AC-5FFF-0228-2298947554B0}"/>
              </a:ext>
            </a:extLst>
          </p:cNvPr>
          <p:cNvPicPr>
            <a:picLocks noChangeAspect="1"/>
          </p:cNvPicPr>
          <p:nvPr/>
        </p:nvPicPr>
        <p:blipFill>
          <a:blip r:embed="rId3"/>
          <a:stretch>
            <a:fillRect/>
          </a:stretch>
        </p:blipFill>
        <p:spPr>
          <a:xfrm>
            <a:off x="175364" y="1432126"/>
            <a:ext cx="8793271" cy="2129087"/>
          </a:xfrm>
          <a:prstGeom prst="rect">
            <a:avLst/>
          </a:prstGeom>
          <a:ln w="9525">
            <a:solidFill>
              <a:schemeClr val="tx1"/>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
          <p:cNvSpPr txBox="1"/>
          <p:nvPr/>
        </p:nvSpPr>
        <p:spPr>
          <a:xfrm>
            <a:off x="457200" y="796092"/>
            <a:ext cx="8229600" cy="62154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5FA3B0"/>
              </a:buClr>
              <a:buSzPts val="3600"/>
              <a:buFont typeface="Calibri"/>
              <a:buNone/>
            </a:pPr>
            <a:r>
              <a:rPr lang="fr-FR" sz="3600" b="0" i="0" u="none" strike="noStrike" cap="none" dirty="0">
                <a:solidFill>
                  <a:srgbClr val="00707F"/>
                </a:solidFill>
                <a:latin typeface="Calibri"/>
                <a:ea typeface="Calibri"/>
                <a:cs typeface="Calibri"/>
                <a:sym typeface="Calibri"/>
              </a:rPr>
              <a:t>Se connecter à Alma</a:t>
            </a:r>
            <a:endParaRPr dirty="0">
              <a:solidFill>
                <a:srgbClr val="00707F"/>
              </a:solidFill>
            </a:endParaRPr>
          </a:p>
        </p:txBody>
      </p:sp>
      <p:sp>
        <p:nvSpPr>
          <p:cNvPr id="230" name="Google Shape;230;p3"/>
          <p:cNvSpPr txBox="1"/>
          <p:nvPr/>
        </p:nvSpPr>
        <p:spPr>
          <a:xfrm>
            <a:off x="457200" y="5874082"/>
            <a:ext cx="8604607"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b="0" i="0" u="none" strike="noStrike" cap="none" dirty="0">
                <a:solidFill>
                  <a:schemeClr val="dk1"/>
                </a:solidFill>
                <a:latin typeface="Calibri"/>
                <a:ea typeface="Calibri"/>
                <a:cs typeface="Calibri"/>
                <a:sym typeface="Calibri"/>
              </a:rPr>
              <a:t>À l’aide des liens fournis sur </a:t>
            </a:r>
            <a:r>
              <a:rPr lang="fr-FR" sz="1800" b="0" i="0" u="none" strike="noStrike" cap="none" dirty="0" err="1">
                <a:solidFill>
                  <a:schemeClr val="dk1"/>
                </a:solidFill>
                <a:latin typeface="Calibri"/>
                <a:ea typeface="Calibri"/>
                <a:cs typeface="Calibri"/>
                <a:sym typeface="Calibri"/>
              </a:rPr>
              <a:t>Alma@ULiège</a:t>
            </a:r>
            <a:r>
              <a:rPr lang="fr-FR" sz="1800" b="0" i="0" u="none" strike="noStrike" cap="none" dirty="0">
                <a:solidFill>
                  <a:schemeClr val="dk1"/>
                </a:solidFill>
                <a:latin typeface="Calibri"/>
                <a:ea typeface="Calibri"/>
                <a:cs typeface="Calibri"/>
                <a:sym typeface="Calibri"/>
              </a:rPr>
              <a:t> Library : </a:t>
            </a:r>
            <a:r>
              <a:rPr lang="fr-FR" sz="1800" b="0" i="0" u="sng" strike="noStrike" cap="none" dirty="0">
                <a:solidFill>
                  <a:schemeClr val="dk1"/>
                </a:solidFill>
                <a:latin typeface="Calibri"/>
                <a:ea typeface="Calibri"/>
                <a:cs typeface="Calibri"/>
                <a:sym typeface="Calibri"/>
                <a:hlinkClick r:id="rId3"/>
              </a:rPr>
              <a:t>https://app.lib.uliege.be/alma/acces/</a:t>
            </a:r>
            <a:endParaRPr sz="1800" dirty="0">
              <a:solidFill>
                <a:schemeClr val="dk1"/>
              </a:solidFill>
              <a:latin typeface="Calibri"/>
              <a:ea typeface="Calibri"/>
              <a:cs typeface="Calibri"/>
              <a:sym typeface="Calibri"/>
            </a:endParaRPr>
          </a:p>
        </p:txBody>
      </p:sp>
      <p:sp>
        <p:nvSpPr>
          <p:cNvPr id="231" name="Google Shape;231;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3</a:t>
            </a:fld>
            <a:endParaRPr/>
          </a:p>
        </p:txBody>
      </p:sp>
      <p:pic>
        <p:nvPicPr>
          <p:cNvPr id="232" name="Google Shape;232;p3"/>
          <p:cNvPicPr preferRelativeResize="0"/>
          <p:nvPr/>
        </p:nvPicPr>
        <p:blipFill rotWithShape="1">
          <a:blip r:embed="rId4">
            <a:alphaModFix/>
          </a:blip>
          <a:srcRect/>
          <a:stretch/>
        </p:blipFill>
        <p:spPr>
          <a:xfrm>
            <a:off x="2333891" y="1733045"/>
            <a:ext cx="4406943" cy="3559717"/>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29"/>
          <p:cNvSpPr txBox="1"/>
          <p:nvPr/>
        </p:nvSpPr>
        <p:spPr>
          <a:xfrm>
            <a:off x="457200" y="796092"/>
            <a:ext cx="8229600" cy="62154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5FA3B0"/>
              </a:buClr>
              <a:buSzPts val="3200"/>
              <a:buFont typeface="Calibri"/>
              <a:buNone/>
            </a:pPr>
            <a:r>
              <a:rPr lang="fr-FR" sz="3200" b="0" i="0" dirty="0">
                <a:solidFill>
                  <a:srgbClr val="00707F"/>
                </a:solidFill>
                <a:latin typeface="Calibri"/>
                <a:ea typeface="Calibri"/>
                <a:cs typeface="Calibri"/>
                <a:sym typeface="Calibri"/>
              </a:rPr>
              <a:t>Fiche du lecteur &gt; Zone 1 &gt; </a:t>
            </a:r>
            <a:r>
              <a:rPr lang="fr-FR" sz="3200" b="0" i="1" dirty="0">
                <a:solidFill>
                  <a:srgbClr val="00707F"/>
                </a:solidFill>
                <a:latin typeface="Calibri"/>
                <a:ea typeface="Calibri"/>
                <a:cs typeface="Calibri"/>
                <a:sym typeface="Calibri"/>
              </a:rPr>
              <a:t>Contact information</a:t>
            </a:r>
            <a:endParaRPr sz="1800" dirty="0">
              <a:solidFill>
                <a:srgbClr val="00707F"/>
              </a:solidFill>
              <a:latin typeface="Calibri"/>
              <a:ea typeface="Calibri"/>
              <a:cs typeface="Calibri"/>
              <a:sym typeface="Calibri"/>
            </a:endParaRPr>
          </a:p>
        </p:txBody>
      </p:sp>
      <p:sp>
        <p:nvSpPr>
          <p:cNvPr id="505" name="Google Shape;505;p29"/>
          <p:cNvSpPr txBox="1"/>
          <p:nvPr/>
        </p:nvSpPr>
        <p:spPr>
          <a:xfrm>
            <a:off x="487100" y="5796374"/>
            <a:ext cx="8225100" cy="923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Calibri"/>
              <a:buNone/>
            </a:pPr>
            <a:r>
              <a:rPr lang="fr-FR" sz="1800" dirty="0">
                <a:solidFill>
                  <a:schemeClr val="dk1"/>
                </a:solidFill>
                <a:latin typeface="Calibri"/>
                <a:ea typeface="Calibri"/>
                <a:cs typeface="Calibri"/>
                <a:sym typeface="Calibri"/>
              </a:rPr>
              <a:t>Adresse(s), numéro(s) de téléphone et adresse(s) mail</a:t>
            </a:r>
            <a:endParaRPr sz="1800"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a:p>
            <a:pPr marL="457200" marR="0" lvl="0" indent="0" algn="l" rtl="0">
              <a:spcBef>
                <a:spcPts val="0"/>
              </a:spcBef>
              <a:spcAft>
                <a:spcPts val="0"/>
              </a:spcAft>
              <a:buClr>
                <a:schemeClr val="dk1"/>
              </a:buClr>
              <a:buSzPts val="1800"/>
              <a:buFont typeface="Calibri"/>
              <a:buNone/>
            </a:pPr>
            <a:r>
              <a:rPr lang="fr-FR" sz="1800" dirty="0">
                <a:solidFill>
                  <a:schemeClr val="dk1"/>
                </a:solidFill>
                <a:latin typeface="Calibri"/>
                <a:ea typeface="Calibri"/>
                <a:cs typeface="Calibri"/>
                <a:sym typeface="Calibri"/>
              </a:rPr>
              <a:t>   </a:t>
            </a:r>
            <a:r>
              <a:rPr lang="fr-FR" sz="1800" dirty="0">
                <a:solidFill>
                  <a:srgbClr val="C00000"/>
                </a:solidFill>
                <a:latin typeface="Calibri"/>
                <a:ea typeface="Calibri"/>
                <a:cs typeface="Calibri"/>
                <a:sym typeface="Calibri"/>
              </a:rPr>
              <a:t>Ces informations sont strictement à usage professionnel</a:t>
            </a:r>
            <a:endParaRPr sz="1800" dirty="0">
              <a:solidFill>
                <a:srgbClr val="C00000"/>
              </a:solidFill>
              <a:latin typeface="Calibri"/>
              <a:ea typeface="Calibri"/>
              <a:cs typeface="Calibri"/>
              <a:sym typeface="Calibri"/>
            </a:endParaRPr>
          </a:p>
        </p:txBody>
      </p:sp>
      <p:sp>
        <p:nvSpPr>
          <p:cNvPr id="506" name="Google Shape;506;p29"/>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fr-FR"/>
              <a:t>30</a:t>
            </a:fld>
            <a:endParaRPr/>
          </a:p>
        </p:txBody>
      </p:sp>
      <p:pic>
        <p:nvPicPr>
          <p:cNvPr id="507" name="Google Shape;507;p29"/>
          <p:cNvPicPr preferRelativeResize="0"/>
          <p:nvPr/>
        </p:nvPicPr>
        <p:blipFill rotWithShape="1">
          <a:blip r:embed="rId3">
            <a:alphaModFix/>
          </a:blip>
          <a:srcRect/>
          <a:stretch/>
        </p:blipFill>
        <p:spPr>
          <a:xfrm>
            <a:off x="457200" y="1432361"/>
            <a:ext cx="8113019" cy="4300781"/>
          </a:xfrm>
          <a:prstGeom prst="rect">
            <a:avLst/>
          </a:prstGeom>
          <a:noFill/>
          <a:ln w="9525" cap="flat" cmpd="sng">
            <a:solidFill>
              <a:schemeClr val="dk1"/>
            </a:solidFill>
            <a:prstDash val="solid"/>
            <a:round/>
            <a:headEnd type="none" w="sm" len="sm"/>
            <a:tailEnd type="none" w="sm" len="sm"/>
          </a:ln>
        </p:spPr>
      </p:pic>
      <p:pic>
        <p:nvPicPr>
          <p:cNvPr id="509" name="Google Shape;509;p29"/>
          <p:cNvPicPr preferRelativeResize="0"/>
          <p:nvPr/>
        </p:nvPicPr>
        <p:blipFill>
          <a:blip r:embed="rId4">
            <a:alphaModFix/>
          </a:blip>
          <a:stretch>
            <a:fillRect/>
          </a:stretch>
        </p:blipFill>
        <p:spPr>
          <a:xfrm>
            <a:off x="576500" y="6237849"/>
            <a:ext cx="498300" cy="449725"/>
          </a:xfrm>
          <a:prstGeom prst="rect">
            <a:avLst/>
          </a:prstGeom>
          <a:noFill/>
          <a:ln>
            <a:noFill/>
          </a:ln>
        </p:spPr>
      </p:pic>
      <p:sp>
        <p:nvSpPr>
          <p:cNvPr id="4" name="Rectangle : coins arrondis 3">
            <a:extLst>
              <a:ext uri="{FF2B5EF4-FFF2-40B4-BE49-F238E27FC236}">
                <a16:creationId xmlns:a16="http://schemas.microsoft.com/office/drawing/2014/main" id="{90F91B17-D1CC-B3A4-6183-B4CAFBFD4299}"/>
              </a:ext>
            </a:extLst>
          </p:cNvPr>
          <p:cNvSpPr/>
          <p:nvPr/>
        </p:nvSpPr>
        <p:spPr>
          <a:xfrm>
            <a:off x="1488557" y="1754374"/>
            <a:ext cx="1095155" cy="337441"/>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30"/>
          <p:cNvSpPr txBox="1"/>
          <p:nvPr/>
        </p:nvSpPr>
        <p:spPr>
          <a:xfrm>
            <a:off x="457200" y="796092"/>
            <a:ext cx="8229600" cy="62154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5FA3B0"/>
              </a:buClr>
              <a:buSzPts val="3600"/>
              <a:buFont typeface="Calibri"/>
              <a:buNone/>
            </a:pPr>
            <a:r>
              <a:rPr lang="fr-FR" sz="3600" b="0" i="0" dirty="0">
                <a:solidFill>
                  <a:srgbClr val="00707F"/>
                </a:solidFill>
                <a:latin typeface="Calibri"/>
                <a:ea typeface="Calibri"/>
                <a:cs typeface="Calibri"/>
                <a:sym typeface="Calibri"/>
              </a:rPr>
              <a:t>Fiche du lecteur &gt; Zone 1 &gt; </a:t>
            </a:r>
            <a:r>
              <a:rPr lang="fr-FR" sz="3600" b="0" i="1" dirty="0" err="1">
                <a:solidFill>
                  <a:srgbClr val="00707F"/>
                </a:solidFill>
                <a:latin typeface="Calibri"/>
                <a:ea typeface="Calibri"/>
                <a:cs typeface="Calibri"/>
                <a:sym typeface="Calibri"/>
              </a:rPr>
              <a:t>Identifiers</a:t>
            </a:r>
            <a:endParaRPr sz="3600" b="0" i="1" dirty="0">
              <a:solidFill>
                <a:srgbClr val="00707F"/>
              </a:solidFill>
              <a:latin typeface="Calibri"/>
              <a:ea typeface="Calibri"/>
              <a:cs typeface="Calibri"/>
              <a:sym typeface="Calibri"/>
            </a:endParaRPr>
          </a:p>
        </p:txBody>
      </p:sp>
      <p:sp>
        <p:nvSpPr>
          <p:cNvPr id="516" name="Google Shape;516;p30"/>
          <p:cNvSpPr txBox="1"/>
          <p:nvPr/>
        </p:nvSpPr>
        <p:spPr>
          <a:xfrm>
            <a:off x="457200" y="5314876"/>
            <a:ext cx="822498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Calibri"/>
              <a:buNone/>
            </a:pPr>
            <a:r>
              <a:rPr lang="fr-FR" sz="1800">
                <a:solidFill>
                  <a:schemeClr val="dk1"/>
                </a:solidFill>
                <a:latin typeface="Calibri"/>
                <a:ea typeface="Calibri"/>
                <a:cs typeface="Calibri"/>
                <a:sym typeface="Calibri"/>
              </a:rPr>
              <a:t>Identifiants internes, utiles seulement pour les administrateurs</a:t>
            </a:r>
            <a:endParaRPr sz="1800">
              <a:solidFill>
                <a:schemeClr val="dk1"/>
              </a:solidFill>
              <a:latin typeface="Calibri"/>
              <a:ea typeface="Calibri"/>
              <a:cs typeface="Calibri"/>
              <a:sym typeface="Calibri"/>
            </a:endParaRPr>
          </a:p>
        </p:txBody>
      </p:sp>
      <p:sp>
        <p:nvSpPr>
          <p:cNvPr id="517" name="Google Shape;517;p30"/>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fr-FR"/>
              <a:t>31</a:t>
            </a:fld>
            <a:endParaRPr/>
          </a:p>
        </p:txBody>
      </p:sp>
      <p:pic>
        <p:nvPicPr>
          <p:cNvPr id="518" name="Google Shape;518;p30"/>
          <p:cNvPicPr preferRelativeResize="0"/>
          <p:nvPr/>
        </p:nvPicPr>
        <p:blipFill rotWithShape="1">
          <a:blip r:embed="rId3">
            <a:alphaModFix/>
          </a:blip>
          <a:srcRect/>
          <a:stretch/>
        </p:blipFill>
        <p:spPr>
          <a:xfrm>
            <a:off x="230909" y="1982030"/>
            <a:ext cx="8682181" cy="2176898"/>
          </a:xfrm>
          <a:prstGeom prst="rect">
            <a:avLst/>
          </a:prstGeom>
          <a:noFill/>
          <a:ln w="9525" cap="flat" cmpd="sng">
            <a:solidFill>
              <a:schemeClr val="dk1"/>
            </a:solidFill>
            <a:prstDash val="solid"/>
            <a:round/>
            <a:headEnd type="none" w="sm" len="sm"/>
            <a:tailEnd type="none" w="sm" len="sm"/>
          </a:ln>
        </p:spPr>
      </p:pic>
      <p:sp>
        <p:nvSpPr>
          <p:cNvPr id="3" name="Rectangle : coins arrondis 2">
            <a:extLst>
              <a:ext uri="{FF2B5EF4-FFF2-40B4-BE49-F238E27FC236}">
                <a16:creationId xmlns:a16="http://schemas.microsoft.com/office/drawing/2014/main" id="{B7B7757A-72AA-6DB4-1417-92DDB2C04A79}"/>
              </a:ext>
            </a:extLst>
          </p:cNvPr>
          <p:cNvSpPr/>
          <p:nvPr/>
        </p:nvSpPr>
        <p:spPr>
          <a:xfrm>
            <a:off x="2339162" y="2310573"/>
            <a:ext cx="882503" cy="358199"/>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31"/>
          <p:cNvSpPr txBox="1"/>
          <p:nvPr/>
        </p:nvSpPr>
        <p:spPr>
          <a:xfrm>
            <a:off x="457200" y="796092"/>
            <a:ext cx="8229600" cy="62154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5FA3B0"/>
              </a:buClr>
              <a:buSzPts val="3600"/>
              <a:buFont typeface="Calibri"/>
              <a:buNone/>
            </a:pPr>
            <a:r>
              <a:rPr lang="fr-FR" sz="3600" b="0" i="0" dirty="0">
                <a:solidFill>
                  <a:srgbClr val="00707F"/>
                </a:solidFill>
                <a:latin typeface="Calibri"/>
                <a:ea typeface="Calibri"/>
                <a:cs typeface="Calibri"/>
                <a:sym typeface="Calibri"/>
              </a:rPr>
              <a:t>Fiche du lecteur &gt; Zone 1 &gt; </a:t>
            </a:r>
            <a:r>
              <a:rPr lang="fr-FR" sz="3600" b="0" i="1" dirty="0">
                <a:solidFill>
                  <a:srgbClr val="00707F"/>
                </a:solidFill>
                <a:latin typeface="Calibri"/>
                <a:ea typeface="Calibri"/>
                <a:cs typeface="Calibri"/>
                <a:sym typeface="Calibri"/>
              </a:rPr>
              <a:t>Notes</a:t>
            </a:r>
            <a:endParaRPr sz="1800" dirty="0">
              <a:solidFill>
                <a:srgbClr val="00707F"/>
              </a:solidFill>
              <a:latin typeface="Calibri"/>
              <a:ea typeface="Calibri"/>
              <a:cs typeface="Calibri"/>
              <a:sym typeface="Calibri"/>
            </a:endParaRPr>
          </a:p>
        </p:txBody>
      </p:sp>
      <p:sp>
        <p:nvSpPr>
          <p:cNvPr id="526" name="Google Shape;526;p31"/>
          <p:cNvSpPr txBox="1"/>
          <p:nvPr/>
        </p:nvSpPr>
        <p:spPr>
          <a:xfrm>
            <a:off x="457200" y="5457471"/>
            <a:ext cx="822498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Calibri"/>
              <a:buNone/>
            </a:pPr>
            <a:r>
              <a:rPr lang="fr-FR" sz="1800">
                <a:solidFill>
                  <a:schemeClr val="dk1"/>
                </a:solidFill>
                <a:latin typeface="Calibri"/>
                <a:ea typeface="Calibri"/>
                <a:cs typeface="Calibri"/>
                <a:sym typeface="Calibri"/>
              </a:rPr>
              <a:t>Correspond au contenu de la zone 2 de la fiche du lecteur : </a:t>
            </a:r>
            <a:r>
              <a:rPr lang="fr-FR" sz="1800" i="1">
                <a:solidFill>
                  <a:schemeClr val="dk1"/>
                </a:solidFill>
                <a:latin typeface="Calibri"/>
                <a:ea typeface="Calibri"/>
                <a:cs typeface="Calibri"/>
                <a:sym typeface="Calibri"/>
              </a:rPr>
              <a:t>Notes</a:t>
            </a:r>
            <a:r>
              <a:rPr lang="fr-FR"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527" name="Google Shape;527;p31"/>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fr-FR"/>
              <a:t>32</a:t>
            </a:fld>
            <a:endParaRPr/>
          </a:p>
        </p:txBody>
      </p:sp>
      <p:pic>
        <p:nvPicPr>
          <p:cNvPr id="528" name="Google Shape;528;p31"/>
          <p:cNvPicPr preferRelativeResize="0"/>
          <p:nvPr/>
        </p:nvPicPr>
        <p:blipFill rotWithShape="1">
          <a:blip r:embed="rId3">
            <a:alphaModFix/>
          </a:blip>
          <a:srcRect/>
          <a:stretch/>
        </p:blipFill>
        <p:spPr>
          <a:xfrm>
            <a:off x="231732" y="1854217"/>
            <a:ext cx="8455068" cy="2489225"/>
          </a:xfrm>
          <a:prstGeom prst="rect">
            <a:avLst/>
          </a:prstGeom>
          <a:noFill/>
          <a:ln w="9525" cap="flat" cmpd="sng">
            <a:solidFill>
              <a:schemeClr val="dk1"/>
            </a:solidFill>
            <a:prstDash val="solid"/>
            <a:round/>
            <a:headEnd type="none" w="sm" len="sm"/>
            <a:tailEnd type="none" w="sm" len="sm"/>
          </a:ln>
        </p:spPr>
      </p:pic>
      <p:sp>
        <p:nvSpPr>
          <p:cNvPr id="3" name="Rectangle : coins arrondis 2">
            <a:extLst>
              <a:ext uri="{FF2B5EF4-FFF2-40B4-BE49-F238E27FC236}">
                <a16:creationId xmlns:a16="http://schemas.microsoft.com/office/drawing/2014/main" id="{BCF85311-7CCD-87FB-1086-699031CB4176}"/>
              </a:ext>
            </a:extLst>
          </p:cNvPr>
          <p:cNvSpPr/>
          <p:nvPr/>
        </p:nvSpPr>
        <p:spPr>
          <a:xfrm>
            <a:off x="2945218" y="2161078"/>
            <a:ext cx="765545" cy="370589"/>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p73"/>
          <p:cNvSpPr txBox="1"/>
          <p:nvPr/>
        </p:nvSpPr>
        <p:spPr>
          <a:xfrm>
            <a:off x="228599" y="530891"/>
            <a:ext cx="8229600" cy="60216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5FA3B0"/>
              </a:buClr>
              <a:buSzPts val="3600"/>
              <a:buFont typeface="Calibri"/>
              <a:buNone/>
            </a:pPr>
            <a:r>
              <a:rPr lang="fr-FR" sz="3600" b="0" i="0" u="none" strike="noStrike" cap="none">
                <a:solidFill>
                  <a:srgbClr val="00707F"/>
                </a:solidFill>
                <a:latin typeface="Calibri"/>
                <a:ea typeface="Calibri"/>
                <a:cs typeface="Calibri"/>
                <a:sym typeface="Calibri"/>
              </a:rPr>
              <a:t>Ajouter une note</a:t>
            </a:r>
            <a:endParaRPr sz="1800" b="0" i="0" u="none" strike="noStrike" cap="none">
              <a:solidFill>
                <a:srgbClr val="00707F"/>
              </a:solidFill>
              <a:latin typeface="Calibri"/>
              <a:ea typeface="Calibri"/>
              <a:cs typeface="Calibri"/>
              <a:sym typeface="Calibri"/>
            </a:endParaRPr>
          </a:p>
        </p:txBody>
      </p:sp>
      <p:sp>
        <p:nvSpPr>
          <p:cNvPr id="657" name="Google Shape;657;p73"/>
          <p:cNvSpPr txBox="1"/>
          <p:nvPr/>
        </p:nvSpPr>
        <p:spPr>
          <a:xfrm>
            <a:off x="487225" y="5502318"/>
            <a:ext cx="82251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r>
              <a:rPr lang="fr-FR" sz="1800" b="0" i="0" u="none" strike="noStrike" cap="none">
                <a:solidFill>
                  <a:schemeClr val="dk1"/>
                </a:solidFill>
                <a:latin typeface="Calibri"/>
                <a:ea typeface="Calibri"/>
                <a:cs typeface="Calibri"/>
                <a:sym typeface="Calibri"/>
              </a:rPr>
              <a:t>Dans l’onglet </a:t>
            </a:r>
            <a:r>
              <a:rPr lang="fr-FR" sz="1800" b="0" i="1" u="none" strike="noStrike" cap="none">
                <a:solidFill>
                  <a:schemeClr val="dk1"/>
                </a:solidFill>
                <a:latin typeface="Calibri"/>
                <a:ea typeface="Calibri"/>
                <a:cs typeface="Calibri"/>
                <a:sym typeface="Calibri"/>
              </a:rPr>
              <a:t>Notes</a:t>
            </a:r>
            <a:r>
              <a:rPr lang="fr-FR" sz="1800" b="0" i="0" u="none" strike="noStrike" cap="none">
                <a:solidFill>
                  <a:schemeClr val="dk1"/>
                </a:solidFill>
                <a:latin typeface="Calibri"/>
                <a:ea typeface="Calibri"/>
                <a:cs typeface="Calibri"/>
                <a:sym typeface="Calibri"/>
              </a:rPr>
              <a:t> &gt; </a:t>
            </a:r>
            <a:r>
              <a:rPr lang="fr-FR" sz="1800" b="0" i="1" u="none" strike="noStrike" cap="none">
                <a:solidFill>
                  <a:schemeClr val="dk1"/>
                </a:solidFill>
                <a:latin typeface="Calibri"/>
                <a:ea typeface="Calibri"/>
                <a:cs typeface="Calibri"/>
                <a:sym typeface="Calibri"/>
              </a:rPr>
              <a:t>Add Note</a:t>
            </a:r>
            <a:endParaRPr sz="1800" b="0" i="1" u="none" strike="noStrike" cap="none">
              <a:solidFill>
                <a:schemeClr val="dk1"/>
              </a:solidFill>
              <a:latin typeface="Calibri"/>
              <a:ea typeface="Calibri"/>
              <a:cs typeface="Calibri"/>
              <a:sym typeface="Calibri"/>
            </a:endParaRPr>
          </a:p>
        </p:txBody>
      </p:sp>
      <p:sp>
        <p:nvSpPr>
          <p:cNvPr id="658" name="Google Shape;658;p7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Calibri"/>
              <a:buNone/>
            </a:pPr>
            <a:fld id="{00000000-1234-1234-1234-123412341234}" type="slidenum">
              <a:rPr lang="fr-FR"/>
              <a:t>33</a:t>
            </a:fld>
            <a:endParaRPr/>
          </a:p>
        </p:txBody>
      </p:sp>
      <p:pic>
        <p:nvPicPr>
          <p:cNvPr id="3" name="Image 2">
            <a:extLst>
              <a:ext uri="{FF2B5EF4-FFF2-40B4-BE49-F238E27FC236}">
                <a16:creationId xmlns:a16="http://schemas.microsoft.com/office/drawing/2014/main" id="{C1564AC7-4D09-4760-A73C-16C9EAD21885}"/>
              </a:ext>
            </a:extLst>
          </p:cNvPr>
          <p:cNvPicPr>
            <a:picLocks noChangeAspect="1"/>
          </p:cNvPicPr>
          <p:nvPr/>
        </p:nvPicPr>
        <p:blipFill>
          <a:blip r:embed="rId3"/>
          <a:stretch>
            <a:fillRect/>
          </a:stretch>
        </p:blipFill>
        <p:spPr>
          <a:xfrm>
            <a:off x="228599" y="1745431"/>
            <a:ext cx="8686801" cy="3135392"/>
          </a:xfrm>
          <a:prstGeom prst="rect">
            <a:avLst/>
          </a:prstGeom>
          <a:ln w="6350">
            <a:solidFill>
              <a:schemeClr val="tx1"/>
            </a:solidFill>
          </a:ln>
        </p:spPr>
      </p:pic>
      <p:sp>
        <p:nvSpPr>
          <p:cNvPr id="6" name="Rectangle : coins arrondis 5">
            <a:extLst>
              <a:ext uri="{FF2B5EF4-FFF2-40B4-BE49-F238E27FC236}">
                <a16:creationId xmlns:a16="http://schemas.microsoft.com/office/drawing/2014/main" id="{297855AB-7A7A-41D3-809B-E9EC69DA2EEE}"/>
              </a:ext>
            </a:extLst>
          </p:cNvPr>
          <p:cNvSpPr/>
          <p:nvPr/>
        </p:nvSpPr>
        <p:spPr>
          <a:xfrm>
            <a:off x="6553200" y="2832847"/>
            <a:ext cx="1568824" cy="478749"/>
          </a:xfrm>
          <a:prstGeom prst="roundRect">
            <a:avLst/>
          </a:prstGeom>
          <a:no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6" name="Rectangle : coins arrondis 15">
            <a:extLst>
              <a:ext uri="{FF2B5EF4-FFF2-40B4-BE49-F238E27FC236}">
                <a16:creationId xmlns:a16="http://schemas.microsoft.com/office/drawing/2014/main" id="{F2C4C416-31CD-479E-A9BE-74879294C967}"/>
              </a:ext>
            </a:extLst>
          </p:cNvPr>
          <p:cNvSpPr/>
          <p:nvPr/>
        </p:nvSpPr>
        <p:spPr>
          <a:xfrm>
            <a:off x="6553200" y="4087906"/>
            <a:ext cx="1568824" cy="311106"/>
          </a:xfrm>
          <a:prstGeom prst="roundRect">
            <a:avLst/>
          </a:prstGeom>
          <a:no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7" name="Rectangle : coins arrondis 16">
            <a:extLst>
              <a:ext uri="{FF2B5EF4-FFF2-40B4-BE49-F238E27FC236}">
                <a16:creationId xmlns:a16="http://schemas.microsoft.com/office/drawing/2014/main" id="{E1AC0871-B683-4A8E-96D3-981045C3DD86}"/>
              </a:ext>
            </a:extLst>
          </p:cNvPr>
          <p:cNvSpPr/>
          <p:nvPr/>
        </p:nvSpPr>
        <p:spPr>
          <a:xfrm>
            <a:off x="6553200" y="3408216"/>
            <a:ext cx="1568824" cy="311106"/>
          </a:xfrm>
          <a:prstGeom prst="roundRect">
            <a:avLst/>
          </a:prstGeom>
          <a:no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 name="Rectangle : coins arrondis 4">
            <a:extLst>
              <a:ext uri="{FF2B5EF4-FFF2-40B4-BE49-F238E27FC236}">
                <a16:creationId xmlns:a16="http://schemas.microsoft.com/office/drawing/2014/main" id="{E5B934C0-1F43-DF89-B1F6-B415D404BCF3}"/>
              </a:ext>
            </a:extLst>
          </p:cNvPr>
          <p:cNvSpPr/>
          <p:nvPr/>
        </p:nvSpPr>
        <p:spPr>
          <a:xfrm>
            <a:off x="2286003" y="2008636"/>
            <a:ext cx="609601" cy="263013"/>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 coins arrondis 7">
            <a:extLst>
              <a:ext uri="{FF2B5EF4-FFF2-40B4-BE49-F238E27FC236}">
                <a16:creationId xmlns:a16="http://schemas.microsoft.com/office/drawing/2014/main" id="{9810FE01-445B-EBA7-B834-DA3F99FCB7C0}"/>
              </a:ext>
            </a:extLst>
          </p:cNvPr>
          <p:cNvSpPr/>
          <p:nvPr/>
        </p:nvSpPr>
        <p:spPr>
          <a:xfrm>
            <a:off x="7517217" y="2271649"/>
            <a:ext cx="778343" cy="263013"/>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 coins arrondis 9">
            <a:extLst>
              <a:ext uri="{FF2B5EF4-FFF2-40B4-BE49-F238E27FC236}">
                <a16:creationId xmlns:a16="http://schemas.microsoft.com/office/drawing/2014/main" id="{189EE4C5-2DC6-8BE9-1A26-D5C7982E9006}"/>
              </a:ext>
            </a:extLst>
          </p:cNvPr>
          <p:cNvSpPr/>
          <p:nvPr/>
        </p:nvSpPr>
        <p:spPr>
          <a:xfrm>
            <a:off x="6959074" y="3754868"/>
            <a:ext cx="462452" cy="311106"/>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p74"/>
          <p:cNvSpPr txBox="1"/>
          <p:nvPr/>
        </p:nvSpPr>
        <p:spPr>
          <a:xfrm>
            <a:off x="457200" y="521769"/>
            <a:ext cx="8229600" cy="60216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5FA3B0"/>
              </a:buClr>
              <a:buSzPts val="3600"/>
              <a:buFont typeface="Calibri"/>
              <a:buNone/>
            </a:pPr>
            <a:r>
              <a:rPr lang="fr-FR" sz="3600" b="0" i="0" u="none" strike="noStrike" cap="none">
                <a:solidFill>
                  <a:srgbClr val="00707F"/>
                </a:solidFill>
                <a:latin typeface="Calibri"/>
                <a:ea typeface="Calibri"/>
                <a:cs typeface="Calibri"/>
                <a:sym typeface="Calibri"/>
              </a:rPr>
              <a:t>Modifier une note</a:t>
            </a:r>
            <a:endParaRPr sz="1800" b="0" i="0" u="none" strike="noStrike" cap="none">
              <a:solidFill>
                <a:srgbClr val="00707F"/>
              </a:solidFill>
              <a:latin typeface="Calibri"/>
              <a:ea typeface="Calibri"/>
              <a:cs typeface="Calibri"/>
              <a:sym typeface="Calibri"/>
            </a:endParaRPr>
          </a:p>
        </p:txBody>
      </p:sp>
      <p:sp>
        <p:nvSpPr>
          <p:cNvPr id="666" name="Google Shape;666;p7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Calibri"/>
              <a:buNone/>
            </a:pPr>
            <a:fld id="{00000000-1234-1234-1234-123412341234}" type="slidenum">
              <a:rPr lang="fr-FR"/>
              <a:t>34</a:t>
            </a:fld>
            <a:endParaRPr/>
          </a:p>
        </p:txBody>
      </p:sp>
      <p:pic>
        <p:nvPicPr>
          <p:cNvPr id="3" name="Image 2">
            <a:extLst>
              <a:ext uri="{FF2B5EF4-FFF2-40B4-BE49-F238E27FC236}">
                <a16:creationId xmlns:a16="http://schemas.microsoft.com/office/drawing/2014/main" id="{E78D60CD-42E4-4DA2-B76C-2B7AC5DB53E6}"/>
              </a:ext>
            </a:extLst>
          </p:cNvPr>
          <p:cNvPicPr>
            <a:picLocks noChangeAspect="1"/>
          </p:cNvPicPr>
          <p:nvPr/>
        </p:nvPicPr>
        <p:blipFill>
          <a:blip r:embed="rId3"/>
          <a:stretch>
            <a:fillRect/>
          </a:stretch>
        </p:blipFill>
        <p:spPr>
          <a:xfrm>
            <a:off x="192741" y="1525313"/>
            <a:ext cx="8758518" cy="2365136"/>
          </a:xfrm>
          <a:prstGeom prst="rect">
            <a:avLst/>
          </a:prstGeom>
          <a:ln w="9525">
            <a:solidFill>
              <a:schemeClr val="tx1"/>
            </a:solidFill>
          </a:ln>
        </p:spPr>
      </p:pic>
      <p:pic>
        <p:nvPicPr>
          <p:cNvPr id="7" name="Image 6">
            <a:extLst>
              <a:ext uri="{FF2B5EF4-FFF2-40B4-BE49-F238E27FC236}">
                <a16:creationId xmlns:a16="http://schemas.microsoft.com/office/drawing/2014/main" id="{DFA36F24-4B06-4613-B6A0-06CAF2FA631E}"/>
              </a:ext>
            </a:extLst>
          </p:cNvPr>
          <p:cNvPicPr>
            <a:picLocks noChangeAspect="1"/>
          </p:cNvPicPr>
          <p:nvPr/>
        </p:nvPicPr>
        <p:blipFill>
          <a:blip r:embed="rId4"/>
          <a:stretch>
            <a:fillRect/>
          </a:stretch>
        </p:blipFill>
        <p:spPr>
          <a:xfrm>
            <a:off x="192741" y="4274611"/>
            <a:ext cx="8888506" cy="1266184"/>
          </a:xfrm>
          <a:prstGeom prst="rect">
            <a:avLst/>
          </a:prstGeom>
          <a:ln w="9525">
            <a:solidFill>
              <a:schemeClr val="tx1"/>
            </a:solidFill>
          </a:ln>
        </p:spPr>
      </p:pic>
      <p:sp>
        <p:nvSpPr>
          <p:cNvPr id="18" name="Rectangle 17">
            <a:extLst>
              <a:ext uri="{FF2B5EF4-FFF2-40B4-BE49-F238E27FC236}">
                <a16:creationId xmlns:a16="http://schemas.microsoft.com/office/drawing/2014/main" id="{3484D4D5-BD1A-4F4C-A0CB-D2C07AD33280}"/>
              </a:ext>
            </a:extLst>
          </p:cNvPr>
          <p:cNvSpPr/>
          <p:nvPr/>
        </p:nvSpPr>
        <p:spPr>
          <a:xfrm>
            <a:off x="5708277" y="2837329"/>
            <a:ext cx="475130" cy="174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 name="Rectangle : coins arrondis 3">
            <a:extLst>
              <a:ext uri="{FF2B5EF4-FFF2-40B4-BE49-F238E27FC236}">
                <a16:creationId xmlns:a16="http://schemas.microsoft.com/office/drawing/2014/main" id="{4B669E96-0FED-C71D-0BB6-BE5E9710C4C5}"/>
              </a:ext>
            </a:extLst>
          </p:cNvPr>
          <p:cNvSpPr/>
          <p:nvPr/>
        </p:nvSpPr>
        <p:spPr>
          <a:xfrm>
            <a:off x="2307266" y="1796900"/>
            <a:ext cx="510363" cy="276447"/>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 coins arrondis 7">
            <a:extLst>
              <a:ext uri="{FF2B5EF4-FFF2-40B4-BE49-F238E27FC236}">
                <a16:creationId xmlns:a16="http://schemas.microsoft.com/office/drawing/2014/main" id="{92EA0991-07CE-084F-F62A-3F484F902983}"/>
              </a:ext>
            </a:extLst>
          </p:cNvPr>
          <p:cNvSpPr/>
          <p:nvPr/>
        </p:nvSpPr>
        <p:spPr>
          <a:xfrm>
            <a:off x="8321104" y="2769181"/>
            <a:ext cx="462452" cy="311106"/>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 coins arrondis 11">
            <a:extLst>
              <a:ext uri="{FF2B5EF4-FFF2-40B4-BE49-F238E27FC236}">
                <a16:creationId xmlns:a16="http://schemas.microsoft.com/office/drawing/2014/main" id="{1DAB28A0-5F1B-0543-5773-7AE05838A0C5}"/>
              </a:ext>
            </a:extLst>
          </p:cNvPr>
          <p:cNvSpPr/>
          <p:nvPr/>
        </p:nvSpPr>
        <p:spPr>
          <a:xfrm>
            <a:off x="7841580" y="3069654"/>
            <a:ext cx="302963" cy="205173"/>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 coins arrondis 15">
            <a:extLst>
              <a:ext uri="{FF2B5EF4-FFF2-40B4-BE49-F238E27FC236}">
                <a16:creationId xmlns:a16="http://schemas.microsoft.com/office/drawing/2014/main" id="{B15C70D4-375A-77CA-737E-0C97948C3BA4}"/>
              </a:ext>
            </a:extLst>
          </p:cNvPr>
          <p:cNvSpPr/>
          <p:nvPr/>
        </p:nvSpPr>
        <p:spPr>
          <a:xfrm>
            <a:off x="5566106" y="5126445"/>
            <a:ext cx="302963" cy="205173"/>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 coins arrondis 19">
            <a:extLst>
              <a:ext uri="{FF2B5EF4-FFF2-40B4-BE49-F238E27FC236}">
                <a16:creationId xmlns:a16="http://schemas.microsoft.com/office/drawing/2014/main" id="{7A819CF8-EB36-9B98-EDED-5196FD0FDC22}"/>
              </a:ext>
            </a:extLst>
          </p:cNvPr>
          <p:cNvSpPr/>
          <p:nvPr/>
        </p:nvSpPr>
        <p:spPr>
          <a:xfrm>
            <a:off x="7334309" y="5137078"/>
            <a:ext cx="302963" cy="205173"/>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 coins arrondis 21">
            <a:extLst>
              <a:ext uri="{FF2B5EF4-FFF2-40B4-BE49-F238E27FC236}">
                <a16:creationId xmlns:a16="http://schemas.microsoft.com/office/drawing/2014/main" id="{B1B6821F-5B0D-BEE2-A61A-C593165D930E}"/>
              </a:ext>
            </a:extLst>
          </p:cNvPr>
          <p:cNvSpPr/>
          <p:nvPr/>
        </p:nvSpPr>
        <p:spPr>
          <a:xfrm>
            <a:off x="8459331" y="4171078"/>
            <a:ext cx="621916" cy="369024"/>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Google Shape;674;p75"/>
          <p:cNvSpPr txBox="1"/>
          <p:nvPr/>
        </p:nvSpPr>
        <p:spPr>
          <a:xfrm>
            <a:off x="457200" y="532405"/>
            <a:ext cx="8229600" cy="60216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5FA3B0"/>
              </a:buClr>
              <a:buSzPts val="3600"/>
              <a:buFont typeface="Calibri"/>
              <a:buNone/>
            </a:pPr>
            <a:r>
              <a:rPr lang="fr-FR" sz="3600" b="0" i="0" u="none" strike="noStrike" cap="none">
                <a:solidFill>
                  <a:srgbClr val="00707F"/>
                </a:solidFill>
                <a:latin typeface="Calibri"/>
                <a:ea typeface="Calibri"/>
                <a:cs typeface="Calibri"/>
                <a:sym typeface="Calibri"/>
              </a:rPr>
              <a:t>Supprimer une note</a:t>
            </a:r>
            <a:endParaRPr sz="1800" b="0" i="0" u="none" strike="noStrike" cap="none">
              <a:solidFill>
                <a:srgbClr val="00707F"/>
              </a:solidFill>
              <a:latin typeface="Calibri"/>
              <a:ea typeface="Calibri"/>
              <a:cs typeface="Calibri"/>
              <a:sym typeface="Calibri"/>
            </a:endParaRPr>
          </a:p>
        </p:txBody>
      </p:sp>
      <p:sp>
        <p:nvSpPr>
          <p:cNvPr id="675" name="Google Shape;675;p7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Calibri"/>
              <a:buNone/>
            </a:pPr>
            <a:fld id="{00000000-1234-1234-1234-123412341234}" type="slidenum">
              <a:rPr lang="fr-FR"/>
              <a:t>35</a:t>
            </a:fld>
            <a:endParaRPr/>
          </a:p>
        </p:txBody>
      </p:sp>
      <p:sp>
        <p:nvSpPr>
          <p:cNvPr id="676" name="Google Shape;676;p75"/>
          <p:cNvSpPr txBox="1"/>
          <p:nvPr/>
        </p:nvSpPr>
        <p:spPr>
          <a:xfrm>
            <a:off x="619334" y="4098008"/>
            <a:ext cx="7162800"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r>
              <a:rPr lang="fr-FR" sz="1800" b="0" i="0" u="none" strike="noStrike" cap="none">
                <a:solidFill>
                  <a:schemeClr val="dk1"/>
                </a:solidFill>
                <a:latin typeface="Calibri"/>
                <a:ea typeface="Calibri"/>
                <a:cs typeface="Calibri"/>
                <a:sym typeface="Calibri"/>
              </a:rPr>
              <a:t>La note s’efface sans demande de confirmation et disparaît définitivement du système. Prudence !</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2"/>
              </a:solidFill>
              <a:latin typeface="Calibri"/>
              <a:ea typeface="Calibri"/>
              <a:cs typeface="Calibri"/>
              <a:sym typeface="Calibri"/>
            </a:endParaRPr>
          </a:p>
        </p:txBody>
      </p:sp>
      <p:pic>
        <p:nvPicPr>
          <p:cNvPr id="3" name="Image 2">
            <a:extLst>
              <a:ext uri="{FF2B5EF4-FFF2-40B4-BE49-F238E27FC236}">
                <a16:creationId xmlns:a16="http://schemas.microsoft.com/office/drawing/2014/main" id="{8C7A36A4-00A2-4E0C-B78E-CE73FAC72B27}"/>
              </a:ext>
            </a:extLst>
          </p:cNvPr>
          <p:cNvPicPr>
            <a:picLocks noChangeAspect="1"/>
          </p:cNvPicPr>
          <p:nvPr/>
        </p:nvPicPr>
        <p:blipFill>
          <a:blip r:embed="rId3"/>
          <a:stretch>
            <a:fillRect/>
          </a:stretch>
        </p:blipFill>
        <p:spPr>
          <a:xfrm>
            <a:off x="147917" y="1594697"/>
            <a:ext cx="8848165" cy="2330590"/>
          </a:xfrm>
          <a:prstGeom prst="rect">
            <a:avLst/>
          </a:prstGeom>
          <a:ln w="9525">
            <a:solidFill>
              <a:schemeClr val="tx1"/>
            </a:solidFill>
          </a:ln>
        </p:spPr>
      </p:pic>
      <p:sp>
        <p:nvSpPr>
          <p:cNvPr id="5" name="Rectangle 4">
            <a:extLst>
              <a:ext uri="{FF2B5EF4-FFF2-40B4-BE49-F238E27FC236}">
                <a16:creationId xmlns:a16="http://schemas.microsoft.com/office/drawing/2014/main" id="{55B1E614-DB1B-4181-8CA7-8E32903DB6D3}"/>
              </a:ext>
            </a:extLst>
          </p:cNvPr>
          <p:cNvSpPr/>
          <p:nvPr/>
        </p:nvSpPr>
        <p:spPr>
          <a:xfrm>
            <a:off x="5665695" y="2935942"/>
            <a:ext cx="672352" cy="1434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 name="Rectangle : coins arrondis 3">
            <a:extLst>
              <a:ext uri="{FF2B5EF4-FFF2-40B4-BE49-F238E27FC236}">
                <a16:creationId xmlns:a16="http://schemas.microsoft.com/office/drawing/2014/main" id="{19D98C49-ECE5-2D04-EBA7-EC013C60B1A1}"/>
              </a:ext>
            </a:extLst>
          </p:cNvPr>
          <p:cNvSpPr/>
          <p:nvPr/>
        </p:nvSpPr>
        <p:spPr>
          <a:xfrm>
            <a:off x="2270117" y="1868174"/>
            <a:ext cx="579406" cy="279602"/>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coins arrondis 6">
            <a:extLst>
              <a:ext uri="{FF2B5EF4-FFF2-40B4-BE49-F238E27FC236}">
                <a16:creationId xmlns:a16="http://schemas.microsoft.com/office/drawing/2014/main" id="{4C4DF392-2B53-6967-2CCD-104026FF5A05}"/>
              </a:ext>
            </a:extLst>
          </p:cNvPr>
          <p:cNvSpPr/>
          <p:nvPr/>
        </p:nvSpPr>
        <p:spPr>
          <a:xfrm>
            <a:off x="8405104" y="2833355"/>
            <a:ext cx="388019" cy="345780"/>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 coins arrondis 11">
            <a:extLst>
              <a:ext uri="{FF2B5EF4-FFF2-40B4-BE49-F238E27FC236}">
                <a16:creationId xmlns:a16="http://schemas.microsoft.com/office/drawing/2014/main" id="{AB613AC4-C744-8609-688D-4053FBAAB1B6}"/>
              </a:ext>
            </a:extLst>
          </p:cNvPr>
          <p:cNvSpPr/>
          <p:nvPr/>
        </p:nvSpPr>
        <p:spPr>
          <a:xfrm>
            <a:off x="7846964" y="3450266"/>
            <a:ext cx="488962" cy="271130"/>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32"/>
          <p:cNvSpPr txBox="1"/>
          <p:nvPr/>
        </p:nvSpPr>
        <p:spPr>
          <a:xfrm>
            <a:off x="457200" y="530272"/>
            <a:ext cx="8229600" cy="62154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5FA3B0"/>
              </a:buClr>
              <a:buSzPts val="3600"/>
              <a:buFont typeface="Calibri"/>
              <a:buNone/>
            </a:pPr>
            <a:r>
              <a:rPr lang="fr-FR" sz="3600" b="0" i="0" u="none" strike="noStrike" cap="none">
                <a:solidFill>
                  <a:srgbClr val="00707F"/>
                </a:solidFill>
                <a:latin typeface="Calibri"/>
                <a:ea typeface="Calibri"/>
                <a:cs typeface="Calibri"/>
                <a:sym typeface="Calibri"/>
              </a:rPr>
              <a:t>Fiche du lecteur &gt; Zone 1 &gt; </a:t>
            </a:r>
            <a:r>
              <a:rPr lang="fr-FR" sz="3600" b="0" i="1" u="none" strike="noStrike" cap="none">
                <a:solidFill>
                  <a:srgbClr val="00707F"/>
                </a:solidFill>
                <a:latin typeface="Calibri"/>
                <a:ea typeface="Calibri"/>
                <a:cs typeface="Calibri"/>
                <a:sym typeface="Calibri"/>
              </a:rPr>
              <a:t>Blocks</a:t>
            </a:r>
            <a:r>
              <a:rPr lang="fr-FR" sz="3600" b="0" i="0" u="none" strike="noStrike" cap="none">
                <a:solidFill>
                  <a:srgbClr val="00707F"/>
                </a:solidFill>
                <a:latin typeface="Calibri"/>
                <a:ea typeface="Calibri"/>
                <a:cs typeface="Calibri"/>
                <a:sym typeface="Calibri"/>
              </a:rPr>
              <a:t> (1)</a:t>
            </a:r>
            <a:endParaRPr sz="1800" b="0" i="0" u="none" strike="noStrike" cap="none">
              <a:solidFill>
                <a:srgbClr val="00707F"/>
              </a:solidFill>
              <a:latin typeface="Calibri"/>
              <a:ea typeface="Calibri"/>
              <a:cs typeface="Calibri"/>
              <a:sym typeface="Calibri"/>
            </a:endParaRPr>
          </a:p>
        </p:txBody>
      </p:sp>
      <p:sp>
        <p:nvSpPr>
          <p:cNvPr id="684" name="Google Shape;684;p32"/>
          <p:cNvSpPr txBox="1"/>
          <p:nvPr/>
        </p:nvSpPr>
        <p:spPr>
          <a:xfrm>
            <a:off x="386663" y="5196976"/>
            <a:ext cx="822498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r>
              <a:rPr lang="fr-FR" sz="1800" b="0" i="0" u="none" strike="noStrike" cap="none">
                <a:solidFill>
                  <a:schemeClr val="dk1"/>
                </a:solidFill>
                <a:latin typeface="Calibri"/>
                <a:ea typeface="Calibri"/>
                <a:cs typeface="Calibri"/>
                <a:sym typeface="Calibri"/>
              </a:rPr>
              <a:t>Blocages insérés par le personnel (pas les blocages système)</a:t>
            </a:r>
            <a:endParaRPr sz="1800" b="0" i="0" u="none" strike="noStrike" cap="none">
              <a:solidFill>
                <a:schemeClr val="dk1"/>
              </a:solidFill>
              <a:latin typeface="Calibri"/>
              <a:ea typeface="Calibri"/>
              <a:cs typeface="Calibri"/>
              <a:sym typeface="Calibri"/>
            </a:endParaRPr>
          </a:p>
        </p:txBody>
      </p:sp>
      <p:sp>
        <p:nvSpPr>
          <p:cNvPr id="685" name="Google Shape;685;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Calibri"/>
              <a:buNone/>
            </a:pPr>
            <a:fld id="{00000000-1234-1234-1234-123412341234}" type="slidenum">
              <a:rPr lang="fr-FR"/>
              <a:t>36</a:t>
            </a:fld>
            <a:endParaRPr/>
          </a:p>
        </p:txBody>
      </p:sp>
      <p:pic>
        <p:nvPicPr>
          <p:cNvPr id="686" name="Google Shape;686;p32"/>
          <p:cNvPicPr preferRelativeResize="0"/>
          <p:nvPr/>
        </p:nvPicPr>
        <p:blipFill rotWithShape="1">
          <a:blip r:embed="rId3">
            <a:alphaModFix/>
          </a:blip>
          <a:srcRect/>
          <a:stretch/>
        </p:blipFill>
        <p:spPr>
          <a:xfrm>
            <a:off x="312483" y="1749149"/>
            <a:ext cx="8505173" cy="2629021"/>
          </a:xfrm>
          <a:prstGeom prst="rect">
            <a:avLst/>
          </a:prstGeom>
          <a:noFill/>
          <a:ln w="9525" cap="flat" cmpd="sng">
            <a:solidFill>
              <a:schemeClr val="dk1"/>
            </a:solidFill>
            <a:prstDash val="solid"/>
            <a:round/>
            <a:headEnd type="none" w="sm" len="sm"/>
            <a:tailEnd type="none" w="sm" len="sm"/>
          </a:ln>
        </p:spPr>
      </p:pic>
      <p:sp>
        <p:nvSpPr>
          <p:cNvPr id="3" name="Rectangle : coins arrondis 2">
            <a:extLst>
              <a:ext uri="{FF2B5EF4-FFF2-40B4-BE49-F238E27FC236}">
                <a16:creationId xmlns:a16="http://schemas.microsoft.com/office/drawing/2014/main" id="{0F71A17D-B6B6-2B8D-7191-E67F06486E6B}"/>
              </a:ext>
            </a:extLst>
          </p:cNvPr>
          <p:cNvSpPr/>
          <p:nvPr/>
        </p:nvSpPr>
        <p:spPr>
          <a:xfrm>
            <a:off x="3641715" y="2080823"/>
            <a:ext cx="675102" cy="354031"/>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33"/>
          <p:cNvSpPr txBox="1"/>
          <p:nvPr/>
        </p:nvSpPr>
        <p:spPr>
          <a:xfrm>
            <a:off x="457200" y="796092"/>
            <a:ext cx="8229600" cy="62154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5FA3B0"/>
              </a:buClr>
              <a:buSzPts val="3600"/>
              <a:buFont typeface="Calibri"/>
              <a:buNone/>
            </a:pPr>
            <a:r>
              <a:rPr lang="fr-FR" sz="3600" b="0" i="0" dirty="0">
                <a:solidFill>
                  <a:srgbClr val="00707F"/>
                </a:solidFill>
                <a:latin typeface="Calibri"/>
                <a:ea typeface="Calibri"/>
                <a:cs typeface="Calibri"/>
                <a:sym typeface="Calibri"/>
              </a:rPr>
              <a:t>Fiche du lecteur &gt; Zone 1 &gt; </a:t>
            </a:r>
            <a:r>
              <a:rPr lang="fr-FR" sz="3600" b="0" i="1" dirty="0">
                <a:solidFill>
                  <a:srgbClr val="00707F"/>
                </a:solidFill>
                <a:latin typeface="Calibri"/>
                <a:ea typeface="Calibri"/>
                <a:cs typeface="Calibri"/>
                <a:sym typeface="Calibri"/>
              </a:rPr>
              <a:t>Blocks</a:t>
            </a:r>
            <a:r>
              <a:rPr lang="fr-FR" sz="3600" b="0" i="0" dirty="0">
                <a:solidFill>
                  <a:srgbClr val="00707F"/>
                </a:solidFill>
                <a:latin typeface="Calibri"/>
                <a:ea typeface="Calibri"/>
                <a:cs typeface="Calibri"/>
                <a:sym typeface="Calibri"/>
              </a:rPr>
              <a:t> (2)</a:t>
            </a:r>
            <a:endParaRPr sz="1800" dirty="0">
              <a:solidFill>
                <a:srgbClr val="00707F"/>
              </a:solidFill>
              <a:latin typeface="Calibri"/>
              <a:ea typeface="Calibri"/>
              <a:cs typeface="Calibri"/>
              <a:sym typeface="Calibri"/>
            </a:endParaRPr>
          </a:p>
        </p:txBody>
      </p:sp>
      <p:sp>
        <p:nvSpPr>
          <p:cNvPr id="546" name="Google Shape;546;p33"/>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fr-FR"/>
              <a:t>37</a:t>
            </a:fld>
            <a:endParaRPr/>
          </a:p>
        </p:txBody>
      </p:sp>
      <p:sp>
        <p:nvSpPr>
          <p:cNvPr id="547" name="Google Shape;547;p33"/>
          <p:cNvSpPr txBox="1"/>
          <p:nvPr/>
        </p:nvSpPr>
        <p:spPr>
          <a:xfrm>
            <a:off x="1078523" y="2485292"/>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48" name="Google Shape;548;p33"/>
          <p:cNvSpPr txBox="1"/>
          <p:nvPr/>
        </p:nvSpPr>
        <p:spPr>
          <a:xfrm>
            <a:off x="750277" y="2356338"/>
            <a:ext cx="7678615"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Calibri"/>
              <a:buNone/>
            </a:pPr>
            <a:r>
              <a:rPr lang="fr-FR" sz="1800" dirty="0">
                <a:solidFill>
                  <a:schemeClr val="dk1"/>
                </a:solidFill>
                <a:latin typeface="Calibri"/>
                <a:ea typeface="Calibri"/>
                <a:cs typeface="Calibri"/>
                <a:sym typeface="Calibri"/>
              </a:rPr>
              <a:t>Le lecteur est bloqué </a:t>
            </a:r>
            <a:r>
              <a:rPr lang="fr-FR" sz="1800" b="1" dirty="0">
                <a:solidFill>
                  <a:schemeClr val="dk1"/>
                </a:solidFill>
                <a:latin typeface="Calibri"/>
                <a:ea typeface="Calibri"/>
                <a:cs typeface="Calibri"/>
                <a:sym typeface="Calibri"/>
              </a:rPr>
              <a:t>automatiquement </a:t>
            </a:r>
            <a:r>
              <a:rPr lang="fr-FR" sz="1800" dirty="0">
                <a:solidFill>
                  <a:schemeClr val="dk1"/>
                </a:solidFill>
                <a:latin typeface="Calibri"/>
                <a:ea typeface="Calibri"/>
                <a:cs typeface="Calibri"/>
                <a:sym typeface="Calibri"/>
              </a:rPr>
              <a:t>par Alma si :  </a:t>
            </a:r>
            <a:endParaRPr sz="1800"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Noto Sans Symbols"/>
              <a:buChar char="▪"/>
            </a:pPr>
            <a:r>
              <a:rPr lang="fr-FR" sz="1800" dirty="0">
                <a:solidFill>
                  <a:schemeClr val="dk1"/>
                </a:solidFill>
                <a:latin typeface="Calibri"/>
                <a:ea typeface="Calibri"/>
                <a:cs typeface="Calibri"/>
                <a:sym typeface="Calibri"/>
              </a:rPr>
              <a:t>3 documents ou plus en retard</a:t>
            </a:r>
            <a:endParaRPr sz="1800" dirty="0">
              <a:solidFill>
                <a:schemeClr val="dk1"/>
              </a:solidFill>
              <a:latin typeface="Calibri"/>
              <a:ea typeface="Calibri"/>
              <a:cs typeface="Calibri"/>
              <a:sym typeface="Calibri"/>
            </a:endParaRPr>
          </a:p>
          <a:p>
            <a:pPr marL="285750" marR="0" lvl="0" indent="-171450" algn="l" rtl="0">
              <a:spcBef>
                <a:spcPts val="0"/>
              </a:spcBef>
              <a:spcAft>
                <a:spcPts val="0"/>
              </a:spcAft>
              <a:buClr>
                <a:schemeClr val="dk2"/>
              </a:buClr>
              <a:buSzPts val="1800"/>
              <a:buFont typeface="Noto Sans Symbols"/>
              <a:buNone/>
            </a:pPr>
            <a:endParaRPr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Noto Sans Symbols"/>
              <a:buChar char="▪"/>
            </a:pPr>
            <a:r>
              <a:rPr lang="fr-FR" sz="1800" dirty="0">
                <a:solidFill>
                  <a:schemeClr val="dk1"/>
                </a:solidFill>
                <a:latin typeface="Calibri"/>
                <a:ea typeface="Calibri"/>
                <a:cs typeface="Calibri"/>
                <a:sym typeface="Calibri"/>
              </a:rPr>
              <a:t>plus de 25€ d’amendes</a:t>
            </a:r>
            <a:endParaRPr sz="1800" dirty="0">
              <a:solidFill>
                <a:schemeClr val="dk1"/>
              </a:solidFill>
              <a:latin typeface="Calibri"/>
              <a:ea typeface="Calibri"/>
              <a:cs typeface="Calibri"/>
              <a:sym typeface="Calibri"/>
            </a:endParaRPr>
          </a:p>
          <a:p>
            <a:pPr marL="285750" marR="0" lvl="0" indent="-171450" algn="l" rtl="0">
              <a:spcBef>
                <a:spcPts val="0"/>
              </a:spcBef>
              <a:spcAft>
                <a:spcPts val="0"/>
              </a:spcAft>
              <a:buClr>
                <a:schemeClr val="dk2"/>
              </a:buClr>
              <a:buSzPts val="1800"/>
              <a:buFont typeface="Noto Sans Symbols"/>
              <a:buNone/>
            </a:pPr>
            <a:endParaRPr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Noto Sans Symbols"/>
              <a:buChar char="▪"/>
            </a:pPr>
            <a:r>
              <a:rPr lang="fr-FR" sz="1800" dirty="0">
                <a:solidFill>
                  <a:schemeClr val="dk1"/>
                </a:solidFill>
                <a:latin typeface="Calibri"/>
                <a:ea typeface="Calibri"/>
                <a:cs typeface="Calibri"/>
                <a:sym typeface="Calibri"/>
              </a:rPr>
              <a:t>le compte est expiré</a:t>
            </a:r>
            <a:endParaRPr sz="1800"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800"/>
              <a:buFont typeface="Calibri"/>
              <a:buNone/>
            </a:pPr>
            <a:endParaRPr sz="1800" dirty="0">
              <a:solidFill>
                <a:schemeClr val="dk2"/>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34"/>
          <p:cNvSpPr txBox="1"/>
          <p:nvPr/>
        </p:nvSpPr>
        <p:spPr>
          <a:xfrm>
            <a:off x="457200" y="796092"/>
            <a:ext cx="8229600" cy="62154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5FA3B0"/>
              </a:buClr>
              <a:buSzPts val="3600"/>
              <a:buFont typeface="Calibri"/>
              <a:buNone/>
            </a:pPr>
            <a:r>
              <a:rPr lang="fr-FR" sz="3600" b="0" i="0" dirty="0">
                <a:solidFill>
                  <a:srgbClr val="00707F"/>
                </a:solidFill>
                <a:latin typeface="Calibri"/>
                <a:ea typeface="Calibri"/>
                <a:cs typeface="Calibri"/>
                <a:sym typeface="Calibri"/>
              </a:rPr>
              <a:t>Fiche du lecteur &gt; Zone 1 &gt; </a:t>
            </a:r>
            <a:r>
              <a:rPr lang="fr-FR" sz="3600" b="0" i="1" dirty="0">
                <a:solidFill>
                  <a:srgbClr val="00707F"/>
                </a:solidFill>
                <a:latin typeface="Calibri"/>
                <a:ea typeface="Calibri"/>
                <a:cs typeface="Calibri"/>
                <a:sym typeface="Calibri"/>
              </a:rPr>
              <a:t>Blocks</a:t>
            </a:r>
            <a:r>
              <a:rPr lang="fr-FR" sz="3600" b="0" i="0" dirty="0">
                <a:solidFill>
                  <a:srgbClr val="00707F"/>
                </a:solidFill>
                <a:latin typeface="Calibri"/>
                <a:ea typeface="Calibri"/>
                <a:cs typeface="Calibri"/>
                <a:sym typeface="Calibri"/>
              </a:rPr>
              <a:t> (3)</a:t>
            </a:r>
            <a:endParaRPr sz="1800" dirty="0">
              <a:solidFill>
                <a:srgbClr val="00707F"/>
              </a:solidFill>
              <a:latin typeface="Calibri"/>
              <a:ea typeface="Calibri"/>
              <a:cs typeface="Calibri"/>
              <a:sym typeface="Calibri"/>
            </a:endParaRPr>
          </a:p>
        </p:txBody>
      </p:sp>
      <p:sp>
        <p:nvSpPr>
          <p:cNvPr id="555" name="Google Shape;555;p34"/>
          <p:cNvSpPr txBox="1"/>
          <p:nvPr/>
        </p:nvSpPr>
        <p:spPr>
          <a:xfrm>
            <a:off x="425301" y="4295754"/>
            <a:ext cx="8224981"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Calibri"/>
              <a:buNone/>
            </a:pPr>
            <a:r>
              <a:rPr lang="fr-FR" sz="1800" dirty="0">
                <a:solidFill>
                  <a:schemeClr val="dk1"/>
                </a:solidFill>
                <a:latin typeface="Calibri"/>
                <a:ea typeface="Calibri"/>
                <a:cs typeface="Calibri"/>
                <a:sym typeface="Calibri"/>
              </a:rPr>
              <a:t>Visualisation dans </a:t>
            </a:r>
            <a:r>
              <a:rPr lang="fr-FR" sz="1800" dirty="0" err="1">
                <a:solidFill>
                  <a:schemeClr val="dk1"/>
                </a:solidFill>
                <a:latin typeface="Calibri"/>
                <a:ea typeface="Calibri"/>
                <a:cs typeface="Calibri"/>
                <a:sym typeface="Calibri"/>
              </a:rPr>
              <a:t>ULiège</a:t>
            </a:r>
            <a:r>
              <a:rPr lang="fr-FR" sz="1800" dirty="0">
                <a:solidFill>
                  <a:schemeClr val="dk1"/>
                </a:solidFill>
                <a:latin typeface="Calibri"/>
                <a:ea typeface="Calibri"/>
                <a:cs typeface="Calibri"/>
                <a:sym typeface="Calibri"/>
              </a:rPr>
              <a:t> Library des blocages et des notes insérés par le personnel </a:t>
            </a:r>
            <a:endParaRPr sz="1800"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800"/>
              <a:buFont typeface="Calibri"/>
              <a:buNone/>
            </a:pPr>
            <a:r>
              <a:rPr lang="fr-FR" sz="1800" dirty="0">
                <a:solidFill>
                  <a:schemeClr val="dk1"/>
                </a:solidFill>
                <a:latin typeface="Calibri"/>
                <a:ea typeface="Calibri"/>
                <a:cs typeface="Calibri"/>
                <a:sym typeface="Calibri"/>
              </a:rPr>
              <a:t>(pas les blocages système) </a:t>
            </a:r>
            <a:endParaRPr sz="1800"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800"/>
              <a:buFont typeface="Calibri"/>
              <a:buNone/>
            </a:pPr>
            <a:r>
              <a:rPr lang="fr-FR" sz="1800" dirty="0">
                <a:solidFill>
                  <a:schemeClr val="dk1"/>
                </a:solidFill>
                <a:latin typeface="Calibri"/>
                <a:ea typeface="Calibri"/>
                <a:cs typeface="Calibri"/>
                <a:sym typeface="Calibri"/>
              </a:rPr>
              <a:t>Un </a:t>
            </a:r>
            <a:r>
              <a:rPr lang="fr-FR" sz="1800" i="1" dirty="0">
                <a:solidFill>
                  <a:schemeClr val="dk1"/>
                </a:solidFill>
                <a:latin typeface="Calibri"/>
                <a:ea typeface="Calibri"/>
                <a:cs typeface="Calibri"/>
                <a:sym typeface="Calibri"/>
              </a:rPr>
              <a:t>CDOL</a:t>
            </a:r>
            <a:r>
              <a:rPr lang="fr-FR" sz="1800" dirty="0">
                <a:solidFill>
                  <a:schemeClr val="dk1"/>
                </a:solidFill>
                <a:latin typeface="Calibri"/>
                <a:ea typeface="Calibri"/>
                <a:cs typeface="Calibri"/>
                <a:sym typeface="Calibri"/>
              </a:rPr>
              <a:t> peut uniquement visualiser les blocages (pas d'ajout, ni de suppression)</a:t>
            </a:r>
            <a:endParaRPr sz="1800"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800"/>
              <a:buFont typeface="Calibri"/>
              <a:buNone/>
            </a:pPr>
            <a:r>
              <a:rPr lang="fr-FR" sz="1800" dirty="0">
                <a:solidFill>
                  <a:schemeClr val="dk1"/>
                </a:solidFill>
                <a:latin typeface="Calibri"/>
                <a:ea typeface="Calibri"/>
                <a:cs typeface="Calibri"/>
                <a:sym typeface="Calibri"/>
              </a:rPr>
              <a:t>Un blocage empêche le lecteur de bénéficier de certains services de la bibliothèque : prêt, renouvellement de prêt, service de prêt interbibliothèques…</a:t>
            </a:r>
            <a:endParaRPr sz="1800"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556" name="Google Shape;556;p34"/>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fr-FR"/>
              <a:t>38</a:t>
            </a:fld>
            <a:endParaRPr/>
          </a:p>
        </p:txBody>
      </p:sp>
      <p:pic>
        <p:nvPicPr>
          <p:cNvPr id="557" name="Google Shape;557;p34"/>
          <p:cNvPicPr preferRelativeResize="0"/>
          <p:nvPr/>
        </p:nvPicPr>
        <p:blipFill rotWithShape="1">
          <a:blip r:embed="rId3">
            <a:alphaModFix/>
          </a:blip>
          <a:srcRect/>
          <a:stretch/>
        </p:blipFill>
        <p:spPr>
          <a:xfrm>
            <a:off x="294362" y="1600292"/>
            <a:ext cx="8392438" cy="2631664"/>
          </a:xfrm>
          <a:prstGeom prst="rect">
            <a:avLst/>
          </a:prstGeom>
          <a:noFill/>
          <a:ln w="9525" cap="flat" cmpd="sng">
            <a:solidFill>
              <a:schemeClr val="dk1"/>
            </a:solidFill>
            <a:prstDash val="solid"/>
            <a:round/>
            <a:headEnd type="none" w="sm" len="sm"/>
            <a:tailEnd type="none" w="sm" len="sm"/>
          </a:ln>
        </p:spPr>
      </p:pic>
      <p:sp>
        <p:nvSpPr>
          <p:cNvPr id="2" name="Rectangle : coins arrondis 1">
            <a:extLst>
              <a:ext uri="{FF2B5EF4-FFF2-40B4-BE49-F238E27FC236}">
                <a16:creationId xmlns:a16="http://schemas.microsoft.com/office/drawing/2014/main" id="{91C3108C-879D-867A-6B32-1F2F9247E634}"/>
              </a:ext>
            </a:extLst>
          </p:cNvPr>
          <p:cNvSpPr/>
          <p:nvPr/>
        </p:nvSpPr>
        <p:spPr>
          <a:xfrm>
            <a:off x="6553200" y="2519916"/>
            <a:ext cx="1995377" cy="1201479"/>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35"/>
          <p:cNvSpPr txBox="1"/>
          <p:nvPr/>
        </p:nvSpPr>
        <p:spPr>
          <a:xfrm>
            <a:off x="461819" y="4998479"/>
            <a:ext cx="8225100" cy="923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Calibri"/>
              <a:buNone/>
            </a:pPr>
            <a:r>
              <a:rPr lang="fr-FR" sz="1800" dirty="0">
                <a:solidFill>
                  <a:schemeClr val="dk1"/>
                </a:solidFill>
                <a:latin typeface="Calibri"/>
                <a:ea typeface="Calibri"/>
                <a:cs typeface="Calibri"/>
                <a:sym typeface="Calibri"/>
              </a:rPr>
              <a:t>Visualisation des amendes liées à l’usager. Un </a:t>
            </a:r>
            <a:r>
              <a:rPr lang="fr-FR" sz="1800" i="1" dirty="0">
                <a:solidFill>
                  <a:schemeClr val="dk1"/>
                </a:solidFill>
                <a:latin typeface="Calibri"/>
                <a:ea typeface="Calibri"/>
                <a:cs typeface="Calibri"/>
                <a:sym typeface="Calibri"/>
              </a:rPr>
              <a:t>CDOL </a:t>
            </a:r>
            <a:r>
              <a:rPr lang="fr-FR" sz="1800" dirty="0">
                <a:solidFill>
                  <a:schemeClr val="dk1"/>
                </a:solidFill>
                <a:latin typeface="Calibri"/>
                <a:ea typeface="Calibri"/>
                <a:cs typeface="Calibri"/>
                <a:sym typeface="Calibri"/>
              </a:rPr>
              <a:t>peut visualiser, ajouter et supprimer des amendes ou des frais.</a:t>
            </a:r>
            <a:endParaRPr sz="1800" i="1"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565" name="Google Shape;565;p35"/>
          <p:cNvSpPr txBox="1"/>
          <p:nvPr/>
        </p:nvSpPr>
        <p:spPr>
          <a:xfrm>
            <a:off x="457200" y="688512"/>
            <a:ext cx="8229600" cy="62154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5FA3B0"/>
              </a:buClr>
              <a:buSzPts val="3600"/>
              <a:buFont typeface="Calibri"/>
              <a:buNone/>
            </a:pPr>
            <a:r>
              <a:rPr lang="fr-FR" sz="3600" b="0" i="0" dirty="0">
                <a:solidFill>
                  <a:srgbClr val="00707F"/>
                </a:solidFill>
                <a:latin typeface="Calibri"/>
                <a:ea typeface="Calibri"/>
                <a:cs typeface="Calibri"/>
                <a:sym typeface="Calibri"/>
              </a:rPr>
              <a:t>Fiche du lecteur &gt; Zone 1 &gt; </a:t>
            </a:r>
            <a:r>
              <a:rPr lang="fr-FR" sz="3600" b="0" i="1" dirty="0">
                <a:solidFill>
                  <a:srgbClr val="00707F"/>
                </a:solidFill>
                <a:latin typeface="Calibri"/>
                <a:ea typeface="Calibri"/>
                <a:cs typeface="Calibri"/>
                <a:sym typeface="Calibri"/>
              </a:rPr>
              <a:t>Fines/</a:t>
            </a:r>
            <a:r>
              <a:rPr lang="fr-FR" sz="3600" b="0" i="1" dirty="0" err="1">
                <a:solidFill>
                  <a:srgbClr val="00707F"/>
                </a:solidFill>
                <a:latin typeface="Calibri"/>
                <a:ea typeface="Calibri"/>
                <a:cs typeface="Calibri"/>
                <a:sym typeface="Calibri"/>
              </a:rPr>
              <a:t>Fees</a:t>
            </a:r>
            <a:endParaRPr sz="1800" dirty="0">
              <a:solidFill>
                <a:srgbClr val="00707F"/>
              </a:solidFill>
              <a:latin typeface="Calibri"/>
              <a:ea typeface="Calibri"/>
              <a:cs typeface="Calibri"/>
              <a:sym typeface="Calibri"/>
            </a:endParaRPr>
          </a:p>
        </p:txBody>
      </p:sp>
      <p:sp>
        <p:nvSpPr>
          <p:cNvPr id="566" name="Google Shape;566;p35"/>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fr-FR"/>
              <a:t>39</a:t>
            </a:fld>
            <a:endParaRPr/>
          </a:p>
        </p:txBody>
      </p:sp>
      <p:pic>
        <p:nvPicPr>
          <p:cNvPr id="2" name="Image 1" descr="Une image contenant texte, nombre, Police, capture d’écran&#10;&#10;Description générée automatiquement">
            <a:extLst>
              <a:ext uri="{FF2B5EF4-FFF2-40B4-BE49-F238E27FC236}">
                <a16:creationId xmlns:a16="http://schemas.microsoft.com/office/drawing/2014/main" id="{147EA1EF-13F6-80EB-DF32-58D440269A01}"/>
              </a:ext>
            </a:extLst>
          </p:cNvPr>
          <p:cNvPicPr>
            <a:picLocks noChangeAspect="1"/>
          </p:cNvPicPr>
          <p:nvPr/>
        </p:nvPicPr>
        <p:blipFill>
          <a:blip r:embed="rId3"/>
          <a:stretch>
            <a:fillRect/>
          </a:stretch>
        </p:blipFill>
        <p:spPr>
          <a:xfrm>
            <a:off x="554627" y="1404484"/>
            <a:ext cx="8034746" cy="3177676"/>
          </a:xfrm>
          <a:prstGeom prst="rect">
            <a:avLst/>
          </a:prstGeom>
          <a:ln>
            <a:solidFill>
              <a:schemeClr val="tx1"/>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4"/>
          <p:cNvSpPr txBox="1"/>
          <p:nvPr/>
        </p:nvSpPr>
        <p:spPr>
          <a:xfrm>
            <a:off x="457200" y="796092"/>
            <a:ext cx="8229600" cy="62154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5FA3B0"/>
              </a:buClr>
              <a:buSzPts val="3600"/>
              <a:buFont typeface="Calibri"/>
              <a:buNone/>
            </a:pPr>
            <a:r>
              <a:rPr lang="fr-FR" sz="3600" b="0" i="0" dirty="0">
                <a:solidFill>
                  <a:srgbClr val="00707F"/>
                </a:solidFill>
                <a:latin typeface="Calibri"/>
                <a:ea typeface="Calibri"/>
                <a:cs typeface="Calibri"/>
                <a:sym typeface="Calibri"/>
              </a:rPr>
              <a:t>Localisation</a:t>
            </a:r>
            <a:endParaRPr dirty="0">
              <a:solidFill>
                <a:srgbClr val="00707F"/>
              </a:solidFill>
            </a:endParaRPr>
          </a:p>
        </p:txBody>
      </p:sp>
      <p:sp>
        <p:nvSpPr>
          <p:cNvPr id="239" name="Google Shape;239;p4"/>
          <p:cNvSpPr txBox="1"/>
          <p:nvPr/>
        </p:nvSpPr>
        <p:spPr>
          <a:xfrm>
            <a:off x="461820" y="4830321"/>
            <a:ext cx="82296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1"/>
                </a:solidFill>
                <a:latin typeface="Calibri"/>
                <a:ea typeface="Calibri"/>
                <a:cs typeface="Calibri"/>
                <a:sym typeface="Calibri"/>
              </a:rPr>
              <a:t>Assurez-vous d’être localisé dans le bon bureau de prêt (</a:t>
            </a:r>
            <a:r>
              <a:rPr lang="fr-FR" sz="1800" i="1">
                <a:solidFill>
                  <a:schemeClr val="dk1"/>
                </a:solidFill>
                <a:latin typeface="Calibri"/>
                <a:ea typeface="Calibri"/>
                <a:cs typeface="Calibri"/>
                <a:sym typeface="Calibri"/>
              </a:rPr>
              <a:t>Circulation Desk</a:t>
            </a:r>
            <a:r>
              <a:rPr lang="fr-FR" sz="1800">
                <a:solidFill>
                  <a:schemeClr val="dk1"/>
                </a:solidFill>
                <a:latin typeface="Calibri"/>
                <a:ea typeface="Calibri"/>
                <a:cs typeface="Calibri"/>
                <a:sym typeface="Calibri"/>
              </a:rPr>
              <a:t>)</a:t>
            </a:r>
            <a:endParaRPr/>
          </a:p>
        </p:txBody>
      </p:sp>
      <p:sp>
        <p:nvSpPr>
          <p:cNvPr id="240" name="Google Shape;240;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4</a:t>
            </a:fld>
            <a:endParaRPr/>
          </a:p>
        </p:txBody>
      </p:sp>
      <p:pic>
        <p:nvPicPr>
          <p:cNvPr id="3" name="Image 2">
            <a:extLst>
              <a:ext uri="{FF2B5EF4-FFF2-40B4-BE49-F238E27FC236}">
                <a16:creationId xmlns:a16="http://schemas.microsoft.com/office/drawing/2014/main" id="{04A0C794-6CB7-DF02-AC98-EBF7FCD0077B}"/>
              </a:ext>
            </a:extLst>
          </p:cNvPr>
          <p:cNvPicPr>
            <a:picLocks noChangeAspect="1"/>
          </p:cNvPicPr>
          <p:nvPr/>
        </p:nvPicPr>
        <p:blipFill>
          <a:blip r:embed="rId3"/>
          <a:stretch>
            <a:fillRect/>
          </a:stretch>
        </p:blipFill>
        <p:spPr>
          <a:xfrm>
            <a:off x="1003038" y="1534598"/>
            <a:ext cx="6420746" cy="3067478"/>
          </a:xfrm>
          <a:prstGeom prst="rect">
            <a:avLst/>
          </a:prstGeom>
          <a:ln w="19050">
            <a:solidFill>
              <a:schemeClr val="tx1"/>
            </a:solidFill>
          </a:ln>
          <a:effectLst/>
        </p:spPr>
      </p:pic>
      <p:sp>
        <p:nvSpPr>
          <p:cNvPr id="2" name="Rectangle : coins arrondis 1">
            <a:extLst>
              <a:ext uri="{FF2B5EF4-FFF2-40B4-BE49-F238E27FC236}">
                <a16:creationId xmlns:a16="http://schemas.microsoft.com/office/drawing/2014/main" id="{F6EF7DD5-2B7F-8534-C5CF-65CE8EC45259}"/>
              </a:ext>
            </a:extLst>
          </p:cNvPr>
          <p:cNvSpPr/>
          <p:nvPr/>
        </p:nvSpPr>
        <p:spPr>
          <a:xfrm>
            <a:off x="2551814" y="1545231"/>
            <a:ext cx="1531088" cy="366898"/>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 coins arrondis 3">
            <a:extLst>
              <a:ext uri="{FF2B5EF4-FFF2-40B4-BE49-F238E27FC236}">
                <a16:creationId xmlns:a16="http://schemas.microsoft.com/office/drawing/2014/main" id="{DA1640F5-E1C1-C1E4-86E3-4938246A97CB}"/>
              </a:ext>
            </a:extLst>
          </p:cNvPr>
          <p:cNvSpPr/>
          <p:nvPr/>
        </p:nvSpPr>
        <p:spPr>
          <a:xfrm>
            <a:off x="3211033" y="3349256"/>
            <a:ext cx="318976" cy="244549"/>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Google Shape;786;p156"/>
          <p:cNvSpPr txBox="1"/>
          <p:nvPr/>
        </p:nvSpPr>
        <p:spPr>
          <a:xfrm>
            <a:off x="482600" y="534421"/>
            <a:ext cx="8229600" cy="621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5FA3B0"/>
              </a:buClr>
              <a:buSzPts val="3600"/>
              <a:buFont typeface="Calibri"/>
              <a:buNone/>
            </a:pPr>
            <a:r>
              <a:rPr lang="fr-FR" sz="3600" b="0" i="0" u="none" strike="noStrike" cap="none">
                <a:solidFill>
                  <a:srgbClr val="00707F"/>
                </a:solidFill>
                <a:latin typeface="Calibri"/>
                <a:ea typeface="Calibri"/>
                <a:cs typeface="Calibri"/>
                <a:sym typeface="Calibri"/>
              </a:rPr>
              <a:t>Amendes &gt; </a:t>
            </a:r>
            <a:r>
              <a:rPr lang="fr-FR" sz="3600" b="0" i="1" u="none" strike="noStrike" cap="none">
                <a:solidFill>
                  <a:srgbClr val="00707F"/>
                </a:solidFill>
                <a:latin typeface="Calibri"/>
                <a:ea typeface="Calibri"/>
                <a:cs typeface="Calibri"/>
                <a:sym typeface="Calibri"/>
              </a:rPr>
              <a:t>Active Balance</a:t>
            </a:r>
            <a:endParaRPr sz="1800" b="0" i="0" u="none" strike="noStrike" cap="none">
              <a:solidFill>
                <a:srgbClr val="00707F"/>
              </a:solidFill>
              <a:latin typeface="Calibri"/>
              <a:ea typeface="Calibri"/>
              <a:cs typeface="Calibri"/>
              <a:sym typeface="Calibri"/>
            </a:endParaRPr>
          </a:p>
        </p:txBody>
      </p:sp>
      <p:sp>
        <p:nvSpPr>
          <p:cNvPr id="787" name="Google Shape;787;p156"/>
          <p:cNvSpPr txBox="1"/>
          <p:nvPr/>
        </p:nvSpPr>
        <p:spPr>
          <a:xfrm>
            <a:off x="457200" y="4526266"/>
            <a:ext cx="8224981" cy="1200288"/>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707F"/>
              </a:buClr>
              <a:buSzPts val="1800"/>
              <a:buFont typeface="Noto Sans Symbols"/>
              <a:buChar char="⮚"/>
            </a:pPr>
            <a:r>
              <a:rPr lang="fr-FR" sz="1800" b="0" i="1" u="none" strike="noStrike" cap="none" dirty="0">
                <a:solidFill>
                  <a:srgbClr val="000000"/>
                </a:solidFill>
                <a:latin typeface="Calibri"/>
                <a:ea typeface="Calibri"/>
                <a:cs typeface="Calibri"/>
                <a:sym typeface="Calibri"/>
              </a:rPr>
              <a:t>L’active balance </a:t>
            </a:r>
            <a:r>
              <a:rPr lang="fr-FR" sz="1800" b="0" i="0" u="none" strike="noStrike" cap="none" dirty="0">
                <a:solidFill>
                  <a:srgbClr val="000000"/>
                </a:solidFill>
                <a:latin typeface="Calibri"/>
                <a:ea typeface="Calibri"/>
                <a:cs typeface="Calibri"/>
                <a:sym typeface="Calibri"/>
              </a:rPr>
              <a:t>comptabilise uniquement : </a:t>
            </a:r>
            <a:endParaRPr dirty="0"/>
          </a:p>
          <a:p>
            <a:pPr marL="627063" marR="0" lvl="2" indent="-180975" algn="l" rtl="0">
              <a:lnSpc>
                <a:spcPct val="100000"/>
              </a:lnSpc>
              <a:spcBef>
                <a:spcPts val="0"/>
              </a:spcBef>
              <a:spcAft>
                <a:spcPts val="0"/>
              </a:spcAft>
              <a:buClr>
                <a:srgbClr val="00707F"/>
              </a:buClr>
              <a:buSzPts val="1800"/>
              <a:buFont typeface="Arial"/>
              <a:buChar char="•"/>
            </a:pPr>
            <a:r>
              <a:rPr lang="fr-FR" sz="1800" b="0" i="0" u="none" strike="noStrike" cap="none" dirty="0">
                <a:solidFill>
                  <a:srgbClr val="000000"/>
                </a:solidFill>
                <a:latin typeface="Calibri"/>
                <a:ea typeface="Calibri"/>
                <a:cs typeface="Calibri"/>
                <a:sym typeface="Calibri"/>
              </a:rPr>
              <a:t>Les frais de retard pour les ouvrages déjà rentrés</a:t>
            </a:r>
            <a:endParaRPr dirty="0"/>
          </a:p>
          <a:p>
            <a:pPr marL="627063" marR="0" lvl="0" indent="-180975" algn="l" rtl="0">
              <a:lnSpc>
                <a:spcPct val="100000"/>
              </a:lnSpc>
              <a:spcBef>
                <a:spcPts val="0"/>
              </a:spcBef>
              <a:spcAft>
                <a:spcPts val="0"/>
              </a:spcAft>
              <a:buClr>
                <a:srgbClr val="4B8B8E"/>
              </a:buClr>
              <a:buSzPts val="1800"/>
              <a:buFont typeface="Arial"/>
              <a:buChar char="•"/>
            </a:pPr>
            <a:r>
              <a:rPr lang="fr-FR" sz="1800" b="0" i="0" u="none" strike="noStrike" cap="none" dirty="0">
                <a:solidFill>
                  <a:srgbClr val="000000"/>
                </a:solidFill>
                <a:latin typeface="Calibri"/>
                <a:ea typeface="Calibri"/>
                <a:cs typeface="Calibri"/>
                <a:sym typeface="Calibri"/>
              </a:rPr>
              <a:t>Les frais de remplacement pour les ouvrages </a:t>
            </a:r>
            <a:r>
              <a:rPr lang="fr-FR" sz="1800" b="0" i="1" u="none" strike="noStrike" cap="none" dirty="0" err="1">
                <a:solidFill>
                  <a:srgbClr val="000000"/>
                </a:solidFill>
                <a:latin typeface="Calibri"/>
                <a:ea typeface="Calibri"/>
                <a:cs typeface="Calibri"/>
                <a:sym typeface="Calibri"/>
              </a:rPr>
              <a:t>Lost</a:t>
            </a:r>
            <a:endParaRPr sz="1800" b="0" i="1" u="none" strike="noStrike" cap="none" dirty="0">
              <a:solidFill>
                <a:srgbClr val="000000"/>
              </a:solidFill>
              <a:latin typeface="Calibri"/>
              <a:ea typeface="Calibri"/>
              <a:cs typeface="Calibri"/>
              <a:sym typeface="Calibri"/>
            </a:endParaRPr>
          </a:p>
          <a:p>
            <a:pPr marL="627063" marR="0" lvl="0" indent="-180975" algn="l" rtl="0">
              <a:lnSpc>
                <a:spcPct val="100000"/>
              </a:lnSpc>
              <a:spcBef>
                <a:spcPts val="0"/>
              </a:spcBef>
              <a:spcAft>
                <a:spcPts val="0"/>
              </a:spcAft>
              <a:buClr>
                <a:srgbClr val="4B8B8E"/>
              </a:buClr>
              <a:buSzPts val="1800"/>
              <a:buFont typeface="Arial"/>
              <a:buChar char="•"/>
            </a:pPr>
            <a:r>
              <a:rPr lang="fr-FR" sz="1800" b="0" i="0" u="none" strike="noStrike" cap="none" dirty="0">
                <a:solidFill>
                  <a:srgbClr val="000000"/>
                </a:solidFill>
                <a:latin typeface="Calibri"/>
                <a:ea typeface="Calibri"/>
                <a:cs typeface="Calibri"/>
                <a:sym typeface="Calibri"/>
              </a:rPr>
              <a:t>D’autres frais (carte de photocopie, frais de PIB, etc.)</a:t>
            </a:r>
            <a:endParaRPr dirty="0"/>
          </a:p>
        </p:txBody>
      </p:sp>
      <p:sp>
        <p:nvSpPr>
          <p:cNvPr id="788" name="Google Shape;788;p15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Calibri"/>
              <a:buNone/>
            </a:pPr>
            <a:fld id="{00000000-1234-1234-1234-123412341234}" type="slidenum">
              <a:rPr lang="fr-FR"/>
              <a:t>40</a:t>
            </a:fld>
            <a:endParaRPr dirty="0"/>
          </a:p>
        </p:txBody>
      </p:sp>
      <p:sp>
        <p:nvSpPr>
          <p:cNvPr id="4" name="Rectangle 3">
            <a:extLst>
              <a:ext uri="{FF2B5EF4-FFF2-40B4-BE49-F238E27FC236}">
                <a16:creationId xmlns:a16="http://schemas.microsoft.com/office/drawing/2014/main" id="{1A034153-5794-4660-B84E-CD5B4784225C}"/>
              </a:ext>
            </a:extLst>
          </p:cNvPr>
          <p:cNvSpPr/>
          <p:nvPr/>
        </p:nvSpPr>
        <p:spPr>
          <a:xfrm>
            <a:off x="8135516" y="3115361"/>
            <a:ext cx="591671" cy="15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Rectangle 9">
            <a:extLst>
              <a:ext uri="{FF2B5EF4-FFF2-40B4-BE49-F238E27FC236}">
                <a16:creationId xmlns:a16="http://schemas.microsoft.com/office/drawing/2014/main" id="{C25CF586-EA3F-4C7F-84E6-6A3895AF2F87}"/>
              </a:ext>
            </a:extLst>
          </p:cNvPr>
          <p:cNvSpPr/>
          <p:nvPr/>
        </p:nvSpPr>
        <p:spPr>
          <a:xfrm>
            <a:off x="8005574" y="3902927"/>
            <a:ext cx="59167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6" name="Image 5" descr="Une image contenant texte, nombre, Police, capture d’écran&#10;&#10;Description générée automatiquement">
            <a:extLst>
              <a:ext uri="{FF2B5EF4-FFF2-40B4-BE49-F238E27FC236}">
                <a16:creationId xmlns:a16="http://schemas.microsoft.com/office/drawing/2014/main" id="{139EB8A2-5897-1DD1-3A4D-BF84B26998C5}"/>
              </a:ext>
            </a:extLst>
          </p:cNvPr>
          <p:cNvPicPr>
            <a:picLocks noChangeAspect="1"/>
          </p:cNvPicPr>
          <p:nvPr/>
        </p:nvPicPr>
        <p:blipFill>
          <a:blip r:embed="rId3"/>
          <a:stretch>
            <a:fillRect/>
          </a:stretch>
        </p:blipFill>
        <p:spPr>
          <a:xfrm>
            <a:off x="817984" y="1282564"/>
            <a:ext cx="7558832" cy="2989456"/>
          </a:xfrm>
          <a:prstGeom prst="rect">
            <a:avLst/>
          </a:prstGeom>
          <a:ln>
            <a:solidFill>
              <a:schemeClr val="tx1"/>
            </a:solid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Google Shape;786;p156"/>
          <p:cNvSpPr txBox="1"/>
          <p:nvPr/>
        </p:nvSpPr>
        <p:spPr>
          <a:xfrm>
            <a:off x="482600" y="534421"/>
            <a:ext cx="8229600" cy="621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5FA3B0"/>
              </a:buClr>
              <a:buSzPts val="3600"/>
              <a:buFont typeface="Calibri"/>
              <a:buNone/>
            </a:pPr>
            <a:r>
              <a:rPr lang="fr-FR" sz="3600" b="0" i="0" u="none" strike="noStrike" cap="none">
                <a:solidFill>
                  <a:srgbClr val="00707F"/>
                </a:solidFill>
                <a:latin typeface="Calibri"/>
                <a:ea typeface="Calibri"/>
                <a:cs typeface="Calibri"/>
                <a:sym typeface="Calibri"/>
              </a:rPr>
              <a:t>Amendes &gt; </a:t>
            </a:r>
            <a:r>
              <a:rPr lang="fr-FR" sz="3600" b="0" i="1" u="none" strike="noStrike" cap="none">
                <a:solidFill>
                  <a:srgbClr val="00707F"/>
                </a:solidFill>
                <a:latin typeface="Calibri"/>
                <a:ea typeface="Calibri"/>
                <a:cs typeface="Calibri"/>
                <a:sym typeface="Calibri"/>
              </a:rPr>
              <a:t>Active Balance</a:t>
            </a:r>
            <a:endParaRPr sz="1800" b="0" i="0" u="none" strike="noStrike" cap="none">
              <a:solidFill>
                <a:srgbClr val="00707F"/>
              </a:solidFill>
              <a:latin typeface="Calibri"/>
              <a:ea typeface="Calibri"/>
              <a:cs typeface="Calibri"/>
              <a:sym typeface="Calibri"/>
            </a:endParaRPr>
          </a:p>
        </p:txBody>
      </p:sp>
      <p:sp>
        <p:nvSpPr>
          <p:cNvPr id="787" name="Google Shape;787;p156"/>
          <p:cNvSpPr txBox="1"/>
          <p:nvPr/>
        </p:nvSpPr>
        <p:spPr>
          <a:xfrm>
            <a:off x="459509" y="1495223"/>
            <a:ext cx="8365992" cy="175428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707F"/>
              </a:buClr>
              <a:buSzPts val="1800"/>
              <a:buFont typeface="Wingdings" panose="05000000000000000000" pitchFamily="2" charset="2"/>
              <a:buChar char="Ø"/>
            </a:pPr>
            <a:r>
              <a:rPr lang="fr-FR" sz="1800" b="0" i="0" u="none" strike="noStrike" cap="none" dirty="0">
                <a:solidFill>
                  <a:schemeClr val="dk1"/>
                </a:solidFill>
                <a:latin typeface="Calibri"/>
                <a:ea typeface="Calibri"/>
                <a:cs typeface="Calibri"/>
                <a:sym typeface="Calibri"/>
              </a:rPr>
              <a:t>Les documents </a:t>
            </a:r>
            <a:r>
              <a:rPr lang="fr-FR" sz="1800" b="1" i="0" u="none" strike="noStrike" cap="none" dirty="0">
                <a:solidFill>
                  <a:schemeClr val="dk1"/>
                </a:solidFill>
                <a:latin typeface="Calibri"/>
                <a:ea typeface="Calibri"/>
                <a:cs typeface="Calibri"/>
                <a:sym typeface="Calibri"/>
              </a:rPr>
              <a:t>en retard </a:t>
            </a:r>
            <a:r>
              <a:rPr lang="fr-FR" sz="1800" b="0" i="0" u="none" strike="noStrike" cap="none" dirty="0">
                <a:solidFill>
                  <a:schemeClr val="dk1"/>
                </a:solidFill>
                <a:latin typeface="Calibri"/>
                <a:ea typeface="Calibri"/>
                <a:cs typeface="Calibri"/>
                <a:sym typeface="Calibri"/>
              </a:rPr>
              <a:t>et </a:t>
            </a:r>
            <a:r>
              <a:rPr lang="fr-FR" sz="1800" b="1" i="0" u="none" strike="noStrike" cap="none" dirty="0">
                <a:solidFill>
                  <a:schemeClr val="dk1"/>
                </a:solidFill>
                <a:latin typeface="Calibri"/>
                <a:ea typeface="Calibri"/>
                <a:cs typeface="Calibri"/>
                <a:sym typeface="Calibri"/>
              </a:rPr>
              <a:t>non rentrés </a:t>
            </a:r>
            <a:r>
              <a:rPr lang="fr-FR" sz="1800" b="0" i="0" u="none" strike="noStrike" cap="none" dirty="0">
                <a:solidFill>
                  <a:schemeClr val="dk1"/>
                </a:solidFill>
                <a:latin typeface="Calibri"/>
                <a:ea typeface="Calibri"/>
                <a:cs typeface="Calibri"/>
                <a:sym typeface="Calibri"/>
              </a:rPr>
              <a:t>(statut de prêt </a:t>
            </a:r>
            <a:r>
              <a:rPr lang="fr-FR" sz="1800" b="0" i="1" u="none" strike="noStrike" cap="none" dirty="0">
                <a:solidFill>
                  <a:schemeClr val="dk1"/>
                </a:solidFill>
                <a:latin typeface="Calibri"/>
                <a:ea typeface="Calibri"/>
                <a:cs typeface="Calibri"/>
                <a:sym typeface="Calibri"/>
              </a:rPr>
              <a:t>Normal</a:t>
            </a:r>
            <a:r>
              <a:rPr lang="fr-FR" sz="1800" b="0" i="0" u="none" strike="noStrike" cap="none" dirty="0">
                <a:solidFill>
                  <a:schemeClr val="dk1"/>
                </a:solidFill>
                <a:latin typeface="Calibri"/>
                <a:ea typeface="Calibri"/>
                <a:cs typeface="Calibri"/>
                <a:sym typeface="Calibri"/>
              </a:rPr>
              <a:t> ou </a:t>
            </a:r>
            <a:r>
              <a:rPr lang="fr-FR" sz="1800" b="0" i="1" u="none" strike="noStrike" cap="none" dirty="0" err="1">
                <a:solidFill>
                  <a:schemeClr val="dk1"/>
                </a:solidFill>
                <a:latin typeface="Calibri"/>
                <a:ea typeface="Calibri"/>
                <a:cs typeface="Calibri"/>
                <a:sym typeface="Calibri"/>
              </a:rPr>
              <a:t>renewed</a:t>
            </a:r>
            <a:r>
              <a:rPr lang="fr-FR" sz="1800" b="0" i="0" u="none" strike="noStrike" cap="none" dirty="0">
                <a:solidFill>
                  <a:schemeClr val="dk1"/>
                </a:solidFill>
                <a:latin typeface="Calibri"/>
                <a:ea typeface="Calibri"/>
                <a:cs typeface="Calibri"/>
                <a:sym typeface="Calibri"/>
              </a:rPr>
              <a:t>) ne sont pas comptabilisés dans l’</a:t>
            </a:r>
            <a:r>
              <a:rPr lang="fr-FR" sz="1800" b="0" i="1" u="none" strike="noStrike" cap="none" dirty="0">
                <a:solidFill>
                  <a:schemeClr val="dk1"/>
                </a:solidFill>
                <a:latin typeface="Calibri"/>
                <a:ea typeface="Calibri"/>
                <a:cs typeface="Calibri"/>
                <a:sym typeface="Calibri"/>
              </a:rPr>
              <a:t>active balance</a:t>
            </a:r>
            <a:r>
              <a:rPr lang="fr-FR" sz="1800" b="0" i="0" u="none" strike="noStrike" cap="none" dirty="0">
                <a:solidFill>
                  <a:schemeClr val="dk1"/>
                </a:solidFill>
                <a:latin typeface="Calibri"/>
                <a:ea typeface="Calibri"/>
                <a:cs typeface="Calibri"/>
                <a:sym typeface="Calibri"/>
              </a:rPr>
              <a:t>. Ces amendes seront ajoutées à l’</a:t>
            </a:r>
            <a:r>
              <a:rPr lang="fr-FR" sz="1800" b="0" i="1" u="none" strike="noStrike" cap="none" dirty="0">
                <a:solidFill>
                  <a:schemeClr val="dk1"/>
                </a:solidFill>
                <a:latin typeface="Calibri"/>
                <a:ea typeface="Calibri"/>
                <a:cs typeface="Calibri"/>
                <a:sym typeface="Calibri"/>
              </a:rPr>
              <a:t>active balance </a:t>
            </a:r>
            <a:r>
              <a:rPr lang="fr-FR" sz="1800" b="0" i="0" u="none" strike="noStrike" cap="none" dirty="0">
                <a:solidFill>
                  <a:schemeClr val="dk1"/>
                </a:solidFill>
                <a:latin typeface="Calibri"/>
                <a:ea typeface="Calibri"/>
                <a:cs typeface="Calibri"/>
                <a:sym typeface="Calibri"/>
              </a:rPr>
              <a:t>quand ils seront rentrés ou considérés comme </a:t>
            </a:r>
            <a:r>
              <a:rPr lang="fr-FR" sz="1800" b="0" i="1" u="none" strike="noStrike" cap="none" dirty="0" err="1">
                <a:solidFill>
                  <a:schemeClr val="dk1"/>
                </a:solidFill>
                <a:latin typeface="Calibri"/>
                <a:ea typeface="Calibri"/>
                <a:cs typeface="Calibri"/>
                <a:sym typeface="Calibri"/>
              </a:rPr>
              <a:t>lost</a:t>
            </a:r>
            <a:r>
              <a:rPr lang="fr-FR" sz="1800" b="0" i="0" u="none" strike="noStrike" cap="none" dirty="0">
                <a:solidFill>
                  <a:schemeClr val="dk1"/>
                </a:solidFill>
                <a:latin typeface="Calibri"/>
                <a:ea typeface="Calibri"/>
                <a:cs typeface="Calibri"/>
                <a:sym typeface="Calibri"/>
              </a:rPr>
              <a:t>. </a:t>
            </a:r>
          </a:p>
          <a:p>
            <a:pPr marL="285750" marR="0" lvl="0" indent="-285750" algn="l" rtl="0">
              <a:lnSpc>
                <a:spcPct val="100000"/>
              </a:lnSpc>
              <a:spcBef>
                <a:spcPts val="0"/>
              </a:spcBef>
              <a:spcAft>
                <a:spcPts val="0"/>
              </a:spcAft>
              <a:buClr>
                <a:srgbClr val="00707F"/>
              </a:buClr>
              <a:buSzPts val="1800"/>
              <a:buFont typeface="Wingdings" panose="05000000000000000000" pitchFamily="2" charset="2"/>
              <a:buChar char="Ø"/>
            </a:pPr>
            <a:endParaRPr lang="fr-FR" sz="1800" dirty="0">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rgbClr val="00707F"/>
              </a:buClr>
              <a:buSzPts val="1800"/>
              <a:buFont typeface="Wingdings" panose="05000000000000000000" pitchFamily="2" charset="2"/>
              <a:buChar char="Ø"/>
            </a:pPr>
            <a:r>
              <a:rPr lang="fr-FR" sz="1800" b="0" i="0" u="none" strike="noStrike" cap="none" dirty="0">
                <a:solidFill>
                  <a:schemeClr val="dk1"/>
                </a:solidFill>
                <a:latin typeface="Calibri"/>
                <a:ea typeface="Calibri"/>
                <a:cs typeface="Calibri"/>
                <a:sym typeface="Calibri"/>
              </a:rPr>
              <a:t>Avant le retour de prêt et d’être comptabilisés dans l’</a:t>
            </a:r>
            <a:r>
              <a:rPr lang="fr-FR" sz="1800" b="0" i="1" u="none" strike="noStrike" cap="none" dirty="0">
                <a:solidFill>
                  <a:schemeClr val="dk1"/>
                </a:solidFill>
                <a:latin typeface="Calibri"/>
                <a:ea typeface="Calibri"/>
                <a:cs typeface="Calibri"/>
                <a:sym typeface="Calibri"/>
              </a:rPr>
              <a:t>active balance</a:t>
            </a:r>
            <a:r>
              <a:rPr lang="fr-FR" sz="1800" b="0" u="none" strike="noStrike" cap="none" dirty="0">
                <a:solidFill>
                  <a:schemeClr val="dk1"/>
                </a:solidFill>
                <a:latin typeface="Calibri"/>
                <a:ea typeface="Calibri"/>
                <a:cs typeface="Calibri"/>
                <a:sym typeface="Calibri"/>
              </a:rPr>
              <a:t>, on les trouve dans les </a:t>
            </a:r>
            <a:r>
              <a:rPr lang="fr-FR" sz="1800" b="0" i="1" u="none" strike="noStrike" cap="none" dirty="0" err="1">
                <a:solidFill>
                  <a:schemeClr val="dk1"/>
                </a:solidFill>
                <a:latin typeface="Calibri"/>
                <a:ea typeface="Calibri"/>
                <a:cs typeface="Calibri"/>
                <a:sym typeface="Calibri"/>
              </a:rPr>
              <a:t>Accrued</a:t>
            </a:r>
            <a:r>
              <a:rPr lang="fr-FR" sz="1800" b="0" i="1" u="none" strike="noStrike" cap="none" dirty="0">
                <a:solidFill>
                  <a:schemeClr val="dk1"/>
                </a:solidFill>
                <a:latin typeface="Calibri"/>
                <a:ea typeface="Calibri"/>
                <a:cs typeface="Calibri"/>
                <a:sym typeface="Calibri"/>
              </a:rPr>
              <a:t> fines </a:t>
            </a:r>
            <a:r>
              <a:rPr lang="fr-FR" sz="1800" b="0" u="none" strike="noStrike" cap="none" dirty="0">
                <a:solidFill>
                  <a:schemeClr val="dk1"/>
                </a:solidFill>
                <a:latin typeface="Calibri"/>
                <a:ea typeface="Calibri"/>
                <a:cs typeface="Calibri"/>
                <a:sym typeface="Calibri"/>
              </a:rPr>
              <a:t>(amandes cumulées)</a:t>
            </a:r>
            <a:endParaRPr sz="1800" b="0" i="1" u="none" strike="noStrike" cap="none" dirty="0">
              <a:solidFill>
                <a:schemeClr val="dk1"/>
              </a:solidFill>
              <a:latin typeface="Calibri"/>
              <a:ea typeface="Calibri"/>
              <a:cs typeface="Calibri"/>
              <a:sym typeface="Calibri"/>
            </a:endParaRPr>
          </a:p>
        </p:txBody>
      </p:sp>
      <p:sp>
        <p:nvSpPr>
          <p:cNvPr id="788" name="Google Shape;788;p15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Calibri"/>
              <a:buNone/>
            </a:pPr>
            <a:fld id="{00000000-1234-1234-1234-123412341234}" type="slidenum">
              <a:rPr lang="fr-FR"/>
              <a:t>41</a:t>
            </a:fld>
            <a:endParaRPr/>
          </a:p>
        </p:txBody>
      </p:sp>
      <p:sp>
        <p:nvSpPr>
          <p:cNvPr id="4" name="Rectangle 3">
            <a:extLst>
              <a:ext uri="{FF2B5EF4-FFF2-40B4-BE49-F238E27FC236}">
                <a16:creationId xmlns:a16="http://schemas.microsoft.com/office/drawing/2014/main" id="{1A034153-5794-4660-B84E-CD5B4784225C}"/>
              </a:ext>
            </a:extLst>
          </p:cNvPr>
          <p:cNvSpPr/>
          <p:nvPr/>
        </p:nvSpPr>
        <p:spPr>
          <a:xfrm>
            <a:off x="8135516" y="3115361"/>
            <a:ext cx="591671" cy="15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Rectangle 9">
            <a:extLst>
              <a:ext uri="{FF2B5EF4-FFF2-40B4-BE49-F238E27FC236}">
                <a16:creationId xmlns:a16="http://schemas.microsoft.com/office/drawing/2014/main" id="{C25CF586-EA3F-4C7F-84E6-6A3895AF2F87}"/>
              </a:ext>
            </a:extLst>
          </p:cNvPr>
          <p:cNvSpPr/>
          <p:nvPr/>
        </p:nvSpPr>
        <p:spPr>
          <a:xfrm>
            <a:off x="8005574" y="3902927"/>
            <a:ext cx="59167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3" name="Image 2" descr="Une image contenant texte, capture d’écran, nombre, Police&#10;&#10;Description générée automatiquement">
            <a:extLst>
              <a:ext uri="{FF2B5EF4-FFF2-40B4-BE49-F238E27FC236}">
                <a16:creationId xmlns:a16="http://schemas.microsoft.com/office/drawing/2014/main" id="{7F6B2B10-0DE5-28F5-A23F-959B730F28C1}"/>
              </a:ext>
            </a:extLst>
          </p:cNvPr>
          <p:cNvPicPr>
            <a:picLocks noChangeAspect="1"/>
          </p:cNvPicPr>
          <p:nvPr/>
        </p:nvPicPr>
        <p:blipFill>
          <a:blip r:embed="rId3"/>
          <a:stretch>
            <a:fillRect/>
          </a:stretch>
        </p:blipFill>
        <p:spPr>
          <a:xfrm>
            <a:off x="651545" y="3340202"/>
            <a:ext cx="7891710" cy="2961414"/>
          </a:xfrm>
          <a:prstGeom prst="rect">
            <a:avLst/>
          </a:prstGeom>
          <a:ln>
            <a:solidFill>
              <a:schemeClr val="tx1"/>
            </a:solidFill>
          </a:ln>
        </p:spPr>
      </p:pic>
    </p:spTree>
    <p:extLst>
      <p:ext uri="{BB962C8B-B14F-4D97-AF65-F5344CB8AC3E}">
        <p14:creationId xmlns:p14="http://schemas.microsoft.com/office/powerpoint/2010/main" val="33862948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Google Shape;795;p157"/>
          <p:cNvSpPr txBox="1"/>
          <p:nvPr/>
        </p:nvSpPr>
        <p:spPr>
          <a:xfrm>
            <a:off x="457200" y="551538"/>
            <a:ext cx="8229600" cy="62154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5FA3B0"/>
              </a:buClr>
              <a:buSzPts val="3600"/>
              <a:buFont typeface="Calibri"/>
              <a:buNone/>
            </a:pPr>
            <a:r>
              <a:rPr lang="fr-FR" sz="3600" b="0" i="0" u="none" strike="noStrike" cap="none">
                <a:solidFill>
                  <a:srgbClr val="00707F"/>
                </a:solidFill>
                <a:latin typeface="Calibri"/>
                <a:ea typeface="Calibri"/>
                <a:cs typeface="Calibri"/>
                <a:sym typeface="Calibri"/>
              </a:rPr>
              <a:t>Amendes &gt; Percevoir des amendes</a:t>
            </a:r>
            <a:endParaRPr sz="1800" b="0" i="0" u="none" strike="noStrike" cap="none">
              <a:solidFill>
                <a:srgbClr val="00707F"/>
              </a:solidFill>
              <a:latin typeface="Calibri"/>
              <a:ea typeface="Calibri"/>
              <a:cs typeface="Calibri"/>
              <a:sym typeface="Calibri"/>
            </a:endParaRPr>
          </a:p>
        </p:txBody>
      </p:sp>
      <p:sp>
        <p:nvSpPr>
          <p:cNvPr id="796" name="Google Shape;796;p157"/>
          <p:cNvSpPr txBox="1"/>
          <p:nvPr/>
        </p:nvSpPr>
        <p:spPr>
          <a:xfrm>
            <a:off x="395300" y="3298380"/>
            <a:ext cx="8225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797" name="Google Shape;797;p15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Calibri"/>
              <a:buNone/>
            </a:pPr>
            <a:fld id="{00000000-1234-1234-1234-123412341234}" type="slidenum">
              <a:rPr lang="fr-FR"/>
              <a:t>42</a:t>
            </a:fld>
            <a:endParaRPr/>
          </a:p>
        </p:txBody>
      </p:sp>
      <p:sp>
        <p:nvSpPr>
          <p:cNvPr id="799" name="Google Shape;799;p157"/>
          <p:cNvSpPr txBox="1"/>
          <p:nvPr/>
        </p:nvSpPr>
        <p:spPr>
          <a:xfrm>
            <a:off x="505325" y="5300775"/>
            <a:ext cx="7538700" cy="1015800"/>
          </a:xfrm>
          <a:prstGeom prst="rect">
            <a:avLst/>
          </a:prstGeom>
          <a:noFill/>
          <a:ln>
            <a:noFill/>
          </a:ln>
        </p:spPr>
        <p:txBody>
          <a:bodyPr spcFirstLastPara="1" wrap="square" lIns="91425" tIns="91425" rIns="91425" bIns="91425" anchor="t" anchorCtr="0">
            <a:spAutoFit/>
          </a:bodyPr>
          <a:lstStyle/>
          <a:p>
            <a:pPr marL="400050" marR="0" lvl="0" indent="-285750" algn="l" rtl="0">
              <a:lnSpc>
                <a:spcPct val="100000"/>
              </a:lnSpc>
              <a:spcBef>
                <a:spcPts val="0"/>
              </a:spcBef>
              <a:spcAft>
                <a:spcPts val="0"/>
              </a:spcAft>
              <a:buClr>
                <a:srgbClr val="00707F"/>
              </a:buClr>
              <a:buSzPts val="1800"/>
              <a:buFont typeface="Noto Sans Symbols"/>
              <a:buChar char="⮚"/>
            </a:pPr>
            <a:r>
              <a:rPr lang="fr-FR" sz="1800" b="0" i="0" u="none" strike="noStrike" cap="none" dirty="0">
                <a:solidFill>
                  <a:schemeClr val="dk1"/>
                </a:solidFill>
                <a:latin typeface="Calibri"/>
                <a:ea typeface="Calibri"/>
                <a:cs typeface="Calibri"/>
                <a:sym typeface="Calibri"/>
              </a:rPr>
              <a:t>Cliquer sur le montant pour visualiser. </a:t>
            </a: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a:p>
            <a:pPr marL="400050" marR="0" lvl="0" indent="-285750" algn="l" rtl="0">
              <a:lnSpc>
                <a:spcPct val="100000"/>
              </a:lnSpc>
              <a:spcBef>
                <a:spcPts val="0"/>
              </a:spcBef>
              <a:spcAft>
                <a:spcPts val="0"/>
              </a:spcAft>
              <a:buClr>
                <a:srgbClr val="00707F"/>
              </a:buClr>
              <a:buSzPts val="1800"/>
              <a:buFont typeface="Noto Sans Symbols"/>
              <a:buChar char="⮚"/>
            </a:pPr>
            <a:r>
              <a:rPr lang="fr-FR" sz="1800" b="0" i="0" u="none" strike="noStrike" cap="none" dirty="0">
                <a:solidFill>
                  <a:schemeClr val="dk1"/>
                </a:solidFill>
                <a:latin typeface="Calibri"/>
                <a:ea typeface="Calibri"/>
                <a:cs typeface="Calibri"/>
                <a:sym typeface="Calibri"/>
              </a:rPr>
              <a:t>Cliquer sur </a:t>
            </a:r>
            <a:r>
              <a:rPr lang="fr-FR" sz="1800" b="0" i="1" u="none" strike="noStrike" cap="none" dirty="0" err="1">
                <a:solidFill>
                  <a:schemeClr val="dk1"/>
                </a:solidFill>
                <a:latin typeface="Calibri"/>
                <a:ea typeface="Calibri"/>
                <a:cs typeface="Calibri"/>
                <a:sym typeface="Calibri"/>
              </a:rPr>
              <a:t>pay</a:t>
            </a:r>
            <a:r>
              <a:rPr lang="fr-FR" sz="1800" b="0" i="0" u="none" strike="noStrike" cap="none" dirty="0">
                <a:solidFill>
                  <a:schemeClr val="dk1"/>
                </a:solidFill>
                <a:latin typeface="Calibri"/>
                <a:ea typeface="Calibri"/>
                <a:cs typeface="Calibri"/>
                <a:sym typeface="Calibri"/>
              </a:rPr>
              <a:t> pour encaisser.</a:t>
            </a:r>
            <a:endParaRPr sz="1800" b="0" i="0" u="none" strike="noStrike" cap="none" dirty="0">
              <a:solidFill>
                <a:schemeClr val="dk1"/>
              </a:solidFill>
              <a:latin typeface="Calibri"/>
              <a:ea typeface="Calibri"/>
              <a:cs typeface="Calibri"/>
              <a:sym typeface="Calibri"/>
            </a:endParaRPr>
          </a:p>
        </p:txBody>
      </p:sp>
      <p:sp>
        <p:nvSpPr>
          <p:cNvPr id="10" name="Rectangle 9">
            <a:extLst>
              <a:ext uri="{FF2B5EF4-FFF2-40B4-BE49-F238E27FC236}">
                <a16:creationId xmlns:a16="http://schemas.microsoft.com/office/drawing/2014/main" id="{E58D4DC6-1640-426D-9035-D957E74CF7AF}"/>
              </a:ext>
            </a:extLst>
          </p:cNvPr>
          <p:cNvSpPr/>
          <p:nvPr/>
        </p:nvSpPr>
        <p:spPr>
          <a:xfrm>
            <a:off x="3385772" y="3707302"/>
            <a:ext cx="888903" cy="30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ZoneTexte 1">
            <a:extLst>
              <a:ext uri="{FF2B5EF4-FFF2-40B4-BE49-F238E27FC236}">
                <a16:creationId xmlns:a16="http://schemas.microsoft.com/office/drawing/2014/main" id="{8645B448-1A75-FC08-9748-6859C7929E2B}"/>
              </a:ext>
            </a:extLst>
          </p:cNvPr>
          <p:cNvSpPr txBox="1"/>
          <p:nvPr/>
        </p:nvSpPr>
        <p:spPr>
          <a:xfrm>
            <a:off x="601210" y="1416481"/>
            <a:ext cx="7895358" cy="861774"/>
          </a:xfrm>
          <a:prstGeom prst="rect">
            <a:avLst/>
          </a:prstGeom>
          <a:noFill/>
        </p:spPr>
        <p:txBody>
          <a:bodyPr wrap="square" rtlCol="0">
            <a:spAutoFit/>
          </a:bodyPr>
          <a:lstStyle/>
          <a:p>
            <a:r>
              <a:rPr lang="fr-FR" sz="18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Attention : se localiser sur le </a:t>
            </a:r>
            <a:r>
              <a:rPr lang="fr-FR" sz="1800" b="1" i="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circulation desk</a:t>
            </a:r>
            <a:r>
              <a:rPr lang="fr-FR" sz="18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de l’implantation qui va encaisser les frais.</a:t>
            </a:r>
            <a:endParaRPr lang="fr-FR"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pic>
        <p:nvPicPr>
          <p:cNvPr id="6" name="Image 5" descr="Une image contenant texte, logiciel, nombre, capture d’écran&#10;&#10;Description générée automatiquement">
            <a:extLst>
              <a:ext uri="{FF2B5EF4-FFF2-40B4-BE49-F238E27FC236}">
                <a16:creationId xmlns:a16="http://schemas.microsoft.com/office/drawing/2014/main" id="{A47D07F1-904E-4555-041B-C8C2A6A3BC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723" y="2190685"/>
            <a:ext cx="6872553" cy="2830989"/>
          </a:xfrm>
          <a:prstGeom prst="rect">
            <a:avLst/>
          </a:prstGeom>
          <a:ln>
            <a:solidFill>
              <a:schemeClr val="tx1"/>
            </a:solid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sp>
        <p:nvSpPr>
          <p:cNvPr id="805" name="Google Shape;805;p158"/>
          <p:cNvSpPr txBox="1"/>
          <p:nvPr/>
        </p:nvSpPr>
        <p:spPr>
          <a:xfrm>
            <a:off x="457200" y="501805"/>
            <a:ext cx="8229600" cy="747131"/>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5FA3B0"/>
              </a:buClr>
              <a:buSzPts val="3600"/>
              <a:buFont typeface="Calibri"/>
              <a:buNone/>
            </a:pPr>
            <a:r>
              <a:rPr lang="fr-FR" sz="3600" b="0" i="0" u="none" strike="noStrike" cap="none">
                <a:solidFill>
                  <a:srgbClr val="00707F"/>
                </a:solidFill>
                <a:latin typeface="Calibri"/>
                <a:ea typeface="Calibri"/>
                <a:cs typeface="Calibri"/>
                <a:sym typeface="Calibri"/>
              </a:rPr>
              <a:t>Amendes &gt; Percevoir des amendes &gt; Toutes les amendes</a:t>
            </a:r>
            <a:endParaRPr sz="1800" b="0" i="0" u="none" strike="noStrike" cap="none">
              <a:solidFill>
                <a:srgbClr val="00707F"/>
              </a:solidFill>
              <a:latin typeface="Calibri"/>
              <a:ea typeface="Calibri"/>
              <a:cs typeface="Calibri"/>
              <a:sym typeface="Calibri"/>
            </a:endParaRPr>
          </a:p>
        </p:txBody>
      </p:sp>
      <p:sp>
        <p:nvSpPr>
          <p:cNvPr id="806" name="Google Shape;806;p158"/>
          <p:cNvSpPr txBox="1"/>
          <p:nvPr/>
        </p:nvSpPr>
        <p:spPr>
          <a:xfrm>
            <a:off x="457200" y="5346938"/>
            <a:ext cx="8224981" cy="923289"/>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707F"/>
              </a:buClr>
              <a:buSzPts val="1800"/>
              <a:buFont typeface="Wingdings" panose="05000000000000000000" pitchFamily="2" charset="2"/>
              <a:buChar char="Ø"/>
            </a:pPr>
            <a:r>
              <a:rPr lang="fr-FR" sz="1800" b="0" i="0" u="none" strike="noStrike" cap="none" dirty="0">
                <a:solidFill>
                  <a:schemeClr val="dk1"/>
                </a:solidFill>
                <a:latin typeface="Calibri"/>
                <a:ea typeface="Calibri"/>
                <a:cs typeface="Calibri"/>
                <a:sym typeface="Calibri"/>
              </a:rPr>
              <a:t>Cliquer sur l’option </a:t>
            </a:r>
            <a:r>
              <a:rPr lang="fr-FR" sz="1800" b="0" i="1" u="none" strike="noStrike" cap="none" dirty="0">
                <a:solidFill>
                  <a:schemeClr val="dk1"/>
                </a:solidFill>
                <a:latin typeface="Calibri"/>
                <a:ea typeface="Calibri"/>
                <a:cs typeface="Calibri"/>
                <a:sym typeface="Calibri"/>
              </a:rPr>
              <a:t>All fines</a:t>
            </a:r>
          </a:p>
          <a:p>
            <a:pPr marL="285750" marR="0" lvl="0" indent="-285750" algn="l" rtl="0">
              <a:lnSpc>
                <a:spcPct val="100000"/>
              </a:lnSpc>
              <a:spcBef>
                <a:spcPts val="0"/>
              </a:spcBef>
              <a:spcAft>
                <a:spcPts val="0"/>
              </a:spcAft>
              <a:buClr>
                <a:srgbClr val="00707F"/>
              </a:buClr>
              <a:buSzPts val="1800"/>
              <a:buFont typeface="Wingdings" panose="05000000000000000000" pitchFamily="2" charset="2"/>
              <a:buChar char="Ø"/>
            </a:pPr>
            <a:r>
              <a:rPr lang="fr-FR" sz="1800" b="0" u="none" strike="noStrike" cap="none" dirty="0">
                <a:solidFill>
                  <a:schemeClr val="dk1"/>
                </a:solidFill>
                <a:latin typeface="Calibri"/>
                <a:ea typeface="Calibri"/>
                <a:cs typeface="Calibri"/>
                <a:sym typeface="Calibri"/>
              </a:rPr>
              <a:t>Choisir </a:t>
            </a:r>
            <a:r>
              <a:rPr lang="fr-FR" sz="1800" b="0" i="1" u="none" strike="noStrike" cap="none" dirty="0">
                <a:solidFill>
                  <a:schemeClr val="dk1"/>
                </a:solidFill>
                <a:latin typeface="Calibri"/>
                <a:ea typeface="Calibri"/>
                <a:cs typeface="Calibri"/>
                <a:sym typeface="Calibri"/>
              </a:rPr>
              <a:t>Cash</a:t>
            </a:r>
            <a:r>
              <a:rPr lang="fr-FR" sz="1800" b="0" u="none" strike="noStrike" cap="none" dirty="0">
                <a:solidFill>
                  <a:schemeClr val="dk1"/>
                </a:solidFill>
                <a:latin typeface="Calibri"/>
                <a:ea typeface="Calibri"/>
                <a:cs typeface="Calibri"/>
                <a:sym typeface="Calibri"/>
              </a:rPr>
              <a:t> ou </a:t>
            </a:r>
            <a:r>
              <a:rPr lang="fr-FR" sz="1800" b="0" i="1" u="none" strike="noStrike" cap="none" dirty="0" err="1">
                <a:solidFill>
                  <a:schemeClr val="dk1"/>
                </a:solidFill>
                <a:latin typeface="Calibri"/>
                <a:ea typeface="Calibri"/>
                <a:cs typeface="Calibri"/>
                <a:sym typeface="Calibri"/>
              </a:rPr>
              <a:t>Payconiq</a:t>
            </a:r>
            <a:r>
              <a:rPr lang="fr-FR" sz="1800" b="0" u="none" strike="noStrike" cap="none" dirty="0">
                <a:solidFill>
                  <a:schemeClr val="dk1"/>
                </a:solidFill>
                <a:latin typeface="Calibri"/>
                <a:ea typeface="Calibri"/>
                <a:cs typeface="Calibri"/>
                <a:sym typeface="Calibri"/>
              </a:rPr>
              <a:t> comme méthode de paiement</a:t>
            </a:r>
          </a:p>
          <a:p>
            <a:pPr marL="285750" marR="0" lvl="0" indent="-285750" algn="l" rtl="0">
              <a:lnSpc>
                <a:spcPct val="100000"/>
              </a:lnSpc>
              <a:spcBef>
                <a:spcPts val="0"/>
              </a:spcBef>
              <a:spcAft>
                <a:spcPts val="0"/>
              </a:spcAft>
              <a:buClr>
                <a:srgbClr val="00707F"/>
              </a:buClr>
              <a:buSzPts val="1800"/>
              <a:buFont typeface="Wingdings" panose="05000000000000000000" pitchFamily="2" charset="2"/>
              <a:buChar char="Ø"/>
            </a:pPr>
            <a:r>
              <a:rPr lang="fr-FR" sz="1800" dirty="0">
                <a:solidFill>
                  <a:schemeClr val="dk1"/>
                </a:solidFill>
                <a:latin typeface="Calibri"/>
                <a:ea typeface="Calibri"/>
                <a:cs typeface="Calibri"/>
                <a:sym typeface="Calibri"/>
              </a:rPr>
              <a:t>Cliquer sur </a:t>
            </a:r>
            <a:r>
              <a:rPr lang="fr-FR" sz="1800" i="1" dirty="0" err="1">
                <a:solidFill>
                  <a:schemeClr val="dk1"/>
                </a:solidFill>
                <a:latin typeface="Calibri"/>
                <a:ea typeface="Calibri"/>
                <a:cs typeface="Calibri"/>
                <a:sym typeface="Calibri"/>
              </a:rPr>
              <a:t>Send</a:t>
            </a:r>
            <a:endParaRPr sz="1800" b="0" u="none" strike="noStrike" cap="none" dirty="0">
              <a:solidFill>
                <a:schemeClr val="dk1"/>
              </a:solidFill>
              <a:latin typeface="Calibri"/>
              <a:ea typeface="Calibri"/>
              <a:cs typeface="Calibri"/>
              <a:sym typeface="Calibri"/>
            </a:endParaRPr>
          </a:p>
        </p:txBody>
      </p:sp>
      <p:sp>
        <p:nvSpPr>
          <p:cNvPr id="807" name="Google Shape;807;p15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Calibri"/>
              <a:buNone/>
            </a:pPr>
            <a:fld id="{00000000-1234-1234-1234-123412341234}" type="slidenum">
              <a:rPr lang="fr-FR"/>
              <a:t>43</a:t>
            </a:fld>
            <a:endParaRPr/>
          </a:p>
        </p:txBody>
      </p:sp>
      <p:sp>
        <p:nvSpPr>
          <p:cNvPr id="4" name="Rectangle 3">
            <a:extLst>
              <a:ext uri="{FF2B5EF4-FFF2-40B4-BE49-F238E27FC236}">
                <a16:creationId xmlns:a16="http://schemas.microsoft.com/office/drawing/2014/main" id="{354C6DF1-09CD-408F-9299-4F136B7605BC}"/>
              </a:ext>
            </a:extLst>
          </p:cNvPr>
          <p:cNvSpPr/>
          <p:nvPr/>
        </p:nvSpPr>
        <p:spPr>
          <a:xfrm>
            <a:off x="1491133" y="2189220"/>
            <a:ext cx="472138" cy="195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1" name="Image 10" descr="Une image contenant texte, capture d’écran, logiciel, affichage&#10;&#10;Description générée automatiquement">
            <a:extLst>
              <a:ext uri="{FF2B5EF4-FFF2-40B4-BE49-F238E27FC236}">
                <a16:creationId xmlns:a16="http://schemas.microsoft.com/office/drawing/2014/main" id="{12F1E34A-8525-5B6E-726C-CAEA2B9F229E}"/>
              </a:ext>
            </a:extLst>
          </p:cNvPr>
          <p:cNvPicPr>
            <a:picLocks noChangeAspect="1"/>
          </p:cNvPicPr>
          <p:nvPr/>
        </p:nvPicPr>
        <p:blipFill>
          <a:blip r:embed="rId3"/>
          <a:stretch>
            <a:fillRect/>
          </a:stretch>
        </p:blipFill>
        <p:spPr>
          <a:xfrm>
            <a:off x="1351572" y="1497052"/>
            <a:ext cx="6440855" cy="3696251"/>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14" name="Google Shape;814;p159"/>
          <p:cNvSpPr txBox="1"/>
          <p:nvPr/>
        </p:nvSpPr>
        <p:spPr>
          <a:xfrm>
            <a:off x="457200" y="490654"/>
            <a:ext cx="8229600" cy="71367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5FA3B0"/>
              </a:buClr>
              <a:buSzPts val="3600"/>
              <a:buFont typeface="Calibri"/>
              <a:buNone/>
            </a:pPr>
            <a:r>
              <a:rPr lang="fr-FR" sz="3600" b="0" i="0" u="none" strike="noStrike" cap="none">
                <a:solidFill>
                  <a:srgbClr val="00707F"/>
                </a:solidFill>
                <a:latin typeface="Calibri"/>
                <a:ea typeface="Calibri"/>
                <a:cs typeface="Calibri"/>
                <a:sym typeface="Calibri"/>
              </a:rPr>
              <a:t>Amendes &gt; Percevoir des amendes &gt; Amendes spécifiques (1)</a:t>
            </a:r>
            <a:endParaRPr sz="1800" b="0" i="0" u="none" strike="noStrike" cap="none">
              <a:solidFill>
                <a:srgbClr val="00707F"/>
              </a:solidFill>
              <a:latin typeface="Calibri"/>
              <a:ea typeface="Calibri"/>
              <a:cs typeface="Calibri"/>
              <a:sym typeface="Calibri"/>
            </a:endParaRPr>
          </a:p>
        </p:txBody>
      </p:sp>
      <p:sp>
        <p:nvSpPr>
          <p:cNvPr id="815" name="Google Shape;815;p159"/>
          <p:cNvSpPr txBox="1"/>
          <p:nvPr/>
        </p:nvSpPr>
        <p:spPr>
          <a:xfrm>
            <a:off x="457200" y="5987018"/>
            <a:ext cx="822498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r>
              <a:rPr lang="fr-FR" sz="1800" b="0" i="0" u="none" strike="noStrike" cap="none">
                <a:solidFill>
                  <a:schemeClr val="dk1"/>
                </a:solidFill>
                <a:latin typeface="Calibri"/>
                <a:ea typeface="Calibri"/>
                <a:cs typeface="Calibri"/>
                <a:sym typeface="Calibri"/>
              </a:rPr>
              <a:t>Cliquer sur l’option </a:t>
            </a:r>
            <a:r>
              <a:rPr lang="fr-FR" sz="1800" b="0" i="1" u="none" strike="noStrike" cap="none">
                <a:solidFill>
                  <a:schemeClr val="dk1"/>
                </a:solidFill>
                <a:latin typeface="Calibri"/>
                <a:ea typeface="Calibri"/>
                <a:cs typeface="Calibri"/>
                <a:sym typeface="Calibri"/>
              </a:rPr>
              <a:t>Specific fines</a:t>
            </a:r>
            <a:endParaRPr sz="1800" b="0" i="0" u="none" strike="noStrike" cap="none">
              <a:solidFill>
                <a:schemeClr val="dk1"/>
              </a:solidFill>
              <a:latin typeface="Calibri"/>
              <a:ea typeface="Calibri"/>
              <a:cs typeface="Calibri"/>
              <a:sym typeface="Calibri"/>
            </a:endParaRPr>
          </a:p>
        </p:txBody>
      </p:sp>
      <p:sp>
        <p:nvSpPr>
          <p:cNvPr id="816" name="Google Shape;816;p15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Calibri"/>
              <a:buNone/>
            </a:pPr>
            <a:fld id="{00000000-1234-1234-1234-123412341234}" type="slidenum">
              <a:rPr lang="fr-FR"/>
              <a:t>44</a:t>
            </a:fld>
            <a:endParaRPr/>
          </a:p>
        </p:txBody>
      </p:sp>
      <p:pic>
        <p:nvPicPr>
          <p:cNvPr id="3" name="Image 2">
            <a:extLst>
              <a:ext uri="{FF2B5EF4-FFF2-40B4-BE49-F238E27FC236}">
                <a16:creationId xmlns:a16="http://schemas.microsoft.com/office/drawing/2014/main" id="{2AE5C79A-3C4D-432E-8BA3-D984FD3FAED0}"/>
              </a:ext>
            </a:extLst>
          </p:cNvPr>
          <p:cNvPicPr>
            <a:picLocks noChangeAspect="1"/>
          </p:cNvPicPr>
          <p:nvPr/>
        </p:nvPicPr>
        <p:blipFill>
          <a:blip r:embed="rId3"/>
          <a:stretch>
            <a:fillRect/>
          </a:stretch>
        </p:blipFill>
        <p:spPr>
          <a:xfrm>
            <a:off x="332783" y="1573664"/>
            <a:ext cx="8478433" cy="4060681"/>
          </a:xfrm>
          <a:prstGeom prst="rect">
            <a:avLst/>
          </a:prstGeom>
          <a:ln w="9525">
            <a:solidFill>
              <a:schemeClr val="tx1"/>
            </a:solidFill>
          </a:ln>
        </p:spPr>
      </p:pic>
      <p:sp>
        <p:nvSpPr>
          <p:cNvPr id="4" name="Rectangle : coins arrondis 3">
            <a:extLst>
              <a:ext uri="{FF2B5EF4-FFF2-40B4-BE49-F238E27FC236}">
                <a16:creationId xmlns:a16="http://schemas.microsoft.com/office/drawing/2014/main" id="{9EDE2519-C71E-4D15-90F2-B3528B447D9E}"/>
              </a:ext>
            </a:extLst>
          </p:cNvPr>
          <p:cNvSpPr/>
          <p:nvPr/>
        </p:nvSpPr>
        <p:spPr>
          <a:xfrm>
            <a:off x="1523999" y="2802616"/>
            <a:ext cx="6436660" cy="29888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Rectangle 9">
            <a:extLst>
              <a:ext uri="{FF2B5EF4-FFF2-40B4-BE49-F238E27FC236}">
                <a16:creationId xmlns:a16="http://schemas.microsoft.com/office/drawing/2014/main" id="{3868ECFE-383D-44D0-947A-EF307B4708BF}"/>
              </a:ext>
            </a:extLst>
          </p:cNvPr>
          <p:cNvSpPr/>
          <p:nvPr/>
        </p:nvSpPr>
        <p:spPr>
          <a:xfrm>
            <a:off x="1523999" y="2205369"/>
            <a:ext cx="472138" cy="195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 name="Rectangle : coins arrondis 4">
            <a:extLst>
              <a:ext uri="{FF2B5EF4-FFF2-40B4-BE49-F238E27FC236}">
                <a16:creationId xmlns:a16="http://schemas.microsoft.com/office/drawing/2014/main" id="{4CCED01A-88B9-E1B5-D293-30292BDB89C1}"/>
              </a:ext>
            </a:extLst>
          </p:cNvPr>
          <p:cNvSpPr/>
          <p:nvPr/>
        </p:nvSpPr>
        <p:spPr>
          <a:xfrm>
            <a:off x="2397708" y="2449942"/>
            <a:ext cx="1036608" cy="298885"/>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sp>
        <p:nvSpPr>
          <p:cNvPr id="823" name="Google Shape;823;p160"/>
          <p:cNvSpPr txBox="1"/>
          <p:nvPr/>
        </p:nvSpPr>
        <p:spPr>
          <a:xfrm>
            <a:off x="457200" y="490654"/>
            <a:ext cx="8229600" cy="71367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5FA3B0"/>
              </a:buClr>
              <a:buSzPts val="3600"/>
              <a:buFont typeface="Calibri"/>
              <a:buNone/>
            </a:pPr>
            <a:r>
              <a:rPr lang="fr-FR" sz="3600" b="0" i="0" u="none" strike="noStrike" cap="none">
                <a:solidFill>
                  <a:srgbClr val="00707F"/>
                </a:solidFill>
                <a:latin typeface="Calibri"/>
                <a:ea typeface="Calibri"/>
                <a:cs typeface="Calibri"/>
                <a:sym typeface="Calibri"/>
              </a:rPr>
              <a:t>Amendes &gt; Percevoir des amendes &gt; Amendes spécifiques (2)</a:t>
            </a:r>
            <a:endParaRPr sz="1800" b="0" i="0" u="none" strike="noStrike" cap="none">
              <a:solidFill>
                <a:srgbClr val="00707F"/>
              </a:solidFill>
              <a:latin typeface="Calibri"/>
              <a:ea typeface="Calibri"/>
              <a:cs typeface="Calibri"/>
              <a:sym typeface="Calibri"/>
            </a:endParaRPr>
          </a:p>
        </p:txBody>
      </p:sp>
      <p:sp>
        <p:nvSpPr>
          <p:cNvPr id="824" name="Google Shape;824;p160"/>
          <p:cNvSpPr txBox="1"/>
          <p:nvPr/>
        </p:nvSpPr>
        <p:spPr>
          <a:xfrm>
            <a:off x="457200" y="5987018"/>
            <a:ext cx="822498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r>
              <a:rPr lang="fr-FR" sz="1800" b="0" i="0" u="none" strike="noStrike" cap="none">
                <a:solidFill>
                  <a:schemeClr val="dk1"/>
                </a:solidFill>
                <a:latin typeface="Calibri"/>
                <a:ea typeface="Calibri"/>
                <a:cs typeface="Calibri"/>
                <a:sym typeface="Calibri"/>
              </a:rPr>
              <a:t>Sélectionner une ou plusieurs amendes</a:t>
            </a:r>
            <a:endParaRPr sz="1800" b="0" i="0" u="none" strike="noStrike" cap="none">
              <a:solidFill>
                <a:schemeClr val="dk1"/>
              </a:solidFill>
              <a:latin typeface="Calibri"/>
              <a:ea typeface="Calibri"/>
              <a:cs typeface="Calibri"/>
              <a:sym typeface="Calibri"/>
            </a:endParaRPr>
          </a:p>
        </p:txBody>
      </p:sp>
      <p:sp>
        <p:nvSpPr>
          <p:cNvPr id="825" name="Google Shape;825;p16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Calibri"/>
              <a:buNone/>
            </a:pPr>
            <a:fld id="{00000000-1234-1234-1234-123412341234}" type="slidenum">
              <a:rPr lang="fr-FR"/>
              <a:t>45</a:t>
            </a:fld>
            <a:endParaRPr/>
          </a:p>
        </p:txBody>
      </p:sp>
      <p:pic>
        <p:nvPicPr>
          <p:cNvPr id="7" name="Image 6">
            <a:extLst>
              <a:ext uri="{FF2B5EF4-FFF2-40B4-BE49-F238E27FC236}">
                <a16:creationId xmlns:a16="http://schemas.microsoft.com/office/drawing/2014/main" id="{AA10075C-B2A2-4922-9E7E-000AF7BED273}"/>
              </a:ext>
            </a:extLst>
          </p:cNvPr>
          <p:cNvPicPr>
            <a:picLocks noChangeAspect="1"/>
          </p:cNvPicPr>
          <p:nvPr/>
        </p:nvPicPr>
        <p:blipFill>
          <a:blip r:embed="rId3"/>
          <a:stretch>
            <a:fillRect/>
          </a:stretch>
        </p:blipFill>
        <p:spPr>
          <a:xfrm>
            <a:off x="230909" y="1419341"/>
            <a:ext cx="8682181" cy="4470471"/>
          </a:xfrm>
          <a:prstGeom prst="rect">
            <a:avLst/>
          </a:prstGeom>
          <a:ln w="9525">
            <a:solidFill>
              <a:schemeClr val="tx1"/>
            </a:solidFill>
          </a:ln>
        </p:spPr>
      </p:pic>
      <p:sp>
        <p:nvSpPr>
          <p:cNvPr id="10" name="Ellipse 9">
            <a:extLst>
              <a:ext uri="{FF2B5EF4-FFF2-40B4-BE49-F238E27FC236}">
                <a16:creationId xmlns:a16="http://schemas.microsoft.com/office/drawing/2014/main" id="{D006CC76-0888-46FB-9639-8E94498C6AFA}"/>
              </a:ext>
            </a:extLst>
          </p:cNvPr>
          <p:cNvSpPr/>
          <p:nvPr/>
        </p:nvSpPr>
        <p:spPr>
          <a:xfrm>
            <a:off x="8425600" y="5585197"/>
            <a:ext cx="513161" cy="358589"/>
          </a:xfrm>
          <a:prstGeom prst="ellipse">
            <a:avLst/>
          </a:prstGeom>
          <a:noFill/>
          <a:ln w="1905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C00000"/>
              </a:solidFill>
            </a:endParaRPr>
          </a:p>
        </p:txBody>
      </p:sp>
      <p:sp>
        <p:nvSpPr>
          <p:cNvPr id="3" name="Rectangle : coins arrondis 2">
            <a:extLst>
              <a:ext uri="{FF2B5EF4-FFF2-40B4-BE49-F238E27FC236}">
                <a16:creationId xmlns:a16="http://schemas.microsoft.com/office/drawing/2014/main" id="{4E0C6593-23B4-B8DD-1EEF-BC598485E282}"/>
              </a:ext>
            </a:extLst>
          </p:cNvPr>
          <p:cNvSpPr/>
          <p:nvPr/>
        </p:nvSpPr>
        <p:spPr>
          <a:xfrm>
            <a:off x="310932" y="2697515"/>
            <a:ext cx="289703" cy="250826"/>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 coins arrondis 4">
            <a:extLst>
              <a:ext uri="{FF2B5EF4-FFF2-40B4-BE49-F238E27FC236}">
                <a16:creationId xmlns:a16="http://schemas.microsoft.com/office/drawing/2014/main" id="{8ABFC4FF-FC9D-0562-A666-0ACEC8E9DF0D}"/>
              </a:ext>
            </a:extLst>
          </p:cNvPr>
          <p:cNvSpPr/>
          <p:nvPr/>
        </p:nvSpPr>
        <p:spPr>
          <a:xfrm>
            <a:off x="294879" y="3403750"/>
            <a:ext cx="289703" cy="250826"/>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2" name="Google Shape;832;p161"/>
          <p:cNvSpPr txBox="1"/>
          <p:nvPr/>
        </p:nvSpPr>
        <p:spPr>
          <a:xfrm>
            <a:off x="457200" y="490654"/>
            <a:ext cx="8229600" cy="71367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5FA3B0"/>
              </a:buClr>
              <a:buSzPts val="3600"/>
              <a:buFont typeface="Calibri"/>
              <a:buNone/>
            </a:pPr>
            <a:r>
              <a:rPr lang="fr-FR" sz="3600" b="0" i="0" u="none" strike="noStrike" cap="none">
                <a:solidFill>
                  <a:srgbClr val="00707F"/>
                </a:solidFill>
                <a:latin typeface="Calibri"/>
                <a:ea typeface="Calibri"/>
                <a:cs typeface="Calibri"/>
                <a:sym typeface="Calibri"/>
              </a:rPr>
              <a:t>Amendes &gt; Percevoir des amendes &gt; Amendes spécifiques (3)</a:t>
            </a:r>
            <a:endParaRPr sz="1800" b="0" i="0" u="none" strike="noStrike" cap="none">
              <a:solidFill>
                <a:srgbClr val="00707F"/>
              </a:solidFill>
              <a:latin typeface="Calibri"/>
              <a:ea typeface="Calibri"/>
              <a:cs typeface="Calibri"/>
              <a:sym typeface="Calibri"/>
            </a:endParaRPr>
          </a:p>
        </p:txBody>
      </p:sp>
      <p:sp>
        <p:nvSpPr>
          <p:cNvPr id="833" name="Google Shape;833;p161"/>
          <p:cNvSpPr txBox="1"/>
          <p:nvPr/>
        </p:nvSpPr>
        <p:spPr>
          <a:xfrm>
            <a:off x="457200" y="5783818"/>
            <a:ext cx="8224981"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r>
              <a:rPr lang="fr-FR" sz="1800" b="0" i="0" u="none" strike="noStrike" cap="none" dirty="0">
                <a:solidFill>
                  <a:schemeClr val="dk1"/>
                </a:solidFill>
                <a:latin typeface="Calibri"/>
                <a:ea typeface="Calibri"/>
                <a:cs typeface="Calibri"/>
                <a:sym typeface="Calibri"/>
              </a:rPr>
              <a:t>Choisir la méthode da paiement (</a:t>
            </a:r>
            <a:r>
              <a:rPr lang="fr-FR" sz="1800" b="0" i="1" u="none" strike="noStrike" cap="none" dirty="0">
                <a:solidFill>
                  <a:schemeClr val="dk1"/>
                </a:solidFill>
                <a:latin typeface="Calibri"/>
                <a:ea typeface="Calibri"/>
                <a:cs typeface="Calibri"/>
                <a:sym typeface="Calibri"/>
              </a:rPr>
              <a:t>Cash </a:t>
            </a:r>
            <a:r>
              <a:rPr lang="fr-FR" sz="1800" b="0" u="none" strike="noStrike" cap="none" dirty="0">
                <a:solidFill>
                  <a:schemeClr val="dk1"/>
                </a:solidFill>
                <a:latin typeface="Calibri"/>
                <a:ea typeface="Calibri"/>
                <a:cs typeface="Calibri"/>
                <a:sym typeface="Calibri"/>
              </a:rPr>
              <a:t>ou </a:t>
            </a:r>
            <a:r>
              <a:rPr lang="fr-FR" sz="1800" b="0" i="1" u="none" strike="noStrike" cap="none" dirty="0" err="1">
                <a:solidFill>
                  <a:schemeClr val="dk1"/>
                </a:solidFill>
                <a:latin typeface="Calibri"/>
                <a:ea typeface="Calibri"/>
                <a:cs typeface="Calibri"/>
                <a:sym typeface="Calibri"/>
              </a:rPr>
              <a:t>Payconiq</a:t>
            </a:r>
            <a:r>
              <a:rPr lang="fr-FR" sz="1800" b="0" u="none" strike="noStrike" cap="none" dirty="0">
                <a:solidFill>
                  <a:schemeClr val="dk1"/>
                </a:solidFill>
                <a:latin typeface="Calibri"/>
                <a:ea typeface="Calibri"/>
                <a:cs typeface="Calibri"/>
                <a:sym typeface="Calibri"/>
              </a:rPr>
              <a:t>) et </a:t>
            </a:r>
            <a:r>
              <a:rPr lang="fr-FR" sz="1800" dirty="0">
                <a:solidFill>
                  <a:schemeClr val="dk1"/>
                </a:solidFill>
                <a:latin typeface="Calibri"/>
                <a:ea typeface="Calibri"/>
                <a:cs typeface="Calibri"/>
                <a:sym typeface="Calibri"/>
              </a:rPr>
              <a:t>c</a:t>
            </a:r>
            <a:r>
              <a:rPr lang="fr-FR" sz="1800" b="0" u="none" strike="noStrike" cap="none" dirty="0">
                <a:solidFill>
                  <a:schemeClr val="dk1"/>
                </a:solidFill>
                <a:latin typeface="Calibri"/>
                <a:ea typeface="Calibri"/>
                <a:cs typeface="Calibri"/>
                <a:sym typeface="Calibri"/>
              </a:rPr>
              <a:t>liquer</a:t>
            </a:r>
            <a:r>
              <a:rPr lang="fr-FR" sz="1800" b="0" i="0" u="none" strike="noStrike" cap="none" dirty="0">
                <a:solidFill>
                  <a:schemeClr val="dk1"/>
                </a:solidFill>
                <a:latin typeface="Calibri"/>
                <a:ea typeface="Calibri"/>
                <a:cs typeface="Calibri"/>
                <a:sym typeface="Calibri"/>
              </a:rPr>
              <a:t> sur </a:t>
            </a:r>
            <a:r>
              <a:rPr lang="fr-FR" sz="1800" b="0" i="1" u="none" strike="noStrike" cap="none" dirty="0" err="1">
                <a:solidFill>
                  <a:schemeClr val="dk1"/>
                </a:solidFill>
                <a:latin typeface="Calibri"/>
                <a:ea typeface="Calibri"/>
                <a:cs typeface="Calibri"/>
                <a:sym typeface="Calibri"/>
              </a:rPr>
              <a:t>Send</a:t>
            </a:r>
            <a:r>
              <a:rPr lang="fr-FR" sz="1800" b="0" i="0" u="none" strike="noStrike" cap="none" dirty="0">
                <a:solidFill>
                  <a:schemeClr val="dk1"/>
                </a:solidFill>
                <a:latin typeface="Calibri"/>
                <a:ea typeface="Calibri"/>
                <a:cs typeface="Calibri"/>
                <a:sym typeface="Calibri"/>
              </a:rPr>
              <a:t> pour confirmer le paiement partiel de l’</a:t>
            </a:r>
            <a:r>
              <a:rPr lang="fr-FR" sz="1800" b="0" i="1" u="none" strike="noStrike" cap="none" dirty="0">
                <a:solidFill>
                  <a:schemeClr val="dk1"/>
                </a:solidFill>
                <a:latin typeface="Calibri"/>
                <a:ea typeface="Calibri"/>
                <a:cs typeface="Calibri"/>
                <a:sym typeface="Calibri"/>
              </a:rPr>
              <a:t>Active Balance</a:t>
            </a:r>
            <a:endParaRPr sz="1800" b="0" i="1" u="none" strike="noStrike" cap="none" dirty="0">
              <a:solidFill>
                <a:schemeClr val="dk1"/>
              </a:solidFill>
              <a:latin typeface="Calibri"/>
              <a:ea typeface="Calibri"/>
              <a:cs typeface="Calibri"/>
              <a:sym typeface="Calibri"/>
            </a:endParaRPr>
          </a:p>
        </p:txBody>
      </p:sp>
      <p:sp>
        <p:nvSpPr>
          <p:cNvPr id="834" name="Google Shape;834;p16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Calibri"/>
              <a:buNone/>
            </a:pPr>
            <a:fld id="{00000000-1234-1234-1234-123412341234}" type="slidenum">
              <a:rPr lang="fr-FR"/>
              <a:t>46</a:t>
            </a:fld>
            <a:endParaRPr/>
          </a:p>
        </p:txBody>
      </p:sp>
      <p:pic>
        <p:nvPicPr>
          <p:cNvPr id="3" name="Image 2">
            <a:extLst>
              <a:ext uri="{FF2B5EF4-FFF2-40B4-BE49-F238E27FC236}">
                <a16:creationId xmlns:a16="http://schemas.microsoft.com/office/drawing/2014/main" id="{218066B4-0473-4D54-B482-0822AB78D6BF}"/>
              </a:ext>
            </a:extLst>
          </p:cNvPr>
          <p:cNvPicPr>
            <a:picLocks noChangeAspect="1"/>
          </p:cNvPicPr>
          <p:nvPr/>
        </p:nvPicPr>
        <p:blipFill>
          <a:blip r:embed="rId3"/>
          <a:stretch>
            <a:fillRect/>
          </a:stretch>
        </p:blipFill>
        <p:spPr>
          <a:xfrm>
            <a:off x="508067" y="1573664"/>
            <a:ext cx="8123245" cy="4036568"/>
          </a:xfrm>
          <a:prstGeom prst="rect">
            <a:avLst/>
          </a:prstGeom>
          <a:ln w="9525">
            <a:solidFill>
              <a:schemeClr val="tx1"/>
            </a:solidFill>
          </a:ln>
        </p:spPr>
      </p:pic>
      <p:sp>
        <p:nvSpPr>
          <p:cNvPr id="8" name="Ellipse 7">
            <a:extLst>
              <a:ext uri="{FF2B5EF4-FFF2-40B4-BE49-F238E27FC236}">
                <a16:creationId xmlns:a16="http://schemas.microsoft.com/office/drawing/2014/main" id="{A613FD98-12E0-4FCB-A66F-2AE53AA585AC}"/>
              </a:ext>
            </a:extLst>
          </p:cNvPr>
          <p:cNvSpPr/>
          <p:nvPr/>
        </p:nvSpPr>
        <p:spPr>
          <a:xfrm>
            <a:off x="7996300" y="5234330"/>
            <a:ext cx="639886" cy="358589"/>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 name="Rectangle : coins arrondis 3">
            <a:extLst>
              <a:ext uri="{FF2B5EF4-FFF2-40B4-BE49-F238E27FC236}">
                <a16:creationId xmlns:a16="http://schemas.microsoft.com/office/drawing/2014/main" id="{1D9D00C8-6C8C-4E3A-8CC8-03D38F81523A}"/>
              </a:ext>
            </a:extLst>
          </p:cNvPr>
          <p:cNvSpPr/>
          <p:nvPr/>
        </p:nvSpPr>
        <p:spPr>
          <a:xfrm>
            <a:off x="832522" y="2724672"/>
            <a:ext cx="6104964" cy="358589"/>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Rectangle 9">
            <a:extLst>
              <a:ext uri="{FF2B5EF4-FFF2-40B4-BE49-F238E27FC236}">
                <a16:creationId xmlns:a16="http://schemas.microsoft.com/office/drawing/2014/main" id="{112AACDF-43CD-45DA-8835-5A08CF575EAF}"/>
              </a:ext>
            </a:extLst>
          </p:cNvPr>
          <p:cNvSpPr/>
          <p:nvPr/>
        </p:nvSpPr>
        <p:spPr>
          <a:xfrm>
            <a:off x="1491133" y="2241229"/>
            <a:ext cx="472138" cy="195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pic>
        <p:nvPicPr>
          <p:cNvPr id="2" name="Image 1">
            <a:extLst>
              <a:ext uri="{FF2B5EF4-FFF2-40B4-BE49-F238E27FC236}">
                <a16:creationId xmlns:a16="http://schemas.microsoft.com/office/drawing/2014/main" id="{C7E2828A-8CFA-5AF1-1474-B6286CBDF1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7888" y="3308770"/>
            <a:ext cx="4954585" cy="2332466"/>
          </a:xfrm>
          <a:prstGeom prst="rect">
            <a:avLst/>
          </a:prstGeom>
          <a:ln w="9525">
            <a:solidFill>
              <a:schemeClr val="tx1"/>
            </a:solidFill>
            <a:prstDash val="solid"/>
          </a:ln>
        </p:spPr>
      </p:pic>
      <p:sp>
        <p:nvSpPr>
          <p:cNvPr id="841" name="Google Shape;841;p162"/>
          <p:cNvSpPr txBox="1"/>
          <p:nvPr/>
        </p:nvSpPr>
        <p:spPr>
          <a:xfrm>
            <a:off x="457200" y="532402"/>
            <a:ext cx="8229600" cy="60216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5FA3B0"/>
              </a:buClr>
              <a:buSzPts val="3600"/>
              <a:buFont typeface="Calibri"/>
              <a:buNone/>
            </a:pPr>
            <a:r>
              <a:rPr lang="fr-FR" sz="3600" b="0" i="0" u="none" strike="noStrike" cap="none">
                <a:solidFill>
                  <a:srgbClr val="00707F"/>
                </a:solidFill>
                <a:latin typeface="Calibri"/>
                <a:ea typeface="Calibri"/>
                <a:cs typeface="Calibri"/>
                <a:sym typeface="Calibri"/>
              </a:rPr>
              <a:t>Ajouter une amende ou des frais</a:t>
            </a:r>
            <a:endParaRPr sz="1800" b="0" i="0" u="none" strike="noStrike" cap="none">
              <a:solidFill>
                <a:srgbClr val="00707F"/>
              </a:solidFill>
              <a:latin typeface="Calibri"/>
              <a:ea typeface="Calibri"/>
              <a:cs typeface="Calibri"/>
              <a:sym typeface="Calibri"/>
            </a:endParaRPr>
          </a:p>
        </p:txBody>
      </p:sp>
      <p:sp>
        <p:nvSpPr>
          <p:cNvPr id="843" name="Google Shape;843;p16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Calibri"/>
              <a:buNone/>
            </a:pPr>
            <a:fld id="{00000000-1234-1234-1234-123412341234}" type="slidenum">
              <a:rPr lang="fr-FR"/>
              <a:t>47</a:t>
            </a:fld>
            <a:endParaRPr/>
          </a:p>
        </p:txBody>
      </p:sp>
      <p:pic>
        <p:nvPicPr>
          <p:cNvPr id="3" name="Image 2">
            <a:extLst>
              <a:ext uri="{FF2B5EF4-FFF2-40B4-BE49-F238E27FC236}">
                <a16:creationId xmlns:a16="http://schemas.microsoft.com/office/drawing/2014/main" id="{C0017D0D-503F-4365-A505-78BC08FCE01A}"/>
              </a:ext>
            </a:extLst>
          </p:cNvPr>
          <p:cNvPicPr>
            <a:picLocks noChangeAspect="1"/>
          </p:cNvPicPr>
          <p:nvPr/>
        </p:nvPicPr>
        <p:blipFill>
          <a:blip r:embed="rId4"/>
          <a:stretch>
            <a:fillRect/>
          </a:stretch>
        </p:blipFill>
        <p:spPr>
          <a:xfrm>
            <a:off x="457200" y="1242936"/>
            <a:ext cx="8229600" cy="1926533"/>
          </a:xfrm>
          <a:prstGeom prst="rect">
            <a:avLst/>
          </a:prstGeom>
          <a:ln w="9525">
            <a:solidFill>
              <a:schemeClr val="tx1"/>
            </a:solidFill>
          </a:ln>
        </p:spPr>
      </p:pic>
      <p:sp>
        <p:nvSpPr>
          <p:cNvPr id="11" name="Ellipse 10">
            <a:extLst>
              <a:ext uri="{FF2B5EF4-FFF2-40B4-BE49-F238E27FC236}">
                <a16:creationId xmlns:a16="http://schemas.microsoft.com/office/drawing/2014/main" id="{C54E4ADF-8F70-40B2-9B07-2DFC88CCBEEB}"/>
              </a:ext>
            </a:extLst>
          </p:cNvPr>
          <p:cNvSpPr/>
          <p:nvPr/>
        </p:nvSpPr>
        <p:spPr>
          <a:xfrm>
            <a:off x="7713992" y="2177105"/>
            <a:ext cx="848336" cy="244437"/>
          </a:xfrm>
          <a:prstGeom prst="ellipse">
            <a:avLst/>
          </a:prstGeom>
          <a:noFill/>
          <a:ln w="1905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Ellipse 11">
            <a:extLst>
              <a:ext uri="{FF2B5EF4-FFF2-40B4-BE49-F238E27FC236}">
                <a16:creationId xmlns:a16="http://schemas.microsoft.com/office/drawing/2014/main" id="{6056201B-59C6-49E9-8EA2-FF0BECD8E2D1}"/>
              </a:ext>
            </a:extLst>
          </p:cNvPr>
          <p:cNvSpPr/>
          <p:nvPr/>
        </p:nvSpPr>
        <p:spPr>
          <a:xfrm>
            <a:off x="3155956" y="1491123"/>
            <a:ext cx="639886" cy="230045"/>
          </a:xfrm>
          <a:prstGeom prst="ellipse">
            <a:avLst/>
          </a:prstGeom>
          <a:noFill/>
          <a:ln w="1905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 name="Ellipse 14">
            <a:extLst>
              <a:ext uri="{FF2B5EF4-FFF2-40B4-BE49-F238E27FC236}">
                <a16:creationId xmlns:a16="http://schemas.microsoft.com/office/drawing/2014/main" id="{8196CCD7-A666-4FD3-9681-6AA28230B196}"/>
              </a:ext>
            </a:extLst>
          </p:cNvPr>
          <p:cNvSpPr/>
          <p:nvPr/>
        </p:nvSpPr>
        <p:spPr>
          <a:xfrm>
            <a:off x="6364122" y="5398049"/>
            <a:ext cx="778351" cy="225968"/>
          </a:xfrm>
          <a:prstGeom prst="ellipse">
            <a:avLst/>
          </a:prstGeom>
          <a:noFill/>
          <a:ln w="1905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6" name="Rectangle 15">
            <a:extLst>
              <a:ext uri="{FF2B5EF4-FFF2-40B4-BE49-F238E27FC236}">
                <a16:creationId xmlns:a16="http://schemas.microsoft.com/office/drawing/2014/main" id="{9ACF8DB4-D45C-41BB-A951-1682543EE7E1}"/>
              </a:ext>
            </a:extLst>
          </p:cNvPr>
          <p:cNvSpPr/>
          <p:nvPr/>
        </p:nvSpPr>
        <p:spPr>
          <a:xfrm>
            <a:off x="3848851" y="4185035"/>
            <a:ext cx="472138" cy="195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7" name="Rectangle : coins arrondis 16">
            <a:extLst>
              <a:ext uri="{FF2B5EF4-FFF2-40B4-BE49-F238E27FC236}">
                <a16:creationId xmlns:a16="http://schemas.microsoft.com/office/drawing/2014/main" id="{3518CBBE-14B1-4401-ACFC-580B328AA1AE}"/>
              </a:ext>
            </a:extLst>
          </p:cNvPr>
          <p:cNvSpPr/>
          <p:nvPr/>
        </p:nvSpPr>
        <p:spPr>
          <a:xfrm>
            <a:off x="2388513" y="3918978"/>
            <a:ext cx="3975609" cy="225968"/>
          </a:xfrm>
          <a:prstGeom prst="roundRect">
            <a:avLst/>
          </a:prstGeom>
          <a:noFill/>
          <a:ln w="1905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8" name="Rectangle : coins arrondis 17">
            <a:extLst>
              <a:ext uri="{FF2B5EF4-FFF2-40B4-BE49-F238E27FC236}">
                <a16:creationId xmlns:a16="http://schemas.microsoft.com/office/drawing/2014/main" id="{5BF4FECA-AAEF-41B2-8A2B-CFA2E979A07B}"/>
              </a:ext>
            </a:extLst>
          </p:cNvPr>
          <p:cNvSpPr/>
          <p:nvPr/>
        </p:nvSpPr>
        <p:spPr>
          <a:xfrm>
            <a:off x="2339268" y="4344895"/>
            <a:ext cx="4465463" cy="225968"/>
          </a:xfrm>
          <a:prstGeom prst="roundRect">
            <a:avLst/>
          </a:prstGeom>
          <a:noFill/>
          <a:ln w="1905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 name="ZoneTexte 3">
            <a:extLst>
              <a:ext uri="{FF2B5EF4-FFF2-40B4-BE49-F238E27FC236}">
                <a16:creationId xmlns:a16="http://schemas.microsoft.com/office/drawing/2014/main" id="{57B23DF0-53A5-A002-BCCF-3961AF4113C7}"/>
              </a:ext>
            </a:extLst>
          </p:cNvPr>
          <p:cNvSpPr txBox="1"/>
          <p:nvPr/>
        </p:nvSpPr>
        <p:spPr>
          <a:xfrm>
            <a:off x="304800" y="5879193"/>
            <a:ext cx="8146782" cy="646331"/>
          </a:xfrm>
          <a:prstGeom prst="rect">
            <a:avLst/>
          </a:prstGeom>
          <a:noFill/>
        </p:spPr>
        <p:txBody>
          <a:bodyPr wrap="none" rtlCol="0">
            <a:spAutoFit/>
          </a:bodyPr>
          <a:lstStyle/>
          <a:p>
            <a:r>
              <a:rPr lang="fr-FR" sz="1800" u="sng" dirty="0">
                <a:effectLst/>
                <a:latin typeface="Calibri" panose="020F0502020204030204" pitchFamily="34" charset="0"/>
                <a:ea typeface="Calibri" panose="020F0502020204030204" pitchFamily="34" charset="0"/>
                <a:cs typeface="Times New Roman" panose="02020603050405020304" pitchFamily="18" charset="0"/>
              </a:rPr>
              <a:t>Remarque par rapport à la transaction Crédit</a:t>
            </a:r>
            <a:r>
              <a:rPr lang="fr-FR" sz="1800" dirty="0">
                <a:effectLst/>
                <a:latin typeface="Calibri" panose="020F0502020204030204" pitchFamily="34" charset="0"/>
                <a:ea typeface="Calibri" panose="020F0502020204030204" pitchFamily="34" charset="0"/>
                <a:cs typeface="Times New Roman" panose="02020603050405020304" pitchFamily="18" charset="0"/>
              </a:rPr>
              <a:t> : </a:t>
            </a:r>
            <a:r>
              <a:rPr lang="fr-FR" sz="1800" dirty="0">
                <a:effectLst/>
                <a:latin typeface="Calibri" panose="020F0502020204030204" pitchFamily="34" charset="0"/>
                <a:ea typeface="Calibri" panose="020F0502020204030204" pitchFamily="34" charset="0"/>
              </a:rPr>
              <a:t>A n’utiliser que pour des rectifications</a:t>
            </a:r>
          </a:p>
          <a:p>
            <a:r>
              <a:rPr lang="fr-FR" sz="1800" dirty="0">
                <a:effectLst/>
                <a:latin typeface="Calibri" panose="020F0502020204030204" pitchFamily="34" charset="0"/>
                <a:ea typeface="Calibri" panose="020F0502020204030204" pitchFamily="34" charset="0"/>
              </a:rPr>
              <a:t>d'erreur de paiement (</a:t>
            </a:r>
            <a:r>
              <a:rPr lang="fr-FR" sz="1800" dirty="0" err="1">
                <a:effectLst/>
                <a:latin typeface="Calibri" panose="020F0502020204030204" pitchFamily="34" charset="0"/>
                <a:ea typeface="Calibri" panose="020F0502020204030204" pitchFamily="34" charset="0"/>
              </a:rPr>
              <a:t>Payconiq</a:t>
            </a:r>
            <a:r>
              <a:rPr lang="fr-FR" sz="1800" dirty="0">
                <a:effectLst/>
                <a:latin typeface="Calibri" panose="020F0502020204030204" pitchFamily="34" charset="0"/>
                <a:ea typeface="Calibri" panose="020F0502020204030204" pitchFamily="34" charset="0"/>
              </a:rPr>
              <a:t>). </a:t>
            </a:r>
            <a:endParaRPr lang="fr-F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sp>
        <p:nvSpPr>
          <p:cNvPr id="850" name="Google Shape;850;p163"/>
          <p:cNvSpPr txBox="1"/>
          <p:nvPr/>
        </p:nvSpPr>
        <p:spPr>
          <a:xfrm>
            <a:off x="253275" y="1381479"/>
            <a:ext cx="8433525" cy="57606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fr-FR" sz="1800" b="0" i="0" u="none" strike="noStrike" cap="none">
                <a:solidFill>
                  <a:schemeClr val="dk1"/>
                </a:solidFill>
                <a:latin typeface="Calibri"/>
                <a:ea typeface="Calibri"/>
                <a:cs typeface="Calibri"/>
                <a:sym typeface="Calibri"/>
              </a:rPr>
              <a:t>Dans la fiche lecteur &gt; onglet </a:t>
            </a:r>
            <a:r>
              <a:rPr lang="fr-FR" sz="1800" b="0" i="1" u="none" strike="noStrike" cap="none">
                <a:solidFill>
                  <a:schemeClr val="dk1"/>
                </a:solidFill>
                <a:latin typeface="Calibri"/>
                <a:ea typeface="Calibri"/>
                <a:cs typeface="Calibri"/>
                <a:sym typeface="Calibri"/>
              </a:rPr>
              <a:t>Fines</a:t>
            </a:r>
            <a:r>
              <a:rPr lang="fr-FR" sz="1800" b="0" i="0" u="none" strike="noStrike" cap="none">
                <a:solidFill>
                  <a:schemeClr val="dk1"/>
                </a:solidFill>
                <a:latin typeface="Calibri"/>
                <a:ea typeface="Calibri"/>
                <a:cs typeface="Calibri"/>
                <a:sym typeface="Calibri"/>
              </a:rPr>
              <a:t>/</a:t>
            </a:r>
            <a:r>
              <a:rPr lang="fr-FR" sz="1800" b="0" i="1" u="none" strike="noStrike" cap="none">
                <a:solidFill>
                  <a:schemeClr val="dk1"/>
                </a:solidFill>
                <a:latin typeface="Calibri"/>
                <a:ea typeface="Calibri"/>
                <a:cs typeface="Calibri"/>
                <a:sym typeface="Calibri"/>
              </a:rPr>
              <a:t>Fees</a:t>
            </a:r>
            <a:r>
              <a:rPr lang="fr-FR" sz="1800" b="0" i="0" u="none" strike="noStrike" cap="none">
                <a:solidFill>
                  <a:schemeClr val="dk1"/>
                </a:solidFill>
                <a:latin typeface="Calibri"/>
                <a:ea typeface="Calibri"/>
                <a:cs typeface="Calibri"/>
                <a:sym typeface="Calibri"/>
              </a:rPr>
              <a:t> &gt;  cocher la ligne à annuler &gt;           &gt; </a:t>
            </a:r>
            <a:r>
              <a:rPr lang="fr-FR" sz="1800" b="0" i="1" u="none" strike="noStrike" cap="none">
                <a:solidFill>
                  <a:schemeClr val="dk1"/>
                </a:solidFill>
                <a:latin typeface="Calibri"/>
                <a:ea typeface="Calibri"/>
                <a:cs typeface="Calibri"/>
                <a:sym typeface="Calibri"/>
              </a:rPr>
              <a:t>Waive</a:t>
            </a:r>
            <a:endParaRPr sz="1800" b="0" i="1" u="none" strike="noStrike" cap="none">
              <a:solidFill>
                <a:schemeClr val="dk1"/>
              </a:solidFill>
              <a:latin typeface="Calibri"/>
              <a:ea typeface="Calibri"/>
              <a:cs typeface="Calibri"/>
              <a:sym typeface="Calibri"/>
            </a:endParaRPr>
          </a:p>
        </p:txBody>
      </p:sp>
      <p:pic>
        <p:nvPicPr>
          <p:cNvPr id="851" name="Google Shape;851;p163" descr="aaa.tiff"/>
          <p:cNvPicPr preferRelativeResize="0"/>
          <p:nvPr/>
        </p:nvPicPr>
        <p:blipFill rotWithShape="1">
          <a:blip r:embed="rId3">
            <a:alphaModFix/>
          </a:blip>
          <a:srcRect/>
          <a:stretch/>
        </p:blipFill>
        <p:spPr>
          <a:xfrm>
            <a:off x="6837372" y="1443632"/>
            <a:ext cx="470150" cy="273957"/>
          </a:xfrm>
          <a:prstGeom prst="rect">
            <a:avLst/>
          </a:prstGeom>
          <a:noFill/>
          <a:ln>
            <a:noFill/>
          </a:ln>
        </p:spPr>
      </p:pic>
      <p:sp>
        <p:nvSpPr>
          <p:cNvPr id="852" name="Google Shape;852;p16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48</a:t>
            </a:fld>
            <a:endParaRPr/>
          </a:p>
        </p:txBody>
      </p:sp>
      <p:sp>
        <p:nvSpPr>
          <p:cNvPr id="853" name="Google Shape;853;p163"/>
          <p:cNvSpPr txBox="1"/>
          <p:nvPr/>
        </p:nvSpPr>
        <p:spPr>
          <a:xfrm>
            <a:off x="355031" y="547506"/>
            <a:ext cx="8375212"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3600" b="0" i="0" u="none" strike="noStrike" cap="none">
                <a:solidFill>
                  <a:srgbClr val="00707F"/>
                </a:solidFill>
                <a:latin typeface="Calibri"/>
                <a:ea typeface="Calibri"/>
                <a:cs typeface="Calibri"/>
                <a:sym typeface="Calibri"/>
              </a:rPr>
              <a:t>Annuler une amende ou des frais</a:t>
            </a:r>
            <a:endParaRPr/>
          </a:p>
          <a:p>
            <a:pPr marL="0" marR="0" lvl="0" indent="0" algn="l" rtl="0">
              <a:lnSpc>
                <a:spcPct val="100000"/>
              </a:lnSpc>
              <a:spcBef>
                <a:spcPts val="0"/>
              </a:spcBef>
              <a:spcAft>
                <a:spcPts val="0"/>
              </a:spcAft>
              <a:buNone/>
            </a:pPr>
            <a:endParaRPr sz="800" b="0" i="0" u="none" strike="noStrike" cap="none">
              <a:solidFill>
                <a:srgbClr val="00707F"/>
              </a:solidFill>
              <a:latin typeface="Arial"/>
              <a:ea typeface="Arial"/>
              <a:cs typeface="Arial"/>
              <a:sym typeface="Arial"/>
            </a:endParaRPr>
          </a:p>
        </p:txBody>
      </p:sp>
      <p:pic>
        <p:nvPicPr>
          <p:cNvPr id="858" name="Google Shape;858;p163"/>
          <p:cNvPicPr preferRelativeResize="0"/>
          <p:nvPr/>
        </p:nvPicPr>
        <p:blipFill rotWithShape="1">
          <a:blip r:embed="rId4">
            <a:alphaModFix/>
          </a:blip>
          <a:srcRect/>
          <a:stretch/>
        </p:blipFill>
        <p:spPr>
          <a:xfrm rot="-4441214">
            <a:off x="7985906" y="3576590"/>
            <a:ext cx="431901" cy="674237"/>
          </a:xfrm>
          <a:prstGeom prst="rect">
            <a:avLst/>
          </a:prstGeom>
          <a:noFill/>
          <a:ln>
            <a:noFill/>
          </a:ln>
        </p:spPr>
      </p:pic>
      <p:pic>
        <p:nvPicPr>
          <p:cNvPr id="5" name="Image 4">
            <a:extLst>
              <a:ext uri="{FF2B5EF4-FFF2-40B4-BE49-F238E27FC236}">
                <a16:creationId xmlns:a16="http://schemas.microsoft.com/office/drawing/2014/main" id="{76A7CB78-300A-48F0-A13F-AD6B5153D7F2}"/>
              </a:ext>
            </a:extLst>
          </p:cNvPr>
          <p:cNvPicPr>
            <a:picLocks noChangeAspect="1"/>
          </p:cNvPicPr>
          <p:nvPr/>
        </p:nvPicPr>
        <p:blipFill>
          <a:blip r:embed="rId5"/>
          <a:stretch>
            <a:fillRect/>
          </a:stretch>
        </p:blipFill>
        <p:spPr>
          <a:xfrm>
            <a:off x="144014" y="2016659"/>
            <a:ext cx="8855972" cy="2403498"/>
          </a:xfrm>
          <a:prstGeom prst="rect">
            <a:avLst/>
          </a:prstGeom>
          <a:ln w="9525">
            <a:solidFill>
              <a:schemeClr val="tx1"/>
            </a:solidFill>
          </a:ln>
        </p:spPr>
      </p:pic>
      <p:sp>
        <p:nvSpPr>
          <p:cNvPr id="15" name="Ellipse 14">
            <a:extLst>
              <a:ext uri="{FF2B5EF4-FFF2-40B4-BE49-F238E27FC236}">
                <a16:creationId xmlns:a16="http://schemas.microsoft.com/office/drawing/2014/main" id="{C2A461AE-B308-4112-899E-C90670F9A439}"/>
              </a:ext>
            </a:extLst>
          </p:cNvPr>
          <p:cNvSpPr/>
          <p:nvPr/>
        </p:nvSpPr>
        <p:spPr>
          <a:xfrm>
            <a:off x="3115444" y="2263144"/>
            <a:ext cx="685591" cy="331421"/>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8" name="Ellipse 17">
            <a:extLst>
              <a:ext uri="{FF2B5EF4-FFF2-40B4-BE49-F238E27FC236}">
                <a16:creationId xmlns:a16="http://schemas.microsoft.com/office/drawing/2014/main" id="{81FDBC09-6EB0-4B2C-B399-48D192EA1C94}"/>
              </a:ext>
            </a:extLst>
          </p:cNvPr>
          <p:cNvSpPr/>
          <p:nvPr/>
        </p:nvSpPr>
        <p:spPr>
          <a:xfrm>
            <a:off x="7797958" y="4191753"/>
            <a:ext cx="685591" cy="331421"/>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7" name="Image 6">
            <a:extLst>
              <a:ext uri="{FF2B5EF4-FFF2-40B4-BE49-F238E27FC236}">
                <a16:creationId xmlns:a16="http://schemas.microsoft.com/office/drawing/2014/main" id="{045A9065-1D32-4E81-8087-FCEB4C40C48B}"/>
              </a:ext>
            </a:extLst>
          </p:cNvPr>
          <p:cNvPicPr>
            <a:picLocks noChangeAspect="1"/>
          </p:cNvPicPr>
          <p:nvPr/>
        </p:nvPicPr>
        <p:blipFill>
          <a:blip r:embed="rId6"/>
          <a:stretch>
            <a:fillRect/>
          </a:stretch>
        </p:blipFill>
        <p:spPr>
          <a:xfrm>
            <a:off x="146303" y="4666642"/>
            <a:ext cx="7672010" cy="1913243"/>
          </a:xfrm>
          <a:prstGeom prst="rect">
            <a:avLst/>
          </a:prstGeom>
          <a:ln w="9525">
            <a:solidFill>
              <a:schemeClr val="tx1"/>
            </a:solidFill>
          </a:ln>
        </p:spPr>
      </p:pic>
      <p:sp>
        <p:nvSpPr>
          <p:cNvPr id="21" name="Ellipse 20">
            <a:extLst>
              <a:ext uri="{FF2B5EF4-FFF2-40B4-BE49-F238E27FC236}">
                <a16:creationId xmlns:a16="http://schemas.microsoft.com/office/drawing/2014/main" id="{AAD5B29B-6F3B-4E17-9C40-6C0DCBE4D67F}"/>
              </a:ext>
            </a:extLst>
          </p:cNvPr>
          <p:cNvSpPr/>
          <p:nvPr/>
        </p:nvSpPr>
        <p:spPr>
          <a:xfrm>
            <a:off x="7386919" y="4563625"/>
            <a:ext cx="564776" cy="365125"/>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860" name="Google Shape;860;p163"/>
          <p:cNvPicPr preferRelativeResize="0"/>
          <p:nvPr/>
        </p:nvPicPr>
        <p:blipFill rotWithShape="1">
          <a:blip r:embed="rId4">
            <a:alphaModFix/>
          </a:blip>
          <a:srcRect/>
          <a:stretch/>
        </p:blipFill>
        <p:spPr>
          <a:xfrm rot="17472891">
            <a:off x="7777726" y="4661306"/>
            <a:ext cx="431901" cy="674237"/>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sp>
        <p:nvSpPr>
          <p:cNvPr id="865" name="Google Shape;865;p164"/>
          <p:cNvSpPr txBox="1"/>
          <p:nvPr/>
        </p:nvSpPr>
        <p:spPr>
          <a:xfrm>
            <a:off x="253275" y="1381479"/>
            <a:ext cx="8433525" cy="57606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fr-FR" sz="1800" b="0" i="0" u="none" strike="noStrike" cap="none">
                <a:solidFill>
                  <a:schemeClr val="dk1"/>
                </a:solidFill>
                <a:latin typeface="Calibri"/>
                <a:ea typeface="Calibri"/>
                <a:cs typeface="Calibri"/>
                <a:sym typeface="Calibri"/>
              </a:rPr>
              <a:t>Sélectionner les amendes à supprimer &gt; </a:t>
            </a:r>
            <a:r>
              <a:rPr lang="fr-FR" sz="1800" b="0" i="1" u="none" strike="noStrike" cap="none">
                <a:solidFill>
                  <a:schemeClr val="dk1"/>
                </a:solidFill>
                <a:latin typeface="Calibri"/>
                <a:ea typeface="Calibri"/>
                <a:cs typeface="Calibri"/>
                <a:sym typeface="Calibri"/>
              </a:rPr>
              <a:t>Waive selected</a:t>
            </a:r>
            <a:endParaRPr sz="1800" b="0" i="0" u="none" strike="noStrike" cap="none">
              <a:solidFill>
                <a:schemeClr val="dk1"/>
              </a:solidFill>
              <a:latin typeface="Calibri"/>
              <a:ea typeface="Calibri"/>
              <a:cs typeface="Calibri"/>
              <a:sym typeface="Calibri"/>
            </a:endParaRPr>
          </a:p>
        </p:txBody>
      </p:sp>
      <p:sp>
        <p:nvSpPr>
          <p:cNvPr id="866" name="Google Shape;866;p16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49</a:t>
            </a:fld>
            <a:endParaRPr/>
          </a:p>
        </p:txBody>
      </p:sp>
      <p:sp>
        <p:nvSpPr>
          <p:cNvPr id="867" name="Google Shape;867;p164"/>
          <p:cNvSpPr txBox="1"/>
          <p:nvPr/>
        </p:nvSpPr>
        <p:spPr>
          <a:xfrm>
            <a:off x="355031" y="547506"/>
            <a:ext cx="8375212"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3200" b="0" i="0" u="none" strike="noStrike" cap="none">
                <a:solidFill>
                  <a:srgbClr val="00707F"/>
                </a:solidFill>
                <a:latin typeface="Calibri"/>
                <a:ea typeface="Calibri"/>
                <a:cs typeface="Calibri"/>
                <a:sym typeface="Calibri"/>
              </a:rPr>
              <a:t>Annuler plusieurs amendes ou frais</a:t>
            </a:r>
            <a:endParaRPr/>
          </a:p>
          <a:p>
            <a:pPr marL="0" marR="0" lvl="0" indent="0" algn="l" rtl="0">
              <a:lnSpc>
                <a:spcPct val="100000"/>
              </a:lnSpc>
              <a:spcBef>
                <a:spcPts val="0"/>
              </a:spcBef>
              <a:spcAft>
                <a:spcPts val="0"/>
              </a:spcAft>
              <a:buNone/>
            </a:pPr>
            <a:endParaRPr sz="800" b="0" i="0" u="none" strike="noStrike" cap="none">
              <a:solidFill>
                <a:srgbClr val="00707F"/>
              </a:solidFill>
              <a:latin typeface="Arial"/>
              <a:ea typeface="Arial"/>
              <a:cs typeface="Arial"/>
              <a:sym typeface="Arial"/>
            </a:endParaRPr>
          </a:p>
        </p:txBody>
      </p:sp>
      <p:sp>
        <p:nvSpPr>
          <p:cNvPr id="873" name="Google Shape;873;p164"/>
          <p:cNvSpPr txBox="1"/>
          <p:nvPr/>
        </p:nvSpPr>
        <p:spPr>
          <a:xfrm>
            <a:off x="310450" y="5688807"/>
            <a:ext cx="8433525" cy="57606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fr-FR" sz="1800" b="0" i="0" u="none" strike="noStrike" cap="none">
                <a:solidFill>
                  <a:schemeClr val="dk1"/>
                </a:solidFill>
                <a:latin typeface="Calibri"/>
                <a:ea typeface="Calibri"/>
                <a:cs typeface="Calibri"/>
                <a:sym typeface="Calibri"/>
              </a:rPr>
              <a:t>Pour supprimer toutes les amendes &gt; </a:t>
            </a:r>
            <a:r>
              <a:rPr lang="fr-FR" sz="1800" b="0" i="1" u="none" strike="noStrike" cap="none">
                <a:solidFill>
                  <a:schemeClr val="dk1"/>
                </a:solidFill>
                <a:latin typeface="Calibri"/>
                <a:ea typeface="Calibri"/>
                <a:cs typeface="Calibri"/>
                <a:sym typeface="Calibri"/>
              </a:rPr>
              <a:t>Waive All</a:t>
            </a:r>
            <a:endParaRPr sz="1800" b="0" i="0" u="none" strike="noStrike" cap="none">
              <a:solidFill>
                <a:schemeClr val="dk1"/>
              </a:solidFill>
              <a:latin typeface="Calibri"/>
              <a:ea typeface="Calibri"/>
              <a:cs typeface="Calibri"/>
              <a:sym typeface="Calibri"/>
            </a:endParaRPr>
          </a:p>
        </p:txBody>
      </p:sp>
      <p:pic>
        <p:nvPicPr>
          <p:cNvPr id="3" name="Image 2">
            <a:extLst>
              <a:ext uri="{FF2B5EF4-FFF2-40B4-BE49-F238E27FC236}">
                <a16:creationId xmlns:a16="http://schemas.microsoft.com/office/drawing/2014/main" id="{64595152-B362-4C68-8553-F3867D0AF1D3}"/>
              </a:ext>
            </a:extLst>
          </p:cNvPr>
          <p:cNvPicPr>
            <a:picLocks noChangeAspect="1"/>
          </p:cNvPicPr>
          <p:nvPr/>
        </p:nvPicPr>
        <p:blipFill>
          <a:blip r:embed="rId3"/>
          <a:stretch>
            <a:fillRect/>
          </a:stretch>
        </p:blipFill>
        <p:spPr>
          <a:xfrm>
            <a:off x="200012" y="1957543"/>
            <a:ext cx="8743975" cy="3486262"/>
          </a:xfrm>
          <a:prstGeom prst="rect">
            <a:avLst/>
          </a:prstGeom>
          <a:ln w="9525">
            <a:solidFill>
              <a:schemeClr val="tx1"/>
            </a:solidFill>
          </a:ln>
        </p:spPr>
      </p:pic>
      <p:sp>
        <p:nvSpPr>
          <p:cNvPr id="871" name="Google Shape;871;p164"/>
          <p:cNvSpPr/>
          <p:nvPr/>
        </p:nvSpPr>
        <p:spPr>
          <a:xfrm>
            <a:off x="420075" y="4482353"/>
            <a:ext cx="310448" cy="267836"/>
          </a:xfrm>
          <a:prstGeom prst="roundRect">
            <a:avLst>
              <a:gd name="adj" fmla="val 16667"/>
            </a:avLst>
          </a:prstGeom>
          <a:noFill/>
          <a:ln w="19050" cap="flat" cmpd="sng">
            <a:solidFill>
              <a:srgbClr val="C00000"/>
            </a:solidFill>
            <a:prstDash val="solid"/>
            <a:round/>
            <a:headEnd type="none" w="sm" len="sm"/>
            <a:tailEnd type="none" w="sm" len="sm"/>
          </a:ln>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72" name="Google Shape;872;p164"/>
          <p:cNvSpPr/>
          <p:nvPr/>
        </p:nvSpPr>
        <p:spPr>
          <a:xfrm>
            <a:off x="420075" y="4876800"/>
            <a:ext cx="310448" cy="267836"/>
          </a:xfrm>
          <a:prstGeom prst="roundRect">
            <a:avLst>
              <a:gd name="adj" fmla="val 16667"/>
            </a:avLst>
          </a:prstGeom>
          <a:noFill/>
          <a:ln w="19050" cap="flat" cmpd="sng">
            <a:solidFill>
              <a:srgbClr val="C00000"/>
            </a:solidFill>
            <a:prstDash val="solid"/>
            <a:round/>
            <a:headEnd type="none" w="sm" len="sm"/>
            <a:tailEnd type="none" w="sm" len="sm"/>
          </a:ln>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870" name="Google Shape;870;p164"/>
          <p:cNvPicPr preferRelativeResize="0"/>
          <p:nvPr/>
        </p:nvPicPr>
        <p:blipFill rotWithShape="1">
          <a:blip r:embed="rId4">
            <a:alphaModFix/>
          </a:blip>
          <a:srcRect/>
          <a:stretch/>
        </p:blipFill>
        <p:spPr>
          <a:xfrm rot="-4441214">
            <a:off x="7547852" y="3002302"/>
            <a:ext cx="361002" cy="618249"/>
          </a:xfrm>
          <a:prstGeom prst="rect">
            <a:avLst/>
          </a:prstGeom>
          <a:noFill/>
          <a:ln>
            <a:noFill/>
          </a:ln>
        </p:spPr>
      </p:pic>
      <p:sp>
        <p:nvSpPr>
          <p:cNvPr id="13" name="Ellipse 12">
            <a:extLst>
              <a:ext uri="{FF2B5EF4-FFF2-40B4-BE49-F238E27FC236}">
                <a16:creationId xmlns:a16="http://schemas.microsoft.com/office/drawing/2014/main" id="{E5458BEF-C225-4457-8302-16CF15E95139}"/>
              </a:ext>
            </a:extLst>
          </p:cNvPr>
          <p:cNvSpPr/>
          <p:nvPr/>
        </p:nvSpPr>
        <p:spPr>
          <a:xfrm>
            <a:off x="6853726" y="2920040"/>
            <a:ext cx="685591" cy="331421"/>
          </a:xfrm>
          <a:prstGeom prst="ellipse">
            <a:avLst/>
          </a:prstGeom>
          <a:noFill/>
          <a:ln w="1905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5"/>
          <p:cNvSpPr txBox="1"/>
          <p:nvPr/>
        </p:nvSpPr>
        <p:spPr>
          <a:xfrm>
            <a:off x="457200" y="796092"/>
            <a:ext cx="8229600" cy="62154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5FA3B0"/>
              </a:buClr>
              <a:buSzPts val="3600"/>
              <a:buFont typeface="Calibri"/>
              <a:buNone/>
            </a:pPr>
            <a:r>
              <a:rPr lang="fr-FR" sz="3600" b="0" i="0" dirty="0">
                <a:solidFill>
                  <a:srgbClr val="00707F"/>
                </a:solidFill>
                <a:latin typeface="Calibri"/>
                <a:ea typeface="Calibri"/>
                <a:cs typeface="Calibri"/>
                <a:sym typeface="Calibri"/>
              </a:rPr>
              <a:t>Menus</a:t>
            </a:r>
            <a:endParaRPr dirty="0">
              <a:solidFill>
                <a:srgbClr val="00707F"/>
              </a:solidFill>
            </a:endParaRPr>
          </a:p>
        </p:txBody>
      </p:sp>
      <p:sp>
        <p:nvSpPr>
          <p:cNvPr id="250" name="Google Shape;250;p5"/>
          <p:cNvSpPr txBox="1"/>
          <p:nvPr/>
        </p:nvSpPr>
        <p:spPr>
          <a:xfrm>
            <a:off x="413275" y="5798145"/>
            <a:ext cx="8224981"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1"/>
                </a:solidFill>
                <a:latin typeface="Calibri"/>
                <a:ea typeface="Calibri"/>
                <a:cs typeface="Calibri"/>
                <a:sym typeface="Calibri"/>
              </a:rPr>
              <a:t>Différents menus dans la barre de gauche vous donnent accès à toutes les options auxquelles vous avez droit.</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fr-FR" sz="1800">
                <a:solidFill>
                  <a:schemeClr val="dk1"/>
                </a:solidFill>
                <a:latin typeface="Calibri"/>
                <a:ea typeface="Calibri"/>
                <a:cs typeface="Calibri"/>
                <a:sym typeface="Calibri"/>
              </a:rPr>
              <a:t>Le nombre de menus et les options dépendent des rôles qui vous </a:t>
            </a:r>
            <a:r>
              <a:rPr lang="fr-FR" sz="18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sont</a:t>
            </a:r>
            <a:r>
              <a:rPr lang="fr-FR" sz="1800">
                <a:solidFill>
                  <a:schemeClr val="dk1"/>
                </a:solidFill>
                <a:latin typeface="Calibri"/>
                <a:ea typeface="Calibri"/>
                <a:cs typeface="Calibri"/>
                <a:sym typeface="Calibri"/>
              </a:rPr>
              <a:t> attribués. </a:t>
            </a:r>
            <a:endParaRPr/>
          </a:p>
        </p:txBody>
      </p:sp>
      <p:sp>
        <p:nvSpPr>
          <p:cNvPr id="251" name="Google Shape;251;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5</a:t>
            </a:fld>
            <a:endParaRPr/>
          </a:p>
        </p:txBody>
      </p:sp>
      <p:pic>
        <p:nvPicPr>
          <p:cNvPr id="252" name="Google Shape;252;p5"/>
          <p:cNvPicPr preferRelativeResize="0"/>
          <p:nvPr/>
        </p:nvPicPr>
        <p:blipFill rotWithShape="1">
          <a:blip r:embed="rId3">
            <a:alphaModFix/>
          </a:blip>
          <a:srcRect/>
          <a:stretch/>
        </p:blipFill>
        <p:spPr>
          <a:xfrm>
            <a:off x="1143918" y="1391223"/>
            <a:ext cx="6763694" cy="4305901"/>
          </a:xfrm>
          <a:prstGeom prst="rect">
            <a:avLst/>
          </a:prstGeom>
          <a:noFill/>
          <a:ln w="9525" cap="flat" cmpd="sng">
            <a:solidFill>
              <a:schemeClr val="dk1"/>
            </a:solidFill>
            <a:prstDash val="solid"/>
            <a:round/>
            <a:headEnd type="none" w="sm" len="sm"/>
            <a:tailEnd type="none" w="sm" len="sm"/>
          </a:ln>
        </p:spPr>
      </p:pic>
      <p:sp>
        <p:nvSpPr>
          <p:cNvPr id="2" name="Rectangle : coins arrondis 1">
            <a:extLst>
              <a:ext uri="{FF2B5EF4-FFF2-40B4-BE49-F238E27FC236}">
                <a16:creationId xmlns:a16="http://schemas.microsoft.com/office/drawing/2014/main" id="{CAF4E0F4-524E-0230-0FBB-301133ABE671}"/>
              </a:ext>
            </a:extLst>
          </p:cNvPr>
          <p:cNvSpPr/>
          <p:nvPr/>
        </p:nvSpPr>
        <p:spPr>
          <a:xfrm>
            <a:off x="1010093" y="3753293"/>
            <a:ext cx="1158949" cy="621546"/>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37"/>
          <p:cNvSpPr txBox="1"/>
          <p:nvPr/>
        </p:nvSpPr>
        <p:spPr>
          <a:xfrm>
            <a:off x="367207" y="5295443"/>
            <a:ext cx="822498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Calibri"/>
              <a:buNone/>
            </a:pPr>
            <a:r>
              <a:rPr lang="fr-FR" sz="1800">
                <a:solidFill>
                  <a:schemeClr val="dk1"/>
                </a:solidFill>
                <a:latin typeface="Calibri"/>
                <a:ea typeface="Calibri"/>
                <a:cs typeface="Calibri"/>
                <a:sym typeface="Calibri"/>
              </a:rPr>
              <a:t>Visualisation des mails envoyés par Alma au lecteur</a:t>
            </a:r>
            <a:endParaRPr sz="1800">
              <a:solidFill>
                <a:schemeClr val="dk1"/>
              </a:solidFill>
              <a:latin typeface="Calibri"/>
              <a:ea typeface="Calibri"/>
              <a:cs typeface="Calibri"/>
              <a:sym typeface="Calibri"/>
            </a:endParaRPr>
          </a:p>
        </p:txBody>
      </p:sp>
      <p:sp>
        <p:nvSpPr>
          <p:cNvPr id="587" name="Google Shape;587;p37"/>
          <p:cNvSpPr txBox="1"/>
          <p:nvPr/>
        </p:nvSpPr>
        <p:spPr>
          <a:xfrm>
            <a:off x="457200" y="796092"/>
            <a:ext cx="8229600" cy="62154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5FA3B0"/>
              </a:buClr>
              <a:buSzPts val="3600"/>
              <a:buFont typeface="Calibri"/>
              <a:buNone/>
            </a:pPr>
            <a:r>
              <a:rPr lang="fr-FR" sz="3600" b="0" i="0" dirty="0">
                <a:solidFill>
                  <a:srgbClr val="00707F"/>
                </a:solidFill>
                <a:latin typeface="Calibri"/>
                <a:ea typeface="Calibri"/>
                <a:cs typeface="Calibri"/>
                <a:sym typeface="Calibri"/>
              </a:rPr>
              <a:t>Fiche du lecteur &gt; Zone 1 &gt; </a:t>
            </a:r>
            <a:r>
              <a:rPr lang="fr-FR" sz="3600" b="0" i="1" dirty="0" err="1">
                <a:solidFill>
                  <a:srgbClr val="00707F"/>
                </a:solidFill>
                <a:latin typeface="Calibri"/>
                <a:ea typeface="Calibri"/>
                <a:cs typeface="Calibri"/>
                <a:sym typeface="Calibri"/>
              </a:rPr>
              <a:t>Attachments</a:t>
            </a:r>
            <a:endParaRPr sz="3600" b="0" i="1" dirty="0">
              <a:solidFill>
                <a:srgbClr val="00707F"/>
              </a:solidFill>
              <a:latin typeface="Calibri"/>
              <a:ea typeface="Calibri"/>
              <a:cs typeface="Calibri"/>
              <a:sym typeface="Calibri"/>
            </a:endParaRPr>
          </a:p>
        </p:txBody>
      </p:sp>
      <p:sp>
        <p:nvSpPr>
          <p:cNvPr id="588" name="Google Shape;588;p37"/>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fr-FR"/>
              <a:t>50</a:t>
            </a:fld>
            <a:endParaRPr/>
          </a:p>
        </p:txBody>
      </p:sp>
      <p:pic>
        <p:nvPicPr>
          <p:cNvPr id="589" name="Google Shape;589;p37"/>
          <p:cNvPicPr preferRelativeResize="0"/>
          <p:nvPr/>
        </p:nvPicPr>
        <p:blipFill rotWithShape="1">
          <a:blip r:embed="rId3">
            <a:alphaModFix/>
          </a:blip>
          <a:srcRect/>
          <a:stretch/>
        </p:blipFill>
        <p:spPr>
          <a:xfrm>
            <a:off x="277216" y="1699995"/>
            <a:ext cx="8404964" cy="2902199"/>
          </a:xfrm>
          <a:prstGeom prst="rect">
            <a:avLst/>
          </a:prstGeom>
          <a:noFill/>
          <a:ln w="9525" cap="flat" cmpd="sng">
            <a:solidFill>
              <a:schemeClr val="dk1"/>
            </a:solidFill>
            <a:prstDash val="solid"/>
            <a:round/>
            <a:headEnd type="none" w="sm" len="sm"/>
            <a:tailEnd type="none" w="sm" len="sm"/>
          </a:ln>
        </p:spPr>
      </p:pic>
      <p:sp>
        <p:nvSpPr>
          <p:cNvPr id="3" name="Rectangle : coins arrondis 2">
            <a:extLst>
              <a:ext uri="{FF2B5EF4-FFF2-40B4-BE49-F238E27FC236}">
                <a16:creationId xmlns:a16="http://schemas.microsoft.com/office/drawing/2014/main" id="{1AE5E8A3-FD2C-2EEE-F219-418B827A084C}"/>
              </a:ext>
            </a:extLst>
          </p:cNvPr>
          <p:cNvSpPr/>
          <p:nvPr/>
        </p:nvSpPr>
        <p:spPr>
          <a:xfrm>
            <a:off x="5523969" y="2013266"/>
            <a:ext cx="813036" cy="336529"/>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932" name="Google Shape;932;p39"/>
          <p:cNvSpPr txBox="1"/>
          <p:nvPr/>
        </p:nvSpPr>
        <p:spPr>
          <a:xfrm>
            <a:off x="457200" y="530273"/>
            <a:ext cx="8229600" cy="62154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5FA3B0"/>
              </a:buClr>
              <a:buSzPts val="3600"/>
              <a:buFont typeface="Calibri"/>
              <a:buNone/>
            </a:pPr>
            <a:r>
              <a:rPr lang="fr-FR" sz="3600" b="0" i="0" u="none" strike="noStrike" cap="none" dirty="0">
                <a:solidFill>
                  <a:srgbClr val="00707F"/>
                </a:solidFill>
                <a:latin typeface="Calibri"/>
                <a:ea typeface="Calibri"/>
                <a:cs typeface="Calibri"/>
                <a:sym typeface="Calibri"/>
              </a:rPr>
              <a:t>Fiche du lecteur &gt; Zone 2 (</a:t>
            </a:r>
            <a:r>
              <a:rPr lang="fr-FR" sz="3600" b="0" i="1" u="none" strike="noStrike" cap="none" dirty="0">
                <a:solidFill>
                  <a:srgbClr val="00707F"/>
                </a:solidFill>
                <a:latin typeface="Calibri"/>
                <a:ea typeface="Calibri"/>
                <a:cs typeface="Calibri"/>
                <a:sym typeface="Calibri"/>
              </a:rPr>
              <a:t>User notes</a:t>
            </a:r>
            <a:r>
              <a:rPr lang="fr-FR" sz="3600" b="0" i="0" u="none" strike="noStrike" cap="none" dirty="0">
                <a:solidFill>
                  <a:srgbClr val="00707F"/>
                </a:solidFill>
                <a:latin typeface="Calibri"/>
                <a:ea typeface="Calibri"/>
                <a:cs typeface="Calibri"/>
                <a:sym typeface="Calibri"/>
              </a:rPr>
              <a:t>)</a:t>
            </a:r>
            <a:endParaRPr sz="1800" b="0" i="0" u="none" strike="noStrike" cap="none" dirty="0">
              <a:solidFill>
                <a:srgbClr val="00707F"/>
              </a:solidFill>
              <a:latin typeface="Calibri"/>
              <a:ea typeface="Calibri"/>
              <a:cs typeface="Calibri"/>
              <a:sym typeface="Calibri"/>
            </a:endParaRPr>
          </a:p>
        </p:txBody>
      </p:sp>
      <p:sp>
        <p:nvSpPr>
          <p:cNvPr id="933" name="Google Shape;933;p39"/>
          <p:cNvSpPr txBox="1"/>
          <p:nvPr/>
        </p:nvSpPr>
        <p:spPr>
          <a:xfrm>
            <a:off x="806065" y="3926774"/>
            <a:ext cx="8225100" cy="2586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r>
              <a:rPr lang="fr-FR" sz="1800" b="0" i="0" u="none" strike="noStrike" cap="none">
                <a:solidFill>
                  <a:schemeClr val="dk1"/>
                </a:solidFill>
                <a:latin typeface="Calibri"/>
                <a:ea typeface="Calibri"/>
                <a:cs typeface="Calibri"/>
                <a:sym typeface="Calibri"/>
              </a:rPr>
              <a:t>Sont ici visibles :</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rgbClr val="00707F"/>
              </a:buClr>
              <a:buSzPts val="1800"/>
              <a:buFont typeface="Noto Sans Symbols"/>
              <a:buChar char="⮚"/>
            </a:pPr>
            <a:r>
              <a:rPr lang="fr-FR" sz="1800" b="0" i="0" u="none" strike="noStrike" cap="none">
                <a:solidFill>
                  <a:schemeClr val="dk1"/>
                </a:solidFill>
                <a:latin typeface="Calibri"/>
                <a:ea typeface="Calibri"/>
                <a:cs typeface="Calibri"/>
                <a:sym typeface="Calibri"/>
              </a:rPr>
              <a:t>Toutes les notes relatives aux opérations de prêt ou de </a:t>
            </a:r>
            <a:r>
              <a:rPr lang="fr-FR" sz="1800" b="0" i="1" u="none" strike="noStrike" cap="none">
                <a:solidFill>
                  <a:schemeClr val="dk1"/>
                </a:solidFill>
                <a:latin typeface="Calibri"/>
                <a:ea typeface="Calibri"/>
                <a:cs typeface="Calibri"/>
                <a:sym typeface="Calibri"/>
              </a:rPr>
              <a:t>requests </a:t>
            </a:r>
            <a:endParaRPr sz="1800" b="0" i="1"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rgbClr val="00707F"/>
              </a:buClr>
              <a:buSzPts val="1800"/>
              <a:buFont typeface="Noto Sans Symbols"/>
              <a:buChar char="⮚"/>
            </a:pPr>
            <a:r>
              <a:rPr lang="fr-FR" sz="1800" b="0" i="0" u="none" strike="noStrike" cap="none">
                <a:solidFill>
                  <a:schemeClr val="dk1"/>
                </a:solidFill>
                <a:latin typeface="Calibri"/>
                <a:ea typeface="Calibri"/>
                <a:cs typeface="Calibri"/>
                <a:sym typeface="Calibri"/>
              </a:rPr>
              <a:t>Notes introduites par le personnel (notes visibles dans </a:t>
            </a:r>
            <a:r>
              <a:rPr lang="fr-FR" sz="1800" b="0" i="1" u="none" strike="noStrike" cap="none">
                <a:solidFill>
                  <a:schemeClr val="dk1"/>
                </a:solidFill>
                <a:latin typeface="Calibri"/>
                <a:ea typeface="Calibri"/>
                <a:cs typeface="Calibri"/>
                <a:sym typeface="Calibri"/>
              </a:rPr>
              <a:t>MyLibrary</a:t>
            </a:r>
            <a:r>
              <a:rPr lang="fr-FR" sz="1800" b="0" i="0" u="none" strike="noStrike" cap="none">
                <a:solidFill>
                  <a:schemeClr val="dk1"/>
                </a:solidFill>
                <a:latin typeface="Calibri"/>
                <a:ea typeface="Calibri"/>
                <a:cs typeface="Calibri"/>
                <a:sym typeface="Calibri"/>
              </a:rPr>
              <a:t>)</a:t>
            </a: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rgbClr val="00707F"/>
              </a:buClr>
              <a:buSzPts val="1800"/>
              <a:buFont typeface="Noto Sans Symbols"/>
              <a:buChar char="⮚"/>
            </a:pPr>
            <a:r>
              <a:rPr lang="fr-FR" sz="1800" b="0" i="0" u="none" strike="noStrike" cap="none">
                <a:solidFill>
                  <a:schemeClr val="dk1"/>
                </a:solidFill>
                <a:latin typeface="Calibri"/>
                <a:ea typeface="Calibri"/>
                <a:cs typeface="Calibri"/>
                <a:sym typeface="Calibri"/>
              </a:rPr>
              <a:t>Notes de synchronisation</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r>
              <a:rPr lang="fr-FR" sz="1800" b="0" i="0" u="none" strike="noStrike" cap="none">
                <a:solidFill>
                  <a:schemeClr val="dk1"/>
                </a:solidFill>
                <a:latin typeface="Calibri"/>
                <a:ea typeface="Calibri"/>
                <a:cs typeface="Calibri"/>
                <a:sym typeface="Calibri"/>
              </a:rPr>
              <a:t>(Attention aux notes concernant les services pour les U/C ainsi que les années d’études pour les S, ces notes sont obsolètes)</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934" name="Google Shape;934;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Calibri"/>
              <a:buNone/>
            </a:pPr>
            <a:fld id="{00000000-1234-1234-1234-123412341234}" type="slidenum">
              <a:rPr lang="fr-FR"/>
              <a:t>51</a:t>
            </a:fld>
            <a:endParaRPr/>
          </a:p>
        </p:txBody>
      </p:sp>
      <p:pic>
        <p:nvPicPr>
          <p:cNvPr id="935" name="Google Shape;935;p39"/>
          <p:cNvPicPr preferRelativeResize="0"/>
          <p:nvPr/>
        </p:nvPicPr>
        <p:blipFill rotWithShape="1">
          <a:blip r:embed="rId3">
            <a:alphaModFix/>
          </a:blip>
          <a:srcRect/>
          <a:stretch/>
        </p:blipFill>
        <p:spPr>
          <a:xfrm>
            <a:off x="3550019" y="1300333"/>
            <a:ext cx="2859419" cy="2589431"/>
          </a:xfrm>
          <a:prstGeom prst="rect">
            <a:avLst/>
          </a:prstGeom>
          <a:noFill/>
          <a:ln w="9525" cap="flat" cmpd="sng">
            <a:solidFill>
              <a:schemeClr val="tx1"/>
            </a:solidFill>
            <a:prstDash val="solid"/>
            <a:round/>
            <a:headEnd type="none" w="sm" len="sm"/>
            <a:tailEnd type="none" w="sm" len="sm"/>
          </a:ln>
          <a:effectLst/>
        </p:spPr>
      </p:pic>
      <p:sp>
        <p:nvSpPr>
          <p:cNvPr id="936" name="Google Shape;936;p39"/>
          <p:cNvSpPr/>
          <p:nvPr/>
        </p:nvSpPr>
        <p:spPr>
          <a:xfrm>
            <a:off x="3550019" y="2101068"/>
            <a:ext cx="2859419" cy="493980"/>
          </a:xfrm>
          <a:prstGeom prst="roundRect">
            <a:avLst>
              <a:gd name="adj" fmla="val 16667"/>
            </a:avLst>
          </a:prstGeom>
          <a:noFill/>
          <a:ln w="19050" cap="flat" cmpd="sng">
            <a:solidFill>
              <a:srgbClr val="C00000"/>
            </a:solidFill>
            <a:prstDash val="solid"/>
            <a:round/>
            <a:headEnd type="none" w="sm" len="sm"/>
            <a:tailEnd type="none" w="sm" len="sm"/>
          </a:ln>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937" name="Google Shape;937;p39"/>
          <p:cNvSpPr/>
          <p:nvPr/>
        </p:nvSpPr>
        <p:spPr>
          <a:xfrm>
            <a:off x="3550019" y="2605683"/>
            <a:ext cx="2859419" cy="355264"/>
          </a:xfrm>
          <a:prstGeom prst="roundRect">
            <a:avLst>
              <a:gd name="adj" fmla="val 16667"/>
            </a:avLst>
          </a:prstGeom>
          <a:noFill/>
          <a:ln w="19050" cap="flat" cmpd="sng">
            <a:solidFill>
              <a:srgbClr val="C00000"/>
            </a:solidFill>
            <a:prstDash val="solid"/>
            <a:round/>
            <a:headEnd type="none" w="sm" len="sm"/>
            <a:tailEnd type="none" w="sm" len="sm"/>
          </a:ln>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938" name="Google Shape;938;p39"/>
          <p:cNvSpPr/>
          <p:nvPr/>
        </p:nvSpPr>
        <p:spPr>
          <a:xfrm>
            <a:off x="3550019" y="2967616"/>
            <a:ext cx="2859419" cy="650809"/>
          </a:xfrm>
          <a:prstGeom prst="roundRect">
            <a:avLst>
              <a:gd name="adj" fmla="val 16667"/>
            </a:avLst>
          </a:prstGeom>
          <a:noFill/>
          <a:ln w="19050" cap="flat" cmpd="sng">
            <a:solidFill>
              <a:srgbClr val="C00000"/>
            </a:solidFill>
            <a:prstDash val="solid"/>
            <a:round/>
            <a:headEnd type="none" w="sm" len="sm"/>
            <a:tailEnd type="none" w="sm" len="sm"/>
          </a:ln>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939" name="Google Shape;939;p39"/>
          <p:cNvPicPr preferRelativeResize="0"/>
          <p:nvPr/>
        </p:nvPicPr>
        <p:blipFill rotWithShape="1">
          <a:blip r:embed="rId4">
            <a:alphaModFix/>
          </a:blip>
          <a:srcRect/>
          <a:stretch/>
        </p:blipFill>
        <p:spPr>
          <a:xfrm>
            <a:off x="5561713" y="5959647"/>
            <a:ext cx="1695450" cy="552450"/>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944"/>
        <p:cNvGrpSpPr/>
        <p:nvPr/>
      </p:nvGrpSpPr>
      <p:grpSpPr>
        <a:xfrm>
          <a:off x="0" y="0"/>
          <a:ext cx="0" cy="0"/>
          <a:chOff x="0" y="0"/>
          <a:chExt cx="0" cy="0"/>
        </a:xfrm>
      </p:grpSpPr>
      <p:pic>
        <p:nvPicPr>
          <p:cNvPr id="945" name="Google Shape;945;p40"/>
          <p:cNvPicPr preferRelativeResize="0"/>
          <p:nvPr/>
        </p:nvPicPr>
        <p:blipFill rotWithShape="1">
          <a:blip r:embed="rId3">
            <a:alphaModFix/>
          </a:blip>
          <a:srcRect/>
          <a:stretch/>
        </p:blipFill>
        <p:spPr>
          <a:xfrm>
            <a:off x="461820" y="1732475"/>
            <a:ext cx="8224980" cy="3438528"/>
          </a:xfrm>
          <a:prstGeom prst="rect">
            <a:avLst/>
          </a:prstGeom>
          <a:noFill/>
          <a:ln w="9525" cap="flat" cmpd="sng">
            <a:solidFill>
              <a:schemeClr val="dk1"/>
            </a:solidFill>
            <a:prstDash val="solid"/>
            <a:miter lim="800000"/>
            <a:headEnd type="none" w="sm" len="sm"/>
            <a:tailEnd type="none" w="sm" len="sm"/>
          </a:ln>
        </p:spPr>
      </p:pic>
      <p:sp>
        <p:nvSpPr>
          <p:cNvPr id="946" name="Google Shape;946;p40"/>
          <p:cNvSpPr txBox="1"/>
          <p:nvPr/>
        </p:nvSpPr>
        <p:spPr>
          <a:xfrm>
            <a:off x="457200" y="540904"/>
            <a:ext cx="8229600" cy="62154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5FA3B0"/>
              </a:buClr>
              <a:buSzPts val="3600"/>
              <a:buFont typeface="Calibri"/>
              <a:buNone/>
            </a:pPr>
            <a:r>
              <a:rPr lang="fr-FR" sz="3600" b="0" i="0" u="none" strike="noStrike" cap="none">
                <a:solidFill>
                  <a:srgbClr val="00707F"/>
                </a:solidFill>
                <a:latin typeface="Calibri"/>
                <a:ea typeface="Calibri"/>
                <a:cs typeface="Calibri"/>
                <a:sym typeface="Calibri"/>
              </a:rPr>
              <a:t>Fiche du lecteur &gt; Zone 3 (</a:t>
            </a:r>
            <a:r>
              <a:rPr lang="fr-FR" sz="3600" b="0" i="1" u="none" strike="noStrike" cap="none">
                <a:solidFill>
                  <a:srgbClr val="00707F"/>
                </a:solidFill>
                <a:latin typeface="Calibri"/>
                <a:ea typeface="Calibri"/>
                <a:cs typeface="Calibri"/>
                <a:sym typeface="Calibri"/>
              </a:rPr>
              <a:t>Services</a:t>
            </a:r>
            <a:r>
              <a:rPr lang="fr-FR" sz="3600" b="0" i="0" u="none" strike="noStrike" cap="none">
                <a:solidFill>
                  <a:srgbClr val="00707F"/>
                </a:solidFill>
                <a:latin typeface="Calibri"/>
                <a:ea typeface="Calibri"/>
                <a:cs typeface="Calibri"/>
                <a:sym typeface="Calibri"/>
              </a:rPr>
              <a:t>)</a:t>
            </a:r>
            <a:endParaRPr sz="1800" b="0" i="0" u="none" strike="noStrike" cap="none">
              <a:solidFill>
                <a:srgbClr val="00707F"/>
              </a:solidFill>
              <a:latin typeface="Calibri"/>
              <a:ea typeface="Calibri"/>
              <a:cs typeface="Calibri"/>
              <a:sym typeface="Calibri"/>
            </a:endParaRPr>
          </a:p>
        </p:txBody>
      </p:sp>
      <p:sp>
        <p:nvSpPr>
          <p:cNvPr id="947" name="Google Shape;947;p40"/>
          <p:cNvSpPr txBox="1"/>
          <p:nvPr/>
        </p:nvSpPr>
        <p:spPr>
          <a:xfrm>
            <a:off x="457200" y="5463144"/>
            <a:ext cx="822498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r>
              <a:rPr lang="fr-FR" sz="1800" b="0" i="0" u="none" strike="noStrike" cap="none">
                <a:solidFill>
                  <a:schemeClr val="dk1"/>
                </a:solidFill>
                <a:latin typeface="Calibri"/>
                <a:ea typeface="Calibri"/>
                <a:cs typeface="Calibri"/>
                <a:sym typeface="Calibri"/>
              </a:rPr>
              <a:t>3 onglets : </a:t>
            </a:r>
            <a:r>
              <a:rPr lang="fr-FR" sz="1800" b="0" i="1" u="none" strike="noStrike" cap="none">
                <a:solidFill>
                  <a:schemeClr val="dk1"/>
                </a:solidFill>
                <a:latin typeface="Calibri"/>
                <a:ea typeface="Calibri"/>
                <a:cs typeface="Calibri"/>
                <a:sym typeface="Calibri"/>
              </a:rPr>
              <a:t>Loans, Returns </a:t>
            </a:r>
            <a:r>
              <a:rPr lang="fr-FR" sz="1800" b="0" i="0" u="none" strike="noStrike" cap="none">
                <a:solidFill>
                  <a:schemeClr val="dk1"/>
                </a:solidFill>
                <a:latin typeface="Calibri"/>
                <a:ea typeface="Calibri"/>
                <a:cs typeface="Calibri"/>
                <a:sym typeface="Calibri"/>
              </a:rPr>
              <a:t>et</a:t>
            </a:r>
            <a:r>
              <a:rPr lang="fr-FR" sz="1800" b="0" i="1" u="none" strike="noStrike" cap="none">
                <a:solidFill>
                  <a:schemeClr val="dk1"/>
                </a:solidFill>
                <a:latin typeface="Calibri"/>
                <a:ea typeface="Calibri"/>
                <a:cs typeface="Calibri"/>
                <a:sym typeface="Calibri"/>
              </a:rPr>
              <a:t> Requests</a:t>
            </a:r>
            <a:endParaRPr sz="1800" b="0" i="1" u="none" strike="noStrike" cap="none">
              <a:solidFill>
                <a:schemeClr val="dk1"/>
              </a:solidFill>
              <a:latin typeface="Calibri"/>
              <a:ea typeface="Calibri"/>
              <a:cs typeface="Calibri"/>
              <a:sym typeface="Calibri"/>
            </a:endParaRPr>
          </a:p>
        </p:txBody>
      </p:sp>
      <p:sp>
        <p:nvSpPr>
          <p:cNvPr id="948" name="Google Shape;948;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Calibri"/>
              <a:buNone/>
            </a:pPr>
            <a:fld id="{00000000-1234-1234-1234-123412341234}" type="slidenum">
              <a:rPr lang="fr-FR"/>
              <a:t>52</a:t>
            </a:fld>
            <a:endParaRPr/>
          </a:p>
        </p:txBody>
      </p:sp>
      <p:sp>
        <p:nvSpPr>
          <p:cNvPr id="949" name="Google Shape;949;p40"/>
          <p:cNvSpPr/>
          <p:nvPr/>
        </p:nvSpPr>
        <p:spPr>
          <a:xfrm>
            <a:off x="739740" y="1821628"/>
            <a:ext cx="2486345" cy="369704"/>
          </a:xfrm>
          <a:prstGeom prst="roundRect">
            <a:avLst>
              <a:gd name="adj" fmla="val 16667"/>
            </a:avLst>
          </a:prstGeom>
          <a:noFill/>
          <a:ln w="19050" cap="flat" cmpd="sng">
            <a:solidFill>
              <a:srgbClr val="C00000"/>
            </a:solidFill>
            <a:prstDash val="solid"/>
            <a:round/>
            <a:headEnd type="none" w="sm" len="sm"/>
            <a:tailEnd type="none" w="sm" len="sm"/>
          </a:ln>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80E739E-D9FE-4CC0-AB19-D4F9B63060F9}"/>
              </a:ext>
            </a:extLst>
          </p:cNvPr>
          <p:cNvSpPr txBox="1"/>
          <p:nvPr/>
        </p:nvSpPr>
        <p:spPr>
          <a:xfrm>
            <a:off x="4897925" y="3562536"/>
            <a:ext cx="4110274" cy="332398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800" b="0" i="0" u="none" strike="noStrike" kern="0" cap="none" spc="0" normalizeH="0" baseline="0" noProof="0" dirty="0">
                <a:ln>
                  <a:noFill/>
                </a:ln>
                <a:solidFill>
                  <a:srgbClr val="FFFFFF">
                    <a:lumMod val="65000"/>
                  </a:srgbClr>
                </a:solidFill>
                <a:effectLst/>
                <a:uLnTx/>
                <a:uFillTx/>
                <a:latin typeface="Calibri"/>
                <a:cs typeface="Calibri"/>
                <a:sym typeface="Calibri"/>
              </a:rPr>
              <a:t>Introduction générale</a:t>
            </a:r>
          </a:p>
          <a:p>
            <a:pPr marL="0" marR="0" lvl="0" indent="0" algn="r" defTabSz="914400" rtl="0" eaLnBrk="1" fontAlgn="auto" latinLnBrk="0" hangingPunct="1">
              <a:lnSpc>
                <a:spcPct val="100000"/>
              </a:lnSpc>
              <a:spcBef>
                <a:spcPts val="0"/>
              </a:spcBef>
              <a:spcAft>
                <a:spcPts val="0"/>
              </a:spcAft>
              <a:buClr>
                <a:srgbClr val="5FA4B0"/>
              </a:buClr>
              <a:buSzTx/>
              <a:buFont typeface="Arial"/>
              <a:buNone/>
              <a:tabLst/>
              <a:defRPr/>
            </a:pPr>
            <a:r>
              <a:rPr kumimoji="0" lang="fr-FR" sz="2800" b="0" i="0" u="none" strike="noStrike" kern="0" cap="none" spc="0" normalizeH="0" baseline="0" noProof="0" dirty="0">
                <a:ln>
                  <a:noFill/>
                </a:ln>
                <a:solidFill>
                  <a:srgbClr val="FFFFFF">
                    <a:lumMod val="65000"/>
                  </a:srgbClr>
                </a:solidFill>
                <a:effectLst/>
                <a:uLnTx/>
                <a:uFillTx/>
                <a:latin typeface="Calibri"/>
                <a:cs typeface="Calibri"/>
                <a:sym typeface="Calibri"/>
              </a:rPr>
              <a:t>Notions fondamentales</a:t>
            </a:r>
          </a:p>
          <a:p>
            <a:pPr marR="0" lvl="0" algn="r" defTabSz="914400" rtl="0" eaLnBrk="1" fontAlgn="auto" latinLnBrk="0" hangingPunct="1">
              <a:lnSpc>
                <a:spcPct val="100000"/>
              </a:lnSpc>
              <a:spcBef>
                <a:spcPts val="0"/>
              </a:spcBef>
              <a:spcAft>
                <a:spcPts val="0"/>
              </a:spcAft>
              <a:buClr>
                <a:srgbClr val="5FA4B0"/>
              </a:buClr>
              <a:buSzTx/>
              <a:tabLst/>
              <a:defRPr/>
            </a:pPr>
            <a:r>
              <a:rPr kumimoji="0" lang="fr-FR" sz="2800" i="0" u="none" strike="noStrike" kern="0" cap="none" spc="0" normalizeH="0" baseline="0" noProof="0" dirty="0">
                <a:ln>
                  <a:noFill/>
                </a:ln>
                <a:solidFill>
                  <a:schemeClr val="bg1">
                    <a:lumMod val="65000"/>
                  </a:schemeClr>
                </a:solidFill>
                <a:effectLst/>
                <a:uLnTx/>
                <a:uFillTx/>
                <a:latin typeface="Calibri"/>
                <a:cs typeface="Calibri"/>
                <a:sym typeface="Calibri"/>
              </a:rPr>
              <a:t>Fiche d’un lecteur</a:t>
            </a:r>
          </a:p>
          <a:p>
            <a:pPr marL="457200" marR="0" lvl="0" indent="-457200" algn="r" defTabSz="914400" rtl="0" eaLnBrk="1" fontAlgn="auto" latinLnBrk="0" hangingPunct="1">
              <a:lnSpc>
                <a:spcPct val="100000"/>
              </a:lnSpc>
              <a:spcBef>
                <a:spcPts val="0"/>
              </a:spcBef>
              <a:spcAft>
                <a:spcPts val="0"/>
              </a:spcAft>
              <a:buClr>
                <a:srgbClr val="00707F"/>
              </a:buClr>
              <a:buSzTx/>
              <a:buFont typeface="Wingdings" panose="05000000000000000000" pitchFamily="2" charset="2"/>
              <a:buChar char="Ø"/>
              <a:tabLst/>
              <a:defRPr/>
            </a:pPr>
            <a:r>
              <a:rPr kumimoji="0" lang="fr-FR" sz="2800" b="1" i="0" u="none" strike="noStrike" kern="0" cap="none" spc="0" normalizeH="0" baseline="0" noProof="0" dirty="0">
                <a:ln>
                  <a:noFill/>
                </a:ln>
                <a:solidFill>
                  <a:srgbClr val="00707F"/>
                </a:solidFill>
                <a:effectLst/>
                <a:uLnTx/>
                <a:uFillTx/>
                <a:latin typeface="Calibri"/>
                <a:cs typeface="Calibri"/>
                <a:sym typeface="Calibri"/>
              </a:rPr>
              <a:t>Prêts</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800" b="0" i="0" u="none" strike="noStrike" kern="0" cap="none" spc="0" normalizeH="0" baseline="0" noProof="0" dirty="0">
                <a:ln>
                  <a:noFill/>
                </a:ln>
                <a:solidFill>
                  <a:srgbClr val="FFFFFF">
                    <a:lumMod val="65000"/>
                  </a:srgbClr>
                </a:solidFill>
                <a:effectLst/>
                <a:uLnTx/>
                <a:uFillTx/>
                <a:latin typeface="Calibri"/>
                <a:cs typeface="Calibri"/>
                <a:sym typeface="Calibri"/>
              </a:rPr>
              <a:t>Retours</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800" b="0" i="1" u="none" strike="noStrike" kern="0" cap="none" spc="0" normalizeH="0" baseline="0" noProof="0" dirty="0" err="1">
                <a:ln>
                  <a:noFill/>
                </a:ln>
                <a:solidFill>
                  <a:srgbClr val="FFFFFF">
                    <a:lumMod val="65000"/>
                  </a:srgbClr>
                </a:solidFill>
                <a:effectLst/>
                <a:uLnTx/>
                <a:uFillTx/>
                <a:latin typeface="Calibri"/>
                <a:cs typeface="Calibri"/>
                <a:sym typeface="Calibri"/>
              </a:rPr>
              <a:t>Requests</a:t>
            </a:r>
            <a:endParaRPr kumimoji="0" lang="fr-FR" sz="2800" b="0" i="1" u="none" strike="noStrike" kern="0" cap="none" spc="0" normalizeH="0" baseline="0" noProof="0" dirty="0">
              <a:ln>
                <a:noFill/>
              </a:ln>
              <a:solidFill>
                <a:srgbClr val="5FA4B0"/>
              </a:solidFill>
              <a:effectLst/>
              <a:uLnTx/>
              <a:uFillTx/>
              <a:latin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2800" b="0" i="0" u="none" strike="noStrike" kern="0" cap="none" spc="0" normalizeH="0" baseline="0" noProof="0" dirty="0">
              <a:ln>
                <a:noFill/>
              </a:ln>
              <a:solidFill>
                <a:srgbClr val="FFFFFF">
                  <a:lumMod val="65000"/>
                </a:srgbClr>
              </a:solidFill>
              <a:effectLst/>
              <a:uLnTx/>
              <a:uFillTx/>
              <a:latin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1859567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59"/>
        <p:cNvGrpSpPr/>
        <p:nvPr/>
      </p:nvGrpSpPr>
      <p:grpSpPr>
        <a:xfrm>
          <a:off x="0" y="0"/>
          <a:ext cx="0" cy="0"/>
          <a:chOff x="0" y="0"/>
          <a:chExt cx="0" cy="0"/>
        </a:xfrm>
      </p:grpSpPr>
      <p:pic>
        <p:nvPicPr>
          <p:cNvPr id="3" name="Image 2">
            <a:extLst>
              <a:ext uri="{FF2B5EF4-FFF2-40B4-BE49-F238E27FC236}">
                <a16:creationId xmlns:a16="http://schemas.microsoft.com/office/drawing/2014/main" id="{00D3FE79-1488-F418-FD2B-A40B7EDCC97C}"/>
              </a:ext>
            </a:extLst>
          </p:cNvPr>
          <p:cNvPicPr>
            <a:picLocks noChangeAspect="1"/>
          </p:cNvPicPr>
          <p:nvPr/>
        </p:nvPicPr>
        <p:blipFill>
          <a:blip r:embed="rId3"/>
          <a:stretch>
            <a:fillRect/>
          </a:stretch>
        </p:blipFill>
        <p:spPr>
          <a:xfrm>
            <a:off x="347702" y="1406427"/>
            <a:ext cx="8315865" cy="2496469"/>
          </a:xfrm>
          <a:prstGeom prst="rect">
            <a:avLst/>
          </a:prstGeom>
          <a:ln>
            <a:solidFill>
              <a:schemeClr val="tx1"/>
            </a:solidFill>
          </a:ln>
        </p:spPr>
      </p:pic>
      <p:sp>
        <p:nvSpPr>
          <p:cNvPr id="960" name="Google Shape;960;p41"/>
          <p:cNvSpPr txBox="1"/>
          <p:nvPr/>
        </p:nvSpPr>
        <p:spPr>
          <a:xfrm>
            <a:off x="457200" y="519995"/>
            <a:ext cx="8229600" cy="62154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5FA3B0"/>
              </a:buClr>
              <a:buSzPts val="3600"/>
              <a:buFont typeface="Calibri"/>
              <a:buNone/>
            </a:pPr>
            <a:r>
              <a:rPr lang="fr-FR" sz="3600" b="0" i="1" u="none" strike="noStrike" cap="none" dirty="0" err="1">
                <a:solidFill>
                  <a:srgbClr val="00707F"/>
                </a:solidFill>
                <a:latin typeface="Calibri"/>
                <a:ea typeface="Calibri"/>
                <a:cs typeface="Calibri"/>
                <a:sym typeface="Calibri"/>
              </a:rPr>
              <a:t>Loans</a:t>
            </a:r>
            <a:endParaRPr sz="3600" b="0" i="1" u="none" strike="noStrike" cap="none" dirty="0">
              <a:solidFill>
                <a:srgbClr val="00707F"/>
              </a:solidFill>
              <a:latin typeface="Calibri"/>
              <a:ea typeface="Calibri"/>
              <a:cs typeface="Calibri"/>
              <a:sym typeface="Calibri"/>
            </a:endParaRPr>
          </a:p>
        </p:txBody>
      </p:sp>
      <p:sp>
        <p:nvSpPr>
          <p:cNvPr id="961" name="Google Shape;961;p41"/>
          <p:cNvSpPr txBox="1"/>
          <p:nvPr/>
        </p:nvSpPr>
        <p:spPr>
          <a:xfrm>
            <a:off x="457200" y="4527006"/>
            <a:ext cx="8225100" cy="14772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r>
              <a:rPr lang="fr-FR" sz="1800" b="0" i="0" u="none" strike="noStrike" cap="none" dirty="0">
                <a:solidFill>
                  <a:schemeClr val="dk1"/>
                </a:solidFill>
                <a:latin typeface="Calibri"/>
                <a:ea typeface="Calibri"/>
                <a:cs typeface="Calibri"/>
                <a:sym typeface="Calibri"/>
              </a:rPr>
              <a:t>Visualiser les prêts d’un lecteur :</a:t>
            </a:r>
            <a:endParaRPr sz="1800" b="0" i="0" u="none" strike="noStrike" cap="none" dirty="0">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rgbClr val="00707F"/>
              </a:buClr>
              <a:buSzPts val="1800"/>
              <a:buFont typeface="Noto Sans Symbols"/>
              <a:buChar char="⮚"/>
            </a:pPr>
            <a:r>
              <a:rPr lang="fr-FR" sz="1800" b="0" i="0" u="none" strike="noStrike" cap="none" dirty="0">
                <a:solidFill>
                  <a:schemeClr val="dk1"/>
                </a:solidFill>
                <a:latin typeface="Calibri"/>
                <a:ea typeface="Calibri"/>
                <a:cs typeface="Calibri"/>
                <a:sym typeface="Calibri"/>
              </a:rPr>
              <a:t>Filtre </a:t>
            </a:r>
            <a:r>
              <a:rPr lang="fr-FR" sz="1800" b="0" i="1" u="none" strike="noStrike" cap="none" dirty="0">
                <a:solidFill>
                  <a:schemeClr val="dk1"/>
                </a:solidFill>
                <a:latin typeface="Calibri"/>
                <a:ea typeface="Calibri"/>
                <a:cs typeface="Calibri"/>
                <a:sym typeface="Calibri"/>
              </a:rPr>
              <a:t>All </a:t>
            </a:r>
            <a:r>
              <a:rPr lang="fr-FR" sz="1800" b="0" i="1" u="none" strike="noStrike" cap="none" dirty="0" err="1">
                <a:solidFill>
                  <a:schemeClr val="dk1"/>
                </a:solidFill>
                <a:latin typeface="Calibri"/>
                <a:ea typeface="Calibri"/>
                <a:cs typeface="Calibri"/>
                <a:sym typeface="Calibri"/>
              </a:rPr>
              <a:t>loans</a:t>
            </a:r>
            <a:r>
              <a:rPr lang="fr-FR" sz="1800" b="0" i="1" u="none" strike="noStrike" cap="none" dirty="0">
                <a:solidFill>
                  <a:schemeClr val="dk1"/>
                </a:solidFill>
                <a:latin typeface="Calibri"/>
                <a:ea typeface="Calibri"/>
                <a:cs typeface="Calibri"/>
                <a:sym typeface="Calibri"/>
              </a:rPr>
              <a:t> </a:t>
            </a:r>
            <a:r>
              <a:rPr lang="fr-FR" sz="1800" b="0" i="0" u="none" strike="noStrike" cap="none" dirty="0">
                <a:solidFill>
                  <a:schemeClr val="dk1"/>
                </a:solidFill>
                <a:latin typeface="Calibri"/>
                <a:ea typeface="Calibri"/>
                <a:cs typeface="Calibri"/>
                <a:sym typeface="Calibri"/>
              </a:rPr>
              <a:t>(par défaut) = tous les prêts en cours. </a:t>
            </a:r>
            <a:r>
              <a:rPr lang="fr-FR" sz="1800" b="0" i="1" u="none" strike="noStrike" cap="none" dirty="0" err="1">
                <a:solidFill>
                  <a:schemeClr val="dk1"/>
                </a:solidFill>
                <a:latin typeface="Calibri"/>
                <a:ea typeface="Calibri"/>
                <a:cs typeface="Calibri"/>
                <a:sym typeface="Calibri"/>
              </a:rPr>
              <a:t>Loans</a:t>
            </a:r>
            <a:r>
              <a:rPr lang="fr-FR" sz="1800" b="0" i="1" u="none" strike="noStrike" cap="none" dirty="0">
                <a:solidFill>
                  <a:schemeClr val="dk1"/>
                </a:solidFill>
                <a:latin typeface="Calibri"/>
                <a:ea typeface="Calibri"/>
                <a:cs typeface="Calibri"/>
                <a:sym typeface="Calibri"/>
              </a:rPr>
              <a:t> of </a:t>
            </a:r>
            <a:r>
              <a:rPr lang="fr-FR" sz="1800" b="0" i="1" u="none" strike="noStrike" cap="none" dirty="0" err="1">
                <a:solidFill>
                  <a:schemeClr val="dk1"/>
                </a:solidFill>
                <a:latin typeface="Calibri"/>
                <a:ea typeface="Calibri"/>
                <a:cs typeface="Calibri"/>
                <a:sym typeface="Calibri"/>
              </a:rPr>
              <a:t>this</a:t>
            </a:r>
            <a:r>
              <a:rPr lang="fr-FR" sz="1800" b="0" i="1" u="none" strike="noStrike" cap="none" dirty="0">
                <a:solidFill>
                  <a:schemeClr val="dk1"/>
                </a:solidFill>
                <a:latin typeface="Calibri"/>
                <a:ea typeface="Calibri"/>
                <a:cs typeface="Calibri"/>
                <a:sym typeface="Calibri"/>
              </a:rPr>
              <a:t> session</a:t>
            </a:r>
            <a:r>
              <a:rPr lang="fr-FR" sz="1800" b="0" i="0" u="none" strike="noStrike" cap="none" dirty="0">
                <a:solidFill>
                  <a:schemeClr val="dk1"/>
                </a:solidFill>
                <a:latin typeface="Calibri"/>
                <a:ea typeface="Calibri"/>
                <a:cs typeface="Calibri"/>
                <a:sym typeface="Calibri"/>
              </a:rPr>
              <a:t> = uniquement les prêts de la session</a:t>
            </a:r>
            <a:endParaRPr sz="1800" b="0" i="0" u="none" strike="noStrike" cap="none" dirty="0">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rgbClr val="00707F"/>
              </a:buClr>
              <a:buSzPts val="1800"/>
              <a:buFont typeface="Noto Sans Symbols"/>
              <a:buChar char="⮚"/>
            </a:pPr>
            <a:r>
              <a:rPr lang="fr-FR" sz="1800" b="0" i="0" u="none" strike="noStrike" cap="none" dirty="0">
                <a:solidFill>
                  <a:schemeClr val="dk1"/>
                </a:solidFill>
                <a:latin typeface="Calibri"/>
                <a:ea typeface="Calibri"/>
                <a:cs typeface="Calibri"/>
                <a:sym typeface="Calibri"/>
              </a:rPr>
              <a:t>La</a:t>
            </a:r>
            <a:r>
              <a:rPr lang="fr-FR" sz="1800" b="0" i="1" u="none" strike="noStrike" cap="none" dirty="0">
                <a:solidFill>
                  <a:schemeClr val="dk1"/>
                </a:solidFill>
                <a:latin typeface="Calibri"/>
                <a:ea typeface="Calibri"/>
                <a:cs typeface="Calibri"/>
                <a:sym typeface="Calibri"/>
              </a:rPr>
              <a:t> </a:t>
            </a:r>
            <a:r>
              <a:rPr lang="fr-FR" sz="1800" b="0" i="0" u="none" strike="noStrike" cap="none" dirty="0">
                <a:solidFill>
                  <a:schemeClr val="dk1"/>
                </a:solidFill>
                <a:latin typeface="Calibri"/>
                <a:ea typeface="Calibri"/>
                <a:cs typeface="Calibri"/>
                <a:sym typeface="Calibri"/>
              </a:rPr>
              <a:t>colonne</a:t>
            </a:r>
            <a:r>
              <a:rPr lang="fr-FR" sz="1800" b="0" i="1" u="none" strike="noStrike" cap="none" dirty="0">
                <a:solidFill>
                  <a:schemeClr val="dk1"/>
                </a:solidFill>
                <a:latin typeface="Calibri"/>
                <a:ea typeface="Calibri"/>
                <a:cs typeface="Calibri"/>
                <a:sym typeface="Calibri"/>
              </a:rPr>
              <a:t> Fine</a:t>
            </a:r>
            <a:r>
              <a:rPr lang="fr-FR" sz="1800" b="0" i="0" u="none" strike="noStrike" cap="none" dirty="0">
                <a:solidFill>
                  <a:schemeClr val="dk1"/>
                </a:solidFill>
                <a:latin typeface="Calibri"/>
                <a:ea typeface="Calibri"/>
                <a:cs typeface="Calibri"/>
                <a:sym typeface="Calibri"/>
              </a:rPr>
              <a:t> permet de visualiser les montant des transactions dues pour les documents </a:t>
            </a:r>
            <a:r>
              <a:rPr lang="fr-FR" sz="1800" b="0" i="0" u="sng" strike="noStrike" cap="none" dirty="0">
                <a:solidFill>
                  <a:schemeClr val="dk1"/>
                </a:solidFill>
                <a:latin typeface="Calibri"/>
                <a:ea typeface="Calibri"/>
                <a:cs typeface="Calibri"/>
                <a:sym typeface="Calibri"/>
              </a:rPr>
              <a:t>non encore restitués</a:t>
            </a:r>
            <a:r>
              <a:rPr lang="fr-FR" sz="1800" b="0" i="0" u="none" strike="noStrike" cap="none" dirty="0">
                <a:solidFill>
                  <a:schemeClr val="dk1"/>
                </a:solidFill>
                <a:latin typeface="Calibri"/>
                <a:ea typeface="Calibri"/>
                <a:cs typeface="Calibri"/>
                <a:sym typeface="Calibri"/>
              </a:rPr>
              <a:t> (pas encore comptabilisés dans </a:t>
            </a:r>
            <a:r>
              <a:rPr lang="fr-FR" sz="1800" b="0" i="1" u="none" strike="noStrike" cap="none" dirty="0">
                <a:solidFill>
                  <a:schemeClr val="dk1"/>
                </a:solidFill>
                <a:latin typeface="Calibri"/>
                <a:ea typeface="Calibri"/>
                <a:cs typeface="Calibri"/>
                <a:sym typeface="Calibri"/>
              </a:rPr>
              <a:t>l’active balance</a:t>
            </a:r>
            <a:r>
              <a:rPr lang="fr-FR" sz="1800" b="0" i="0" u="none" strike="noStrike" cap="none" dirty="0">
                <a:solidFill>
                  <a:schemeClr val="dk1"/>
                </a:solidFill>
                <a:latin typeface="Calibri"/>
                <a:ea typeface="Calibri"/>
                <a:cs typeface="Calibri"/>
                <a:sym typeface="Calibri"/>
              </a:rPr>
              <a:t>)</a:t>
            </a:r>
            <a:endParaRPr sz="1800" b="0" i="0" u="none" strike="noStrike" cap="none" dirty="0">
              <a:solidFill>
                <a:schemeClr val="dk1"/>
              </a:solidFill>
              <a:latin typeface="Calibri"/>
              <a:ea typeface="Calibri"/>
              <a:cs typeface="Calibri"/>
              <a:sym typeface="Calibri"/>
            </a:endParaRPr>
          </a:p>
        </p:txBody>
      </p:sp>
      <p:sp>
        <p:nvSpPr>
          <p:cNvPr id="962" name="Google Shape;962;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Calibri"/>
              <a:buNone/>
            </a:pPr>
            <a:fld id="{00000000-1234-1234-1234-123412341234}" type="slidenum">
              <a:rPr lang="fr-FR"/>
              <a:t>54</a:t>
            </a:fld>
            <a:endParaRPr/>
          </a:p>
        </p:txBody>
      </p:sp>
      <p:sp>
        <p:nvSpPr>
          <p:cNvPr id="964" name="Google Shape;964;p41"/>
          <p:cNvSpPr/>
          <p:nvPr/>
        </p:nvSpPr>
        <p:spPr>
          <a:xfrm>
            <a:off x="541020" y="1479384"/>
            <a:ext cx="447584" cy="283002"/>
          </a:xfrm>
          <a:prstGeom prst="roundRect">
            <a:avLst>
              <a:gd name="adj" fmla="val 16667"/>
            </a:avLst>
          </a:prstGeom>
          <a:noFill/>
          <a:ln w="19050" cap="flat" cmpd="sng">
            <a:solidFill>
              <a:srgbClr val="C00000"/>
            </a:solidFill>
            <a:prstDash val="solid"/>
            <a:round/>
            <a:headEnd type="none" w="sm" len="sm"/>
            <a:tailEnd type="none" w="sm" len="sm"/>
          </a:ln>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965" name="Google Shape;965;p41"/>
          <p:cNvSpPr/>
          <p:nvPr/>
        </p:nvSpPr>
        <p:spPr>
          <a:xfrm>
            <a:off x="3205566" y="2920415"/>
            <a:ext cx="667821" cy="391528"/>
          </a:xfrm>
          <a:prstGeom prst="roundRect">
            <a:avLst>
              <a:gd name="adj" fmla="val 16667"/>
            </a:avLst>
          </a:prstGeom>
          <a:noFill/>
          <a:ln w="19050" cap="flat" cmpd="sng">
            <a:solidFill>
              <a:srgbClr val="C00000"/>
            </a:solidFill>
            <a:prstDash val="solid"/>
            <a:round/>
            <a:headEnd type="none" w="sm" len="sm"/>
            <a:tailEnd type="none" w="sm" len="sm"/>
          </a:ln>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966" name="Google Shape;966;p41"/>
          <p:cNvSpPr/>
          <p:nvPr/>
        </p:nvSpPr>
        <p:spPr>
          <a:xfrm>
            <a:off x="1166680" y="2725947"/>
            <a:ext cx="517953" cy="258793"/>
          </a:xfrm>
          <a:prstGeom prst="roundRect">
            <a:avLst>
              <a:gd name="adj" fmla="val 16667"/>
            </a:avLst>
          </a:prstGeom>
          <a:noFill/>
          <a:ln w="19050" cap="flat" cmpd="sng">
            <a:solidFill>
              <a:srgbClr val="C00000"/>
            </a:solidFill>
            <a:prstDash val="solid"/>
            <a:round/>
            <a:headEnd type="none" w="sm" len="sm"/>
            <a:tailEnd type="none" w="sm" len="sm"/>
          </a:ln>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pic>
        <p:nvPicPr>
          <p:cNvPr id="8" name="Image 7">
            <a:extLst>
              <a:ext uri="{FF2B5EF4-FFF2-40B4-BE49-F238E27FC236}">
                <a16:creationId xmlns:a16="http://schemas.microsoft.com/office/drawing/2014/main" id="{FF45190A-287A-E2E3-F880-4F2609A77478}"/>
              </a:ext>
            </a:extLst>
          </p:cNvPr>
          <p:cNvPicPr>
            <a:picLocks noChangeAspect="1"/>
          </p:cNvPicPr>
          <p:nvPr/>
        </p:nvPicPr>
        <p:blipFill>
          <a:blip r:embed="rId3"/>
          <a:stretch>
            <a:fillRect/>
          </a:stretch>
        </p:blipFill>
        <p:spPr>
          <a:xfrm>
            <a:off x="328206" y="1263351"/>
            <a:ext cx="8483088" cy="2626801"/>
          </a:xfrm>
          <a:prstGeom prst="rect">
            <a:avLst/>
          </a:prstGeom>
          <a:ln>
            <a:solidFill>
              <a:schemeClr val="tx1"/>
            </a:solidFill>
          </a:ln>
        </p:spPr>
      </p:pic>
      <p:sp>
        <p:nvSpPr>
          <p:cNvPr id="973" name="Google Shape;973;p42"/>
          <p:cNvSpPr txBox="1"/>
          <p:nvPr/>
        </p:nvSpPr>
        <p:spPr>
          <a:xfrm>
            <a:off x="457200" y="530273"/>
            <a:ext cx="8229600" cy="62154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5FA3B0"/>
              </a:buClr>
              <a:buSzPts val="3600"/>
              <a:buFont typeface="Calibri"/>
              <a:buNone/>
            </a:pPr>
            <a:r>
              <a:rPr lang="fr-FR" sz="3600" b="0" i="1" u="none" strike="noStrike" cap="none">
                <a:solidFill>
                  <a:srgbClr val="00707F"/>
                </a:solidFill>
                <a:latin typeface="Calibri"/>
                <a:ea typeface="Calibri"/>
                <a:cs typeface="Calibri"/>
                <a:sym typeface="Calibri"/>
              </a:rPr>
              <a:t>Loans</a:t>
            </a:r>
            <a:endParaRPr sz="3600" b="0" i="1" u="none" strike="noStrike" cap="none">
              <a:solidFill>
                <a:srgbClr val="00707F"/>
              </a:solidFill>
              <a:latin typeface="Calibri"/>
              <a:ea typeface="Calibri"/>
              <a:cs typeface="Calibri"/>
              <a:sym typeface="Calibri"/>
            </a:endParaRPr>
          </a:p>
        </p:txBody>
      </p:sp>
      <p:sp>
        <p:nvSpPr>
          <p:cNvPr id="974" name="Google Shape;974;p42"/>
          <p:cNvSpPr txBox="1"/>
          <p:nvPr/>
        </p:nvSpPr>
        <p:spPr>
          <a:xfrm>
            <a:off x="457200" y="4285980"/>
            <a:ext cx="8225100" cy="2031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r>
              <a:rPr lang="fr-FR" sz="1800" b="0" i="0" u="none" strike="noStrike" cap="none" dirty="0">
                <a:solidFill>
                  <a:schemeClr val="dk1"/>
                </a:solidFill>
                <a:latin typeface="Calibri"/>
                <a:ea typeface="Calibri"/>
                <a:cs typeface="Calibri"/>
                <a:sym typeface="Calibri"/>
              </a:rPr>
              <a:t>Menu Actions « … »</a:t>
            </a: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rgbClr val="00707F"/>
              </a:buClr>
              <a:buSzPts val="1800"/>
              <a:buFont typeface="Noto Sans Symbols"/>
              <a:buChar char="⮚"/>
            </a:pPr>
            <a:r>
              <a:rPr lang="fr-FR" sz="1800" b="0" i="1" u="none" strike="noStrike" cap="none" dirty="0">
                <a:solidFill>
                  <a:schemeClr val="dk1"/>
                </a:solidFill>
                <a:latin typeface="Calibri"/>
                <a:ea typeface="Calibri"/>
                <a:cs typeface="Calibri"/>
                <a:sym typeface="Calibri"/>
              </a:rPr>
              <a:t>Loan </a:t>
            </a:r>
            <a:r>
              <a:rPr lang="fr-FR" sz="1800" b="0" i="1" u="none" strike="noStrike" cap="none" dirty="0" err="1">
                <a:solidFill>
                  <a:schemeClr val="dk1"/>
                </a:solidFill>
                <a:latin typeface="Calibri"/>
                <a:ea typeface="Calibri"/>
                <a:cs typeface="Calibri"/>
                <a:sym typeface="Calibri"/>
              </a:rPr>
              <a:t>history</a:t>
            </a:r>
            <a:r>
              <a:rPr lang="fr-FR" sz="1800" b="0" i="1" u="none" strike="noStrike" cap="none" dirty="0">
                <a:solidFill>
                  <a:schemeClr val="dk1"/>
                </a:solidFill>
                <a:latin typeface="Calibri"/>
                <a:ea typeface="Calibri"/>
                <a:cs typeface="Calibri"/>
                <a:sym typeface="Calibri"/>
              </a:rPr>
              <a:t> </a:t>
            </a:r>
            <a:r>
              <a:rPr lang="fr-FR" sz="1800" b="0" i="0" u="none" strike="noStrike" cap="none" dirty="0">
                <a:solidFill>
                  <a:schemeClr val="dk1"/>
                </a:solidFill>
                <a:latin typeface="Calibri"/>
                <a:ea typeface="Calibri"/>
                <a:cs typeface="Calibri"/>
                <a:sym typeface="Calibri"/>
              </a:rPr>
              <a:t>: historique du prêt du document (uniquement pour ce lecteur)</a:t>
            </a:r>
            <a:endParaRPr sz="1800" b="0" i="0" u="none" strike="noStrike" cap="none" dirty="0">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rgbClr val="00707F"/>
              </a:buClr>
              <a:buSzPts val="1800"/>
              <a:buFont typeface="Noto Sans Symbols"/>
              <a:buChar char="⮚"/>
            </a:pPr>
            <a:r>
              <a:rPr lang="fr-FR" sz="1800" b="0" i="1" u="none" strike="noStrike" cap="none" dirty="0" err="1">
                <a:solidFill>
                  <a:schemeClr val="dk1"/>
                </a:solidFill>
                <a:latin typeface="Calibri"/>
                <a:ea typeface="Calibri"/>
                <a:cs typeface="Calibri"/>
                <a:sym typeface="Calibri"/>
              </a:rPr>
              <a:t>View</a:t>
            </a:r>
            <a:r>
              <a:rPr lang="fr-FR" sz="1800" b="0" i="1" u="none" strike="noStrike" cap="none" dirty="0">
                <a:solidFill>
                  <a:schemeClr val="dk1"/>
                </a:solidFill>
                <a:latin typeface="Calibri"/>
                <a:ea typeface="Calibri"/>
                <a:cs typeface="Calibri"/>
                <a:sym typeface="Calibri"/>
              </a:rPr>
              <a:t> notes </a:t>
            </a:r>
            <a:r>
              <a:rPr lang="fr-FR" sz="1800" b="0" i="0" u="none" strike="noStrike" cap="none" dirty="0">
                <a:solidFill>
                  <a:schemeClr val="dk1"/>
                </a:solidFill>
                <a:latin typeface="Calibri"/>
                <a:ea typeface="Calibri"/>
                <a:cs typeface="Calibri"/>
                <a:sym typeface="Calibri"/>
              </a:rPr>
              <a:t>: notes sur le prêt du document. Possibilité de rajouter des notes, mais ne sont visibles qu’ici (pas sur Les Collections </a:t>
            </a:r>
            <a:r>
              <a:rPr lang="fr-FR" sz="1800" b="0" i="0" u="none" strike="noStrike" cap="none" dirty="0" err="1">
                <a:solidFill>
                  <a:schemeClr val="dk1"/>
                </a:solidFill>
                <a:latin typeface="Calibri"/>
                <a:ea typeface="Calibri"/>
                <a:cs typeface="Calibri"/>
                <a:sym typeface="Calibri"/>
              </a:rPr>
              <a:t>ULiège</a:t>
            </a:r>
            <a:r>
              <a:rPr lang="fr-FR" sz="1800" b="0" i="0" u="none" strike="noStrike" cap="none" dirty="0">
                <a:solidFill>
                  <a:schemeClr val="dk1"/>
                </a:solidFill>
                <a:latin typeface="Calibri"/>
                <a:ea typeface="Calibri"/>
                <a:cs typeface="Calibri"/>
                <a:sym typeface="Calibri"/>
              </a:rPr>
              <a:t>)</a:t>
            </a:r>
            <a:endParaRPr sz="1800" b="0" i="0" u="none" strike="noStrike" cap="none" dirty="0">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rgbClr val="00707F"/>
              </a:buClr>
              <a:buSzPts val="1800"/>
              <a:buFont typeface="Noto Sans Symbols"/>
              <a:buChar char="⮚"/>
            </a:pPr>
            <a:r>
              <a:rPr lang="fr-FR" sz="1800" b="0" i="1" u="none" strike="noStrike" cap="none" dirty="0" err="1">
                <a:solidFill>
                  <a:schemeClr val="dk1"/>
                </a:solidFill>
                <a:latin typeface="Calibri"/>
                <a:ea typeface="Calibri"/>
                <a:cs typeface="Calibri"/>
                <a:sym typeface="Calibri"/>
              </a:rPr>
              <a:t>View</a:t>
            </a:r>
            <a:r>
              <a:rPr lang="fr-FR" sz="1800" b="0" i="1" u="none" strike="noStrike" cap="none" dirty="0">
                <a:solidFill>
                  <a:schemeClr val="dk1"/>
                </a:solidFill>
                <a:latin typeface="Calibri"/>
                <a:ea typeface="Calibri"/>
                <a:cs typeface="Calibri"/>
                <a:sym typeface="Calibri"/>
              </a:rPr>
              <a:t> Queue </a:t>
            </a:r>
            <a:r>
              <a:rPr lang="fr-FR" sz="1800" b="0" i="0" u="none" strike="noStrike" cap="none" dirty="0">
                <a:solidFill>
                  <a:schemeClr val="dk1"/>
                </a:solidFill>
                <a:latin typeface="Calibri"/>
                <a:ea typeface="Calibri"/>
                <a:cs typeface="Calibri"/>
                <a:sym typeface="Calibri"/>
              </a:rPr>
              <a:t>: file de réservation du document</a:t>
            </a: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975" name="Google Shape;975;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Calibri"/>
              <a:buNone/>
            </a:pPr>
            <a:fld id="{00000000-1234-1234-1234-123412341234}" type="slidenum">
              <a:rPr lang="fr-FR"/>
              <a:t>55</a:t>
            </a:fld>
            <a:endParaRPr/>
          </a:p>
        </p:txBody>
      </p:sp>
      <p:sp>
        <p:nvSpPr>
          <p:cNvPr id="4" name="Google Shape;977;p42">
            <a:extLst>
              <a:ext uri="{FF2B5EF4-FFF2-40B4-BE49-F238E27FC236}">
                <a16:creationId xmlns:a16="http://schemas.microsoft.com/office/drawing/2014/main" id="{BF009BB3-1C6A-1C07-D7BB-E68405197340}"/>
              </a:ext>
            </a:extLst>
          </p:cNvPr>
          <p:cNvSpPr/>
          <p:nvPr/>
        </p:nvSpPr>
        <p:spPr>
          <a:xfrm>
            <a:off x="531631" y="1621756"/>
            <a:ext cx="500335" cy="337127"/>
          </a:xfrm>
          <a:prstGeom prst="roundRect">
            <a:avLst>
              <a:gd name="adj" fmla="val 16667"/>
            </a:avLst>
          </a:prstGeom>
          <a:noFill/>
          <a:ln w="19050" cap="flat" cmpd="sng">
            <a:solidFill>
              <a:srgbClr val="C00000"/>
            </a:solidFill>
            <a:prstDash val="solid"/>
            <a:round/>
            <a:headEnd type="none" w="sm" len="sm"/>
            <a:tailEnd type="none" w="sm" len="sm"/>
          </a:ln>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10" name="Google Shape;646;p42">
            <a:extLst>
              <a:ext uri="{FF2B5EF4-FFF2-40B4-BE49-F238E27FC236}">
                <a16:creationId xmlns:a16="http://schemas.microsoft.com/office/drawing/2014/main" id="{9332CE5B-5305-0F43-4192-6849A30E4E02}"/>
              </a:ext>
            </a:extLst>
          </p:cNvPr>
          <p:cNvPicPr preferRelativeResize="0"/>
          <p:nvPr/>
        </p:nvPicPr>
        <p:blipFill rotWithShape="1">
          <a:blip r:embed="rId4">
            <a:alphaModFix/>
          </a:blip>
          <a:srcRect/>
          <a:stretch/>
        </p:blipFill>
        <p:spPr>
          <a:xfrm>
            <a:off x="7485550" y="1279410"/>
            <a:ext cx="1400175" cy="2228850"/>
          </a:xfrm>
          <a:prstGeom prst="rect">
            <a:avLst/>
          </a:prstGeom>
          <a:noFill/>
          <a:ln>
            <a:noFill/>
          </a:ln>
          <a:effectLst>
            <a:outerShdw blurRad="292100" dist="139700" dir="2700000" algn="tl" rotWithShape="0">
              <a:srgbClr val="333333">
                <a:alpha val="64313"/>
              </a:srgbClr>
            </a:outerShdw>
          </a:effectLst>
        </p:spPr>
      </p:pic>
      <p:sp>
        <p:nvSpPr>
          <p:cNvPr id="5" name="Google Shape;977;p42">
            <a:extLst>
              <a:ext uri="{FF2B5EF4-FFF2-40B4-BE49-F238E27FC236}">
                <a16:creationId xmlns:a16="http://schemas.microsoft.com/office/drawing/2014/main" id="{9D45945A-0BC3-8842-C4D5-535513FC0837}"/>
              </a:ext>
            </a:extLst>
          </p:cNvPr>
          <p:cNvSpPr/>
          <p:nvPr/>
        </p:nvSpPr>
        <p:spPr>
          <a:xfrm>
            <a:off x="7537618" y="1958883"/>
            <a:ext cx="968429" cy="273807"/>
          </a:xfrm>
          <a:prstGeom prst="roundRect">
            <a:avLst>
              <a:gd name="adj" fmla="val 16667"/>
            </a:avLst>
          </a:prstGeom>
          <a:noFill/>
          <a:ln w="19050" cap="flat" cmpd="sng">
            <a:solidFill>
              <a:srgbClr val="C00000"/>
            </a:solidFill>
            <a:prstDash val="solid"/>
            <a:round/>
            <a:headEnd type="none" w="sm" len="sm"/>
            <a:tailEnd type="none" w="sm" len="sm"/>
          </a:ln>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6" name="Google Shape;977;p42">
            <a:extLst>
              <a:ext uri="{FF2B5EF4-FFF2-40B4-BE49-F238E27FC236}">
                <a16:creationId xmlns:a16="http://schemas.microsoft.com/office/drawing/2014/main" id="{9C751133-7284-6E15-641A-E7ADABDE9EAB}"/>
              </a:ext>
            </a:extLst>
          </p:cNvPr>
          <p:cNvSpPr/>
          <p:nvPr/>
        </p:nvSpPr>
        <p:spPr>
          <a:xfrm>
            <a:off x="7537618" y="2575353"/>
            <a:ext cx="968429" cy="273806"/>
          </a:xfrm>
          <a:prstGeom prst="roundRect">
            <a:avLst>
              <a:gd name="adj" fmla="val 16667"/>
            </a:avLst>
          </a:prstGeom>
          <a:noFill/>
          <a:ln w="19050" cap="flat" cmpd="sng">
            <a:solidFill>
              <a:srgbClr val="C00000"/>
            </a:solidFill>
            <a:prstDash val="solid"/>
            <a:round/>
            <a:headEnd type="none" w="sm" len="sm"/>
            <a:tailEnd type="none" w="sm" len="sm"/>
          </a:ln>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7" name="Google Shape;977;p42">
            <a:extLst>
              <a:ext uri="{FF2B5EF4-FFF2-40B4-BE49-F238E27FC236}">
                <a16:creationId xmlns:a16="http://schemas.microsoft.com/office/drawing/2014/main" id="{D97C6CDC-D4A8-2F06-C55C-5D55E769C4EA}"/>
              </a:ext>
            </a:extLst>
          </p:cNvPr>
          <p:cNvSpPr/>
          <p:nvPr/>
        </p:nvSpPr>
        <p:spPr>
          <a:xfrm>
            <a:off x="7537618" y="2838438"/>
            <a:ext cx="968429" cy="273806"/>
          </a:xfrm>
          <a:prstGeom prst="roundRect">
            <a:avLst>
              <a:gd name="adj" fmla="val 16667"/>
            </a:avLst>
          </a:prstGeom>
          <a:noFill/>
          <a:ln w="19050" cap="flat" cmpd="sng">
            <a:solidFill>
              <a:srgbClr val="C00000"/>
            </a:solidFill>
            <a:prstDash val="solid"/>
            <a:round/>
            <a:headEnd type="none" w="sm" len="sm"/>
            <a:tailEnd type="none" w="sm" len="sm"/>
          </a:ln>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2" name="Google Shape;977;p42">
            <a:extLst>
              <a:ext uri="{FF2B5EF4-FFF2-40B4-BE49-F238E27FC236}">
                <a16:creationId xmlns:a16="http://schemas.microsoft.com/office/drawing/2014/main" id="{62DDA276-B278-23BB-3562-B49871818CCA}"/>
              </a:ext>
            </a:extLst>
          </p:cNvPr>
          <p:cNvSpPr/>
          <p:nvPr/>
        </p:nvSpPr>
        <p:spPr>
          <a:xfrm>
            <a:off x="8240233" y="3523885"/>
            <a:ext cx="368256" cy="296304"/>
          </a:xfrm>
          <a:prstGeom prst="roundRect">
            <a:avLst>
              <a:gd name="adj" fmla="val 16667"/>
            </a:avLst>
          </a:prstGeom>
          <a:noFill/>
          <a:ln w="19050" cap="flat" cmpd="sng">
            <a:solidFill>
              <a:srgbClr val="C00000"/>
            </a:solidFill>
            <a:prstDash val="solid"/>
            <a:round/>
            <a:headEnd type="none" w="sm" len="sm"/>
            <a:tailEnd type="none" w="sm" len="sm"/>
          </a:ln>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993"/>
        <p:cNvGrpSpPr/>
        <p:nvPr/>
      </p:nvGrpSpPr>
      <p:grpSpPr>
        <a:xfrm>
          <a:off x="0" y="0"/>
          <a:ext cx="0" cy="0"/>
          <a:chOff x="0" y="0"/>
          <a:chExt cx="0" cy="0"/>
        </a:xfrm>
      </p:grpSpPr>
      <p:pic>
        <p:nvPicPr>
          <p:cNvPr id="3" name="Image 2">
            <a:extLst>
              <a:ext uri="{FF2B5EF4-FFF2-40B4-BE49-F238E27FC236}">
                <a16:creationId xmlns:a16="http://schemas.microsoft.com/office/drawing/2014/main" id="{7C1F1AB1-4EF2-67C2-2E50-6A43EEC0339E}"/>
              </a:ext>
            </a:extLst>
          </p:cNvPr>
          <p:cNvPicPr>
            <a:picLocks noChangeAspect="1"/>
          </p:cNvPicPr>
          <p:nvPr/>
        </p:nvPicPr>
        <p:blipFill>
          <a:blip r:embed="rId3"/>
          <a:stretch>
            <a:fillRect/>
          </a:stretch>
        </p:blipFill>
        <p:spPr>
          <a:xfrm>
            <a:off x="304800" y="1638043"/>
            <a:ext cx="8534400" cy="2800350"/>
          </a:xfrm>
          <a:prstGeom prst="rect">
            <a:avLst/>
          </a:prstGeom>
        </p:spPr>
      </p:pic>
      <p:sp>
        <p:nvSpPr>
          <p:cNvPr id="994" name="Google Shape;994;p170"/>
          <p:cNvSpPr txBox="1"/>
          <p:nvPr/>
        </p:nvSpPr>
        <p:spPr>
          <a:xfrm>
            <a:off x="457200" y="530272"/>
            <a:ext cx="8229600" cy="62154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5FA3B0"/>
              </a:buClr>
              <a:buSzPts val="3600"/>
              <a:buFont typeface="Calibri"/>
              <a:buNone/>
            </a:pPr>
            <a:r>
              <a:rPr lang="fr-FR" sz="3600" b="0" i="0" u="none" strike="noStrike" cap="none">
                <a:solidFill>
                  <a:srgbClr val="00707F"/>
                </a:solidFill>
                <a:latin typeface="Calibri"/>
                <a:ea typeface="Calibri"/>
                <a:cs typeface="Calibri"/>
                <a:sym typeface="Calibri"/>
              </a:rPr>
              <a:t>Effectuer un prêt (1)</a:t>
            </a:r>
            <a:endParaRPr sz="1800" b="0" i="0" u="none" strike="noStrike" cap="none">
              <a:solidFill>
                <a:srgbClr val="00707F"/>
              </a:solidFill>
              <a:latin typeface="Calibri"/>
              <a:ea typeface="Calibri"/>
              <a:cs typeface="Calibri"/>
              <a:sym typeface="Calibri"/>
            </a:endParaRPr>
          </a:p>
        </p:txBody>
      </p:sp>
      <p:sp>
        <p:nvSpPr>
          <p:cNvPr id="995" name="Google Shape;995;p170"/>
          <p:cNvSpPr txBox="1"/>
          <p:nvPr/>
        </p:nvSpPr>
        <p:spPr>
          <a:xfrm>
            <a:off x="487225" y="4949873"/>
            <a:ext cx="82251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r>
              <a:rPr lang="fr-FR" sz="1800" b="0" i="0" u="none" strike="noStrike" cap="none" dirty="0">
                <a:solidFill>
                  <a:schemeClr val="dk1"/>
                </a:solidFill>
                <a:latin typeface="Calibri"/>
                <a:ea typeface="Calibri"/>
                <a:cs typeface="Calibri"/>
                <a:sym typeface="Calibri"/>
              </a:rPr>
              <a:t>Dans l’onglet </a:t>
            </a:r>
            <a:r>
              <a:rPr lang="fr-FR" sz="1800" b="0" i="1" u="none" strike="noStrike" cap="none" dirty="0" err="1">
                <a:solidFill>
                  <a:schemeClr val="dk1"/>
                </a:solidFill>
                <a:latin typeface="Calibri"/>
                <a:ea typeface="Calibri"/>
                <a:cs typeface="Calibri"/>
                <a:sym typeface="Calibri"/>
              </a:rPr>
              <a:t>Loans</a:t>
            </a:r>
            <a:r>
              <a:rPr lang="fr-FR" sz="1800" b="0" i="0" u="none" strike="noStrike" cap="none" dirty="0">
                <a:solidFill>
                  <a:schemeClr val="dk1"/>
                </a:solidFill>
                <a:latin typeface="Calibri"/>
                <a:ea typeface="Calibri"/>
                <a:cs typeface="Calibri"/>
                <a:sym typeface="Calibri"/>
              </a:rPr>
              <a:t> de la fiche du lecteur, scanner le code-barres</a:t>
            </a:r>
            <a:endParaRPr sz="1800" b="0" i="0" u="none" strike="noStrike" cap="none" dirty="0">
              <a:solidFill>
                <a:schemeClr val="dk1"/>
              </a:solidFill>
              <a:latin typeface="Calibri"/>
              <a:ea typeface="Calibri"/>
              <a:cs typeface="Calibri"/>
              <a:sym typeface="Calibri"/>
            </a:endParaRPr>
          </a:p>
        </p:txBody>
      </p:sp>
      <p:sp>
        <p:nvSpPr>
          <p:cNvPr id="996" name="Google Shape;996;p17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Calibri"/>
              <a:buNone/>
            </a:pPr>
            <a:fld id="{00000000-1234-1234-1234-123412341234}" type="slidenum">
              <a:rPr lang="fr-FR"/>
              <a:t>56</a:t>
            </a:fld>
            <a:endParaRPr/>
          </a:p>
        </p:txBody>
      </p:sp>
      <p:sp>
        <p:nvSpPr>
          <p:cNvPr id="6" name="Google Shape;977;p42">
            <a:extLst>
              <a:ext uri="{FF2B5EF4-FFF2-40B4-BE49-F238E27FC236}">
                <a16:creationId xmlns:a16="http://schemas.microsoft.com/office/drawing/2014/main" id="{A6E132CB-BFB4-ED63-6D27-8C5A7FAD5F35}"/>
              </a:ext>
            </a:extLst>
          </p:cNvPr>
          <p:cNvSpPr/>
          <p:nvPr/>
        </p:nvSpPr>
        <p:spPr>
          <a:xfrm>
            <a:off x="500330" y="1921276"/>
            <a:ext cx="439947" cy="337127"/>
          </a:xfrm>
          <a:prstGeom prst="roundRect">
            <a:avLst>
              <a:gd name="adj" fmla="val 16667"/>
            </a:avLst>
          </a:prstGeom>
          <a:noFill/>
          <a:ln w="19050" cap="flat" cmpd="sng">
            <a:solidFill>
              <a:srgbClr val="C00000"/>
            </a:solidFill>
            <a:prstDash val="solid"/>
            <a:round/>
            <a:headEnd type="none" w="sm" len="sm"/>
            <a:tailEnd type="none" w="sm" len="sm"/>
          </a:ln>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7" name="Google Shape;977;p42">
            <a:extLst>
              <a:ext uri="{FF2B5EF4-FFF2-40B4-BE49-F238E27FC236}">
                <a16:creationId xmlns:a16="http://schemas.microsoft.com/office/drawing/2014/main" id="{44DDE210-6AB4-6A25-18DF-CF99F01AE1C5}"/>
              </a:ext>
            </a:extLst>
          </p:cNvPr>
          <p:cNvSpPr/>
          <p:nvPr/>
        </p:nvSpPr>
        <p:spPr>
          <a:xfrm>
            <a:off x="1273831" y="2267030"/>
            <a:ext cx="2513162" cy="337127"/>
          </a:xfrm>
          <a:prstGeom prst="roundRect">
            <a:avLst>
              <a:gd name="adj" fmla="val 16667"/>
            </a:avLst>
          </a:prstGeom>
          <a:noFill/>
          <a:ln w="19050" cap="flat" cmpd="sng">
            <a:solidFill>
              <a:srgbClr val="C00000"/>
            </a:solidFill>
            <a:prstDash val="solid"/>
            <a:round/>
            <a:headEnd type="none" w="sm" len="sm"/>
            <a:tailEnd type="none" w="sm" len="sm"/>
          </a:ln>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002"/>
        <p:cNvGrpSpPr/>
        <p:nvPr/>
      </p:nvGrpSpPr>
      <p:grpSpPr>
        <a:xfrm>
          <a:off x="0" y="0"/>
          <a:ext cx="0" cy="0"/>
          <a:chOff x="0" y="0"/>
          <a:chExt cx="0" cy="0"/>
        </a:xfrm>
      </p:grpSpPr>
      <p:pic>
        <p:nvPicPr>
          <p:cNvPr id="3" name="Image 2">
            <a:extLst>
              <a:ext uri="{FF2B5EF4-FFF2-40B4-BE49-F238E27FC236}">
                <a16:creationId xmlns:a16="http://schemas.microsoft.com/office/drawing/2014/main" id="{A673F051-5590-DE7A-959E-37E7EA2B7C44}"/>
              </a:ext>
            </a:extLst>
          </p:cNvPr>
          <p:cNvPicPr>
            <a:picLocks noChangeAspect="1"/>
          </p:cNvPicPr>
          <p:nvPr/>
        </p:nvPicPr>
        <p:blipFill>
          <a:blip r:embed="rId3"/>
          <a:stretch>
            <a:fillRect/>
          </a:stretch>
        </p:blipFill>
        <p:spPr>
          <a:xfrm>
            <a:off x="605639" y="1939666"/>
            <a:ext cx="7928102" cy="2720479"/>
          </a:xfrm>
          <a:prstGeom prst="rect">
            <a:avLst/>
          </a:prstGeom>
          <a:ln>
            <a:solidFill>
              <a:schemeClr val="tx1"/>
            </a:solidFill>
          </a:ln>
        </p:spPr>
      </p:pic>
      <p:sp>
        <p:nvSpPr>
          <p:cNvPr id="1003" name="Google Shape;1003;p171"/>
          <p:cNvSpPr txBox="1"/>
          <p:nvPr/>
        </p:nvSpPr>
        <p:spPr>
          <a:xfrm>
            <a:off x="457200" y="530272"/>
            <a:ext cx="8229600" cy="62154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5FA3B0"/>
              </a:buClr>
              <a:buSzPts val="3600"/>
              <a:buFont typeface="Calibri"/>
              <a:buNone/>
            </a:pPr>
            <a:r>
              <a:rPr lang="fr-FR" sz="3600" b="0" i="0" u="none" strike="noStrike" cap="none">
                <a:solidFill>
                  <a:srgbClr val="00707F"/>
                </a:solidFill>
                <a:latin typeface="Calibri"/>
                <a:ea typeface="Calibri"/>
                <a:cs typeface="Calibri"/>
                <a:sym typeface="Calibri"/>
              </a:rPr>
              <a:t>Effectuer un prêt (2)</a:t>
            </a:r>
            <a:endParaRPr sz="1800" b="0" i="0" u="none" strike="noStrike" cap="none">
              <a:solidFill>
                <a:srgbClr val="00707F"/>
              </a:solidFill>
              <a:latin typeface="Calibri"/>
              <a:ea typeface="Calibri"/>
              <a:cs typeface="Calibri"/>
              <a:sym typeface="Calibri"/>
            </a:endParaRPr>
          </a:p>
        </p:txBody>
      </p:sp>
      <p:sp>
        <p:nvSpPr>
          <p:cNvPr id="1004" name="Google Shape;1004;p171"/>
          <p:cNvSpPr txBox="1"/>
          <p:nvPr/>
        </p:nvSpPr>
        <p:spPr>
          <a:xfrm>
            <a:off x="457200" y="5450383"/>
            <a:ext cx="822498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r>
              <a:rPr lang="fr-FR" sz="1800" b="0" i="0" u="none" strike="noStrike" cap="none" dirty="0">
                <a:solidFill>
                  <a:schemeClr val="dk1"/>
                </a:solidFill>
                <a:latin typeface="Calibri"/>
                <a:ea typeface="Calibri"/>
                <a:cs typeface="Calibri"/>
                <a:sym typeface="Calibri"/>
              </a:rPr>
              <a:t>La </a:t>
            </a:r>
            <a:r>
              <a:rPr lang="fr-FR" sz="1800" b="0" i="1" u="none" strike="noStrike" cap="none" dirty="0">
                <a:solidFill>
                  <a:schemeClr val="dk1"/>
                </a:solidFill>
                <a:latin typeface="Calibri"/>
                <a:ea typeface="Calibri"/>
                <a:cs typeface="Calibri"/>
                <a:sym typeface="Calibri"/>
              </a:rPr>
              <a:t>Due Date </a:t>
            </a:r>
            <a:r>
              <a:rPr lang="fr-FR" sz="1800" b="0" i="0" u="none" strike="noStrike" cap="none" dirty="0">
                <a:solidFill>
                  <a:schemeClr val="dk1"/>
                </a:solidFill>
                <a:latin typeface="Calibri"/>
                <a:ea typeface="Calibri"/>
                <a:cs typeface="Calibri"/>
                <a:sym typeface="Calibri"/>
              </a:rPr>
              <a:t>vous permet de renseigner le lecteur sur la durée du prêt octroyé</a:t>
            </a:r>
            <a:endParaRPr sz="1800" b="0" i="0" u="none" strike="noStrike" cap="none" dirty="0">
              <a:solidFill>
                <a:schemeClr val="dk1"/>
              </a:solidFill>
              <a:latin typeface="Calibri"/>
              <a:ea typeface="Calibri"/>
              <a:cs typeface="Calibri"/>
              <a:sym typeface="Calibri"/>
            </a:endParaRPr>
          </a:p>
        </p:txBody>
      </p:sp>
      <p:sp>
        <p:nvSpPr>
          <p:cNvPr id="1005" name="Google Shape;1005;p17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Calibri"/>
              <a:buNone/>
            </a:pPr>
            <a:fld id="{00000000-1234-1234-1234-123412341234}" type="slidenum">
              <a:rPr lang="fr-FR"/>
              <a:t>57</a:t>
            </a:fld>
            <a:endParaRPr/>
          </a:p>
        </p:txBody>
      </p:sp>
      <p:sp>
        <p:nvSpPr>
          <p:cNvPr id="1007" name="Google Shape;1007;p171"/>
          <p:cNvSpPr/>
          <p:nvPr/>
        </p:nvSpPr>
        <p:spPr>
          <a:xfrm>
            <a:off x="2182484" y="3732082"/>
            <a:ext cx="646981" cy="706171"/>
          </a:xfrm>
          <a:prstGeom prst="roundRect">
            <a:avLst>
              <a:gd name="adj" fmla="val 16667"/>
            </a:avLst>
          </a:prstGeom>
          <a:noFill/>
          <a:ln w="25400" cap="flat" cmpd="sng">
            <a:solidFill>
              <a:srgbClr val="C00000"/>
            </a:solidFill>
            <a:prstDash val="solid"/>
            <a:round/>
            <a:headEnd type="none" w="sm" len="sm"/>
            <a:tailEnd type="none" w="sm" len="sm"/>
          </a:ln>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pic>
        <p:nvPicPr>
          <p:cNvPr id="6" name="Image 5">
            <a:extLst>
              <a:ext uri="{FF2B5EF4-FFF2-40B4-BE49-F238E27FC236}">
                <a16:creationId xmlns:a16="http://schemas.microsoft.com/office/drawing/2014/main" id="{BD9F08D0-482C-3431-119B-11AA322F5E5B}"/>
              </a:ext>
            </a:extLst>
          </p:cNvPr>
          <p:cNvPicPr>
            <a:picLocks noChangeAspect="1"/>
          </p:cNvPicPr>
          <p:nvPr/>
        </p:nvPicPr>
        <p:blipFill>
          <a:blip r:embed="rId3"/>
          <a:stretch>
            <a:fillRect/>
          </a:stretch>
        </p:blipFill>
        <p:spPr>
          <a:xfrm>
            <a:off x="342309" y="2104840"/>
            <a:ext cx="8459381" cy="2648320"/>
          </a:xfrm>
          <a:prstGeom prst="rect">
            <a:avLst/>
          </a:prstGeom>
          <a:ln>
            <a:solidFill>
              <a:schemeClr val="tx1"/>
            </a:solidFill>
          </a:ln>
        </p:spPr>
      </p:pic>
      <p:sp>
        <p:nvSpPr>
          <p:cNvPr id="1013" name="Google Shape;1013;p172"/>
          <p:cNvSpPr txBox="1"/>
          <p:nvPr/>
        </p:nvSpPr>
        <p:spPr>
          <a:xfrm>
            <a:off x="457200" y="530275"/>
            <a:ext cx="8229600" cy="62154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5FA3B0"/>
              </a:buClr>
              <a:buSzPts val="3600"/>
              <a:buFont typeface="Calibri"/>
              <a:buNone/>
            </a:pPr>
            <a:r>
              <a:rPr lang="fr-FR" sz="3600" b="0" i="0" u="none" strike="noStrike" cap="none">
                <a:solidFill>
                  <a:srgbClr val="00707F"/>
                </a:solidFill>
                <a:latin typeface="Calibri"/>
                <a:ea typeface="Calibri"/>
                <a:cs typeface="Calibri"/>
                <a:sym typeface="Calibri"/>
              </a:rPr>
              <a:t>Effectuer un prêt &gt; Blocages</a:t>
            </a:r>
            <a:endParaRPr sz="1800" b="0" i="0" u="none" strike="noStrike" cap="none">
              <a:solidFill>
                <a:srgbClr val="00707F"/>
              </a:solidFill>
              <a:latin typeface="Calibri"/>
              <a:ea typeface="Calibri"/>
              <a:cs typeface="Calibri"/>
              <a:sym typeface="Calibri"/>
            </a:endParaRPr>
          </a:p>
        </p:txBody>
      </p:sp>
      <p:sp>
        <p:nvSpPr>
          <p:cNvPr id="1014" name="Google Shape;1014;p172"/>
          <p:cNvSpPr txBox="1"/>
          <p:nvPr/>
        </p:nvSpPr>
        <p:spPr>
          <a:xfrm>
            <a:off x="457200" y="5111479"/>
            <a:ext cx="82251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r>
              <a:rPr lang="fr-FR" sz="1800" b="0" i="0" u="none" strike="noStrike" cap="none">
                <a:solidFill>
                  <a:schemeClr val="dk1"/>
                </a:solidFill>
                <a:latin typeface="Calibri"/>
                <a:ea typeface="Calibri"/>
                <a:cs typeface="Calibri"/>
                <a:sym typeface="Calibri"/>
              </a:rPr>
              <a:t>Blocages éventuels (lors d’un prêt, ou lorsqu’on accède à la fiche du lecteur)</a:t>
            </a:r>
            <a:endParaRPr sz="1800" b="0" i="0" u="none" strike="noStrike" cap="none">
              <a:solidFill>
                <a:schemeClr val="dk1"/>
              </a:solidFill>
              <a:latin typeface="Calibri"/>
              <a:ea typeface="Calibri"/>
              <a:cs typeface="Calibri"/>
              <a:sym typeface="Calibri"/>
            </a:endParaRPr>
          </a:p>
        </p:txBody>
      </p:sp>
      <p:sp>
        <p:nvSpPr>
          <p:cNvPr id="1015" name="Google Shape;1015;p17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Calibri"/>
              <a:buNone/>
            </a:pPr>
            <a:fld id="{00000000-1234-1234-1234-123412341234}" type="slidenum">
              <a:rPr lang="fr-FR"/>
              <a:t>58</a:t>
            </a:fld>
            <a:endParaRPr/>
          </a:p>
        </p:txBody>
      </p:sp>
      <p:sp>
        <p:nvSpPr>
          <p:cNvPr id="4" name="Google Shape;977;p42">
            <a:extLst>
              <a:ext uri="{FF2B5EF4-FFF2-40B4-BE49-F238E27FC236}">
                <a16:creationId xmlns:a16="http://schemas.microsoft.com/office/drawing/2014/main" id="{FCE26BE9-4096-2F67-23AF-51D9001BB701}"/>
              </a:ext>
            </a:extLst>
          </p:cNvPr>
          <p:cNvSpPr/>
          <p:nvPr/>
        </p:nvSpPr>
        <p:spPr>
          <a:xfrm>
            <a:off x="527070" y="3223261"/>
            <a:ext cx="4166849" cy="723900"/>
          </a:xfrm>
          <a:prstGeom prst="roundRect">
            <a:avLst>
              <a:gd name="adj" fmla="val 16667"/>
            </a:avLst>
          </a:prstGeom>
          <a:noFill/>
          <a:ln w="19050" cap="flat" cmpd="sng">
            <a:solidFill>
              <a:srgbClr val="C00000"/>
            </a:solidFill>
            <a:prstDash val="solid"/>
            <a:round/>
            <a:headEnd type="none" w="sm" len="sm"/>
            <a:tailEnd type="none" w="sm" len="sm"/>
          </a:ln>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021"/>
        <p:cNvGrpSpPr/>
        <p:nvPr/>
      </p:nvGrpSpPr>
      <p:grpSpPr>
        <a:xfrm>
          <a:off x="0" y="0"/>
          <a:ext cx="0" cy="0"/>
          <a:chOff x="0" y="0"/>
          <a:chExt cx="0" cy="0"/>
        </a:xfrm>
      </p:grpSpPr>
      <p:pic>
        <p:nvPicPr>
          <p:cNvPr id="3" name="Image 2">
            <a:extLst>
              <a:ext uri="{FF2B5EF4-FFF2-40B4-BE49-F238E27FC236}">
                <a16:creationId xmlns:a16="http://schemas.microsoft.com/office/drawing/2014/main" id="{C289C20D-00E3-A3C2-E100-8E75CB779210}"/>
              </a:ext>
            </a:extLst>
          </p:cNvPr>
          <p:cNvPicPr>
            <a:picLocks noChangeAspect="1"/>
          </p:cNvPicPr>
          <p:nvPr/>
        </p:nvPicPr>
        <p:blipFill>
          <a:blip r:embed="rId3"/>
          <a:stretch>
            <a:fillRect/>
          </a:stretch>
        </p:blipFill>
        <p:spPr>
          <a:xfrm>
            <a:off x="585569" y="1595921"/>
            <a:ext cx="6934853" cy="2818317"/>
          </a:xfrm>
          <a:prstGeom prst="rect">
            <a:avLst/>
          </a:prstGeom>
          <a:ln>
            <a:solidFill>
              <a:schemeClr val="tx1"/>
            </a:solidFill>
          </a:ln>
        </p:spPr>
      </p:pic>
      <p:sp>
        <p:nvSpPr>
          <p:cNvPr id="1023" name="Google Shape;1023;p173"/>
          <p:cNvSpPr txBox="1"/>
          <p:nvPr/>
        </p:nvSpPr>
        <p:spPr>
          <a:xfrm>
            <a:off x="457200" y="530275"/>
            <a:ext cx="8229600" cy="62154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5FA3B0"/>
              </a:buClr>
              <a:buSzPts val="3600"/>
              <a:buFont typeface="Calibri"/>
              <a:buNone/>
            </a:pPr>
            <a:r>
              <a:rPr lang="fr-FR" sz="3600" b="0" i="0" u="none" strike="noStrike" cap="none">
                <a:solidFill>
                  <a:srgbClr val="00707F"/>
                </a:solidFill>
                <a:latin typeface="Calibri"/>
                <a:ea typeface="Calibri"/>
                <a:cs typeface="Calibri"/>
                <a:sym typeface="Calibri"/>
              </a:rPr>
              <a:t>Renouveler un prêt (1)</a:t>
            </a:r>
            <a:endParaRPr sz="1800" b="0" i="0" u="none" strike="noStrike" cap="none">
              <a:solidFill>
                <a:srgbClr val="00707F"/>
              </a:solidFill>
              <a:latin typeface="Calibri"/>
              <a:ea typeface="Calibri"/>
              <a:cs typeface="Calibri"/>
              <a:sym typeface="Calibri"/>
            </a:endParaRPr>
          </a:p>
        </p:txBody>
      </p:sp>
      <p:sp>
        <p:nvSpPr>
          <p:cNvPr id="1024" name="Google Shape;1024;p173"/>
          <p:cNvSpPr txBox="1"/>
          <p:nvPr/>
        </p:nvSpPr>
        <p:spPr>
          <a:xfrm>
            <a:off x="585569" y="4540755"/>
            <a:ext cx="8225100" cy="2031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r>
              <a:rPr lang="fr-FR" sz="1800" b="0" i="0" u="none" strike="noStrike" cap="none" dirty="0">
                <a:solidFill>
                  <a:schemeClr val="dk1"/>
                </a:solidFill>
                <a:latin typeface="Calibri"/>
                <a:ea typeface="Calibri"/>
                <a:cs typeface="Calibri"/>
                <a:sym typeface="Calibri"/>
              </a:rPr>
              <a:t>Dans l’onglet </a:t>
            </a:r>
            <a:r>
              <a:rPr lang="fr-FR" sz="1800" b="0" i="1" u="none" strike="noStrike" cap="none" dirty="0" err="1">
                <a:solidFill>
                  <a:schemeClr val="dk1"/>
                </a:solidFill>
                <a:latin typeface="Calibri"/>
                <a:ea typeface="Calibri"/>
                <a:cs typeface="Calibri"/>
                <a:sym typeface="Calibri"/>
              </a:rPr>
              <a:t>Loans</a:t>
            </a:r>
            <a:r>
              <a:rPr lang="fr-FR" sz="1800" b="0" i="0" u="none" strike="noStrike" cap="none" dirty="0">
                <a:solidFill>
                  <a:schemeClr val="dk1"/>
                </a:solidFill>
                <a:latin typeface="Calibri"/>
                <a:ea typeface="Calibri"/>
                <a:cs typeface="Calibri"/>
                <a:sym typeface="Calibri"/>
              </a:rPr>
              <a:t> de la fiche du lecteur, soit :</a:t>
            </a: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rgbClr val="00707F"/>
              </a:buClr>
              <a:buSzPts val="1800"/>
              <a:buFont typeface="Wingdings" panose="05000000000000000000" pitchFamily="2" charset="2"/>
              <a:buChar char="Ø"/>
            </a:pPr>
            <a:r>
              <a:rPr lang="fr-FR" sz="1800" b="0" i="0" u="none" strike="noStrike" cap="none" dirty="0">
                <a:solidFill>
                  <a:schemeClr val="dk1"/>
                </a:solidFill>
                <a:latin typeface="Calibri"/>
                <a:ea typeface="Calibri"/>
                <a:cs typeface="Calibri"/>
                <a:sym typeface="Calibri"/>
              </a:rPr>
              <a:t>À partir du bouton </a:t>
            </a:r>
            <a:r>
              <a:rPr lang="fr-FR" sz="1800" b="0" i="1" u="none" strike="noStrike" cap="none" dirty="0">
                <a:solidFill>
                  <a:schemeClr val="dk1"/>
                </a:solidFill>
                <a:latin typeface="Calibri"/>
                <a:ea typeface="Calibri"/>
                <a:cs typeface="Calibri"/>
                <a:sym typeface="Calibri"/>
              </a:rPr>
              <a:t>Actions </a:t>
            </a:r>
            <a:r>
              <a:rPr lang="fr-FR" sz="1800" b="0" i="0" u="none" strike="noStrike" cap="none" dirty="0">
                <a:solidFill>
                  <a:schemeClr val="dk1"/>
                </a:solidFill>
                <a:latin typeface="Calibri"/>
                <a:ea typeface="Calibri"/>
                <a:cs typeface="Calibri"/>
                <a:sym typeface="Calibri"/>
              </a:rPr>
              <a:t>« … » disponible pour chaque document en prêt</a:t>
            </a:r>
            <a:endParaRPr sz="1800" b="0" i="0" u="none" strike="noStrike" cap="none" dirty="0">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rgbClr val="00707F"/>
              </a:buClr>
              <a:buSzPts val="1800"/>
              <a:buFont typeface="Wingdings" panose="05000000000000000000" pitchFamily="2" charset="2"/>
              <a:buChar char="Ø"/>
            </a:pPr>
            <a:r>
              <a:rPr lang="fr-FR" sz="1800" b="0" i="0" u="none" strike="noStrike" cap="none" dirty="0">
                <a:solidFill>
                  <a:schemeClr val="dk1"/>
                </a:solidFill>
                <a:latin typeface="Calibri"/>
                <a:ea typeface="Calibri"/>
                <a:cs typeface="Calibri"/>
                <a:sym typeface="Calibri"/>
              </a:rPr>
              <a:t>En cochant les documents à prolonger, et en cliquant ensuite sur </a:t>
            </a:r>
            <a:r>
              <a:rPr lang="fr-FR" sz="1800" b="0" i="1" u="none" strike="noStrike" cap="none" dirty="0" err="1">
                <a:solidFill>
                  <a:schemeClr val="dk1"/>
                </a:solidFill>
                <a:latin typeface="Calibri"/>
                <a:ea typeface="Calibri"/>
                <a:cs typeface="Calibri"/>
                <a:sym typeface="Calibri"/>
              </a:rPr>
              <a:t>Renew</a:t>
            </a:r>
            <a:r>
              <a:rPr lang="fr-FR" sz="1800" b="0" i="1" u="none" strike="noStrike" cap="none" dirty="0">
                <a:solidFill>
                  <a:schemeClr val="dk1"/>
                </a:solidFill>
                <a:latin typeface="Calibri"/>
                <a:ea typeface="Calibri"/>
                <a:cs typeface="Calibri"/>
                <a:sym typeface="Calibri"/>
              </a:rPr>
              <a:t> </a:t>
            </a:r>
            <a:r>
              <a:rPr lang="fr-FR" sz="1800" b="0" i="1" u="none" strike="noStrike" cap="none" dirty="0" err="1">
                <a:solidFill>
                  <a:schemeClr val="dk1"/>
                </a:solidFill>
                <a:latin typeface="Calibri"/>
                <a:ea typeface="Calibri"/>
                <a:cs typeface="Calibri"/>
                <a:sym typeface="Calibri"/>
              </a:rPr>
              <a:t>Selected</a:t>
            </a:r>
            <a:r>
              <a:rPr lang="fr-FR" sz="1800" b="0" i="0" u="none" strike="noStrike" cap="none" dirty="0">
                <a:solidFill>
                  <a:schemeClr val="dk1"/>
                </a:solidFill>
                <a:latin typeface="Calibri"/>
                <a:ea typeface="Calibri"/>
                <a:cs typeface="Calibri"/>
                <a:sym typeface="Calibri"/>
              </a:rPr>
              <a:t> ou </a:t>
            </a:r>
            <a:r>
              <a:rPr lang="fr-FR" sz="1800" b="0" i="1" u="none" strike="noStrike" cap="none" dirty="0" err="1">
                <a:solidFill>
                  <a:schemeClr val="dk1"/>
                </a:solidFill>
                <a:latin typeface="Calibri"/>
                <a:ea typeface="Calibri"/>
                <a:cs typeface="Calibri"/>
                <a:sym typeface="Calibri"/>
              </a:rPr>
              <a:t>Renew</a:t>
            </a:r>
            <a:r>
              <a:rPr lang="fr-FR" sz="1800" b="0" i="1" u="none" strike="noStrike" cap="none" dirty="0">
                <a:solidFill>
                  <a:schemeClr val="dk1"/>
                </a:solidFill>
                <a:latin typeface="Calibri"/>
                <a:ea typeface="Calibri"/>
                <a:cs typeface="Calibri"/>
                <a:sym typeface="Calibri"/>
              </a:rPr>
              <a:t> All</a:t>
            </a:r>
            <a:r>
              <a:rPr lang="fr-FR" sz="1800" b="0" i="0" u="none" strike="noStrike" cap="none" dirty="0">
                <a:solidFill>
                  <a:schemeClr val="dk1"/>
                </a:solidFill>
                <a:latin typeface="Calibri"/>
                <a:ea typeface="Calibri"/>
                <a:cs typeface="Calibri"/>
                <a:sym typeface="Calibri"/>
              </a:rPr>
              <a:t> selon les cas.</a:t>
            </a: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r>
              <a:rPr lang="fr-FR" sz="1800" b="0" i="0" u="none" strike="noStrike" cap="none" dirty="0">
                <a:solidFill>
                  <a:schemeClr val="dk1"/>
                </a:solidFill>
                <a:latin typeface="Calibri"/>
                <a:ea typeface="Calibri"/>
                <a:cs typeface="Calibri"/>
                <a:sym typeface="Calibri"/>
              </a:rPr>
              <a:t> </a:t>
            </a: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025" name="Google Shape;1025;p17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Calibri"/>
              <a:buNone/>
            </a:pPr>
            <a:fld id="{00000000-1234-1234-1234-123412341234}" type="slidenum">
              <a:rPr lang="fr-FR"/>
              <a:t>59</a:t>
            </a:fld>
            <a:endParaRPr/>
          </a:p>
        </p:txBody>
      </p:sp>
      <p:cxnSp>
        <p:nvCxnSpPr>
          <p:cNvPr id="1026" name="Google Shape;1026;p173"/>
          <p:cNvCxnSpPr>
            <a:cxnSpLocks/>
            <a:stCxn id="6" idx="3"/>
          </p:cNvCxnSpPr>
          <p:nvPr/>
        </p:nvCxnSpPr>
        <p:spPr>
          <a:xfrm flipV="1">
            <a:off x="7378701" y="3342917"/>
            <a:ext cx="272951" cy="60371"/>
          </a:xfrm>
          <a:prstGeom prst="straightConnector1">
            <a:avLst/>
          </a:prstGeom>
          <a:noFill/>
          <a:ln w="19050" cap="flat" cmpd="sng">
            <a:solidFill>
              <a:srgbClr val="C00000"/>
            </a:solidFill>
            <a:prstDash val="solid"/>
            <a:round/>
            <a:headEnd type="none" w="sm" len="sm"/>
            <a:tailEnd type="none" w="sm" len="sm"/>
          </a:ln>
        </p:spPr>
      </p:cxnSp>
      <p:sp>
        <p:nvSpPr>
          <p:cNvPr id="4" name="Google Shape;1007;p171">
            <a:extLst>
              <a:ext uri="{FF2B5EF4-FFF2-40B4-BE49-F238E27FC236}">
                <a16:creationId xmlns:a16="http://schemas.microsoft.com/office/drawing/2014/main" id="{950BC185-17A6-6240-9BA0-59168C357754}"/>
              </a:ext>
            </a:extLst>
          </p:cNvPr>
          <p:cNvSpPr/>
          <p:nvPr/>
        </p:nvSpPr>
        <p:spPr>
          <a:xfrm>
            <a:off x="819511" y="2879001"/>
            <a:ext cx="163901" cy="1292949"/>
          </a:xfrm>
          <a:prstGeom prst="roundRect">
            <a:avLst>
              <a:gd name="adj" fmla="val 16667"/>
            </a:avLst>
          </a:prstGeom>
          <a:noFill/>
          <a:ln w="25400" cap="flat" cmpd="sng">
            <a:solidFill>
              <a:srgbClr val="C00000"/>
            </a:solidFill>
            <a:prstDash val="solid"/>
            <a:round/>
            <a:headEnd type="none" w="sm" len="sm"/>
            <a:tailEnd type="none" w="sm" len="sm"/>
          </a:ln>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 name="Google Shape;1007;p171">
            <a:extLst>
              <a:ext uri="{FF2B5EF4-FFF2-40B4-BE49-F238E27FC236}">
                <a16:creationId xmlns:a16="http://schemas.microsoft.com/office/drawing/2014/main" id="{56C2FA64-EF7C-08B8-120A-E620AE79A780}"/>
              </a:ext>
            </a:extLst>
          </p:cNvPr>
          <p:cNvSpPr/>
          <p:nvPr/>
        </p:nvSpPr>
        <p:spPr>
          <a:xfrm>
            <a:off x="5324474" y="2457450"/>
            <a:ext cx="1004889" cy="200025"/>
          </a:xfrm>
          <a:prstGeom prst="roundRect">
            <a:avLst>
              <a:gd name="adj" fmla="val 16667"/>
            </a:avLst>
          </a:prstGeom>
          <a:noFill/>
          <a:ln w="25400" cap="flat" cmpd="sng">
            <a:solidFill>
              <a:srgbClr val="C00000"/>
            </a:solidFill>
            <a:prstDash val="solid"/>
            <a:round/>
            <a:headEnd type="none" w="sm" len="sm"/>
            <a:tailEnd type="none" w="sm" len="sm"/>
          </a:ln>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 name="Google Shape;1007;p171">
            <a:extLst>
              <a:ext uri="{FF2B5EF4-FFF2-40B4-BE49-F238E27FC236}">
                <a16:creationId xmlns:a16="http://schemas.microsoft.com/office/drawing/2014/main" id="{702F0CF9-B9F1-1904-07E7-6773EE4A521A}"/>
              </a:ext>
            </a:extLst>
          </p:cNvPr>
          <p:cNvSpPr/>
          <p:nvPr/>
        </p:nvSpPr>
        <p:spPr>
          <a:xfrm>
            <a:off x="7073901" y="3268781"/>
            <a:ext cx="304800" cy="269014"/>
          </a:xfrm>
          <a:prstGeom prst="roundRect">
            <a:avLst>
              <a:gd name="adj" fmla="val 16667"/>
            </a:avLst>
          </a:prstGeom>
          <a:noFill/>
          <a:ln w="25400" cap="flat" cmpd="sng">
            <a:solidFill>
              <a:srgbClr val="C00000"/>
            </a:solidFill>
            <a:prstDash val="solid"/>
            <a:round/>
            <a:headEnd type="none" w="sm" len="sm"/>
            <a:tailEnd type="none" w="sm" len="sm"/>
          </a:ln>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7" name="Image 6">
            <a:extLst>
              <a:ext uri="{FF2B5EF4-FFF2-40B4-BE49-F238E27FC236}">
                <a16:creationId xmlns:a16="http://schemas.microsoft.com/office/drawing/2014/main" id="{4F402DDF-9268-951F-1706-8E066311391B}"/>
              </a:ext>
            </a:extLst>
          </p:cNvPr>
          <p:cNvPicPr>
            <a:picLocks noChangeAspect="1"/>
          </p:cNvPicPr>
          <p:nvPr/>
        </p:nvPicPr>
        <p:blipFill>
          <a:blip r:embed="rId4"/>
          <a:stretch>
            <a:fillRect/>
          </a:stretch>
        </p:blipFill>
        <p:spPr>
          <a:xfrm>
            <a:off x="7636118" y="2292223"/>
            <a:ext cx="1376741" cy="2051344"/>
          </a:xfrm>
          <a:prstGeom prst="rect">
            <a:avLst/>
          </a:prstGeom>
          <a:ln>
            <a:solidFill>
              <a:schemeClr val="tx1"/>
            </a:solidFill>
          </a:ln>
        </p:spPr>
      </p:pic>
      <p:sp>
        <p:nvSpPr>
          <p:cNvPr id="1028" name="Google Shape;1028;p173"/>
          <p:cNvSpPr/>
          <p:nvPr/>
        </p:nvSpPr>
        <p:spPr>
          <a:xfrm>
            <a:off x="7704817" y="2365598"/>
            <a:ext cx="473798" cy="225124"/>
          </a:xfrm>
          <a:prstGeom prst="roundRect">
            <a:avLst>
              <a:gd name="adj" fmla="val 16667"/>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p6"/>
          <p:cNvPicPr preferRelativeResize="0"/>
          <p:nvPr/>
        </p:nvPicPr>
        <p:blipFill rotWithShape="1">
          <a:blip r:embed="rId3">
            <a:alphaModFix/>
          </a:blip>
          <a:srcRect/>
          <a:stretch/>
        </p:blipFill>
        <p:spPr>
          <a:xfrm>
            <a:off x="2004654" y="1933366"/>
            <a:ext cx="5134692" cy="2991267"/>
          </a:xfrm>
          <a:prstGeom prst="rect">
            <a:avLst/>
          </a:prstGeom>
          <a:noFill/>
          <a:ln w="9525" cap="flat" cmpd="sng">
            <a:solidFill>
              <a:schemeClr val="dk1"/>
            </a:solidFill>
            <a:prstDash val="solid"/>
            <a:round/>
            <a:headEnd type="none" w="sm" len="sm"/>
            <a:tailEnd type="none" w="sm" len="sm"/>
          </a:ln>
        </p:spPr>
      </p:pic>
      <p:sp>
        <p:nvSpPr>
          <p:cNvPr id="260" name="Google Shape;260;p6"/>
          <p:cNvSpPr txBox="1"/>
          <p:nvPr/>
        </p:nvSpPr>
        <p:spPr>
          <a:xfrm>
            <a:off x="457200" y="796092"/>
            <a:ext cx="8229600" cy="62154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5FA3B0"/>
              </a:buClr>
              <a:buSzPts val="3600"/>
              <a:buFont typeface="Calibri"/>
              <a:buNone/>
            </a:pPr>
            <a:r>
              <a:rPr lang="fr-FR" sz="3600" b="0" i="1" dirty="0">
                <a:solidFill>
                  <a:srgbClr val="00707F"/>
                </a:solidFill>
                <a:latin typeface="Calibri"/>
                <a:ea typeface="Calibri"/>
                <a:cs typeface="Calibri"/>
                <a:sym typeface="Calibri"/>
              </a:rPr>
              <a:t>Quick links </a:t>
            </a:r>
            <a:r>
              <a:rPr lang="fr-FR" sz="3600" b="0" i="0" dirty="0">
                <a:solidFill>
                  <a:srgbClr val="00707F"/>
                </a:solidFill>
                <a:latin typeface="Calibri"/>
                <a:ea typeface="Calibri"/>
                <a:cs typeface="Calibri"/>
                <a:sym typeface="Calibri"/>
              </a:rPr>
              <a:t>(1)</a:t>
            </a:r>
            <a:endParaRPr dirty="0">
              <a:solidFill>
                <a:srgbClr val="00707F"/>
              </a:solidFill>
            </a:endParaRPr>
          </a:p>
        </p:txBody>
      </p:sp>
      <p:sp>
        <p:nvSpPr>
          <p:cNvPr id="261" name="Google Shape;261;p6"/>
          <p:cNvSpPr txBox="1"/>
          <p:nvPr/>
        </p:nvSpPr>
        <p:spPr>
          <a:xfrm>
            <a:off x="461819" y="5512590"/>
            <a:ext cx="822498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1"/>
                </a:solidFill>
                <a:latin typeface="Calibri"/>
                <a:ea typeface="Calibri"/>
                <a:cs typeface="Calibri"/>
                <a:sym typeface="Calibri"/>
              </a:rPr>
              <a:t>Créer un favori en cliquant sur l’étoile grisée à gauche du lien</a:t>
            </a:r>
            <a:endParaRPr/>
          </a:p>
        </p:txBody>
      </p:sp>
      <p:sp>
        <p:nvSpPr>
          <p:cNvPr id="262" name="Google Shape;262;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6</a:t>
            </a:fld>
            <a:endParaRPr/>
          </a:p>
        </p:txBody>
      </p:sp>
      <p:sp>
        <p:nvSpPr>
          <p:cNvPr id="2" name="Rectangle : coins arrondis 1">
            <a:extLst>
              <a:ext uri="{FF2B5EF4-FFF2-40B4-BE49-F238E27FC236}">
                <a16:creationId xmlns:a16="http://schemas.microsoft.com/office/drawing/2014/main" id="{E7AFBB16-F25D-972F-A11F-3685A517F136}"/>
              </a:ext>
            </a:extLst>
          </p:cNvPr>
          <p:cNvSpPr/>
          <p:nvPr/>
        </p:nvSpPr>
        <p:spPr>
          <a:xfrm>
            <a:off x="3030279" y="3732028"/>
            <a:ext cx="265814" cy="287079"/>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033"/>
        <p:cNvGrpSpPr/>
        <p:nvPr/>
      </p:nvGrpSpPr>
      <p:grpSpPr>
        <a:xfrm>
          <a:off x="0" y="0"/>
          <a:ext cx="0" cy="0"/>
          <a:chOff x="0" y="0"/>
          <a:chExt cx="0" cy="0"/>
        </a:xfrm>
      </p:grpSpPr>
      <p:sp>
        <p:nvSpPr>
          <p:cNvPr id="1034" name="Google Shape;1034;p174"/>
          <p:cNvSpPr txBox="1"/>
          <p:nvPr/>
        </p:nvSpPr>
        <p:spPr>
          <a:xfrm>
            <a:off x="457200" y="530272"/>
            <a:ext cx="8229600" cy="62154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5FA3B0"/>
              </a:buClr>
              <a:buSzPts val="3600"/>
              <a:buFont typeface="Calibri"/>
              <a:buNone/>
            </a:pPr>
            <a:r>
              <a:rPr lang="fr-FR" sz="3600" b="0" i="0" u="none" strike="noStrike" cap="none">
                <a:solidFill>
                  <a:srgbClr val="00707F"/>
                </a:solidFill>
                <a:latin typeface="Calibri"/>
                <a:ea typeface="Calibri"/>
                <a:cs typeface="Calibri"/>
                <a:sym typeface="Calibri"/>
              </a:rPr>
              <a:t>Renouveler un prêt (2)</a:t>
            </a:r>
            <a:endParaRPr sz="1800" b="0" i="0" u="none" strike="noStrike" cap="none">
              <a:solidFill>
                <a:srgbClr val="00707F"/>
              </a:solidFill>
              <a:latin typeface="Calibri"/>
              <a:ea typeface="Calibri"/>
              <a:cs typeface="Calibri"/>
              <a:sym typeface="Calibri"/>
            </a:endParaRPr>
          </a:p>
        </p:txBody>
      </p:sp>
      <p:sp>
        <p:nvSpPr>
          <p:cNvPr id="1035" name="Google Shape;1035;p17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Calibri"/>
              <a:buNone/>
            </a:pPr>
            <a:fld id="{00000000-1234-1234-1234-123412341234}" type="slidenum">
              <a:rPr lang="fr-FR"/>
              <a:t>60</a:t>
            </a:fld>
            <a:endParaRPr/>
          </a:p>
        </p:txBody>
      </p:sp>
      <p:pic>
        <p:nvPicPr>
          <p:cNvPr id="1036" name="Google Shape;1036;p174"/>
          <p:cNvPicPr preferRelativeResize="0"/>
          <p:nvPr/>
        </p:nvPicPr>
        <p:blipFill rotWithShape="1">
          <a:blip r:embed="rId3">
            <a:alphaModFix/>
          </a:blip>
          <a:srcRect/>
          <a:stretch/>
        </p:blipFill>
        <p:spPr>
          <a:xfrm>
            <a:off x="2828925" y="1581862"/>
            <a:ext cx="3486150" cy="962025"/>
          </a:xfrm>
          <a:prstGeom prst="rect">
            <a:avLst/>
          </a:prstGeom>
          <a:noFill/>
          <a:ln w="9525" cap="flat" cmpd="sng">
            <a:solidFill>
              <a:schemeClr val="dk1"/>
            </a:solidFill>
            <a:prstDash val="solid"/>
            <a:round/>
            <a:headEnd type="none" w="sm" len="sm"/>
            <a:tailEnd type="none" w="sm" len="sm"/>
          </a:ln>
        </p:spPr>
      </p:pic>
      <p:pic>
        <p:nvPicPr>
          <p:cNvPr id="3" name="Image 2">
            <a:extLst>
              <a:ext uri="{FF2B5EF4-FFF2-40B4-BE49-F238E27FC236}">
                <a16:creationId xmlns:a16="http://schemas.microsoft.com/office/drawing/2014/main" id="{909EC597-1FAB-63F6-EE66-799EEAFCC4FC}"/>
              </a:ext>
            </a:extLst>
          </p:cNvPr>
          <p:cNvPicPr>
            <a:picLocks noChangeAspect="1"/>
          </p:cNvPicPr>
          <p:nvPr/>
        </p:nvPicPr>
        <p:blipFill>
          <a:blip r:embed="rId4"/>
          <a:stretch>
            <a:fillRect/>
          </a:stretch>
        </p:blipFill>
        <p:spPr>
          <a:xfrm>
            <a:off x="228600" y="2884648"/>
            <a:ext cx="8686800" cy="2933439"/>
          </a:xfrm>
          <a:prstGeom prst="rect">
            <a:avLst/>
          </a:prstGeom>
          <a:ln>
            <a:solidFill>
              <a:schemeClr val="tx1"/>
            </a:solidFill>
          </a:ln>
        </p:spPr>
      </p:pic>
      <p:sp>
        <p:nvSpPr>
          <p:cNvPr id="4" name="Google Shape;1007;p171">
            <a:extLst>
              <a:ext uri="{FF2B5EF4-FFF2-40B4-BE49-F238E27FC236}">
                <a16:creationId xmlns:a16="http://schemas.microsoft.com/office/drawing/2014/main" id="{7714271C-BA0D-AF8E-150E-E51C06D95C1D}"/>
              </a:ext>
            </a:extLst>
          </p:cNvPr>
          <p:cNvSpPr/>
          <p:nvPr/>
        </p:nvSpPr>
        <p:spPr>
          <a:xfrm>
            <a:off x="2201028" y="5176125"/>
            <a:ext cx="627897" cy="337435"/>
          </a:xfrm>
          <a:prstGeom prst="roundRect">
            <a:avLst>
              <a:gd name="adj" fmla="val 16667"/>
            </a:avLst>
          </a:prstGeom>
          <a:noFill/>
          <a:ln w="25400" cap="flat" cmpd="sng">
            <a:solidFill>
              <a:srgbClr val="C00000"/>
            </a:solidFill>
            <a:prstDash val="solid"/>
            <a:round/>
            <a:headEnd type="none" w="sm" len="sm"/>
            <a:tailEnd type="none" w="sm" len="sm"/>
          </a:ln>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 name="Google Shape;1007;p171">
            <a:extLst>
              <a:ext uri="{FF2B5EF4-FFF2-40B4-BE49-F238E27FC236}">
                <a16:creationId xmlns:a16="http://schemas.microsoft.com/office/drawing/2014/main" id="{03A56063-83C8-9877-425A-E80810A927AC}"/>
              </a:ext>
            </a:extLst>
          </p:cNvPr>
          <p:cNvSpPr/>
          <p:nvPr/>
        </p:nvSpPr>
        <p:spPr>
          <a:xfrm>
            <a:off x="760025" y="5256099"/>
            <a:ext cx="235863" cy="185035"/>
          </a:xfrm>
          <a:prstGeom prst="roundRect">
            <a:avLst>
              <a:gd name="adj" fmla="val 16667"/>
            </a:avLst>
          </a:prstGeom>
          <a:noFill/>
          <a:ln w="25400" cap="flat" cmpd="sng">
            <a:solidFill>
              <a:srgbClr val="C00000"/>
            </a:solidFill>
            <a:prstDash val="solid"/>
            <a:round/>
            <a:headEnd type="none" w="sm" len="sm"/>
            <a:tailEnd type="none" w="sm" len="sm"/>
          </a:ln>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 name="Google Shape;1007;p171">
            <a:extLst>
              <a:ext uri="{FF2B5EF4-FFF2-40B4-BE49-F238E27FC236}">
                <a16:creationId xmlns:a16="http://schemas.microsoft.com/office/drawing/2014/main" id="{73E9C8FF-E702-0402-267A-648F427F7448}"/>
              </a:ext>
            </a:extLst>
          </p:cNvPr>
          <p:cNvSpPr/>
          <p:nvPr/>
        </p:nvSpPr>
        <p:spPr>
          <a:xfrm>
            <a:off x="4905003" y="5185178"/>
            <a:ext cx="481809" cy="328382"/>
          </a:xfrm>
          <a:prstGeom prst="roundRect">
            <a:avLst>
              <a:gd name="adj" fmla="val 16667"/>
            </a:avLst>
          </a:prstGeom>
          <a:noFill/>
          <a:ln w="25400" cap="flat" cmpd="sng">
            <a:solidFill>
              <a:srgbClr val="C00000"/>
            </a:solidFill>
            <a:prstDash val="solid"/>
            <a:round/>
            <a:headEnd type="none" w="sm" len="sm"/>
            <a:tailEnd type="none" w="sm" len="sm"/>
          </a:ln>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042"/>
        <p:cNvGrpSpPr/>
        <p:nvPr/>
      </p:nvGrpSpPr>
      <p:grpSpPr>
        <a:xfrm>
          <a:off x="0" y="0"/>
          <a:ext cx="0" cy="0"/>
          <a:chOff x="0" y="0"/>
          <a:chExt cx="0" cy="0"/>
        </a:xfrm>
      </p:grpSpPr>
      <p:pic>
        <p:nvPicPr>
          <p:cNvPr id="3" name="Image 2">
            <a:extLst>
              <a:ext uri="{FF2B5EF4-FFF2-40B4-BE49-F238E27FC236}">
                <a16:creationId xmlns:a16="http://schemas.microsoft.com/office/drawing/2014/main" id="{19AE5EF6-74B1-EB85-7963-7B527C12BD65}"/>
              </a:ext>
            </a:extLst>
          </p:cNvPr>
          <p:cNvPicPr>
            <a:picLocks noChangeAspect="1"/>
          </p:cNvPicPr>
          <p:nvPr/>
        </p:nvPicPr>
        <p:blipFill>
          <a:blip r:embed="rId3"/>
          <a:stretch>
            <a:fillRect/>
          </a:stretch>
        </p:blipFill>
        <p:spPr>
          <a:xfrm>
            <a:off x="483113" y="1367720"/>
            <a:ext cx="8173153" cy="3535014"/>
          </a:xfrm>
          <a:prstGeom prst="rect">
            <a:avLst/>
          </a:prstGeom>
          <a:ln>
            <a:solidFill>
              <a:schemeClr val="tx1"/>
            </a:solidFill>
          </a:ln>
        </p:spPr>
      </p:pic>
      <p:sp>
        <p:nvSpPr>
          <p:cNvPr id="1043" name="Google Shape;1043;p175"/>
          <p:cNvSpPr txBox="1"/>
          <p:nvPr/>
        </p:nvSpPr>
        <p:spPr>
          <a:xfrm>
            <a:off x="457200" y="530273"/>
            <a:ext cx="8229600" cy="62154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5FA3B0"/>
              </a:buClr>
              <a:buSzPts val="3000"/>
              <a:buFont typeface="Calibri"/>
              <a:buNone/>
            </a:pPr>
            <a:r>
              <a:rPr lang="fr-FR" sz="3000" b="0" i="0" u="none" strike="noStrike" cap="none">
                <a:solidFill>
                  <a:srgbClr val="00707F"/>
                </a:solidFill>
                <a:latin typeface="Calibri"/>
                <a:ea typeface="Calibri"/>
                <a:cs typeface="Calibri"/>
                <a:sym typeface="Calibri"/>
              </a:rPr>
              <a:t>Renouveler un prêt &gt; dans Les Collections ULiège</a:t>
            </a:r>
            <a:endParaRPr sz="3000" b="0" i="0" u="none" strike="noStrike" cap="none">
              <a:solidFill>
                <a:srgbClr val="00707F"/>
              </a:solidFill>
              <a:latin typeface="Calibri"/>
              <a:ea typeface="Calibri"/>
              <a:cs typeface="Calibri"/>
              <a:sym typeface="Calibri"/>
            </a:endParaRPr>
          </a:p>
        </p:txBody>
      </p:sp>
      <p:sp>
        <p:nvSpPr>
          <p:cNvPr id="1044" name="Google Shape;1044;p175"/>
          <p:cNvSpPr txBox="1"/>
          <p:nvPr/>
        </p:nvSpPr>
        <p:spPr>
          <a:xfrm>
            <a:off x="457200" y="4986554"/>
            <a:ext cx="822498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r>
              <a:rPr lang="fr-FR" sz="1800" b="0" i="0" u="none" strike="noStrike" cap="none">
                <a:solidFill>
                  <a:schemeClr val="dk1"/>
                </a:solidFill>
                <a:latin typeface="Calibri"/>
                <a:ea typeface="Calibri"/>
                <a:cs typeface="Calibri"/>
                <a:sym typeface="Calibri"/>
              </a:rPr>
              <a:t>Dans l’onglet </a:t>
            </a:r>
            <a:r>
              <a:rPr lang="fr-FR" sz="1800" b="0" i="1" u="none" strike="noStrike" cap="none">
                <a:solidFill>
                  <a:schemeClr val="dk1"/>
                </a:solidFill>
                <a:latin typeface="Calibri"/>
                <a:ea typeface="Calibri"/>
                <a:cs typeface="Calibri"/>
                <a:sym typeface="Calibri"/>
              </a:rPr>
              <a:t>MyLibrary</a:t>
            </a:r>
            <a:r>
              <a:rPr lang="fr-FR" sz="1800" b="0" i="0" u="none" strike="noStrike" cap="none">
                <a:solidFill>
                  <a:schemeClr val="dk1"/>
                </a:solidFill>
                <a:latin typeface="Calibri"/>
                <a:ea typeface="Calibri"/>
                <a:cs typeface="Calibri"/>
                <a:sym typeface="Calibri"/>
              </a:rPr>
              <a:t> &gt; Prêts</a:t>
            </a:r>
            <a:endParaRPr sz="1800" b="0" i="0" u="none" strike="noStrike" cap="none">
              <a:solidFill>
                <a:schemeClr val="dk1"/>
              </a:solidFill>
              <a:latin typeface="Calibri"/>
              <a:ea typeface="Calibri"/>
              <a:cs typeface="Calibri"/>
              <a:sym typeface="Calibri"/>
            </a:endParaRPr>
          </a:p>
        </p:txBody>
      </p:sp>
      <p:sp>
        <p:nvSpPr>
          <p:cNvPr id="1045" name="Google Shape;1045;p17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Calibri"/>
              <a:buNone/>
            </a:pPr>
            <a:fld id="{00000000-1234-1234-1234-123412341234}" type="slidenum">
              <a:rPr lang="fr-FR"/>
              <a:t>61</a:t>
            </a:fld>
            <a:endParaRPr/>
          </a:p>
        </p:txBody>
      </p:sp>
      <p:sp>
        <p:nvSpPr>
          <p:cNvPr id="4" name="Google Shape;1007;p171">
            <a:extLst>
              <a:ext uri="{FF2B5EF4-FFF2-40B4-BE49-F238E27FC236}">
                <a16:creationId xmlns:a16="http://schemas.microsoft.com/office/drawing/2014/main" id="{8EC5F27E-7A30-92A8-DEDF-F0E637BEDBF7}"/>
              </a:ext>
            </a:extLst>
          </p:cNvPr>
          <p:cNvSpPr/>
          <p:nvPr/>
        </p:nvSpPr>
        <p:spPr>
          <a:xfrm>
            <a:off x="1779631" y="1987461"/>
            <a:ext cx="811169" cy="489039"/>
          </a:xfrm>
          <a:prstGeom prst="roundRect">
            <a:avLst>
              <a:gd name="adj" fmla="val 16667"/>
            </a:avLst>
          </a:prstGeom>
          <a:noFill/>
          <a:ln w="25400" cap="flat" cmpd="sng">
            <a:solidFill>
              <a:srgbClr val="C00000"/>
            </a:solidFill>
            <a:prstDash val="solid"/>
            <a:round/>
            <a:headEnd type="none" w="sm" len="sm"/>
            <a:tailEnd type="none" w="sm" len="sm"/>
          </a:ln>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 name="Google Shape;1007;p171">
            <a:extLst>
              <a:ext uri="{FF2B5EF4-FFF2-40B4-BE49-F238E27FC236}">
                <a16:creationId xmlns:a16="http://schemas.microsoft.com/office/drawing/2014/main" id="{65A874F4-FC10-2745-E02D-4FED5DDD696E}"/>
              </a:ext>
            </a:extLst>
          </p:cNvPr>
          <p:cNvSpPr/>
          <p:nvPr/>
        </p:nvSpPr>
        <p:spPr>
          <a:xfrm flipV="1">
            <a:off x="6469380" y="2598420"/>
            <a:ext cx="1455420" cy="205740"/>
          </a:xfrm>
          <a:prstGeom prst="roundRect">
            <a:avLst>
              <a:gd name="adj" fmla="val 16667"/>
            </a:avLst>
          </a:prstGeom>
          <a:noFill/>
          <a:ln w="25400" cap="flat" cmpd="sng">
            <a:solidFill>
              <a:srgbClr val="C00000"/>
            </a:solidFill>
            <a:prstDash val="solid"/>
            <a:round/>
            <a:headEnd type="none" w="sm" len="sm"/>
            <a:tailEnd type="none" w="sm" len="sm"/>
          </a:ln>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 name="Google Shape;1007;p171">
            <a:extLst>
              <a:ext uri="{FF2B5EF4-FFF2-40B4-BE49-F238E27FC236}">
                <a16:creationId xmlns:a16="http://schemas.microsoft.com/office/drawing/2014/main" id="{C65CE511-0A1D-302E-7204-6301FA3BA6A1}"/>
              </a:ext>
            </a:extLst>
          </p:cNvPr>
          <p:cNvSpPr/>
          <p:nvPr/>
        </p:nvSpPr>
        <p:spPr>
          <a:xfrm flipV="1">
            <a:off x="6469380" y="3576024"/>
            <a:ext cx="929640" cy="205740"/>
          </a:xfrm>
          <a:prstGeom prst="roundRect">
            <a:avLst>
              <a:gd name="adj" fmla="val 16667"/>
            </a:avLst>
          </a:prstGeom>
          <a:noFill/>
          <a:ln w="25400" cap="flat" cmpd="sng">
            <a:solidFill>
              <a:srgbClr val="C00000"/>
            </a:solidFill>
            <a:prstDash val="solid"/>
            <a:round/>
            <a:headEnd type="none" w="sm" len="sm"/>
            <a:tailEnd type="none" w="sm" len="sm"/>
          </a:ln>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 name="Google Shape;1007;p171">
            <a:extLst>
              <a:ext uri="{FF2B5EF4-FFF2-40B4-BE49-F238E27FC236}">
                <a16:creationId xmlns:a16="http://schemas.microsoft.com/office/drawing/2014/main" id="{E2DB26DA-8A4B-5EFD-485C-ADC2E9D78C84}"/>
              </a:ext>
            </a:extLst>
          </p:cNvPr>
          <p:cNvSpPr/>
          <p:nvPr/>
        </p:nvSpPr>
        <p:spPr>
          <a:xfrm flipV="1">
            <a:off x="1112520" y="3416004"/>
            <a:ext cx="335280" cy="279696"/>
          </a:xfrm>
          <a:prstGeom prst="roundRect">
            <a:avLst>
              <a:gd name="adj" fmla="val 16667"/>
            </a:avLst>
          </a:prstGeom>
          <a:noFill/>
          <a:ln w="25400" cap="flat" cmpd="sng">
            <a:solidFill>
              <a:srgbClr val="C00000"/>
            </a:solidFill>
            <a:prstDash val="solid"/>
            <a:round/>
            <a:headEnd type="none" w="sm" len="sm"/>
            <a:tailEnd type="none" w="sm" len="sm"/>
          </a:ln>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051"/>
        <p:cNvGrpSpPr/>
        <p:nvPr/>
      </p:nvGrpSpPr>
      <p:grpSpPr>
        <a:xfrm>
          <a:off x="0" y="0"/>
          <a:ext cx="0" cy="0"/>
          <a:chOff x="0" y="0"/>
          <a:chExt cx="0" cy="0"/>
        </a:xfrm>
      </p:grpSpPr>
      <p:sp>
        <p:nvSpPr>
          <p:cNvPr id="1052" name="Google Shape;1052;p176"/>
          <p:cNvSpPr txBox="1"/>
          <p:nvPr/>
        </p:nvSpPr>
        <p:spPr>
          <a:xfrm>
            <a:off x="457200" y="540906"/>
            <a:ext cx="8229600" cy="62154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5FA3B0"/>
              </a:buClr>
              <a:buSzPts val="3600"/>
              <a:buFont typeface="Calibri"/>
              <a:buNone/>
            </a:pPr>
            <a:r>
              <a:rPr lang="fr-FR" sz="3600" b="0" i="0" u="none" strike="noStrike" cap="none">
                <a:solidFill>
                  <a:srgbClr val="00707F"/>
                </a:solidFill>
                <a:latin typeface="Calibri"/>
                <a:ea typeface="Calibri"/>
                <a:cs typeface="Calibri"/>
                <a:sym typeface="Calibri"/>
              </a:rPr>
              <a:t>Renouveler un prêt &gt; Précisions</a:t>
            </a:r>
            <a:endParaRPr sz="1800" b="0" i="0" u="none" strike="noStrike" cap="none">
              <a:solidFill>
                <a:srgbClr val="00707F"/>
              </a:solidFill>
              <a:latin typeface="Calibri"/>
              <a:ea typeface="Calibri"/>
              <a:cs typeface="Calibri"/>
              <a:sym typeface="Calibri"/>
            </a:endParaRPr>
          </a:p>
        </p:txBody>
      </p:sp>
      <p:sp>
        <p:nvSpPr>
          <p:cNvPr id="1053" name="Google Shape;1053;p17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Calibri"/>
              <a:buNone/>
            </a:pPr>
            <a:fld id="{00000000-1234-1234-1234-123412341234}" type="slidenum">
              <a:rPr lang="fr-FR"/>
              <a:t>62</a:t>
            </a:fld>
            <a:endParaRPr/>
          </a:p>
        </p:txBody>
      </p:sp>
      <p:sp>
        <p:nvSpPr>
          <p:cNvPr id="1054" name="Google Shape;1054;p176"/>
          <p:cNvSpPr txBox="1"/>
          <p:nvPr/>
        </p:nvSpPr>
        <p:spPr>
          <a:xfrm>
            <a:off x="457200" y="1963928"/>
            <a:ext cx="8224981" cy="3323946"/>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707F"/>
              </a:buClr>
              <a:buSzPts val="2200"/>
              <a:buFont typeface="Noto Sans Symbols"/>
              <a:buChar char="⮚"/>
            </a:pPr>
            <a:r>
              <a:rPr lang="fr-FR" sz="2200" b="0" i="0" u="none" strike="noStrike" cap="none" dirty="0">
                <a:solidFill>
                  <a:schemeClr val="dk1"/>
                </a:solidFill>
                <a:latin typeface="Calibri"/>
                <a:ea typeface="Calibri"/>
                <a:cs typeface="Calibri"/>
                <a:sym typeface="Calibri"/>
              </a:rPr>
              <a:t>Calcul du renouvellement en durée maximale (et non pas en actions)</a:t>
            </a:r>
            <a:endParaRPr sz="1800" b="0" i="0" u="none" strike="noStrike" cap="none" dirty="0">
              <a:solidFill>
                <a:schemeClr val="dk1"/>
              </a:solidFill>
              <a:latin typeface="Calibri"/>
              <a:ea typeface="Calibri"/>
              <a:cs typeface="Calibri"/>
              <a:sym typeface="Calibri"/>
            </a:endParaRPr>
          </a:p>
          <a:p>
            <a:pPr marL="806450" marR="0" lvl="1" indent="-349250" algn="l" rtl="0">
              <a:lnSpc>
                <a:spcPct val="100000"/>
              </a:lnSpc>
              <a:spcBef>
                <a:spcPts val="0"/>
              </a:spcBef>
              <a:spcAft>
                <a:spcPts val="0"/>
              </a:spcAft>
              <a:buClr>
                <a:srgbClr val="00707F"/>
              </a:buClr>
              <a:buSzPts val="2000"/>
              <a:buFont typeface="Arial"/>
              <a:buChar char="•"/>
            </a:pPr>
            <a:r>
              <a:rPr lang="fr-FR" sz="2000" b="0" i="0" u="none" strike="noStrike" cap="none" dirty="0">
                <a:solidFill>
                  <a:schemeClr val="dk1"/>
                </a:solidFill>
                <a:latin typeface="Calibri"/>
                <a:ea typeface="Calibri"/>
                <a:cs typeface="Calibri"/>
                <a:sym typeface="Calibri"/>
              </a:rPr>
              <a:t>Exemple : Le 01/07/2016, prêt d’un document </a:t>
            </a:r>
            <a:r>
              <a:rPr lang="fr-FR" sz="2000" b="0" i="1" u="none" strike="noStrike" cap="none" dirty="0">
                <a:solidFill>
                  <a:schemeClr val="dk1"/>
                </a:solidFill>
                <a:latin typeface="Calibri"/>
                <a:ea typeface="Calibri"/>
                <a:cs typeface="Calibri"/>
                <a:sym typeface="Calibri"/>
              </a:rPr>
              <a:t>Regular</a:t>
            </a:r>
            <a:r>
              <a:rPr lang="fr-FR" sz="2000" b="0" i="0" u="none" strike="noStrike" cap="none" dirty="0">
                <a:solidFill>
                  <a:schemeClr val="dk1"/>
                </a:solidFill>
                <a:latin typeface="Calibri"/>
                <a:ea typeface="Calibri"/>
                <a:cs typeface="Calibri"/>
                <a:sym typeface="Calibri"/>
              </a:rPr>
              <a:t> (1 mois + 1 mois de renouvellement). La </a:t>
            </a:r>
            <a:r>
              <a:rPr lang="fr-FR" sz="2000" b="0" i="1" u="none" strike="noStrike" cap="none" dirty="0">
                <a:solidFill>
                  <a:schemeClr val="dk1"/>
                </a:solidFill>
                <a:latin typeface="Calibri"/>
                <a:ea typeface="Calibri"/>
                <a:cs typeface="Calibri"/>
                <a:sym typeface="Calibri"/>
              </a:rPr>
              <a:t>due date</a:t>
            </a:r>
            <a:r>
              <a:rPr lang="fr-FR" sz="2000" b="0" i="0" u="none" strike="noStrike" cap="none" dirty="0">
                <a:solidFill>
                  <a:schemeClr val="dk1"/>
                </a:solidFill>
                <a:latin typeface="Calibri"/>
                <a:ea typeface="Calibri"/>
                <a:cs typeface="Calibri"/>
                <a:sym typeface="Calibri"/>
              </a:rPr>
              <a:t> initiale est le 01/08/16. </a:t>
            </a:r>
            <a:endParaRPr sz="1800" b="0" i="0" u="none" strike="noStrike" cap="none" dirty="0">
              <a:solidFill>
                <a:schemeClr val="dk1"/>
              </a:solidFill>
              <a:latin typeface="Calibri"/>
              <a:ea typeface="Calibri"/>
              <a:cs typeface="Calibri"/>
              <a:sym typeface="Calibri"/>
            </a:endParaRPr>
          </a:p>
          <a:p>
            <a:pPr marL="800100" marR="0" lvl="1" indent="-342900" algn="l" rtl="0">
              <a:lnSpc>
                <a:spcPct val="100000"/>
              </a:lnSpc>
              <a:spcBef>
                <a:spcPts val="0"/>
              </a:spcBef>
              <a:spcAft>
                <a:spcPts val="0"/>
              </a:spcAft>
              <a:buClr>
                <a:srgbClr val="00707F"/>
              </a:buClr>
              <a:buSzPts val="2000"/>
              <a:buFont typeface="Arial"/>
              <a:buChar char="•"/>
            </a:pPr>
            <a:r>
              <a:rPr lang="fr-FR" sz="2000" b="0" i="0" u="none" strike="noStrike" cap="none" dirty="0">
                <a:solidFill>
                  <a:schemeClr val="dk1"/>
                </a:solidFill>
                <a:latin typeface="Calibri"/>
                <a:ea typeface="Calibri"/>
                <a:cs typeface="Calibri"/>
                <a:sym typeface="Calibri"/>
              </a:rPr>
              <a:t>Scénario 1 : </a:t>
            </a:r>
            <a:r>
              <a:rPr lang="fr-FR" sz="2000" b="0" i="1" u="none" strike="noStrike" cap="none" dirty="0" err="1">
                <a:solidFill>
                  <a:schemeClr val="dk1"/>
                </a:solidFill>
                <a:latin typeface="Calibri"/>
                <a:ea typeface="Calibri"/>
                <a:cs typeface="Calibri"/>
                <a:sym typeface="Calibri"/>
              </a:rPr>
              <a:t>renew</a:t>
            </a:r>
            <a:r>
              <a:rPr lang="fr-FR" sz="2000" b="0" i="0" u="none" strike="noStrike" cap="none" dirty="0">
                <a:solidFill>
                  <a:schemeClr val="dk1"/>
                </a:solidFill>
                <a:latin typeface="Calibri"/>
                <a:ea typeface="Calibri"/>
                <a:cs typeface="Calibri"/>
                <a:sym typeface="Calibri"/>
              </a:rPr>
              <a:t> le 01/08/2016, nouvelle </a:t>
            </a:r>
            <a:r>
              <a:rPr lang="fr-FR" sz="2000" b="0" i="1" u="none" strike="noStrike" cap="none" dirty="0">
                <a:solidFill>
                  <a:schemeClr val="dk1"/>
                </a:solidFill>
                <a:latin typeface="Calibri"/>
                <a:ea typeface="Calibri"/>
                <a:cs typeface="Calibri"/>
                <a:sym typeface="Calibri"/>
              </a:rPr>
              <a:t>due date </a:t>
            </a:r>
            <a:r>
              <a:rPr lang="fr-FR" sz="2000" b="0" i="0" u="none" strike="noStrike" cap="none" dirty="0">
                <a:solidFill>
                  <a:schemeClr val="dk1"/>
                </a:solidFill>
                <a:latin typeface="Calibri"/>
                <a:ea typeface="Calibri"/>
                <a:cs typeface="Calibri"/>
                <a:sym typeface="Calibri"/>
              </a:rPr>
              <a:t>le 01/09/16</a:t>
            </a:r>
            <a:endParaRPr sz="1800" b="0" i="0" u="none" strike="noStrike" cap="none" dirty="0">
              <a:solidFill>
                <a:schemeClr val="dk1"/>
              </a:solidFill>
              <a:latin typeface="Calibri"/>
              <a:ea typeface="Calibri"/>
              <a:cs typeface="Calibri"/>
              <a:sym typeface="Calibri"/>
            </a:endParaRPr>
          </a:p>
          <a:p>
            <a:pPr marL="800100" marR="0" lvl="1" indent="-342900" algn="l" rtl="0">
              <a:lnSpc>
                <a:spcPct val="100000"/>
              </a:lnSpc>
              <a:spcBef>
                <a:spcPts val="0"/>
              </a:spcBef>
              <a:spcAft>
                <a:spcPts val="0"/>
              </a:spcAft>
              <a:buClr>
                <a:srgbClr val="00707F"/>
              </a:buClr>
              <a:buSzPts val="2000"/>
              <a:buFont typeface="Arial"/>
              <a:buChar char="•"/>
            </a:pPr>
            <a:r>
              <a:rPr lang="fr-FR" sz="2000" b="0" i="0" u="none" strike="noStrike" cap="none" dirty="0">
                <a:solidFill>
                  <a:schemeClr val="dk1"/>
                </a:solidFill>
                <a:latin typeface="Calibri"/>
                <a:ea typeface="Calibri"/>
                <a:cs typeface="Calibri"/>
                <a:sym typeface="Calibri"/>
              </a:rPr>
              <a:t>Scénario 2 : </a:t>
            </a:r>
            <a:r>
              <a:rPr lang="fr-FR" sz="2000" b="0" i="1" u="none" strike="noStrike" cap="none" dirty="0" err="1">
                <a:solidFill>
                  <a:schemeClr val="dk1"/>
                </a:solidFill>
                <a:latin typeface="Calibri"/>
                <a:ea typeface="Calibri"/>
                <a:cs typeface="Calibri"/>
                <a:sym typeface="Calibri"/>
              </a:rPr>
              <a:t>renew</a:t>
            </a:r>
            <a:r>
              <a:rPr lang="fr-FR" sz="2000" b="0" i="0" u="none" strike="noStrike" cap="none" dirty="0">
                <a:solidFill>
                  <a:schemeClr val="dk1"/>
                </a:solidFill>
                <a:latin typeface="Calibri"/>
                <a:ea typeface="Calibri"/>
                <a:cs typeface="Calibri"/>
                <a:sym typeface="Calibri"/>
              </a:rPr>
              <a:t> le 15/07/16 avec une nouvelle </a:t>
            </a:r>
            <a:r>
              <a:rPr lang="fr-FR" sz="2000" b="0" i="1" u="none" strike="noStrike" cap="none" dirty="0">
                <a:solidFill>
                  <a:schemeClr val="dk1"/>
                </a:solidFill>
                <a:latin typeface="Calibri"/>
                <a:ea typeface="Calibri"/>
                <a:cs typeface="Calibri"/>
                <a:sym typeface="Calibri"/>
              </a:rPr>
              <a:t>due date </a:t>
            </a:r>
            <a:r>
              <a:rPr lang="fr-FR" sz="2000" b="0" i="0" u="none" strike="noStrike" cap="none" dirty="0">
                <a:solidFill>
                  <a:schemeClr val="dk1"/>
                </a:solidFill>
                <a:latin typeface="Calibri"/>
                <a:ea typeface="Calibri"/>
                <a:cs typeface="Calibri"/>
                <a:sym typeface="Calibri"/>
              </a:rPr>
              <a:t>le 15/08/16</a:t>
            </a: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200"/>
              <a:buFont typeface="Calibri"/>
              <a:buNone/>
            </a:pPr>
            <a:endParaRPr sz="2200" b="0" i="0" u="none" strike="noStrike" cap="none" dirty="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00707F"/>
              </a:buClr>
              <a:buSzPts val="2200"/>
              <a:buFont typeface="Noto Sans Symbols"/>
              <a:buChar char="⮚"/>
            </a:pPr>
            <a:r>
              <a:rPr lang="fr-FR" sz="2200" b="0" i="0" u="none" strike="noStrike" cap="none" dirty="0">
                <a:solidFill>
                  <a:schemeClr val="dk1"/>
                </a:solidFill>
                <a:latin typeface="Calibri"/>
                <a:ea typeface="Calibri"/>
                <a:cs typeface="Calibri"/>
                <a:sym typeface="Calibri"/>
              </a:rPr>
              <a:t>Possibilité de renouveler un prêt en retard. Ce renouvellement ne supprime pas les amendes éventuelles.</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059"/>
        <p:cNvGrpSpPr/>
        <p:nvPr/>
      </p:nvGrpSpPr>
      <p:grpSpPr>
        <a:xfrm>
          <a:off x="0" y="0"/>
          <a:ext cx="0" cy="0"/>
          <a:chOff x="0" y="0"/>
          <a:chExt cx="0" cy="0"/>
        </a:xfrm>
      </p:grpSpPr>
      <p:sp>
        <p:nvSpPr>
          <p:cNvPr id="1060" name="Google Shape;1060;p177"/>
          <p:cNvSpPr txBox="1"/>
          <p:nvPr/>
        </p:nvSpPr>
        <p:spPr>
          <a:xfrm>
            <a:off x="457200" y="530275"/>
            <a:ext cx="8229600" cy="62154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5FA3B0"/>
              </a:buClr>
              <a:buSzPts val="3600"/>
              <a:buFont typeface="Calibri"/>
              <a:buNone/>
            </a:pPr>
            <a:r>
              <a:rPr lang="fr-FR" sz="3600" b="0" i="0" u="none" strike="noStrike" cap="none">
                <a:solidFill>
                  <a:srgbClr val="00707F"/>
                </a:solidFill>
                <a:latin typeface="Calibri"/>
                <a:ea typeface="Calibri"/>
                <a:cs typeface="Calibri"/>
                <a:sym typeface="Calibri"/>
              </a:rPr>
              <a:t>Renouveler un prêt &gt; Précisions</a:t>
            </a:r>
            <a:endParaRPr sz="1800" b="0" i="0" u="none" strike="noStrike" cap="none">
              <a:solidFill>
                <a:srgbClr val="00707F"/>
              </a:solidFill>
              <a:latin typeface="Calibri"/>
              <a:ea typeface="Calibri"/>
              <a:cs typeface="Calibri"/>
              <a:sym typeface="Calibri"/>
            </a:endParaRPr>
          </a:p>
        </p:txBody>
      </p:sp>
      <p:sp>
        <p:nvSpPr>
          <p:cNvPr id="1061" name="Google Shape;1061;p17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Calibri"/>
              <a:buNone/>
            </a:pPr>
            <a:fld id="{00000000-1234-1234-1234-123412341234}" type="slidenum">
              <a:rPr lang="fr-FR"/>
              <a:t>63</a:t>
            </a:fld>
            <a:endParaRPr/>
          </a:p>
        </p:txBody>
      </p:sp>
      <p:sp>
        <p:nvSpPr>
          <p:cNvPr id="1062" name="Google Shape;1062;p177"/>
          <p:cNvSpPr txBox="1"/>
          <p:nvPr/>
        </p:nvSpPr>
        <p:spPr>
          <a:xfrm>
            <a:off x="461819" y="2075318"/>
            <a:ext cx="8224981" cy="20928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fr-FR" sz="2200" b="0" i="0" u="none" strike="noStrike" cap="none">
                <a:solidFill>
                  <a:schemeClr val="dk1"/>
                </a:solidFill>
                <a:latin typeface="Calibri"/>
                <a:ea typeface="Calibri"/>
                <a:cs typeface="Calibri"/>
                <a:sym typeface="Calibri"/>
              </a:rPr>
              <a:t>Pas de renouvellement possible si… </a:t>
            </a:r>
            <a:endParaRPr sz="1800" b="0" i="0" u="none" strike="noStrike" cap="none">
              <a:solidFill>
                <a:schemeClr val="dk1"/>
              </a:solidFill>
              <a:latin typeface="Calibri"/>
              <a:ea typeface="Calibri"/>
              <a:cs typeface="Calibri"/>
              <a:sym typeface="Calibri"/>
            </a:endParaRPr>
          </a:p>
          <a:p>
            <a:pPr marL="800100" marR="0" lvl="1" indent="-342900" algn="l" rtl="0">
              <a:lnSpc>
                <a:spcPct val="100000"/>
              </a:lnSpc>
              <a:spcBef>
                <a:spcPts val="0"/>
              </a:spcBef>
              <a:spcAft>
                <a:spcPts val="0"/>
              </a:spcAft>
              <a:buClr>
                <a:srgbClr val="00707F"/>
              </a:buClr>
              <a:buSzPts val="2200"/>
              <a:buFont typeface="Noto Sans Symbols"/>
              <a:buChar char="⮚"/>
            </a:pPr>
            <a:r>
              <a:rPr lang="fr-FR" sz="2200" b="0" i="0" u="none" strike="noStrike" cap="none">
                <a:solidFill>
                  <a:schemeClr val="dk1"/>
                </a:solidFill>
                <a:latin typeface="Calibri"/>
                <a:ea typeface="Calibri"/>
                <a:cs typeface="Calibri"/>
                <a:sym typeface="Calibri"/>
              </a:rPr>
              <a:t>Le document est demandé par un autre lecteur</a:t>
            </a:r>
            <a:endParaRPr sz="1800" b="0" i="0" u="none" strike="noStrike" cap="none">
              <a:solidFill>
                <a:schemeClr val="dk1"/>
              </a:solidFill>
              <a:latin typeface="Calibri"/>
              <a:ea typeface="Calibri"/>
              <a:cs typeface="Calibri"/>
              <a:sym typeface="Calibri"/>
            </a:endParaRPr>
          </a:p>
          <a:p>
            <a:pPr marL="800100" marR="0" lvl="1" indent="-342900" algn="l" rtl="0">
              <a:lnSpc>
                <a:spcPct val="100000"/>
              </a:lnSpc>
              <a:spcBef>
                <a:spcPts val="0"/>
              </a:spcBef>
              <a:spcAft>
                <a:spcPts val="0"/>
              </a:spcAft>
              <a:buClr>
                <a:srgbClr val="00707F"/>
              </a:buClr>
              <a:buSzPts val="2200"/>
              <a:buFont typeface="Noto Sans Symbols"/>
              <a:buChar char="⮚"/>
            </a:pPr>
            <a:r>
              <a:rPr lang="fr-FR" sz="2200" b="0" i="0" u="none" strike="noStrike" cap="none">
                <a:solidFill>
                  <a:schemeClr val="dk1"/>
                </a:solidFill>
                <a:latin typeface="Calibri"/>
                <a:ea typeface="Calibri"/>
                <a:cs typeface="Calibri"/>
                <a:sym typeface="Calibri"/>
              </a:rPr>
              <a:t>Le lecteur est bloqué</a:t>
            </a:r>
            <a:endParaRPr sz="1800" b="0" i="0" u="none" strike="noStrike" cap="none">
              <a:solidFill>
                <a:schemeClr val="dk1"/>
              </a:solidFill>
              <a:latin typeface="Calibri"/>
              <a:ea typeface="Calibri"/>
              <a:cs typeface="Calibri"/>
              <a:sym typeface="Calibri"/>
            </a:endParaRPr>
          </a:p>
          <a:p>
            <a:pPr marL="800100" marR="0" lvl="1" indent="-342900" algn="l" rtl="0">
              <a:lnSpc>
                <a:spcPct val="100000"/>
              </a:lnSpc>
              <a:spcBef>
                <a:spcPts val="0"/>
              </a:spcBef>
              <a:spcAft>
                <a:spcPts val="0"/>
              </a:spcAft>
              <a:buClr>
                <a:srgbClr val="00707F"/>
              </a:buClr>
              <a:buSzPts val="2200"/>
              <a:buFont typeface="Noto Sans Symbols"/>
              <a:buChar char="⮚"/>
            </a:pPr>
            <a:r>
              <a:rPr lang="fr-FR" sz="2200" b="0" i="0" u="none" strike="noStrike" cap="none">
                <a:solidFill>
                  <a:schemeClr val="dk1"/>
                </a:solidFill>
                <a:latin typeface="Calibri"/>
                <a:ea typeface="Calibri"/>
                <a:cs typeface="Calibri"/>
                <a:sym typeface="Calibri"/>
              </a:rPr>
              <a:t>La durée maximale du renouvellement est atteinte</a:t>
            </a:r>
            <a:endParaRPr sz="1800" b="0" i="0" u="none" strike="noStrike" cap="none">
              <a:solidFill>
                <a:schemeClr val="dk1"/>
              </a:solidFill>
              <a:latin typeface="Calibri"/>
              <a:ea typeface="Calibri"/>
              <a:cs typeface="Calibri"/>
              <a:sym typeface="Calibri"/>
            </a:endParaRPr>
          </a:p>
          <a:p>
            <a:pPr marL="800100" marR="0" lvl="1" indent="-342900" algn="l" rtl="0">
              <a:lnSpc>
                <a:spcPct val="100000"/>
              </a:lnSpc>
              <a:spcBef>
                <a:spcPts val="0"/>
              </a:spcBef>
              <a:spcAft>
                <a:spcPts val="0"/>
              </a:spcAft>
              <a:buClr>
                <a:srgbClr val="00707F"/>
              </a:buClr>
              <a:buSzPts val="2200"/>
              <a:buFont typeface="Noto Sans Symbols"/>
              <a:buChar char="⮚"/>
            </a:pPr>
            <a:r>
              <a:rPr lang="fr-FR" sz="2200" b="0" i="0" u="none" strike="noStrike" cap="none">
                <a:solidFill>
                  <a:schemeClr val="dk1"/>
                </a:solidFill>
                <a:latin typeface="Calibri"/>
                <a:ea typeface="Calibri"/>
                <a:cs typeface="Calibri"/>
                <a:sym typeface="Calibri"/>
              </a:rPr>
              <a:t>Le compte du lecteur est expiré</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101"/>
        <p:cNvGrpSpPr/>
        <p:nvPr/>
      </p:nvGrpSpPr>
      <p:grpSpPr>
        <a:xfrm>
          <a:off x="0" y="0"/>
          <a:ext cx="0" cy="0"/>
          <a:chOff x="0" y="0"/>
          <a:chExt cx="0" cy="0"/>
        </a:xfrm>
      </p:grpSpPr>
      <p:sp>
        <p:nvSpPr>
          <p:cNvPr id="1102" name="Google Shape;1102;p180"/>
          <p:cNvSpPr txBox="1"/>
          <p:nvPr/>
        </p:nvSpPr>
        <p:spPr>
          <a:xfrm>
            <a:off x="457200" y="796092"/>
            <a:ext cx="8229600" cy="62154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fr-FR" sz="3600" b="0" i="0" u="none" strike="noStrike" cap="none">
                <a:solidFill>
                  <a:srgbClr val="00707F"/>
                </a:solidFill>
                <a:latin typeface="Calibri"/>
                <a:ea typeface="Calibri"/>
                <a:cs typeface="Calibri"/>
                <a:sym typeface="Calibri"/>
              </a:rPr>
              <a:t>Documents </a:t>
            </a:r>
            <a:r>
              <a:rPr lang="fr-FR" sz="3600" b="0" i="1" u="none" strike="noStrike" cap="none">
                <a:solidFill>
                  <a:srgbClr val="00707F"/>
                </a:solidFill>
                <a:latin typeface="Calibri"/>
                <a:ea typeface="Calibri"/>
                <a:cs typeface="Calibri"/>
                <a:sym typeface="Calibri"/>
              </a:rPr>
              <a:t>lost</a:t>
            </a:r>
            <a:endParaRPr sz="3600" b="0" i="1" u="none" strike="noStrike" cap="none">
              <a:solidFill>
                <a:srgbClr val="00707F"/>
              </a:solidFill>
              <a:latin typeface="Calibri"/>
              <a:ea typeface="Calibri"/>
              <a:cs typeface="Calibri"/>
              <a:sym typeface="Calibri"/>
            </a:endParaRPr>
          </a:p>
        </p:txBody>
      </p:sp>
      <p:sp>
        <p:nvSpPr>
          <p:cNvPr id="1103" name="Google Shape;1103;p18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Calibri"/>
              <a:buNone/>
            </a:pPr>
            <a:fld id="{00000000-1234-1234-1234-123412341234}" type="slidenum">
              <a:rPr lang="fr-FR"/>
              <a:t>64</a:t>
            </a:fld>
            <a:endParaRPr/>
          </a:p>
        </p:txBody>
      </p:sp>
      <p:sp>
        <p:nvSpPr>
          <p:cNvPr id="1104" name="Google Shape;1104;p180"/>
          <p:cNvSpPr txBox="1"/>
          <p:nvPr/>
        </p:nvSpPr>
        <p:spPr>
          <a:xfrm>
            <a:off x="461819" y="1785908"/>
            <a:ext cx="8224981" cy="20312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r>
              <a:rPr lang="fr-FR" sz="1800" b="0" i="0" u="none" strike="noStrike" cap="none">
                <a:solidFill>
                  <a:schemeClr val="dk1"/>
                </a:solidFill>
                <a:latin typeface="Calibri"/>
                <a:ea typeface="Calibri"/>
                <a:cs typeface="Calibri"/>
                <a:sym typeface="Calibri"/>
              </a:rPr>
              <a:t>Un document aura un statut </a:t>
            </a:r>
            <a:r>
              <a:rPr lang="fr-FR" sz="1800" b="0" i="1" u="none" strike="noStrike" cap="none">
                <a:solidFill>
                  <a:schemeClr val="dk1"/>
                </a:solidFill>
                <a:latin typeface="Calibri"/>
                <a:ea typeface="Calibri"/>
                <a:cs typeface="Calibri"/>
                <a:sym typeface="Calibri"/>
              </a:rPr>
              <a:t>lost</a:t>
            </a:r>
            <a:r>
              <a:rPr lang="fr-FR" sz="1800" b="0" i="0" u="none" strike="noStrike" cap="none">
                <a:solidFill>
                  <a:schemeClr val="dk1"/>
                </a:solidFill>
                <a:latin typeface="Calibri"/>
                <a:ea typeface="Calibri"/>
                <a:cs typeface="Calibri"/>
                <a:sym typeface="Calibri"/>
              </a:rPr>
              <a:t> si :</a:t>
            </a:r>
            <a:endParaRPr sz="1800" b="0" i="0" u="none" strike="noStrike" cap="none">
              <a:solidFill>
                <a:schemeClr val="dk1"/>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Noto Sans Symbols"/>
              <a:buNone/>
            </a:pP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rgbClr val="00707F"/>
              </a:buClr>
              <a:buSzPts val="1800"/>
              <a:buFont typeface="Noto Sans Symbols"/>
              <a:buChar char="⮚"/>
            </a:pPr>
            <a:r>
              <a:rPr lang="fr-FR" sz="1800" b="0" i="0" u="none" strike="noStrike" cap="none">
                <a:solidFill>
                  <a:schemeClr val="dk1"/>
                </a:solidFill>
                <a:latin typeface="Calibri"/>
                <a:ea typeface="Calibri"/>
                <a:cs typeface="Calibri"/>
                <a:sym typeface="Calibri"/>
              </a:rPr>
              <a:t>le lecteur l’a spontanément déclaré perdu au bureau du prêt</a:t>
            </a:r>
            <a:endParaRPr/>
          </a:p>
          <a:p>
            <a:pPr marL="285750" marR="0" lvl="2" indent="-171450" algn="l" rtl="0">
              <a:lnSpc>
                <a:spcPct val="100000"/>
              </a:lnSpc>
              <a:spcBef>
                <a:spcPts val="0"/>
              </a:spcBef>
              <a:spcAft>
                <a:spcPts val="0"/>
              </a:spcAft>
              <a:buClr>
                <a:schemeClr val="dk1"/>
              </a:buClr>
              <a:buSzPts val="1800"/>
              <a:buFont typeface="Noto Sans Symbols"/>
              <a:buNone/>
            </a:pP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rgbClr val="00707F"/>
              </a:buClr>
              <a:buSzPts val="1800"/>
              <a:buFont typeface="Noto Sans Symbols"/>
              <a:buChar char="⮚"/>
            </a:pPr>
            <a:r>
              <a:rPr lang="fr-FR" sz="1800" b="0" i="0" u="none" strike="noStrike" cap="none">
                <a:solidFill>
                  <a:schemeClr val="dk1"/>
                </a:solidFill>
                <a:latin typeface="Calibri"/>
                <a:ea typeface="Calibri"/>
                <a:cs typeface="Calibri"/>
                <a:sym typeface="Calibri"/>
              </a:rPr>
              <a:t>le document n’a pas été rentré après 75 jours de retard  (traitement automatique) </a:t>
            </a:r>
            <a:endParaRPr/>
          </a:p>
          <a:p>
            <a:pPr marL="285750" marR="0" lvl="0" indent="-171450" algn="l" rtl="0">
              <a:lnSpc>
                <a:spcPct val="100000"/>
              </a:lnSpc>
              <a:spcBef>
                <a:spcPts val="0"/>
              </a:spcBef>
              <a:spcAft>
                <a:spcPts val="0"/>
              </a:spcAft>
              <a:buClr>
                <a:schemeClr val="dk1"/>
              </a:buClr>
              <a:buSzPts val="1800"/>
              <a:buFont typeface="Noto Sans Symbols"/>
              <a:buNone/>
            </a:pPr>
            <a:endParaRPr sz="1800" b="1" i="0" u="none" strike="noStrike" cap="none">
              <a:solidFill>
                <a:schemeClr val="dk1"/>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Noto Sans Symbols"/>
              <a:buNone/>
            </a:pPr>
            <a:endParaRPr sz="1800" b="0" i="0" u="none" strike="noStrike" cap="none">
              <a:solidFill>
                <a:schemeClr val="dk1"/>
              </a:solidFill>
              <a:latin typeface="Calibri"/>
              <a:ea typeface="Calibri"/>
              <a:cs typeface="Calibri"/>
              <a:sym typeface="Calibri"/>
            </a:endParaRPr>
          </a:p>
        </p:txBody>
      </p:sp>
      <p:sp>
        <p:nvSpPr>
          <p:cNvPr id="1105" name="Google Shape;1105;p180"/>
          <p:cNvSpPr txBox="1"/>
          <p:nvPr/>
        </p:nvSpPr>
        <p:spPr>
          <a:xfrm>
            <a:off x="914401" y="3448975"/>
            <a:ext cx="7229864" cy="1138773"/>
          </a:xfrm>
          <a:prstGeom prst="rect">
            <a:avLst/>
          </a:prstGeom>
          <a:noFill/>
          <a:ln>
            <a:noFill/>
          </a:ln>
        </p:spPr>
        <p:txBody>
          <a:bodyPr spcFirstLastPara="1" wrap="square" lIns="91425" tIns="45700" rIns="91425" bIns="45700" anchor="t" anchorCtr="0">
            <a:spAutoFit/>
          </a:bodyPr>
          <a:lstStyle/>
          <a:p>
            <a:pPr marL="285750" marR="0" lvl="4" indent="-285750" algn="l" rtl="0">
              <a:lnSpc>
                <a:spcPct val="100000"/>
              </a:lnSpc>
              <a:spcBef>
                <a:spcPts val="0"/>
              </a:spcBef>
              <a:spcAft>
                <a:spcPts val="0"/>
              </a:spcAft>
              <a:buClr>
                <a:srgbClr val="00707F"/>
              </a:buClr>
              <a:buSzPts val="1800"/>
              <a:buFont typeface="Arial"/>
              <a:buChar char="•"/>
            </a:pPr>
            <a:r>
              <a:rPr lang="fr-FR" sz="1800" b="0" i="0" u="none" strike="noStrike" cap="none">
                <a:solidFill>
                  <a:schemeClr val="dk1"/>
                </a:solidFill>
                <a:latin typeface="Calibri"/>
                <a:ea typeface="Calibri"/>
                <a:cs typeface="Calibri"/>
                <a:sym typeface="Calibri"/>
              </a:rPr>
              <a:t>Frais de remplacement et amendes ajoutés à l’</a:t>
            </a:r>
            <a:r>
              <a:rPr lang="fr-FR" sz="1800" b="0" i="1" u="none" strike="noStrike" cap="none">
                <a:solidFill>
                  <a:schemeClr val="dk1"/>
                </a:solidFill>
                <a:latin typeface="Calibri"/>
                <a:ea typeface="Calibri"/>
                <a:cs typeface="Calibri"/>
                <a:sym typeface="Calibri"/>
              </a:rPr>
              <a:t>active balance </a:t>
            </a:r>
            <a:r>
              <a:rPr lang="fr-FR" sz="1800" b="0" i="0" u="none" strike="noStrike" cap="none">
                <a:solidFill>
                  <a:schemeClr val="dk1"/>
                </a:solidFill>
                <a:latin typeface="Calibri"/>
                <a:ea typeface="Calibri"/>
                <a:cs typeface="Calibri"/>
                <a:sym typeface="Calibri"/>
              </a:rPr>
              <a:t>du lecteur </a:t>
            </a:r>
            <a:endParaRPr/>
          </a:p>
          <a:p>
            <a:pPr marL="285750" marR="0" lvl="2" indent="-285750" algn="l" rtl="0">
              <a:lnSpc>
                <a:spcPct val="100000"/>
              </a:lnSpc>
              <a:spcBef>
                <a:spcPts val="0"/>
              </a:spcBef>
              <a:spcAft>
                <a:spcPts val="0"/>
              </a:spcAft>
              <a:buClr>
                <a:srgbClr val="00707F"/>
              </a:buClr>
              <a:buSzPts val="1800"/>
              <a:buFont typeface="Arial"/>
              <a:buChar char="•"/>
            </a:pPr>
            <a:r>
              <a:rPr lang="fr-FR" sz="1800" b="0" i="0" u="none" strike="noStrike" cap="none">
                <a:solidFill>
                  <a:schemeClr val="dk1"/>
                </a:solidFill>
                <a:latin typeface="Calibri"/>
                <a:ea typeface="Calibri"/>
                <a:cs typeface="Calibri"/>
                <a:sym typeface="Calibri"/>
              </a:rPr>
              <a:t>Compte lecteur bloqué</a:t>
            </a:r>
            <a:endParaRPr/>
          </a:p>
          <a:p>
            <a:pPr marL="285750" marR="0" lvl="2" indent="-285750" algn="l" rtl="0">
              <a:lnSpc>
                <a:spcPct val="100000"/>
              </a:lnSpc>
              <a:spcBef>
                <a:spcPts val="0"/>
              </a:spcBef>
              <a:spcAft>
                <a:spcPts val="0"/>
              </a:spcAft>
              <a:buClr>
                <a:srgbClr val="00707F"/>
              </a:buClr>
              <a:buSzPts val="1800"/>
              <a:buFont typeface="Arial"/>
              <a:buChar char="•"/>
            </a:pPr>
            <a:r>
              <a:rPr lang="fr-FR" sz="1800" b="0" i="0" u="none" strike="noStrike" cap="none">
                <a:solidFill>
                  <a:schemeClr val="dk1"/>
                </a:solidFill>
                <a:latin typeface="Calibri"/>
                <a:ea typeface="Calibri"/>
                <a:cs typeface="Calibri"/>
                <a:sym typeface="Calibri"/>
              </a:rPr>
              <a:t>Mail automatique informant le lecteur</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80E739E-D9FE-4CC0-AB19-D4F9B63060F9}"/>
              </a:ext>
            </a:extLst>
          </p:cNvPr>
          <p:cNvSpPr txBox="1"/>
          <p:nvPr/>
        </p:nvSpPr>
        <p:spPr>
          <a:xfrm>
            <a:off x="4897925" y="3562536"/>
            <a:ext cx="4110274" cy="332398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800" b="0" i="0" u="none" strike="noStrike" kern="0" cap="none" spc="0" normalizeH="0" baseline="0" noProof="0" dirty="0">
                <a:ln>
                  <a:noFill/>
                </a:ln>
                <a:solidFill>
                  <a:srgbClr val="FFFFFF">
                    <a:lumMod val="65000"/>
                  </a:srgbClr>
                </a:solidFill>
                <a:effectLst/>
                <a:uLnTx/>
                <a:uFillTx/>
                <a:latin typeface="Calibri"/>
                <a:cs typeface="Calibri"/>
                <a:sym typeface="Calibri"/>
              </a:rPr>
              <a:t>Introduction générale</a:t>
            </a:r>
          </a:p>
          <a:p>
            <a:pPr marL="0" marR="0" lvl="0" indent="0" algn="r" defTabSz="914400" rtl="0" eaLnBrk="1" fontAlgn="auto" latinLnBrk="0" hangingPunct="1">
              <a:lnSpc>
                <a:spcPct val="100000"/>
              </a:lnSpc>
              <a:spcBef>
                <a:spcPts val="0"/>
              </a:spcBef>
              <a:spcAft>
                <a:spcPts val="0"/>
              </a:spcAft>
              <a:buClr>
                <a:srgbClr val="5FA4B0"/>
              </a:buClr>
              <a:buSzTx/>
              <a:buFont typeface="Arial"/>
              <a:buNone/>
              <a:tabLst/>
              <a:defRPr/>
            </a:pPr>
            <a:r>
              <a:rPr kumimoji="0" lang="fr-FR" sz="2800" b="0" i="0" u="none" strike="noStrike" kern="0" cap="none" spc="0" normalizeH="0" baseline="0" noProof="0" dirty="0">
                <a:ln>
                  <a:noFill/>
                </a:ln>
                <a:solidFill>
                  <a:srgbClr val="FFFFFF">
                    <a:lumMod val="65000"/>
                  </a:srgbClr>
                </a:solidFill>
                <a:effectLst/>
                <a:uLnTx/>
                <a:uFillTx/>
                <a:latin typeface="Calibri"/>
                <a:cs typeface="Calibri"/>
                <a:sym typeface="Calibri"/>
              </a:rPr>
              <a:t>Notions fondamentales</a:t>
            </a:r>
          </a:p>
          <a:p>
            <a:pPr marL="0" marR="0" lvl="0" indent="0" algn="r" defTabSz="914400" rtl="0" eaLnBrk="1" fontAlgn="auto" latinLnBrk="0" hangingPunct="1">
              <a:lnSpc>
                <a:spcPct val="100000"/>
              </a:lnSpc>
              <a:spcBef>
                <a:spcPts val="0"/>
              </a:spcBef>
              <a:spcAft>
                <a:spcPts val="0"/>
              </a:spcAft>
              <a:buClr>
                <a:srgbClr val="5FA4B0"/>
              </a:buClr>
              <a:buSzTx/>
              <a:buFont typeface="Arial"/>
              <a:buNone/>
              <a:tabLst/>
              <a:defRPr/>
            </a:pPr>
            <a:r>
              <a:rPr kumimoji="0" lang="fr-FR" sz="2800" b="0" i="0" u="none" strike="noStrike" kern="0" cap="none" spc="0" normalizeH="0" baseline="0" noProof="0" dirty="0">
                <a:ln>
                  <a:noFill/>
                </a:ln>
                <a:solidFill>
                  <a:srgbClr val="FFFFFF">
                    <a:lumMod val="65000"/>
                  </a:srgbClr>
                </a:solidFill>
                <a:effectLst/>
                <a:uLnTx/>
                <a:uFillTx/>
                <a:latin typeface="Calibri"/>
                <a:cs typeface="Calibri"/>
                <a:sym typeface="Calibri"/>
              </a:rPr>
              <a:t>Fiche d’un lecteur</a:t>
            </a:r>
          </a:p>
          <a:p>
            <a:pPr marR="0" lvl="0" algn="r" defTabSz="914400" rtl="0" eaLnBrk="1" fontAlgn="auto" latinLnBrk="0" hangingPunct="1">
              <a:lnSpc>
                <a:spcPct val="100000"/>
              </a:lnSpc>
              <a:spcBef>
                <a:spcPts val="0"/>
              </a:spcBef>
              <a:spcAft>
                <a:spcPts val="0"/>
              </a:spcAft>
              <a:buClr>
                <a:srgbClr val="5FA4B0"/>
              </a:buClr>
              <a:buSzTx/>
              <a:tabLst/>
              <a:defRPr/>
            </a:pPr>
            <a:r>
              <a:rPr kumimoji="0" lang="fr-FR" sz="2800" i="0" u="none" strike="noStrike" kern="0" cap="none" spc="0" normalizeH="0" baseline="0" noProof="0" dirty="0">
                <a:ln>
                  <a:noFill/>
                </a:ln>
                <a:solidFill>
                  <a:schemeClr val="bg1">
                    <a:lumMod val="65000"/>
                  </a:schemeClr>
                </a:solidFill>
                <a:effectLst/>
                <a:uLnTx/>
                <a:uFillTx/>
                <a:latin typeface="Calibri"/>
                <a:cs typeface="Calibri"/>
                <a:sym typeface="Calibri"/>
              </a:rPr>
              <a:t>Prêts</a:t>
            </a:r>
          </a:p>
          <a:p>
            <a:pPr marL="457200" marR="0" lvl="0" indent="-457200" algn="r" defTabSz="914400" rtl="0" eaLnBrk="1" fontAlgn="auto" latinLnBrk="0" hangingPunct="1">
              <a:lnSpc>
                <a:spcPct val="100000"/>
              </a:lnSpc>
              <a:spcBef>
                <a:spcPts val="0"/>
              </a:spcBef>
              <a:spcAft>
                <a:spcPts val="0"/>
              </a:spcAft>
              <a:buClr>
                <a:srgbClr val="00707F"/>
              </a:buClr>
              <a:buSzTx/>
              <a:buFont typeface="Wingdings" panose="05000000000000000000" pitchFamily="2" charset="2"/>
              <a:buChar char="Ø"/>
              <a:tabLst/>
              <a:defRPr/>
            </a:pPr>
            <a:r>
              <a:rPr kumimoji="0" lang="fr-FR" sz="2800" b="1" i="0" u="none" strike="noStrike" kern="0" cap="none" spc="0" normalizeH="0" baseline="0" noProof="0" dirty="0">
                <a:ln>
                  <a:noFill/>
                </a:ln>
                <a:solidFill>
                  <a:srgbClr val="00707F"/>
                </a:solidFill>
                <a:effectLst/>
                <a:uLnTx/>
                <a:uFillTx/>
                <a:latin typeface="Calibri"/>
                <a:cs typeface="Calibri"/>
                <a:sym typeface="Calibri"/>
              </a:rPr>
              <a:t>Retours</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800" b="0" i="1" u="none" strike="noStrike" kern="0" cap="none" spc="0" normalizeH="0" baseline="0" noProof="0" dirty="0" err="1">
                <a:ln>
                  <a:noFill/>
                </a:ln>
                <a:solidFill>
                  <a:srgbClr val="FFFFFF">
                    <a:lumMod val="65000"/>
                  </a:srgbClr>
                </a:solidFill>
                <a:effectLst/>
                <a:uLnTx/>
                <a:uFillTx/>
                <a:latin typeface="Calibri"/>
                <a:cs typeface="Calibri"/>
                <a:sym typeface="Calibri"/>
              </a:rPr>
              <a:t>Requests</a:t>
            </a:r>
            <a:endParaRPr kumimoji="0" lang="fr-FR" sz="2800" b="0" i="1" u="none" strike="noStrike" kern="0" cap="none" spc="0" normalizeH="0" baseline="0" noProof="0" dirty="0">
              <a:ln>
                <a:noFill/>
              </a:ln>
              <a:solidFill>
                <a:srgbClr val="5FA4B0"/>
              </a:solidFill>
              <a:effectLst/>
              <a:uLnTx/>
              <a:uFillTx/>
              <a:latin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2800" b="0" i="0" u="none" strike="noStrike" kern="0" cap="none" spc="0" normalizeH="0" baseline="0" noProof="0" dirty="0">
              <a:ln>
                <a:noFill/>
              </a:ln>
              <a:solidFill>
                <a:srgbClr val="FFFFFF">
                  <a:lumMod val="65000"/>
                </a:srgbClr>
              </a:solidFill>
              <a:effectLst/>
              <a:uLnTx/>
              <a:uFillTx/>
              <a:latin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0060217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190"/>
        <p:cNvGrpSpPr/>
        <p:nvPr/>
      </p:nvGrpSpPr>
      <p:grpSpPr>
        <a:xfrm>
          <a:off x="0" y="0"/>
          <a:ext cx="0" cy="0"/>
          <a:chOff x="0" y="0"/>
          <a:chExt cx="0" cy="0"/>
        </a:xfrm>
      </p:grpSpPr>
      <p:pic>
        <p:nvPicPr>
          <p:cNvPr id="3" name="Image 2">
            <a:extLst>
              <a:ext uri="{FF2B5EF4-FFF2-40B4-BE49-F238E27FC236}">
                <a16:creationId xmlns:a16="http://schemas.microsoft.com/office/drawing/2014/main" id="{B1C2082F-45A4-4297-3AFC-4E55D01F4DB5}"/>
              </a:ext>
            </a:extLst>
          </p:cNvPr>
          <p:cNvPicPr>
            <a:picLocks noChangeAspect="1"/>
          </p:cNvPicPr>
          <p:nvPr/>
        </p:nvPicPr>
        <p:blipFill>
          <a:blip r:embed="rId3"/>
          <a:stretch>
            <a:fillRect/>
          </a:stretch>
        </p:blipFill>
        <p:spPr>
          <a:xfrm>
            <a:off x="437812" y="1639020"/>
            <a:ext cx="8268375" cy="2267317"/>
          </a:xfrm>
          <a:prstGeom prst="rect">
            <a:avLst/>
          </a:prstGeom>
          <a:ln>
            <a:solidFill>
              <a:schemeClr val="tx1"/>
            </a:solidFill>
          </a:ln>
        </p:spPr>
      </p:pic>
      <p:sp>
        <p:nvSpPr>
          <p:cNvPr id="1192" name="Google Shape;1192;p43"/>
          <p:cNvSpPr txBox="1"/>
          <p:nvPr/>
        </p:nvSpPr>
        <p:spPr>
          <a:xfrm>
            <a:off x="457200" y="530275"/>
            <a:ext cx="8229600" cy="62154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5FA3B0"/>
              </a:buClr>
              <a:buSzPts val="3600"/>
              <a:buFont typeface="Calibri"/>
              <a:buNone/>
            </a:pPr>
            <a:r>
              <a:rPr lang="fr-FR" sz="3600" b="0" i="1" u="none" strike="noStrike" cap="none">
                <a:solidFill>
                  <a:srgbClr val="00707F"/>
                </a:solidFill>
                <a:latin typeface="Calibri"/>
                <a:ea typeface="Calibri"/>
                <a:cs typeface="Calibri"/>
                <a:sym typeface="Calibri"/>
              </a:rPr>
              <a:t>Returns</a:t>
            </a:r>
            <a:endParaRPr sz="3600" b="0" i="1" u="none" strike="noStrike" cap="none">
              <a:solidFill>
                <a:srgbClr val="00707F"/>
              </a:solidFill>
              <a:latin typeface="Calibri"/>
              <a:ea typeface="Calibri"/>
              <a:cs typeface="Calibri"/>
              <a:sym typeface="Calibri"/>
            </a:endParaRPr>
          </a:p>
        </p:txBody>
      </p:sp>
      <p:sp>
        <p:nvSpPr>
          <p:cNvPr id="1193" name="Google Shape;1193;p43"/>
          <p:cNvSpPr txBox="1"/>
          <p:nvPr/>
        </p:nvSpPr>
        <p:spPr>
          <a:xfrm>
            <a:off x="487100" y="4210139"/>
            <a:ext cx="8225100" cy="14772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r>
              <a:rPr lang="fr-FR" sz="1800" b="0" i="0" u="none" strike="noStrike" cap="none">
                <a:solidFill>
                  <a:schemeClr val="dk1"/>
                </a:solidFill>
                <a:latin typeface="Calibri"/>
                <a:ea typeface="Calibri"/>
                <a:cs typeface="Calibri"/>
                <a:sym typeface="Calibri"/>
              </a:rPr>
              <a:t>Visualiser les retours d’un lecteur :</a:t>
            </a: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rgbClr val="00707F"/>
              </a:buClr>
              <a:buSzPts val="1800"/>
              <a:buFont typeface="Noto Sans Symbols"/>
              <a:buChar char="⮚"/>
            </a:pPr>
            <a:r>
              <a:rPr lang="fr-FR" sz="1800" b="0" i="0" u="none" strike="noStrike" cap="none">
                <a:solidFill>
                  <a:schemeClr val="dk1"/>
                </a:solidFill>
                <a:latin typeface="Calibri"/>
                <a:ea typeface="Calibri"/>
                <a:cs typeface="Calibri"/>
                <a:sym typeface="Calibri"/>
              </a:rPr>
              <a:t>Colonne</a:t>
            </a:r>
            <a:r>
              <a:rPr lang="fr-FR" sz="1800" b="0" i="1" u="none" strike="noStrike" cap="none">
                <a:solidFill>
                  <a:schemeClr val="dk1"/>
                </a:solidFill>
                <a:latin typeface="Calibri"/>
                <a:ea typeface="Calibri"/>
                <a:cs typeface="Calibri"/>
                <a:sym typeface="Calibri"/>
              </a:rPr>
              <a:t> Return date </a:t>
            </a:r>
            <a:r>
              <a:rPr lang="fr-FR" sz="1800" b="0" i="0" u="none" strike="noStrike" cap="none">
                <a:solidFill>
                  <a:schemeClr val="dk1"/>
                </a:solidFill>
                <a:latin typeface="Calibri"/>
                <a:ea typeface="Calibri"/>
                <a:cs typeface="Calibri"/>
                <a:sym typeface="Calibri"/>
              </a:rPr>
              <a:t>: pour visualiser les dates de retour</a:t>
            </a: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rgbClr val="00707F"/>
              </a:buClr>
              <a:buSzPts val="1800"/>
              <a:buFont typeface="Noto Sans Symbols"/>
              <a:buChar char="⮚"/>
            </a:pPr>
            <a:r>
              <a:rPr lang="fr-FR" sz="1800" b="0" i="0" u="none" strike="noStrike" cap="none">
                <a:solidFill>
                  <a:schemeClr val="dk1"/>
                </a:solidFill>
                <a:latin typeface="Calibri"/>
                <a:ea typeface="Calibri"/>
                <a:cs typeface="Calibri"/>
                <a:sym typeface="Calibri"/>
              </a:rPr>
              <a:t>Colonne</a:t>
            </a:r>
            <a:r>
              <a:rPr lang="fr-FR" sz="1800" b="0" i="1" u="none" strike="noStrike" cap="none">
                <a:solidFill>
                  <a:schemeClr val="dk1"/>
                </a:solidFill>
                <a:latin typeface="Calibri"/>
                <a:ea typeface="Calibri"/>
                <a:cs typeface="Calibri"/>
                <a:sym typeface="Calibri"/>
              </a:rPr>
              <a:t> Next step </a:t>
            </a:r>
            <a:r>
              <a:rPr lang="fr-FR" sz="1800" b="0" i="0" u="none" strike="noStrike" cap="none">
                <a:solidFill>
                  <a:schemeClr val="dk1"/>
                </a:solidFill>
                <a:latin typeface="Calibri"/>
                <a:ea typeface="Calibri"/>
                <a:cs typeface="Calibri"/>
                <a:sym typeface="Calibri"/>
              </a:rPr>
              <a:t>: indique l’étape suivante à effectuer</a:t>
            </a: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rgbClr val="00707F"/>
              </a:buClr>
              <a:buSzPts val="1800"/>
              <a:buFont typeface="Noto Sans Symbols"/>
              <a:buChar char="⮚"/>
            </a:pPr>
            <a:r>
              <a:rPr lang="fr-FR" sz="1800" b="0" i="0" u="none" strike="noStrike" cap="none">
                <a:solidFill>
                  <a:schemeClr val="dk1"/>
                </a:solidFill>
                <a:latin typeface="Calibri"/>
                <a:ea typeface="Calibri"/>
                <a:cs typeface="Calibri"/>
                <a:sym typeface="Calibri"/>
              </a:rPr>
              <a:t>Bouton </a:t>
            </a:r>
            <a:r>
              <a:rPr lang="fr-FR" sz="1800" b="0" i="1" u="none" strike="noStrike" cap="none">
                <a:solidFill>
                  <a:schemeClr val="dk1"/>
                </a:solidFill>
                <a:latin typeface="Calibri"/>
                <a:ea typeface="Calibri"/>
                <a:cs typeface="Calibri"/>
                <a:sym typeface="Calibri"/>
              </a:rPr>
              <a:t>Actions </a:t>
            </a:r>
            <a:r>
              <a:rPr lang="fr-FR" sz="1800" b="0" i="0" u="none" strike="noStrike" cap="none">
                <a:solidFill>
                  <a:schemeClr val="dk1"/>
                </a:solidFill>
                <a:latin typeface="Calibri"/>
                <a:ea typeface="Calibri"/>
                <a:cs typeface="Calibri"/>
                <a:sym typeface="Calibri"/>
              </a:rPr>
              <a:t>« … » : Historique de prêt, notes et colonnes non visibles</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2"/>
              </a:solidFill>
              <a:latin typeface="Calibri"/>
              <a:ea typeface="Calibri"/>
              <a:cs typeface="Calibri"/>
              <a:sym typeface="Calibri"/>
            </a:endParaRPr>
          </a:p>
        </p:txBody>
      </p:sp>
      <p:sp>
        <p:nvSpPr>
          <p:cNvPr id="1194" name="Google Shape;1194;p43"/>
          <p:cNvSpPr txBox="1">
            <a:spLocks noGrp="1"/>
          </p:cNvSpPr>
          <p:nvPr>
            <p:ph type="sldNum" idx="12"/>
          </p:nvPr>
        </p:nvSpPr>
        <p:spPr>
          <a:xfrm>
            <a:off x="6578600" y="64057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Calibri"/>
              <a:buNone/>
            </a:pPr>
            <a:fld id="{00000000-1234-1234-1234-123412341234}" type="slidenum">
              <a:rPr lang="fr-FR"/>
              <a:t>66</a:t>
            </a:fld>
            <a:endParaRPr/>
          </a:p>
        </p:txBody>
      </p:sp>
      <p:sp>
        <p:nvSpPr>
          <p:cNvPr id="1196" name="Google Shape;1196;p43"/>
          <p:cNvSpPr/>
          <p:nvPr/>
        </p:nvSpPr>
        <p:spPr>
          <a:xfrm>
            <a:off x="966158" y="1704129"/>
            <a:ext cx="500692" cy="344031"/>
          </a:xfrm>
          <a:prstGeom prst="roundRect">
            <a:avLst>
              <a:gd name="adj" fmla="val 16667"/>
            </a:avLst>
          </a:prstGeom>
          <a:noFill/>
          <a:ln w="25400" cap="flat" cmpd="sng">
            <a:solidFill>
              <a:srgbClr val="C00000"/>
            </a:solidFill>
            <a:prstDash val="solid"/>
            <a:round/>
            <a:headEnd type="none" w="sm" len="sm"/>
            <a:tailEnd type="none" w="sm" len="sm"/>
          </a:ln>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97" name="Google Shape;1197;p43"/>
          <p:cNvSpPr/>
          <p:nvPr/>
        </p:nvSpPr>
        <p:spPr>
          <a:xfrm>
            <a:off x="1802921" y="2967488"/>
            <a:ext cx="905774" cy="767750"/>
          </a:xfrm>
          <a:prstGeom prst="roundRect">
            <a:avLst>
              <a:gd name="adj" fmla="val 16667"/>
            </a:avLst>
          </a:prstGeom>
          <a:noFill/>
          <a:ln w="25400" cap="flat" cmpd="sng">
            <a:solidFill>
              <a:srgbClr val="C00000"/>
            </a:solidFill>
            <a:prstDash val="solid"/>
            <a:round/>
            <a:headEnd type="none" w="sm" len="sm"/>
            <a:tailEnd type="none" w="sm" len="sm"/>
          </a:ln>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98" name="Google Shape;1198;p43"/>
          <p:cNvSpPr/>
          <p:nvPr/>
        </p:nvSpPr>
        <p:spPr>
          <a:xfrm>
            <a:off x="6090249" y="2967488"/>
            <a:ext cx="653554" cy="767749"/>
          </a:xfrm>
          <a:prstGeom prst="roundRect">
            <a:avLst>
              <a:gd name="adj" fmla="val 16667"/>
            </a:avLst>
          </a:prstGeom>
          <a:noFill/>
          <a:ln w="25400" cap="flat" cmpd="sng">
            <a:solidFill>
              <a:srgbClr val="C00000"/>
            </a:solidFill>
            <a:prstDash val="solid"/>
            <a:round/>
            <a:headEnd type="none" w="sm" len="sm"/>
            <a:tailEnd type="none" w="sm" len="sm"/>
          </a:ln>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99" name="Google Shape;1199;p43"/>
          <p:cNvSpPr/>
          <p:nvPr/>
        </p:nvSpPr>
        <p:spPr>
          <a:xfrm>
            <a:off x="8293101" y="3395165"/>
            <a:ext cx="285360" cy="326460"/>
          </a:xfrm>
          <a:prstGeom prst="roundRect">
            <a:avLst>
              <a:gd name="adj" fmla="val 16667"/>
            </a:avLst>
          </a:prstGeom>
          <a:noFill/>
          <a:ln w="25400" cap="flat" cmpd="sng">
            <a:solidFill>
              <a:srgbClr val="C00000"/>
            </a:solidFill>
            <a:prstDash val="solid"/>
            <a:round/>
            <a:headEnd type="none" w="sm" len="sm"/>
            <a:tailEnd type="none" w="sm" len="sm"/>
          </a:ln>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1200" name="Google Shape;1200;p43"/>
          <p:cNvCxnSpPr>
            <a:cxnSpLocks/>
            <a:stCxn id="1199" idx="0"/>
          </p:cNvCxnSpPr>
          <p:nvPr/>
        </p:nvCxnSpPr>
        <p:spPr>
          <a:xfrm flipH="1" flipV="1">
            <a:off x="7967944" y="3147786"/>
            <a:ext cx="467837" cy="247379"/>
          </a:xfrm>
          <a:prstGeom prst="straightConnector1">
            <a:avLst/>
          </a:prstGeom>
          <a:noFill/>
          <a:ln w="19050" cap="flat" cmpd="sng">
            <a:solidFill>
              <a:srgbClr val="C00000"/>
            </a:solidFill>
            <a:prstDash val="solid"/>
            <a:round/>
            <a:headEnd type="none" w="sm" len="sm"/>
            <a:tailEnd type="none" w="sm" len="sm"/>
          </a:ln>
        </p:spPr>
      </p:cxnSp>
      <p:pic>
        <p:nvPicPr>
          <p:cNvPr id="4" name="Google Shape;664;p43">
            <a:extLst>
              <a:ext uri="{FF2B5EF4-FFF2-40B4-BE49-F238E27FC236}">
                <a16:creationId xmlns:a16="http://schemas.microsoft.com/office/drawing/2014/main" id="{CBC0F3B7-9864-784B-6458-D02024F836A6}"/>
              </a:ext>
            </a:extLst>
          </p:cNvPr>
          <p:cNvPicPr preferRelativeResize="0"/>
          <p:nvPr/>
        </p:nvPicPr>
        <p:blipFill rotWithShape="1">
          <a:blip r:embed="rId4">
            <a:alphaModFix/>
          </a:blip>
          <a:srcRect/>
          <a:stretch/>
        </p:blipFill>
        <p:spPr>
          <a:xfrm>
            <a:off x="6985569" y="2131789"/>
            <a:ext cx="1581150" cy="1009650"/>
          </a:xfrm>
          <a:prstGeom prst="rect">
            <a:avLst/>
          </a:prstGeom>
          <a:noFill/>
          <a:ln w="9525" cap="flat" cmpd="sng">
            <a:solidFill>
              <a:schemeClr val="dk1"/>
            </a:solidFill>
            <a:prstDash val="solid"/>
            <a:miter lim="800000"/>
            <a:headEnd type="none" w="sm" len="sm"/>
            <a:tailEnd type="none" w="sm" len="sm"/>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205"/>
        <p:cNvGrpSpPr/>
        <p:nvPr/>
      </p:nvGrpSpPr>
      <p:grpSpPr>
        <a:xfrm>
          <a:off x="0" y="0"/>
          <a:ext cx="0" cy="0"/>
          <a:chOff x="0" y="0"/>
          <a:chExt cx="0" cy="0"/>
        </a:xfrm>
      </p:grpSpPr>
      <p:sp>
        <p:nvSpPr>
          <p:cNvPr id="1206" name="Google Shape;1206;p188"/>
          <p:cNvSpPr txBox="1"/>
          <p:nvPr/>
        </p:nvSpPr>
        <p:spPr>
          <a:xfrm>
            <a:off x="510646" y="546350"/>
            <a:ext cx="8229600" cy="75392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5FA3B0"/>
              </a:buClr>
              <a:buSzPts val="3600"/>
              <a:buFont typeface="Calibri"/>
              <a:buNone/>
            </a:pPr>
            <a:r>
              <a:rPr lang="fr-FR" sz="3600" b="0" i="0" u="none" strike="noStrike" cap="none">
                <a:solidFill>
                  <a:srgbClr val="00707F"/>
                </a:solidFill>
                <a:latin typeface="Calibri"/>
                <a:ea typeface="Calibri"/>
                <a:cs typeface="Calibri"/>
                <a:sym typeface="Calibri"/>
              </a:rPr>
              <a:t>Effectuer un retour de prêt &gt; Deux possibilités</a:t>
            </a:r>
            <a:endParaRPr sz="1800" b="0" i="0" u="none" strike="noStrike" cap="none">
              <a:solidFill>
                <a:srgbClr val="00707F"/>
              </a:solidFill>
              <a:latin typeface="Calibri"/>
              <a:ea typeface="Calibri"/>
              <a:cs typeface="Calibri"/>
              <a:sym typeface="Calibri"/>
            </a:endParaRPr>
          </a:p>
        </p:txBody>
      </p:sp>
      <p:sp>
        <p:nvSpPr>
          <p:cNvPr id="1207" name="Google Shape;1207;p18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Calibri"/>
              <a:buNone/>
            </a:pPr>
            <a:fld id="{00000000-1234-1234-1234-123412341234}" type="slidenum">
              <a:rPr lang="fr-FR"/>
              <a:t>67</a:t>
            </a:fld>
            <a:endParaRPr/>
          </a:p>
        </p:txBody>
      </p:sp>
      <p:sp>
        <p:nvSpPr>
          <p:cNvPr id="1208" name="Google Shape;1208;p188"/>
          <p:cNvSpPr txBox="1"/>
          <p:nvPr/>
        </p:nvSpPr>
        <p:spPr>
          <a:xfrm>
            <a:off x="510646" y="2020508"/>
            <a:ext cx="8224981" cy="28622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Calibri"/>
              <a:buNone/>
            </a:pPr>
            <a:r>
              <a:rPr lang="fr-FR" sz="2000" b="1" i="0" u="none" strike="noStrike" cap="none" dirty="0">
                <a:solidFill>
                  <a:schemeClr val="dk1"/>
                </a:solidFill>
                <a:latin typeface="Calibri"/>
                <a:ea typeface="Calibri"/>
                <a:cs typeface="Calibri"/>
                <a:sym typeface="Calibri"/>
              </a:rPr>
              <a:t>Par la fiche lecteur : </a:t>
            </a:r>
            <a:endParaRPr sz="20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000"/>
              <a:buFont typeface="Calibri"/>
              <a:buNone/>
            </a:pPr>
            <a:endParaRPr sz="2000" b="0" i="0" u="none" strike="noStrike" cap="none" dirty="0">
              <a:solidFill>
                <a:schemeClr val="dk1"/>
              </a:solidFill>
              <a:latin typeface="Calibri"/>
              <a:ea typeface="Calibri"/>
              <a:cs typeface="Calibri"/>
              <a:sym typeface="Calibri"/>
            </a:endParaRPr>
          </a:p>
          <a:p>
            <a:pPr marL="800100" marR="0" lvl="1" indent="-342900" algn="l" rtl="0">
              <a:lnSpc>
                <a:spcPct val="100000"/>
              </a:lnSpc>
              <a:spcBef>
                <a:spcPts val="0"/>
              </a:spcBef>
              <a:spcAft>
                <a:spcPts val="0"/>
              </a:spcAft>
              <a:buClr>
                <a:srgbClr val="00707F"/>
              </a:buClr>
              <a:buSzPts val="2000"/>
              <a:buFont typeface="Noto Sans Symbols"/>
              <a:buChar char="⮚"/>
            </a:pPr>
            <a:r>
              <a:rPr lang="fr-BE" sz="2000" b="0" i="0" u="none" strike="noStrike" cap="none" dirty="0">
                <a:solidFill>
                  <a:schemeClr val="dk1"/>
                </a:solidFill>
                <a:latin typeface="Calibri"/>
                <a:ea typeface="Calibri"/>
                <a:cs typeface="Calibri"/>
                <a:sym typeface="Calibri"/>
              </a:rPr>
              <a:t>A préférer si le lecteur est devant vous, permet de repérer des amendes en cours, des ouvrages en attente, etc</a:t>
            </a:r>
            <a:r>
              <a:rPr lang="fr-BE" sz="2000" dirty="0">
                <a:solidFill>
                  <a:schemeClr val="dk1"/>
                </a:solidFill>
                <a:latin typeface="Calibri"/>
                <a:ea typeface="Calibri"/>
                <a:cs typeface="Calibri"/>
                <a:sym typeface="Calibri"/>
              </a:rPr>
              <a:t>.</a:t>
            </a: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000"/>
              <a:buFont typeface="Calibri"/>
              <a:buNone/>
            </a:pPr>
            <a:endParaRPr sz="20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000"/>
              <a:buFont typeface="Calibri"/>
              <a:buNone/>
            </a:pPr>
            <a:r>
              <a:rPr lang="fr-FR" sz="2000" b="1" i="0" u="none" strike="noStrike" cap="none" dirty="0">
                <a:solidFill>
                  <a:schemeClr val="dk1"/>
                </a:solidFill>
                <a:latin typeface="Calibri"/>
                <a:ea typeface="Calibri"/>
                <a:cs typeface="Calibri"/>
                <a:sym typeface="Calibri"/>
              </a:rPr>
              <a:t>Par le menu </a:t>
            </a:r>
            <a:r>
              <a:rPr lang="fr-FR" sz="2000" b="1" i="1" u="none" strike="noStrike" cap="none" dirty="0">
                <a:solidFill>
                  <a:schemeClr val="dk1"/>
                </a:solidFill>
                <a:latin typeface="Calibri"/>
                <a:ea typeface="Calibri"/>
                <a:cs typeface="Calibri"/>
                <a:sym typeface="Calibri"/>
              </a:rPr>
              <a:t>Return items </a:t>
            </a:r>
            <a:r>
              <a:rPr lang="fr-FR" sz="2000" b="1" i="0" u="none" strike="noStrike" cap="none" dirty="0">
                <a:solidFill>
                  <a:schemeClr val="dk1"/>
                </a:solidFill>
                <a:latin typeface="Calibri"/>
                <a:ea typeface="Calibri"/>
                <a:cs typeface="Calibri"/>
                <a:sym typeface="Calibri"/>
              </a:rPr>
              <a:t>:</a:t>
            </a:r>
            <a:endParaRPr sz="18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000"/>
              <a:buFont typeface="Calibri"/>
              <a:buNone/>
            </a:pPr>
            <a:endParaRPr sz="2000" b="0" i="0" u="none" strike="noStrike" cap="none" dirty="0">
              <a:solidFill>
                <a:schemeClr val="dk1"/>
              </a:solidFill>
              <a:latin typeface="Calibri"/>
              <a:ea typeface="Calibri"/>
              <a:cs typeface="Calibri"/>
              <a:sym typeface="Calibri"/>
            </a:endParaRPr>
          </a:p>
          <a:p>
            <a:pPr marL="800100" marR="0" lvl="1" indent="-342900" algn="l" rtl="0">
              <a:lnSpc>
                <a:spcPct val="100000"/>
              </a:lnSpc>
              <a:spcBef>
                <a:spcPts val="0"/>
              </a:spcBef>
              <a:spcAft>
                <a:spcPts val="0"/>
              </a:spcAft>
              <a:buClr>
                <a:srgbClr val="00707F"/>
              </a:buClr>
              <a:buSzPts val="2000"/>
              <a:buFont typeface="Noto Sans Symbols"/>
              <a:buChar char="⮚"/>
            </a:pPr>
            <a:r>
              <a:rPr lang="fr-FR" sz="2000" b="0" i="0" u="none" strike="noStrike" cap="none" dirty="0">
                <a:solidFill>
                  <a:schemeClr val="dk1"/>
                </a:solidFill>
                <a:latin typeface="Calibri"/>
                <a:ea typeface="Calibri"/>
                <a:cs typeface="Calibri"/>
                <a:sym typeface="Calibri"/>
              </a:rPr>
              <a:t>Une pile de documents à rentrer vous attend, on ne connaît donc pas le ou les emprunteurs</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213"/>
        <p:cNvGrpSpPr/>
        <p:nvPr/>
      </p:nvGrpSpPr>
      <p:grpSpPr>
        <a:xfrm>
          <a:off x="0" y="0"/>
          <a:ext cx="0" cy="0"/>
          <a:chOff x="0" y="0"/>
          <a:chExt cx="0" cy="0"/>
        </a:xfrm>
      </p:grpSpPr>
      <p:sp>
        <p:nvSpPr>
          <p:cNvPr id="1214" name="Google Shape;1214;p189"/>
          <p:cNvSpPr txBox="1"/>
          <p:nvPr/>
        </p:nvSpPr>
        <p:spPr>
          <a:xfrm>
            <a:off x="510646" y="684579"/>
            <a:ext cx="8229600" cy="75392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5FA3B0"/>
              </a:buClr>
              <a:buSzPts val="3600"/>
              <a:buFont typeface="Calibri"/>
              <a:buNone/>
            </a:pPr>
            <a:r>
              <a:rPr lang="fr-FR" sz="3600" b="0" i="0" u="none" strike="noStrike" cap="none">
                <a:solidFill>
                  <a:srgbClr val="00707F"/>
                </a:solidFill>
                <a:latin typeface="Calibri"/>
                <a:ea typeface="Calibri"/>
                <a:cs typeface="Calibri"/>
                <a:sym typeface="Calibri"/>
              </a:rPr>
              <a:t>Effectuer un retour de prêt par la fiche lecteur (1)</a:t>
            </a:r>
            <a:endParaRPr sz="1800" b="0" i="0" u="none" strike="noStrike" cap="none">
              <a:solidFill>
                <a:srgbClr val="00707F"/>
              </a:solidFill>
              <a:latin typeface="Calibri"/>
              <a:ea typeface="Calibri"/>
              <a:cs typeface="Calibri"/>
              <a:sym typeface="Calibri"/>
            </a:endParaRPr>
          </a:p>
        </p:txBody>
      </p:sp>
      <p:sp>
        <p:nvSpPr>
          <p:cNvPr id="1215" name="Google Shape;1215;p189"/>
          <p:cNvSpPr txBox="1"/>
          <p:nvPr/>
        </p:nvSpPr>
        <p:spPr>
          <a:xfrm>
            <a:off x="504926" y="4593335"/>
            <a:ext cx="8134146"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r>
              <a:rPr lang="fr-FR" sz="1800" b="0" i="0" u="none" strike="noStrike" cap="none" dirty="0">
                <a:solidFill>
                  <a:schemeClr val="dk1"/>
                </a:solidFill>
                <a:latin typeface="Calibri"/>
                <a:ea typeface="Calibri"/>
                <a:cs typeface="Calibri"/>
                <a:sym typeface="Calibri"/>
              </a:rPr>
              <a:t>Dans l’onglet </a:t>
            </a:r>
            <a:r>
              <a:rPr lang="fr-FR" sz="1800" b="0" i="1" u="none" strike="noStrike" cap="none" dirty="0" err="1">
                <a:solidFill>
                  <a:schemeClr val="dk1"/>
                </a:solidFill>
                <a:latin typeface="Calibri"/>
                <a:ea typeface="Calibri"/>
                <a:cs typeface="Calibri"/>
                <a:sym typeface="Calibri"/>
              </a:rPr>
              <a:t>Returns</a:t>
            </a:r>
            <a:r>
              <a:rPr lang="fr-FR" sz="1800" b="0" i="0" u="none" strike="noStrike" cap="none" dirty="0">
                <a:solidFill>
                  <a:schemeClr val="dk1"/>
                </a:solidFill>
                <a:latin typeface="Calibri"/>
                <a:ea typeface="Calibri"/>
                <a:cs typeface="Calibri"/>
                <a:sym typeface="Calibri"/>
              </a:rPr>
              <a:t> de la fiche du lecteur :</a:t>
            </a:r>
            <a:endParaRPr sz="1800" b="0" i="0" u="none" strike="noStrike" cap="none" dirty="0">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rgbClr val="00707F"/>
              </a:buClr>
              <a:buSzPts val="1800"/>
              <a:buFont typeface="Noto Sans Symbols"/>
              <a:buChar char="⮚"/>
            </a:pPr>
            <a:r>
              <a:rPr lang="fr-FR" sz="1800" b="0" i="0" u="none" strike="noStrike" cap="none" dirty="0">
                <a:solidFill>
                  <a:schemeClr val="dk1"/>
                </a:solidFill>
                <a:latin typeface="Calibri"/>
                <a:ea typeface="Calibri"/>
                <a:cs typeface="Calibri"/>
                <a:sym typeface="Calibri"/>
              </a:rPr>
              <a:t>Scanner le code-barres du document</a:t>
            </a:r>
            <a:endParaRPr sz="1800" b="0" i="1" u="none" strike="noStrike" cap="none" dirty="0">
              <a:solidFill>
                <a:schemeClr val="dk1"/>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Noto Sans Symbols"/>
              <a:buNone/>
            </a:pPr>
            <a:endParaRPr sz="1800" b="0" i="0" u="none" strike="noStrike" cap="none" dirty="0">
              <a:solidFill>
                <a:schemeClr val="dk1"/>
              </a:solidFill>
              <a:latin typeface="Calibri"/>
              <a:ea typeface="Calibri"/>
              <a:cs typeface="Calibri"/>
              <a:sym typeface="Calibri"/>
            </a:endParaRPr>
          </a:p>
          <a:p>
            <a:pPr marL="285750" marR="0" lvl="0" indent="-171450" algn="l" rtl="0">
              <a:lnSpc>
                <a:spcPct val="100000"/>
              </a:lnSpc>
              <a:spcBef>
                <a:spcPts val="0"/>
              </a:spcBef>
              <a:spcAft>
                <a:spcPts val="0"/>
              </a:spcAft>
              <a:buClr>
                <a:schemeClr val="dk2"/>
              </a:buClr>
              <a:buSzPts val="1800"/>
              <a:buFont typeface="Noto Sans Symbols"/>
              <a:buNone/>
            </a:pPr>
            <a:endParaRPr sz="1800" b="0" i="0" u="none" strike="noStrike" cap="none" dirty="0">
              <a:solidFill>
                <a:schemeClr val="dk1"/>
              </a:solidFill>
              <a:latin typeface="Calibri"/>
              <a:ea typeface="Calibri"/>
              <a:cs typeface="Calibri"/>
              <a:sym typeface="Calibri"/>
            </a:endParaRPr>
          </a:p>
        </p:txBody>
      </p:sp>
      <p:sp>
        <p:nvSpPr>
          <p:cNvPr id="1216" name="Google Shape;1216;p18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Calibri"/>
              <a:buNone/>
            </a:pPr>
            <a:fld id="{00000000-1234-1234-1234-123412341234}" type="slidenum">
              <a:rPr lang="fr-FR"/>
              <a:t>68</a:t>
            </a:fld>
            <a:endParaRPr/>
          </a:p>
        </p:txBody>
      </p:sp>
      <p:pic>
        <p:nvPicPr>
          <p:cNvPr id="1217" name="Google Shape;1217;p189"/>
          <p:cNvPicPr preferRelativeResize="0"/>
          <p:nvPr/>
        </p:nvPicPr>
        <p:blipFill rotWithShape="1">
          <a:blip r:embed="rId3">
            <a:alphaModFix/>
          </a:blip>
          <a:srcRect/>
          <a:stretch/>
        </p:blipFill>
        <p:spPr>
          <a:xfrm>
            <a:off x="683536" y="2185036"/>
            <a:ext cx="7776927" cy="1977372"/>
          </a:xfrm>
          <a:prstGeom prst="rect">
            <a:avLst/>
          </a:prstGeom>
          <a:noFill/>
          <a:ln w="9525" cap="flat" cmpd="sng">
            <a:solidFill>
              <a:schemeClr val="dk1"/>
            </a:solidFill>
            <a:prstDash val="solid"/>
            <a:round/>
            <a:headEnd type="none" w="sm" len="sm"/>
            <a:tailEnd type="none" w="sm" len="sm"/>
          </a:ln>
        </p:spPr>
      </p:pic>
      <p:sp>
        <p:nvSpPr>
          <p:cNvPr id="1218" name="Google Shape;1218;p189"/>
          <p:cNvSpPr/>
          <p:nvPr/>
        </p:nvSpPr>
        <p:spPr>
          <a:xfrm>
            <a:off x="1412341" y="2643612"/>
            <a:ext cx="615635" cy="344032"/>
          </a:xfrm>
          <a:prstGeom prst="roundRect">
            <a:avLst>
              <a:gd name="adj" fmla="val 16667"/>
            </a:avLst>
          </a:prstGeom>
          <a:noFill/>
          <a:ln w="25400" cap="flat" cmpd="sng">
            <a:solidFill>
              <a:srgbClr val="C00000"/>
            </a:solidFill>
            <a:prstDash val="solid"/>
            <a:round/>
            <a:headEnd type="none" w="sm" len="sm"/>
            <a:tailEnd type="none" w="sm" len="sm"/>
          </a:ln>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19" name="Google Shape;1219;p189"/>
          <p:cNvSpPr/>
          <p:nvPr/>
        </p:nvSpPr>
        <p:spPr>
          <a:xfrm>
            <a:off x="1720158" y="3089465"/>
            <a:ext cx="2254313" cy="374372"/>
          </a:xfrm>
          <a:prstGeom prst="roundRect">
            <a:avLst>
              <a:gd name="adj" fmla="val 16667"/>
            </a:avLst>
          </a:prstGeom>
          <a:noFill/>
          <a:ln w="25400" cap="flat" cmpd="sng">
            <a:solidFill>
              <a:srgbClr val="C00000"/>
            </a:solidFill>
            <a:prstDash val="solid"/>
            <a:round/>
            <a:headEnd type="none" w="sm" len="sm"/>
            <a:tailEnd type="none" w="sm" len="sm"/>
          </a:ln>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224"/>
        <p:cNvGrpSpPr/>
        <p:nvPr/>
      </p:nvGrpSpPr>
      <p:grpSpPr>
        <a:xfrm>
          <a:off x="0" y="0"/>
          <a:ext cx="0" cy="0"/>
          <a:chOff x="0" y="0"/>
          <a:chExt cx="0" cy="0"/>
        </a:xfrm>
      </p:grpSpPr>
      <p:pic>
        <p:nvPicPr>
          <p:cNvPr id="3" name="Image 2">
            <a:extLst>
              <a:ext uri="{FF2B5EF4-FFF2-40B4-BE49-F238E27FC236}">
                <a16:creationId xmlns:a16="http://schemas.microsoft.com/office/drawing/2014/main" id="{6E7DDC1A-9DD0-EB91-25F6-B76804448706}"/>
              </a:ext>
            </a:extLst>
          </p:cNvPr>
          <p:cNvPicPr>
            <a:picLocks noChangeAspect="1"/>
          </p:cNvPicPr>
          <p:nvPr/>
        </p:nvPicPr>
        <p:blipFill>
          <a:blip r:embed="rId3"/>
          <a:stretch>
            <a:fillRect/>
          </a:stretch>
        </p:blipFill>
        <p:spPr>
          <a:xfrm>
            <a:off x="223480" y="1808486"/>
            <a:ext cx="8803931" cy="2319634"/>
          </a:xfrm>
          <a:prstGeom prst="rect">
            <a:avLst/>
          </a:prstGeom>
          <a:ln>
            <a:solidFill>
              <a:schemeClr val="tx1"/>
            </a:solidFill>
          </a:ln>
        </p:spPr>
      </p:pic>
      <p:sp>
        <p:nvSpPr>
          <p:cNvPr id="1225" name="Google Shape;1225;p190"/>
          <p:cNvSpPr txBox="1"/>
          <p:nvPr/>
        </p:nvSpPr>
        <p:spPr>
          <a:xfrm>
            <a:off x="510646" y="684579"/>
            <a:ext cx="8229600" cy="75392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5FA3B0"/>
              </a:buClr>
              <a:buSzPts val="3600"/>
              <a:buFont typeface="Calibri"/>
              <a:buNone/>
            </a:pPr>
            <a:r>
              <a:rPr lang="fr-FR" sz="3600" b="0" i="0" u="none" strike="noStrike" cap="none">
                <a:solidFill>
                  <a:srgbClr val="00707F"/>
                </a:solidFill>
                <a:latin typeface="Calibri"/>
                <a:ea typeface="Calibri"/>
                <a:cs typeface="Calibri"/>
                <a:sym typeface="Calibri"/>
              </a:rPr>
              <a:t>Effectuer un retour de prêt par la fiche lecteur (2)</a:t>
            </a:r>
            <a:endParaRPr sz="1800" b="0" i="0" u="none" strike="noStrike" cap="none">
              <a:solidFill>
                <a:srgbClr val="00707F"/>
              </a:solidFill>
              <a:latin typeface="Calibri"/>
              <a:ea typeface="Calibri"/>
              <a:cs typeface="Calibri"/>
              <a:sym typeface="Calibri"/>
            </a:endParaRPr>
          </a:p>
        </p:txBody>
      </p:sp>
      <p:sp>
        <p:nvSpPr>
          <p:cNvPr id="1226" name="Google Shape;1226;p190"/>
          <p:cNvSpPr txBox="1"/>
          <p:nvPr/>
        </p:nvSpPr>
        <p:spPr>
          <a:xfrm>
            <a:off x="457200" y="4602064"/>
            <a:ext cx="8225100" cy="1200288"/>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707F"/>
              </a:buClr>
              <a:buSzPts val="1800"/>
              <a:buFont typeface="Noto Sans Symbols"/>
              <a:buChar char="⮚"/>
            </a:pPr>
            <a:r>
              <a:rPr lang="fr-FR" sz="1800" b="0" i="0" u="none" strike="noStrike" cap="none" dirty="0">
                <a:solidFill>
                  <a:schemeClr val="dk1"/>
                </a:solidFill>
                <a:latin typeface="Calibri"/>
                <a:ea typeface="Calibri"/>
                <a:cs typeface="Calibri"/>
                <a:sym typeface="Calibri"/>
              </a:rPr>
              <a:t>Alma indique  la destination du document : </a:t>
            </a:r>
            <a:r>
              <a:rPr lang="fr-FR" sz="1800" b="0" i="0" u="none" strike="noStrike" cap="none" dirty="0" err="1">
                <a:solidFill>
                  <a:schemeClr val="dk1"/>
                </a:solidFill>
                <a:latin typeface="Calibri"/>
                <a:ea typeface="Calibri"/>
                <a:cs typeface="Calibri"/>
                <a:sym typeface="Calibri"/>
              </a:rPr>
              <a:t>Reshelve</a:t>
            </a:r>
            <a:r>
              <a:rPr lang="fr-FR" sz="1800" b="0" i="0" u="none" strike="noStrike" cap="none" dirty="0">
                <a:solidFill>
                  <a:schemeClr val="dk1"/>
                </a:solidFill>
                <a:latin typeface="Calibri"/>
                <a:ea typeface="Calibri"/>
                <a:cs typeface="Calibri"/>
                <a:sym typeface="Calibri"/>
              </a:rPr>
              <a:t> to … = rangement en rayon dans la bibliothèque où se trouve le Circulation Desk</a:t>
            </a:r>
            <a:endParaRPr dirty="0"/>
          </a:p>
          <a:p>
            <a:pPr marL="0" marR="0" lvl="0" indent="0" algn="l" rtl="0">
              <a:lnSpc>
                <a:spcPct val="100000"/>
              </a:lnSpc>
              <a:spcBef>
                <a:spcPts val="0"/>
              </a:spcBef>
              <a:spcAft>
                <a:spcPts val="0"/>
              </a:spcAft>
              <a:buNone/>
            </a:pPr>
            <a:endParaRPr sz="1800" b="0" i="0" u="none" strike="noStrike" cap="none" dirty="0">
              <a:solidFill>
                <a:schemeClr val="dk1"/>
              </a:solidFill>
              <a:latin typeface="Calibri"/>
              <a:ea typeface="Calibri"/>
              <a:cs typeface="Calibri"/>
              <a:sym typeface="Calibri"/>
            </a:endParaRPr>
          </a:p>
          <a:p>
            <a:pPr marL="285750" marR="0" lvl="0" indent="-171450" algn="l" rtl="0">
              <a:lnSpc>
                <a:spcPct val="100000"/>
              </a:lnSpc>
              <a:spcBef>
                <a:spcPts val="0"/>
              </a:spcBef>
              <a:spcAft>
                <a:spcPts val="0"/>
              </a:spcAft>
              <a:buClr>
                <a:schemeClr val="dk2"/>
              </a:buClr>
              <a:buSzPts val="1800"/>
              <a:buFont typeface="Noto Sans Symbols"/>
              <a:buNone/>
            </a:pPr>
            <a:endParaRPr sz="1800" b="0" i="0" u="none" strike="noStrike" cap="none" dirty="0">
              <a:solidFill>
                <a:schemeClr val="dk1"/>
              </a:solidFill>
              <a:latin typeface="Calibri"/>
              <a:ea typeface="Calibri"/>
              <a:cs typeface="Calibri"/>
              <a:sym typeface="Calibri"/>
            </a:endParaRPr>
          </a:p>
        </p:txBody>
      </p:sp>
      <p:sp>
        <p:nvSpPr>
          <p:cNvPr id="1227" name="Google Shape;1227;p19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Calibri"/>
              <a:buNone/>
            </a:pPr>
            <a:fld id="{00000000-1234-1234-1234-123412341234}" type="slidenum">
              <a:rPr lang="fr-FR"/>
              <a:t>69</a:t>
            </a:fld>
            <a:endParaRPr/>
          </a:p>
        </p:txBody>
      </p:sp>
      <p:sp>
        <p:nvSpPr>
          <p:cNvPr id="1230" name="Google Shape;1230;p190"/>
          <p:cNvSpPr/>
          <p:nvPr/>
        </p:nvSpPr>
        <p:spPr>
          <a:xfrm>
            <a:off x="1777074" y="3133666"/>
            <a:ext cx="896275" cy="914400"/>
          </a:xfrm>
          <a:prstGeom prst="roundRect">
            <a:avLst>
              <a:gd name="adj" fmla="val 16667"/>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69" name="Google Shape;269;p7"/>
          <p:cNvPicPr preferRelativeResize="0"/>
          <p:nvPr/>
        </p:nvPicPr>
        <p:blipFill rotWithShape="1">
          <a:blip r:embed="rId3">
            <a:alphaModFix/>
          </a:blip>
          <a:srcRect/>
          <a:stretch/>
        </p:blipFill>
        <p:spPr>
          <a:xfrm>
            <a:off x="1763621" y="1523851"/>
            <a:ext cx="5616757" cy="4291900"/>
          </a:xfrm>
          <a:prstGeom prst="rect">
            <a:avLst/>
          </a:prstGeom>
          <a:noFill/>
          <a:ln w="9525" cap="flat" cmpd="sng">
            <a:solidFill>
              <a:schemeClr val="dk1"/>
            </a:solidFill>
            <a:prstDash val="solid"/>
            <a:round/>
            <a:headEnd type="none" w="sm" len="sm"/>
            <a:tailEnd type="none" w="sm" len="sm"/>
          </a:ln>
        </p:spPr>
      </p:pic>
      <p:sp>
        <p:nvSpPr>
          <p:cNvPr id="270" name="Google Shape;270;p7"/>
          <p:cNvSpPr txBox="1"/>
          <p:nvPr/>
        </p:nvSpPr>
        <p:spPr>
          <a:xfrm>
            <a:off x="457200" y="796092"/>
            <a:ext cx="8229600" cy="62154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5FA3B0"/>
              </a:buClr>
              <a:buSzPts val="3600"/>
              <a:buFont typeface="Calibri"/>
              <a:buNone/>
            </a:pPr>
            <a:r>
              <a:rPr lang="fr-FR" sz="3600" b="0" i="1" dirty="0">
                <a:solidFill>
                  <a:srgbClr val="00707F"/>
                </a:solidFill>
                <a:latin typeface="Calibri"/>
                <a:ea typeface="Calibri"/>
                <a:cs typeface="Calibri"/>
                <a:sym typeface="Calibri"/>
              </a:rPr>
              <a:t>Quick links </a:t>
            </a:r>
            <a:r>
              <a:rPr lang="fr-FR" sz="3600" b="0" i="0" dirty="0">
                <a:solidFill>
                  <a:srgbClr val="00707F"/>
                </a:solidFill>
                <a:latin typeface="Calibri"/>
                <a:ea typeface="Calibri"/>
                <a:cs typeface="Calibri"/>
                <a:sym typeface="Calibri"/>
              </a:rPr>
              <a:t>(2)</a:t>
            </a:r>
            <a:endParaRPr dirty="0">
              <a:solidFill>
                <a:srgbClr val="00707F"/>
              </a:solidFill>
            </a:endParaRPr>
          </a:p>
        </p:txBody>
      </p:sp>
      <p:sp>
        <p:nvSpPr>
          <p:cNvPr id="271" name="Google Shape;271;p7"/>
          <p:cNvSpPr txBox="1"/>
          <p:nvPr/>
        </p:nvSpPr>
        <p:spPr>
          <a:xfrm>
            <a:off x="461819" y="5994701"/>
            <a:ext cx="822498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1"/>
                </a:solidFill>
                <a:latin typeface="Calibri"/>
                <a:ea typeface="Calibri"/>
                <a:cs typeface="Calibri"/>
                <a:sym typeface="Calibri"/>
              </a:rPr>
              <a:t>Cliquer sur </a:t>
            </a:r>
            <a:r>
              <a:rPr lang="fr-FR" sz="1800" i="1">
                <a:solidFill>
                  <a:schemeClr val="dk1"/>
                </a:solidFill>
                <a:latin typeface="Calibri"/>
                <a:ea typeface="Calibri"/>
                <a:cs typeface="Calibri"/>
                <a:sym typeface="Calibri"/>
              </a:rPr>
              <a:t>Alma Production</a:t>
            </a:r>
            <a:r>
              <a:rPr lang="fr-FR" sz="1800">
                <a:solidFill>
                  <a:schemeClr val="dk1"/>
                </a:solidFill>
                <a:latin typeface="Calibri"/>
                <a:ea typeface="Calibri"/>
                <a:cs typeface="Calibri"/>
                <a:sym typeface="Calibri"/>
              </a:rPr>
              <a:t>(★) pour afficher les liens que vous aurez cochés</a:t>
            </a:r>
            <a:endParaRPr/>
          </a:p>
          <a:p>
            <a:pPr marL="0" marR="0" lvl="0" indent="0" algn="l" rtl="0">
              <a:spcBef>
                <a:spcPts val="0"/>
              </a:spcBef>
              <a:spcAft>
                <a:spcPts val="0"/>
              </a:spcAft>
              <a:buNone/>
            </a:pPr>
            <a:r>
              <a:rPr lang="fr-FR" sz="1800">
                <a:solidFill>
                  <a:schemeClr val="dk1"/>
                </a:solidFill>
                <a:latin typeface="Calibri"/>
                <a:ea typeface="Calibri"/>
                <a:cs typeface="Calibri"/>
                <a:sym typeface="Calibri"/>
              </a:rPr>
              <a:t>Cliquer sur </a:t>
            </a:r>
            <a:r>
              <a:rPr lang="fr-FR" sz="1800" i="1">
                <a:solidFill>
                  <a:schemeClr val="dk1"/>
                </a:solidFill>
                <a:latin typeface="Calibri"/>
                <a:ea typeface="Calibri"/>
                <a:cs typeface="Calibri"/>
                <a:sym typeface="Calibri"/>
              </a:rPr>
              <a:t>Pin Quick Links menu </a:t>
            </a:r>
            <a:r>
              <a:rPr lang="fr-FR" sz="1800">
                <a:solidFill>
                  <a:schemeClr val="dk1"/>
                </a:solidFill>
                <a:latin typeface="Calibri"/>
                <a:ea typeface="Calibri"/>
                <a:cs typeface="Calibri"/>
                <a:sym typeface="Calibri"/>
              </a:rPr>
              <a:t>pour ajouter ce menu sur votre page d’accueil</a:t>
            </a:r>
            <a:endParaRPr sz="1800">
              <a:solidFill>
                <a:schemeClr val="dk1"/>
              </a:solidFill>
              <a:latin typeface="Calibri"/>
              <a:ea typeface="Calibri"/>
              <a:cs typeface="Calibri"/>
              <a:sym typeface="Calibri"/>
            </a:endParaRPr>
          </a:p>
        </p:txBody>
      </p:sp>
      <p:sp>
        <p:nvSpPr>
          <p:cNvPr id="272" name="Google Shape;272;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7</a:t>
            </a:fld>
            <a:endParaRPr/>
          </a:p>
        </p:txBody>
      </p:sp>
      <p:sp>
        <p:nvSpPr>
          <p:cNvPr id="2" name="Rectangle : coins arrondis 1">
            <a:extLst>
              <a:ext uri="{FF2B5EF4-FFF2-40B4-BE49-F238E27FC236}">
                <a16:creationId xmlns:a16="http://schemas.microsoft.com/office/drawing/2014/main" id="{7661837D-2175-71BF-788C-54535132CA29}"/>
              </a:ext>
            </a:extLst>
          </p:cNvPr>
          <p:cNvSpPr/>
          <p:nvPr/>
        </p:nvSpPr>
        <p:spPr>
          <a:xfrm>
            <a:off x="1721089" y="1491952"/>
            <a:ext cx="830723" cy="621546"/>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 coins arrondis 2">
            <a:extLst>
              <a:ext uri="{FF2B5EF4-FFF2-40B4-BE49-F238E27FC236}">
                <a16:creationId xmlns:a16="http://schemas.microsoft.com/office/drawing/2014/main" id="{66A45EDA-E366-01D4-2459-2145249782DB}"/>
              </a:ext>
            </a:extLst>
          </p:cNvPr>
          <p:cNvSpPr/>
          <p:nvPr/>
        </p:nvSpPr>
        <p:spPr>
          <a:xfrm>
            <a:off x="2817628" y="4752753"/>
            <a:ext cx="1552353" cy="297712"/>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1236" name="Google Shape;1236;p191"/>
          <p:cNvSpPr txBox="1"/>
          <p:nvPr/>
        </p:nvSpPr>
        <p:spPr>
          <a:xfrm>
            <a:off x="457200" y="526668"/>
            <a:ext cx="8229600" cy="62154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5FA3B0"/>
              </a:buClr>
              <a:buSzPts val="3200"/>
              <a:buFont typeface="Calibri"/>
              <a:buNone/>
            </a:pPr>
            <a:r>
              <a:rPr lang="fr-FR" sz="3200" b="0" i="0" u="none" strike="noStrike" cap="none">
                <a:solidFill>
                  <a:srgbClr val="00707F"/>
                </a:solidFill>
                <a:latin typeface="Calibri"/>
                <a:ea typeface="Calibri"/>
                <a:cs typeface="Calibri"/>
                <a:sym typeface="Calibri"/>
              </a:rPr>
              <a:t>Effectuer un retour de prêt par le </a:t>
            </a:r>
            <a:r>
              <a:rPr lang="fr-FR" sz="3200" b="0" i="1" u="none" strike="noStrike" cap="none">
                <a:solidFill>
                  <a:srgbClr val="00707F"/>
                </a:solidFill>
                <a:latin typeface="Calibri"/>
                <a:ea typeface="Calibri"/>
                <a:cs typeface="Calibri"/>
                <a:sym typeface="Calibri"/>
              </a:rPr>
              <a:t>Return Items</a:t>
            </a:r>
            <a:endParaRPr sz="3200" b="0" i="1" u="none" strike="noStrike" cap="none">
              <a:solidFill>
                <a:srgbClr val="00707F"/>
              </a:solidFill>
              <a:latin typeface="Calibri"/>
              <a:ea typeface="Calibri"/>
              <a:cs typeface="Calibri"/>
              <a:sym typeface="Calibri"/>
            </a:endParaRPr>
          </a:p>
        </p:txBody>
      </p:sp>
      <p:sp>
        <p:nvSpPr>
          <p:cNvPr id="1237" name="Google Shape;1237;p191"/>
          <p:cNvSpPr txBox="1"/>
          <p:nvPr/>
        </p:nvSpPr>
        <p:spPr>
          <a:xfrm>
            <a:off x="4468850" y="2268275"/>
            <a:ext cx="3523500" cy="1477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r>
              <a:rPr lang="fr-FR" sz="1800" b="0" i="0" u="none" strike="noStrike" cap="none">
                <a:solidFill>
                  <a:schemeClr val="dk1"/>
                </a:solidFill>
                <a:latin typeface="Calibri"/>
                <a:ea typeface="Calibri"/>
                <a:cs typeface="Calibri"/>
                <a:sym typeface="Calibri"/>
              </a:rPr>
              <a:t>Dans le menu </a:t>
            </a:r>
            <a:r>
              <a:rPr lang="fr-FR" sz="1800" b="0" i="1" u="none" strike="noStrike" cap="none">
                <a:solidFill>
                  <a:schemeClr val="dk1"/>
                </a:solidFill>
                <a:latin typeface="Calibri"/>
                <a:ea typeface="Calibri"/>
                <a:cs typeface="Calibri"/>
                <a:sym typeface="Calibri"/>
              </a:rPr>
              <a:t>Fulfillment</a:t>
            </a: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Noto Sans Symbols"/>
              <a:buChar char="▪"/>
            </a:pPr>
            <a:r>
              <a:rPr lang="fr-FR" sz="1800" b="0" i="0" u="none" strike="noStrike" cap="none">
                <a:solidFill>
                  <a:schemeClr val="dk1"/>
                </a:solidFill>
                <a:latin typeface="Calibri"/>
                <a:ea typeface="Calibri"/>
                <a:cs typeface="Calibri"/>
                <a:sym typeface="Calibri"/>
              </a:rPr>
              <a:t>Sélectionner </a:t>
            </a:r>
            <a:r>
              <a:rPr lang="fr-FR" sz="1800" b="0" i="1" u="none" strike="noStrike" cap="none">
                <a:solidFill>
                  <a:schemeClr val="dk1"/>
                </a:solidFill>
                <a:latin typeface="Calibri"/>
                <a:ea typeface="Calibri"/>
                <a:cs typeface="Calibri"/>
                <a:sym typeface="Calibri"/>
              </a:rPr>
              <a:t>Return Items</a:t>
            </a: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Noto Sans Symbols"/>
              <a:buChar char="▪"/>
            </a:pPr>
            <a:r>
              <a:rPr lang="fr-FR" sz="1800" b="0" i="0" u="none" strike="noStrike" cap="none">
                <a:solidFill>
                  <a:schemeClr val="dk1"/>
                </a:solidFill>
                <a:latin typeface="Calibri"/>
                <a:ea typeface="Calibri"/>
                <a:cs typeface="Calibri"/>
                <a:sym typeface="Calibri"/>
              </a:rPr>
              <a:t>Scanner le code-barres</a:t>
            </a:r>
            <a:endParaRPr sz="1800" b="0" i="0" u="none" strike="noStrike" cap="none">
              <a:solidFill>
                <a:schemeClr val="dk1"/>
              </a:solidFill>
              <a:latin typeface="Calibri"/>
              <a:ea typeface="Calibri"/>
              <a:cs typeface="Calibri"/>
              <a:sym typeface="Calibri"/>
            </a:endParaRPr>
          </a:p>
          <a:p>
            <a:pPr marL="285750" marR="0" lvl="0" indent="-171450" algn="l" rtl="0">
              <a:lnSpc>
                <a:spcPct val="100000"/>
              </a:lnSpc>
              <a:spcBef>
                <a:spcPts val="0"/>
              </a:spcBef>
              <a:spcAft>
                <a:spcPts val="0"/>
              </a:spcAft>
              <a:buClr>
                <a:schemeClr val="dk2"/>
              </a:buClr>
              <a:buSzPts val="1800"/>
              <a:buFont typeface="Noto Sans Symbols"/>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r>
              <a:rPr lang="fr-FR"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238" name="Google Shape;1238;p19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Calibri"/>
              <a:buNone/>
            </a:pPr>
            <a:fld id="{00000000-1234-1234-1234-123412341234}" type="slidenum">
              <a:rPr lang="fr-FR"/>
              <a:t>70</a:t>
            </a:fld>
            <a:endParaRPr/>
          </a:p>
        </p:txBody>
      </p:sp>
      <p:pic>
        <p:nvPicPr>
          <p:cNvPr id="4" name="Image 3">
            <a:extLst>
              <a:ext uri="{FF2B5EF4-FFF2-40B4-BE49-F238E27FC236}">
                <a16:creationId xmlns:a16="http://schemas.microsoft.com/office/drawing/2014/main" id="{3BB16B4C-6835-359D-8EBE-69FA324D92F1}"/>
              </a:ext>
            </a:extLst>
          </p:cNvPr>
          <p:cNvPicPr>
            <a:picLocks noChangeAspect="1"/>
          </p:cNvPicPr>
          <p:nvPr/>
        </p:nvPicPr>
        <p:blipFill>
          <a:blip r:embed="rId3"/>
          <a:stretch>
            <a:fillRect/>
          </a:stretch>
        </p:blipFill>
        <p:spPr>
          <a:xfrm>
            <a:off x="489369" y="5481537"/>
            <a:ext cx="8165261" cy="1101846"/>
          </a:xfrm>
          <a:prstGeom prst="rect">
            <a:avLst/>
          </a:prstGeom>
          <a:ln>
            <a:solidFill>
              <a:schemeClr val="tx1"/>
            </a:solidFill>
          </a:ln>
        </p:spPr>
      </p:pic>
      <p:sp>
        <p:nvSpPr>
          <p:cNvPr id="1243" name="Google Shape;1243;p191"/>
          <p:cNvSpPr/>
          <p:nvPr/>
        </p:nvSpPr>
        <p:spPr>
          <a:xfrm>
            <a:off x="632477" y="5953489"/>
            <a:ext cx="3748135" cy="392228"/>
          </a:xfrm>
          <a:prstGeom prst="roundRect">
            <a:avLst>
              <a:gd name="adj" fmla="val 16667"/>
            </a:avLst>
          </a:prstGeom>
          <a:noFill/>
          <a:ln w="25400" cap="flat" cmpd="sng">
            <a:solidFill>
              <a:srgbClr val="C00000"/>
            </a:solidFill>
            <a:prstDash val="solid"/>
            <a:round/>
            <a:headEnd type="none" w="sm" len="sm"/>
            <a:tailEnd type="none" w="sm" len="sm"/>
          </a:ln>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 name="Image 2">
            <a:extLst>
              <a:ext uri="{FF2B5EF4-FFF2-40B4-BE49-F238E27FC236}">
                <a16:creationId xmlns:a16="http://schemas.microsoft.com/office/drawing/2014/main" id="{49601595-E6A7-242A-A9FD-E17833AF1D6E}"/>
              </a:ext>
            </a:extLst>
          </p:cNvPr>
          <p:cNvPicPr>
            <a:picLocks noChangeAspect="1"/>
          </p:cNvPicPr>
          <p:nvPr/>
        </p:nvPicPr>
        <p:blipFill>
          <a:blip r:embed="rId4"/>
          <a:stretch>
            <a:fillRect/>
          </a:stretch>
        </p:blipFill>
        <p:spPr>
          <a:xfrm>
            <a:off x="457200" y="1148214"/>
            <a:ext cx="3250284" cy="4257079"/>
          </a:xfrm>
          <a:prstGeom prst="rect">
            <a:avLst/>
          </a:prstGeom>
          <a:noFill/>
          <a:ln>
            <a:solidFill>
              <a:schemeClr val="dk2"/>
            </a:solidFill>
          </a:ln>
        </p:spPr>
      </p:pic>
      <p:sp>
        <p:nvSpPr>
          <p:cNvPr id="5" name="Google Shape;1243;p191">
            <a:extLst>
              <a:ext uri="{FF2B5EF4-FFF2-40B4-BE49-F238E27FC236}">
                <a16:creationId xmlns:a16="http://schemas.microsoft.com/office/drawing/2014/main" id="{B14D96E5-626E-B74D-4EF4-6EB52D633C90}"/>
              </a:ext>
            </a:extLst>
          </p:cNvPr>
          <p:cNvSpPr/>
          <p:nvPr/>
        </p:nvSpPr>
        <p:spPr>
          <a:xfrm>
            <a:off x="1280970" y="1989866"/>
            <a:ext cx="1100282" cy="211363"/>
          </a:xfrm>
          <a:prstGeom prst="roundRect">
            <a:avLst>
              <a:gd name="adj" fmla="val 16667"/>
            </a:avLst>
          </a:prstGeom>
          <a:noFill/>
          <a:ln w="25400" cap="flat" cmpd="sng">
            <a:solidFill>
              <a:srgbClr val="C00000"/>
            </a:solidFill>
            <a:prstDash val="solid"/>
            <a:round/>
            <a:headEnd type="none" w="sm" len="sm"/>
            <a:tailEnd type="none" w="sm" len="sm"/>
          </a:ln>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 name="Google Shape;1243;p191">
            <a:extLst>
              <a:ext uri="{FF2B5EF4-FFF2-40B4-BE49-F238E27FC236}">
                <a16:creationId xmlns:a16="http://schemas.microsoft.com/office/drawing/2014/main" id="{85C1358B-D6D2-55F9-6E02-E3BF3CD9169D}"/>
              </a:ext>
            </a:extLst>
          </p:cNvPr>
          <p:cNvSpPr/>
          <p:nvPr/>
        </p:nvSpPr>
        <p:spPr>
          <a:xfrm>
            <a:off x="489369" y="3007024"/>
            <a:ext cx="791601" cy="533617"/>
          </a:xfrm>
          <a:prstGeom prst="roundRect">
            <a:avLst>
              <a:gd name="adj" fmla="val 16667"/>
            </a:avLst>
          </a:prstGeom>
          <a:noFill/>
          <a:ln w="25400" cap="flat" cmpd="sng">
            <a:solidFill>
              <a:srgbClr val="C00000"/>
            </a:solidFill>
            <a:prstDash val="solid"/>
            <a:round/>
            <a:headEnd type="none" w="sm" len="sm"/>
            <a:tailEnd type="none" w="sm" len="sm"/>
          </a:ln>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248"/>
        <p:cNvGrpSpPr/>
        <p:nvPr/>
      </p:nvGrpSpPr>
      <p:grpSpPr>
        <a:xfrm>
          <a:off x="0" y="0"/>
          <a:ext cx="0" cy="0"/>
          <a:chOff x="0" y="0"/>
          <a:chExt cx="0" cy="0"/>
        </a:xfrm>
      </p:grpSpPr>
      <p:sp>
        <p:nvSpPr>
          <p:cNvPr id="1249" name="Google Shape;1249;p19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r-FR"/>
              <a:t>71</a:t>
            </a:fld>
            <a:endParaRPr/>
          </a:p>
        </p:txBody>
      </p:sp>
      <p:sp>
        <p:nvSpPr>
          <p:cNvPr id="1250" name="Google Shape;1250;p192"/>
          <p:cNvSpPr txBox="1"/>
          <p:nvPr/>
        </p:nvSpPr>
        <p:spPr>
          <a:xfrm>
            <a:off x="495000" y="567225"/>
            <a:ext cx="8477100" cy="129263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fr-FR" sz="3600" b="0" i="0" u="none" strike="noStrike" cap="none">
                <a:solidFill>
                  <a:srgbClr val="00707F"/>
                </a:solidFill>
                <a:latin typeface="Calibri"/>
                <a:ea typeface="Calibri"/>
                <a:cs typeface="Calibri"/>
                <a:sym typeface="Calibri"/>
              </a:rPr>
              <a:t>Retour de prêt – cas particulier (1) : retour d’un document d’une autre implantation</a:t>
            </a:r>
            <a:endParaRPr/>
          </a:p>
        </p:txBody>
      </p:sp>
      <p:sp>
        <p:nvSpPr>
          <p:cNvPr id="1251" name="Google Shape;1251;p192"/>
          <p:cNvSpPr txBox="1"/>
          <p:nvPr/>
        </p:nvSpPr>
        <p:spPr>
          <a:xfrm>
            <a:off x="1227225" y="3665125"/>
            <a:ext cx="5940300" cy="2677626"/>
          </a:xfrm>
          <a:prstGeom prst="rect">
            <a:avLst/>
          </a:prstGeom>
          <a:noFill/>
          <a:ln>
            <a:noFill/>
          </a:ln>
        </p:spPr>
        <p:txBody>
          <a:bodyPr spcFirstLastPara="1" wrap="square" lIns="91425" tIns="91425" rIns="91425" bIns="91425" anchor="t" anchorCtr="0">
            <a:spAutoFit/>
          </a:bodyPr>
          <a:lstStyle/>
          <a:p>
            <a:pPr marL="285750" marR="0" lvl="0" indent="-171450" algn="l" rtl="0">
              <a:lnSpc>
                <a:spcPct val="100000"/>
              </a:lnSpc>
              <a:spcBef>
                <a:spcPts val="0"/>
              </a:spcBef>
              <a:spcAft>
                <a:spcPts val="0"/>
              </a:spcAft>
              <a:buClr>
                <a:schemeClr val="dk1"/>
              </a:buClr>
              <a:buSzPts val="1800"/>
              <a:buFont typeface="Noto Sans Symbols"/>
              <a:buNone/>
            </a:pPr>
            <a:endParaRPr sz="1800" b="0" i="0" u="none" strike="noStrike" cap="none" dirty="0">
              <a:solidFill>
                <a:schemeClr val="dk1"/>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Noto Sans Symbols"/>
              <a:buNone/>
            </a:pPr>
            <a:endParaRPr sz="1800" b="0" i="0" u="none" strike="noStrike" cap="none" dirty="0">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rgbClr val="00707F"/>
              </a:buClr>
              <a:buSzPts val="1800"/>
              <a:buFont typeface="Noto Sans Symbols"/>
              <a:buChar char="⮚"/>
            </a:pPr>
            <a:r>
              <a:rPr lang="fr-FR" sz="1800" b="0" i="0" u="none" strike="noStrike" cap="none" dirty="0">
                <a:solidFill>
                  <a:schemeClr val="dk1"/>
                </a:solidFill>
                <a:latin typeface="Calibri"/>
                <a:ea typeface="Calibri"/>
                <a:cs typeface="Calibri"/>
                <a:sym typeface="Calibri"/>
              </a:rPr>
              <a:t>Dans les </a:t>
            </a:r>
            <a:r>
              <a:rPr lang="fr-FR" sz="1800" b="0" i="1" u="none" strike="noStrike" cap="none" dirty="0">
                <a:solidFill>
                  <a:schemeClr val="dk1"/>
                </a:solidFill>
                <a:latin typeface="Calibri"/>
                <a:ea typeface="Calibri"/>
                <a:cs typeface="Calibri"/>
                <a:sym typeface="Calibri"/>
              </a:rPr>
              <a:t>Pick-up Location</a:t>
            </a:r>
            <a:r>
              <a:rPr lang="fr-FR" sz="1800" b="0" i="0" u="none" strike="noStrike" cap="none" dirty="0">
                <a:solidFill>
                  <a:schemeClr val="dk1"/>
                </a:solidFill>
                <a:latin typeface="Calibri"/>
                <a:ea typeface="Calibri"/>
                <a:cs typeface="Calibri"/>
                <a:sym typeface="Calibri"/>
              </a:rPr>
              <a:t>, vous êtes amenés à effectuer des retours d’</a:t>
            </a:r>
            <a:r>
              <a:rPr lang="fr-FR" sz="1800" b="0" i="1" u="none" strike="noStrike" cap="none" dirty="0">
                <a:solidFill>
                  <a:schemeClr val="dk1"/>
                </a:solidFill>
                <a:latin typeface="Calibri"/>
                <a:ea typeface="Calibri"/>
                <a:cs typeface="Calibri"/>
                <a:sym typeface="Calibri"/>
              </a:rPr>
              <a:t>items</a:t>
            </a:r>
            <a:r>
              <a:rPr lang="fr-FR" sz="1800" b="0" i="0" u="none" strike="noStrike" cap="none" dirty="0">
                <a:solidFill>
                  <a:schemeClr val="dk1"/>
                </a:solidFill>
                <a:latin typeface="Calibri"/>
                <a:ea typeface="Calibri"/>
                <a:cs typeface="Calibri"/>
                <a:sym typeface="Calibri"/>
              </a:rPr>
              <a:t> provenant d’autres implantations</a:t>
            </a: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rgbClr val="00707F"/>
              </a:buClr>
              <a:buSzPts val="1800"/>
              <a:buFont typeface="Noto Sans Symbols"/>
              <a:buChar char="⮚"/>
            </a:pPr>
            <a:r>
              <a:rPr lang="fr-FR" sz="1800" b="0" i="0" u="none" strike="noStrike" cap="none" dirty="0">
                <a:solidFill>
                  <a:schemeClr val="dk1"/>
                </a:solidFill>
                <a:latin typeface="Calibri"/>
                <a:ea typeface="Calibri"/>
                <a:cs typeface="Calibri"/>
                <a:sym typeface="Calibri"/>
              </a:rPr>
              <a:t>Après le </a:t>
            </a:r>
            <a:r>
              <a:rPr lang="fr-FR" sz="1800" b="0" i="1" u="none" strike="noStrike" cap="none" dirty="0">
                <a:solidFill>
                  <a:schemeClr val="dk1"/>
                </a:solidFill>
                <a:latin typeface="Calibri"/>
                <a:ea typeface="Calibri"/>
                <a:cs typeface="Calibri"/>
                <a:sym typeface="Calibri"/>
              </a:rPr>
              <a:t>scan</a:t>
            </a:r>
            <a:r>
              <a:rPr lang="fr-FR" sz="1800" b="0" i="0" u="none" strike="noStrike" cap="none" dirty="0">
                <a:solidFill>
                  <a:schemeClr val="dk1"/>
                </a:solidFill>
                <a:latin typeface="Calibri"/>
                <a:ea typeface="Calibri"/>
                <a:cs typeface="Calibri"/>
                <a:sym typeface="Calibri"/>
              </a:rPr>
              <a:t> du code-barres, une fenêtre pop-up apparaît. Cette fenêtre vous indique vers quelle implantation l’</a:t>
            </a:r>
            <a:r>
              <a:rPr lang="fr-FR" sz="1800" b="0" i="1" u="none" strike="noStrike" cap="none" dirty="0">
                <a:solidFill>
                  <a:schemeClr val="dk1"/>
                </a:solidFill>
                <a:latin typeface="Calibri"/>
                <a:ea typeface="Calibri"/>
                <a:cs typeface="Calibri"/>
                <a:sym typeface="Calibri"/>
              </a:rPr>
              <a:t>item</a:t>
            </a:r>
            <a:r>
              <a:rPr lang="fr-FR" sz="1800" b="0" i="0" u="none" strike="noStrike" cap="none" dirty="0">
                <a:solidFill>
                  <a:schemeClr val="dk1"/>
                </a:solidFill>
                <a:latin typeface="Calibri"/>
                <a:ea typeface="Calibri"/>
                <a:cs typeface="Calibri"/>
                <a:sym typeface="Calibri"/>
              </a:rPr>
              <a:t> part en transit</a:t>
            </a:r>
            <a:endParaRPr sz="1800" b="0" i="0" u="none" strike="noStrike" cap="none" dirty="0">
              <a:solidFill>
                <a:schemeClr val="dk1"/>
              </a:solidFill>
              <a:latin typeface="Calibri"/>
              <a:ea typeface="Calibri"/>
              <a:cs typeface="Calibri"/>
              <a:sym typeface="Calibri"/>
            </a:endParaRPr>
          </a:p>
          <a:p>
            <a:pPr marL="285750" marR="0" lvl="0" indent="-171450" algn="l" rtl="0">
              <a:lnSpc>
                <a:spcPct val="100000"/>
              </a:lnSpc>
              <a:spcBef>
                <a:spcPts val="0"/>
              </a:spcBef>
              <a:spcAft>
                <a:spcPts val="0"/>
              </a:spcAft>
              <a:buClr>
                <a:schemeClr val="dk2"/>
              </a:buClr>
              <a:buSzPts val="1800"/>
              <a:buFont typeface="Noto Sans Symbols"/>
              <a:buNone/>
            </a:pPr>
            <a:endParaRPr sz="1800" b="0" i="1" u="none" strike="noStrike" cap="none" dirty="0">
              <a:solidFill>
                <a:schemeClr val="dk1"/>
              </a:solidFill>
              <a:latin typeface="Calibri"/>
              <a:ea typeface="Calibri"/>
              <a:cs typeface="Calibri"/>
              <a:sym typeface="Calibri"/>
            </a:endParaRPr>
          </a:p>
        </p:txBody>
      </p:sp>
      <p:pic>
        <p:nvPicPr>
          <p:cNvPr id="6" name="Image 5">
            <a:extLst>
              <a:ext uri="{FF2B5EF4-FFF2-40B4-BE49-F238E27FC236}">
                <a16:creationId xmlns:a16="http://schemas.microsoft.com/office/drawing/2014/main" id="{F666587B-DD70-35EE-687A-A1B0A988D498}"/>
              </a:ext>
            </a:extLst>
          </p:cNvPr>
          <p:cNvPicPr>
            <a:picLocks noChangeAspect="1"/>
          </p:cNvPicPr>
          <p:nvPr/>
        </p:nvPicPr>
        <p:blipFill>
          <a:blip r:embed="rId3"/>
          <a:stretch>
            <a:fillRect/>
          </a:stretch>
        </p:blipFill>
        <p:spPr>
          <a:xfrm>
            <a:off x="342309" y="2179967"/>
            <a:ext cx="8459381" cy="1810003"/>
          </a:xfrm>
          <a:prstGeom prst="rect">
            <a:avLst/>
          </a:prstGeom>
          <a:ln>
            <a:solidFill>
              <a:schemeClr val="tx1"/>
            </a:solid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257"/>
        <p:cNvGrpSpPr/>
        <p:nvPr/>
      </p:nvGrpSpPr>
      <p:grpSpPr>
        <a:xfrm>
          <a:off x="0" y="0"/>
          <a:ext cx="0" cy="0"/>
          <a:chOff x="0" y="0"/>
          <a:chExt cx="0" cy="0"/>
        </a:xfrm>
      </p:grpSpPr>
      <p:sp>
        <p:nvSpPr>
          <p:cNvPr id="1258" name="Google Shape;1258;p19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r-FR"/>
              <a:t>72</a:t>
            </a:fld>
            <a:endParaRPr/>
          </a:p>
        </p:txBody>
      </p:sp>
      <p:sp>
        <p:nvSpPr>
          <p:cNvPr id="1259" name="Google Shape;1259;p193"/>
          <p:cNvSpPr txBox="1"/>
          <p:nvPr/>
        </p:nvSpPr>
        <p:spPr>
          <a:xfrm>
            <a:off x="495448" y="533910"/>
            <a:ext cx="8535879" cy="129263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5FA3B0"/>
              </a:buClr>
              <a:buSzPts val="3600"/>
              <a:buFont typeface="Calibri"/>
              <a:buNone/>
            </a:pPr>
            <a:r>
              <a:rPr lang="fr-FR" sz="3600" b="0" i="0" u="none" strike="noStrike" cap="none">
                <a:solidFill>
                  <a:srgbClr val="00707F"/>
                </a:solidFill>
                <a:latin typeface="Calibri"/>
                <a:ea typeface="Calibri"/>
                <a:cs typeface="Calibri"/>
                <a:sym typeface="Calibri"/>
              </a:rPr>
              <a:t>Retour de prêt – cas particulier (2) : retour d’un document en retard </a:t>
            </a:r>
            <a:endParaRPr sz="3600" b="0" i="0" u="none" strike="noStrike" cap="none">
              <a:solidFill>
                <a:srgbClr val="00707F"/>
              </a:solidFill>
              <a:latin typeface="Calibri"/>
              <a:ea typeface="Calibri"/>
              <a:cs typeface="Calibri"/>
              <a:sym typeface="Calibri"/>
            </a:endParaRPr>
          </a:p>
        </p:txBody>
      </p:sp>
      <p:sp>
        <p:nvSpPr>
          <p:cNvPr id="1260" name="Google Shape;1260;p193"/>
          <p:cNvSpPr txBox="1"/>
          <p:nvPr/>
        </p:nvSpPr>
        <p:spPr>
          <a:xfrm>
            <a:off x="1144649" y="5123827"/>
            <a:ext cx="6440181" cy="1015632"/>
          </a:xfrm>
          <a:prstGeom prst="rect">
            <a:avLst/>
          </a:prstGeom>
          <a:noFill/>
          <a:ln>
            <a:noFill/>
          </a:ln>
        </p:spPr>
        <p:txBody>
          <a:bodyPr spcFirstLastPara="1" wrap="square" lIns="91425" tIns="91425" rIns="91425" bIns="91425" anchor="t" anchorCtr="0">
            <a:spAutoFit/>
          </a:bodyPr>
          <a:lstStyle/>
          <a:p>
            <a:pPr marL="285750" marR="0" lvl="0" indent="-171450" algn="l" rtl="0">
              <a:lnSpc>
                <a:spcPct val="100000"/>
              </a:lnSpc>
              <a:spcBef>
                <a:spcPts val="0"/>
              </a:spcBef>
              <a:spcAft>
                <a:spcPts val="0"/>
              </a:spcAft>
              <a:buClr>
                <a:schemeClr val="dk2"/>
              </a:buClr>
              <a:buSzPts val="1800"/>
              <a:buFont typeface="Noto Sans Symbols"/>
              <a:buNone/>
            </a:pPr>
            <a:endParaRPr sz="1800" b="0"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fr-FR" sz="1800" b="0" i="0" u="none" strike="noStrike" cap="none">
                <a:solidFill>
                  <a:schemeClr val="dk1"/>
                </a:solidFill>
                <a:latin typeface="Calibri"/>
                <a:ea typeface="Calibri"/>
                <a:cs typeface="Calibri"/>
                <a:sym typeface="Calibri"/>
              </a:rPr>
              <a:t>Si le document est en retard, l’amende calculée pour ce document apparaît dans la fenêtre et s’ajoute à </a:t>
            </a:r>
            <a:r>
              <a:rPr lang="fr-FR" sz="1800" b="0" i="1" u="none" strike="noStrike" cap="none">
                <a:solidFill>
                  <a:schemeClr val="dk1"/>
                </a:solidFill>
                <a:latin typeface="Calibri"/>
                <a:ea typeface="Calibri"/>
                <a:cs typeface="Calibri"/>
                <a:sym typeface="Calibri"/>
              </a:rPr>
              <a:t>l’active</a:t>
            </a:r>
            <a:r>
              <a:rPr lang="fr-FR" sz="1800" b="0" i="0" u="none" strike="noStrike" cap="none">
                <a:solidFill>
                  <a:schemeClr val="dk1"/>
                </a:solidFill>
                <a:latin typeface="Calibri"/>
                <a:ea typeface="Calibri"/>
                <a:cs typeface="Calibri"/>
                <a:sym typeface="Calibri"/>
              </a:rPr>
              <a:t> </a:t>
            </a:r>
            <a:r>
              <a:rPr lang="fr-FR" sz="1800" b="0" i="1" u="none" strike="noStrike" cap="none">
                <a:solidFill>
                  <a:schemeClr val="dk1"/>
                </a:solidFill>
                <a:latin typeface="Calibri"/>
                <a:ea typeface="Calibri"/>
                <a:cs typeface="Calibri"/>
                <a:sym typeface="Calibri"/>
              </a:rPr>
              <a:t>balance</a:t>
            </a:r>
            <a:r>
              <a:rPr lang="fr-FR" sz="1800" b="0" i="0" u="none" strike="noStrike" cap="none">
                <a:solidFill>
                  <a:schemeClr val="dk1"/>
                </a:solidFill>
                <a:latin typeface="Calibri"/>
                <a:ea typeface="Calibri"/>
                <a:cs typeface="Calibri"/>
                <a:sym typeface="Calibri"/>
              </a:rPr>
              <a:t> du lecteur</a:t>
            </a:r>
            <a:endParaRPr sz="1800" b="0" i="0" u="none" strike="noStrike" cap="none">
              <a:solidFill>
                <a:schemeClr val="dk1"/>
              </a:solidFill>
              <a:latin typeface="Calibri"/>
              <a:ea typeface="Calibri"/>
              <a:cs typeface="Calibri"/>
              <a:sym typeface="Calibri"/>
            </a:endParaRPr>
          </a:p>
        </p:txBody>
      </p:sp>
      <p:pic>
        <p:nvPicPr>
          <p:cNvPr id="3" name="Image 2">
            <a:extLst>
              <a:ext uri="{FF2B5EF4-FFF2-40B4-BE49-F238E27FC236}">
                <a16:creationId xmlns:a16="http://schemas.microsoft.com/office/drawing/2014/main" id="{61A0EC6D-8D60-883F-71FF-52515B2C0E77}"/>
              </a:ext>
            </a:extLst>
          </p:cNvPr>
          <p:cNvPicPr>
            <a:picLocks noChangeAspect="1"/>
          </p:cNvPicPr>
          <p:nvPr/>
        </p:nvPicPr>
        <p:blipFill>
          <a:blip r:embed="rId3"/>
          <a:stretch>
            <a:fillRect/>
          </a:stretch>
        </p:blipFill>
        <p:spPr>
          <a:xfrm>
            <a:off x="328020" y="1833340"/>
            <a:ext cx="8487960" cy="3191320"/>
          </a:xfrm>
          <a:prstGeom prst="rect">
            <a:avLst/>
          </a:prstGeom>
          <a:ln>
            <a:solidFill>
              <a:schemeClr val="tx1"/>
            </a:solidFill>
          </a:ln>
        </p:spPr>
      </p:pic>
      <p:sp>
        <p:nvSpPr>
          <p:cNvPr id="4" name="Google Shape;1243;p191">
            <a:extLst>
              <a:ext uri="{FF2B5EF4-FFF2-40B4-BE49-F238E27FC236}">
                <a16:creationId xmlns:a16="http://schemas.microsoft.com/office/drawing/2014/main" id="{2C209FD1-2733-0F92-4768-33FF46473060}"/>
              </a:ext>
            </a:extLst>
          </p:cNvPr>
          <p:cNvSpPr/>
          <p:nvPr/>
        </p:nvSpPr>
        <p:spPr>
          <a:xfrm>
            <a:off x="696517" y="2493486"/>
            <a:ext cx="3621986" cy="1435718"/>
          </a:xfrm>
          <a:prstGeom prst="roundRect">
            <a:avLst>
              <a:gd name="adj" fmla="val 16667"/>
            </a:avLst>
          </a:prstGeom>
          <a:noFill/>
          <a:ln w="19050" cap="flat" cmpd="sng">
            <a:solidFill>
              <a:srgbClr val="C00000"/>
            </a:solidFill>
            <a:prstDash val="solid"/>
            <a:round/>
            <a:headEnd type="none" w="sm" len="sm"/>
            <a:tailEnd type="none" w="sm" len="sm"/>
          </a:ln>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266"/>
        <p:cNvGrpSpPr/>
        <p:nvPr/>
      </p:nvGrpSpPr>
      <p:grpSpPr>
        <a:xfrm>
          <a:off x="0" y="0"/>
          <a:ext cx="0" cy="0"/>
          <a:chOff x="0" y="0"/>
          <a:chExt cx="0" cy="0"/>
        </a:xfrm>
      </p:grpSpPr>
      <p:sp>
        <p:nvSpPr>
          <p:cNvPr id="1268" name="Google Shape;1268;p194"/>
          <p:cNvSpPr txBox="1"/>
          <p:nvPr/>
        </p:nvSpPr>
        <p:spPr>
          <a:xfrm>
            <a:off x="457200" y="520995"/>
            <a:ext cx="8229600" cy="896643"/>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fr-FR" sz="3600" b="0" i="0" u="none" strike="noStrike" cap="none">
                <a:solidFill>
                  <a:srgbClr val="00707F"/>
                </a:solidFill>
                <a:latin typeface="Calibri"/>
                <a:ea typeface="Calibri"/>
                <a:cs typeface="Calibri"/>
                <a:sym typeface="Calibri"/>
              </a:rPr>
              <a:t>Retour de prêt – cas particulier (3) : retour d’un document réservé (recalled)</a:t>
            </a:r>
            <a:endParaRPr/>
          </a:p>
        </p:txBody>
      </p:sp>
      <p:sp>
        <p:nvSpPr>
          <p:cNvPr id="1269" name="Google Shape;1269;p194"/>
          <p:cNvSpPr txBox="1"/>
          <p:nvPr/>
        </p:nvSpPr>
        <p:spPr>
          <a:xfrm>
            <a:off x="398175" y="5522943"/>
            <a:ext cx="82251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270" name="Google Shape;1270;p19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Calibri"/>
              <a:buNone/>
            </a:pPr>
            <a:fld id="{00000000-1234-1234-1234-123412341234}" type="slidenum">
              <a:rPr lang="fr-FR"/>
              <a:t>73</a:t>
            </a:fld>
            <a:endParaRPr/>
          </a:p>
        </p:txBody>
      </p:sp>
      <p:sp>
        <p:nvSpPr>
          <p:cNvPr id="1272" name="Google Shape;1272;p194"/>
          <p:cNvSpPr txBox="1"/>
          <p:nvPr/>
        </p:nvSpPr>
        <p:spPr>
          <a:xfrm>
            <a:off x="650150" y="5507675"/>
            <a:ext cx="7888800" cy="1569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800"/>
              <a:buFont typeface="Arial"/>
              <a:buNone/>
            </a:pPr>
            <a:r>
              <a:rPr lang="fr-FR" sz="1800" b="0" i="0" u="none" strike="noStrike" cap="none">
                <a:solidFill>
                  <a:schemeClr val="dk1"/>
                </a:solidFill>
                <a:latin typeface="Calibri"/>
                <a:ea typeface="Calibri"/>
                <a:cs typeface="Calibri"/>
                <a:sym typeface="Calibri"/>
              </a:rPr>
              <a:t>Lors du retour d’un document : document réservé pour un autre lecteur</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2"/>
              </a:buClr>
              <a:buSzPts val="1800"/>
              <a:buFont typeface="Noto Sans Symbols"/>
              <a:buNone/>
            </a:pPr>
            <a:endParaRPr sz="1800" b="0" i="1"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rgbClr val="00707F"/>
              </a:buClr>
              <a:buSzPts val="1800"/>
              <a:buFont typeface="Noto Sans Symbols"/>
              <a:buChar char="⮚"/>
            </a:pPr>
            <a:r>
              <a:rPr lang="fr-FR" sz="1800" b="0" i="0" u="none" strike="noStrike" cap="none">
                <a:solidFill>
                  <a:schemeClr val="dk1"/>
                </a:solidFill>
                <a:latin typeface="Calibri"/>
                <a:ea typeface="Calibri"/>
                <a:cs typeface="Calibri"/>
                <a:sym typeface="Calibri"/>
              </a:rPr>
              <a:t>Rappel : Impossible de renouveler ou de prêter l’</a:t>
            </a:r>
            <a:r>
              <a:rPr lang="fr-FR" sz="1800" b="0" i="1" u="none" strike="noStrike" cap="none">
                <a:solidFill>
                  <a:schemeClr val="dk1"/>
                </a:solidFill>
                <a:latin typeface="Calibri"/>
                <a:ea typeface="Calibri"/>
                <a:cs typeface="Calibri"/>
                <a:sym typeface="Calibri"/>
              </a:rPr>
              <a:t>item</a:t>
            </a:r>
            <a:r>
              <a:rPr lang="fr-FR" sz="1800" b="0" i="0" u="none" strike="noStrike" cap="none">
                <a:solidFill>
                  <a:schemeClr val="dk1"/>
                </a:solidFill>
                <a:latin typeface="Calibri"/>
                <a:ea typeface="Calibri"/>
                <a:cs typeface="Calibri"/>
                <a:sym typeface="Calibri"/>
              </a:rPr>
              <a:t> à un autre usager</a:t>
            </a:r>
            <a:endParaRPr sz="1800" b="0"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pic>
        <p:nvPicPr>
          <p:cNvPr id="5" name="Image 4">
            <a:extLst>
              <a:ext uri="{FF2B5EF4-FFF2-40B4-BE49-F238E27FC236}">
                <a16:creationId xmlns:a16="http://schemas.microsoft.com/office/drawing/2014/main" id="{9E8D7E3E-9D65-496D-6A3F-4167D25DF45A}"/>
              </a:ext>
            </a:extLst>
          </p:cNvPr>
          <p:cNvPicPr>
            <a:picLocks noChangeAspect="1"/>
          </p:cNvPicPr>
          <p:nvPr/>
        </p:nvPicPr>
        <p:blipFill>
          <a:blip r:embed="rId3"/>
          <a:stretch>
            <a:fillRect/>
          </a:stretch>
        </p:blipFill>
        <p:spPr>
          <a:xfrm>
            <a:off x="871267" y="3769040"/>
            <a:ext cx="7055291" cy="1753903"/>
          </a:xfrm>
          <a:prstGeom prst="rect">
            <a:avLst/>
          </a:prstGeom>
          <a:ln>
            <a:solidFill>
              <a:schemeClr val="tx1"/>
            </a:solidFill>
          </a:ln>
        </p:spPr>
      </p:pic>
      <p:pic>
        <p:nvPicPr>
          <p:cNvPr id="7" name="Image 6">
            <a:extLst>
              <a:ext uri="{FF2B5EF4-FFF2-40B4-BE49-F238E27FC236}">
                <a16:creationId xmlns:a16="http://schemas.microsoft.com/office/drawing/2014/main" id="{5D62A73C-6247-2763-F7DA-C457BD4E8234}"/>
              </a:ext>
            </a:extLst>
          </p:cNvPr>
          <p:cNvPicPr>
            <a:picLocks noChangeAspect="1"/>
          </p:cNvPicPr>
          <p:nvPr/>
        </p:nvPicPr>
        <p:blipFill>
          <a:blip r:embed="rId4"/>
          <a:stretch>
            <a:fillRect/>
          </a:stretch>
        </p:blipFill>
        <p:spPr>
          <a:xfrm>
            <a:off x="620212" y="1560595"/>
            <a:ext cx="7781026" cy="1976392"/>
          </a:xfrm>
          <a:prstGeom prst="rect">
            <a:avLst/>
          </a:prstGeom>
          <a:ln>
            <a:solidFill>
              <a:schemeClr val="tx1"/>
            </a:solidFill>
          </a:ln>
        </p:spPr>
      </p:pic>
      <p:sp>
        <p:nvSpPr>
          <p:cNvPr id="8" name="Google Shape;1230;p190">
            <a:extLst>
              <a:ext uri="{FF2B5EF4-FFF2-40B4-BE49-F238E27FC236}">
                <a16:creationId xmlns:a16="http://schemas.microsoft.com/office/drawing/2014/main" id="{17F63FBE-FD5E-9594-51FA-9425FD8260DC}"/>
              </a:ext>
            </a:extLst>
          </p:cNvPr>
          <p:cNvSpPr/>
          <p:nvPr/>
        </p:nvSpPr>
        <p:spPr>
          <a:xfrm>
            <a:off x="4675516" y="2950234"/>
            <a:ext cx="422694" cy="461513"/>
          </a:xfrm>
          <a:prstGeom prst="roundRect">
            <a:avLst>
              <a:gd name="adj" fmla="val 16667"/>
            </a:avLst>
          </a:prstGeom>
          <a:noFill/>
          <a:ln w="19050" cap="flat" cmpd="sng">
            <a:solidFill>
              <a:srgbClr val="C00000"/>
            </a:solidFill>
            <a:prstDash val="solid"/>
            <a:round/>
            <a:headEnd type="none" w="sm" len="sm"/>
            <a:tailEnd type="none" w="sm" len="sm"/>
          </a:ln>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277"/>
        <p:cNvGrpSpPr/>
        <p:nvPr/>
      </p:nvGrpSpPr>
      <p:grpSpPr>
        <a:xfrm>
          <a:off x="0" y="0"/>
          <a:ext cx="0" cy="0"/>
          <a:chOff x="0" y="0"/>
          <a:chExt cx="0" cy="0"/>
        </a:xfrm>
      </p:grpSpPr>
      <p:sp>
        <p:nvSpPr>
          <p:cNvPr id="1278" name="Google Shape;1278;p19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r-FR"/>
              <a:t>74</a:t>
            </a:fld>
            <a:endParaRPr/>
          </a:p>
        </p:txBody>
      </p:sp>
      <p:sp>
        <p:nvSpPr>
          <p:cNvPr id="1279" name="Google Shape;1279;p195"/>
          <p:cNvSpPr txBox="1"/>
          <p:nvPr/>
        </p:nvSpPr>
        <p:spPr>
          <a:xfrm>
            <a:off x="495000" y="567225"/>
            <a:ext cx="8477100" cy="126185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fr-FR" sz="3500" b="0" i="0" u="none" strike="noStrike" cap="none">
                <a:solidFill>
                  <a:srgbClr val="00707F"/>
                </a:solidFill>
                <a:latin typeface="Calibri"/>
                <a:ea typeface="Calibri"/>
                <a:cs typeface="Calibri"/>
                <a:sym typeface="Calibri"/>
              </a:rPr>
              <a:t>Retour de prêt – cas particulier (4) : retour d’un document réservé et à mettre en transit </a:t>
            </a:r>
            <a:endParaRPr/>
          </a:p>
        </p:txBody>
      </p:sp>
      <p:sp>
        <p:nvSpPr>
          <p:cNvPr id="1280" name="Google Shape;1280;p195"/>
          <p:cNvSpPr txBox="1"/>
          <p:nvPr/>
        </p:nvSpPr>
        <p:spPr>
          <a:xfrm>
            <a:off x="634964" y="4735491"/>
            <a:ext cx="6333003" cy="67710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1800" b="0" i="0" u="none" strike="noStrike" cap="none">
                <a:solidFill>
                  <a:srgbClr val="000000"/>
                </a:solidFill>
                <a:latin typeface="Calibri"/>
                <a:ea typeface="Calibri"/>
                <a:cs typeface="Calibri"/>
                <a:sym typeface="Calibri"/>
              </a:rPr>
              <a:t>Le document est réservé </a:t>
            </a:r>
            <a:r>
              <a:rPr lang="fr-FR" sz="1800" b="0" i="1" u="none" strike="noStrike" cap="none">
                <a:solidFill>
                  <a:srgbClr val="000000"/>
                </a:solidFill>
                <a:latin typeface="Calibri"/>
                <a:ea typeface="Calibri"/>
                <a:cs typeface="Calibri"/>
                <a:sym typeface="Calibri"/>
              </a:rPr>
              <a:t>(requested</a:t>
            </a:r>
            <a:r>
              <a:rPr lang="fr-FR" sz="1800" b="0" i="0" u="none" strike="noStrike" cap="none">
                <a:solidFill>
                  <a:srgbClr val="000000"/>
                </a:solidFill>
                <a:latin typeface="Calibri"/>
                <a:ea typeface="Calibri"/>
                <a:cs typeface="Calibri"/>
                <a:sym typeface="Calibri"/>
              </a:rPr>
              <a:t>) avec retrait dans une autre implantation (Pick-up location) </a:t>
            </a:r>
            <a:r>
              <a:rPr lang="fr-FR" sz="2000" b="1" i="0" u="none" strike="noStrike" cap="none">
                <a:solidFill>
                  <a:srgbClr val="000000"/>
                </a:solidFill>
                <a:latin typeface="Calibri"/>
                <a:ea typeface="Calibri"/>
                <a:cs typeface="Calibri"/>
                <a:sym typeface="Calibri"/>
              </a:rPr>
              <a:t>→ transit</a:t>
            </a:r>
            <a:endParaRPr/>
          </a:p>
        </p:txBody>
      </p:sp>
      <p:pic>
        <p:nvPicPr>
          <p:cNvPr id="3" name="Image 2">
            <a:extLst>
              <a:ext uri="{FF2B5EF4-FFF2-40B4-BE49-F238E27FC236}">
                <a16:creationId xmlns:a16="http://schemas.microsoft.com/office/drawing/2014/main" id="{BD8C8BE4-CF81-3624-D9CE-18A83E4D8B0D}"/>
              </a:ext>
            </a:extLst>
          </p:cNvPr>
          <p:cNvPicPr>
            <a:picLocks noChangeAspect="1"/>
          </p:cNvPicPr>
          <p:nvPr/>
        </p:nvPicPr>
        <p:blipFill>
          <a:blip r:embed="rId3"/>
          <a:stretch>
            <a:fillRect/>
          </a:stretch>
        </p:blipFill>
        <p:spPr>
          <a:xfrm>
            <a:off x="861245" y="2327373"/>
            <a:ext cx="7421510" cy="1909824"/>
          </a:xfrm>
          <a:prstGeom prst="rect">
            <a:avLst/>
          </a:prstGeom>
          <a:ln>
            <a:solidFill>
              <a:schemeClr val="tx1"/>
            </a:solid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286"/>
        <p:cNvGrpSpPr/>
        <p:nvPr/>
      </p:nvGrpSpPr>
      <p:grpSpPr>
        <a:xfrm>
          <a:off x="0" y="0"/>
          <a:ext cx="0" cy="0"/>
          <a:chOff x="0" y="0"/>
          <a:chExt cx="0" cy="0"/>
        </a:xfrm>
      </p:grpSpPr>
      <p:sp>
        <p:nvSpPr>
          <p:cNvPr id="1287" name="Google Shape;1287;p196"/>
          <p:cNvSpPr txBox="1"/>
          <p:nvPr/>
        </p:nvSpPr>
        <p:spPr>
          <a:xfrm>
            <a:off x="510646" y="684579"/>
            <a:ext cx="8229600" cy="75392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fr-FR" sz="3600" b="0" i="0" u="none" strike="noStrike" cap="none">
                <a:solidFill>
                  <a:srgbClr val="00707F"/>
                </a:solidFill>
                <a:latin typeface="Calibri"/>
                <a:ea typeface="Calibri"/>
                <a:cs typeface="Calibri"/>
                <a:sym typeface="Calibri"/>
              </a:rPr>
              <a:t>Retour de prêt – cas particulier (5) : retour d’un document demandé en numérisation</a:t>
            </a:r>
            <a:endParaRPr/>
          </a:p>
        </p:txBody>
      </p:sp>
      <p:sp>
        <p:nvSpPr>
          <p:cNvPr id="1288" name="Google Shape;1288;p19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Calibri"/>
              <a:buNone/>
            </a:pPr>
            <a:fld id="{00000000-1234-1234-1234-123412341234}" type="slidenum">
              <a:rPr lang="fr-FR"/>
              <a:t>75</a:t>
            </a:fld>
            <a:endParaRPr/>
          </a:p>
        </p:txBody>
      </p:sp>
      <p:pic>
        <p:nvPicPr>
          <p:cNvPr id="1289" name="Google Shape;1289;p196"/>
          <p:cNvPicPr preferRelativeResize="0"/>
          <p:nvPr/>
        </p:nvPicPr>
        <p:blipFill rotWithShape="1">
          <a:blip r:embed="rId3">
            <a:alphaModFix/>
          </a:blip>
          <a:srcRect/>
          <a:stretch/>
        </p:blipFill>
        <p:spPr>
          <a:xfrm>
            <a:off x="333834" y="2267889"/>
            <a:ext cx="8583223" cy="1914792"/>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294"/>
        <p:cNvGrpSpPr/>
        <p:nvPr/>
      </p:nvGrpSpPr>
      <p:grpSpPr>
        <a:xfrm>
          <a:off x="0" y="0"/>
          <a:ext cx="0" cy="0"/>
          <a:chOff x="0" y="0"/>
          <a:chExt cx="0" cy="0"/>
        </a:xfrm>
      </p:grpSpPr>
      <p:sp>
        <p:nvSpPr>
          <p:cNvPr id="1295" name="Google Shape;1295;p197"/>
          <p:cNvSpPr txBox="1"/>
          <p:nvPr/>
        </p:nvSpPr>
        <p:spPr>
          <a:xfrm>
            <a:off x="457200" y="796092"/>
            <a:ext cx="8229600" cy="62154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fr-FR" sz="3600" b="0" i="0" u="none" strike="noStrike" cap="none">
                <a:solidFill>
                  <a:srgbClr val="00707F"/>
                </a:solidFill>
                <a:latin typeface="Calibri"/>
                <a:ea typeface="Calibri"/>
                <a:cs typeface="Calibri"/>
                <a:sym typeface="Calibri"/>
              </a:rPr>
              <a:t>Retour de prêt – cas particulier (6) : retour d’un document « Services ULiège »</a:t>
            </a:r>
            <a:endParaRPr sz="1800" b="0" i="0" u="none" strike="noStrike" cap="none">
              <a:solidFill>
                <a:srgbClr val="00707F"/>
              </a:solidFill>
              <a:latin typeface="Calibri"/>
              <a:ea typeface="Calibri"/>
              <a:cs typeface="Calibri"/>
              <a:sym typeface="Calibri"/>
            </a:endParaRPr>
          </a:p>
        </p:txBody>
      </p:sp>
      <p:sp>
        <p:nvSpPr>
          <p:cNvPr id="1296" name="Google Shape;1296;p197"/>
          <p:cNvSpPr txBox="1"/>
          <p:nvPr/>
        </p:nvSpPr>
        <p:spPr>
          <a:xfrm>
            <a:off x="457200" y="5501030"/>
            <a:ext cx="822498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r>
              <a:rPr lang="fr-FR" sz="1800" b="0" i="0" u="none" strike="noStrike" cap="none" dirty="0">
                <a:solidFill>
                  <a:schemeClr val="dk1"/>
                </a:solidFill>
                <a:latin typeface="Calibri"/>
                <a:ea typeface="Calibri"/>
                <a:cs typeface="Calibri"/>
                <a:sym typeface="Calibri"/>
              </a:rPr>
              <a:t>Lors du retour d’un document : document appartenant à un service</a:t>
            </a:r>
            <a:endParaRPr sz="1800" b="0" i="0" u="none" strike="noStrike" cap="none" dirty="0">
              <a:solidFill>
                <a:schemeClr val="dk1"/>
              </a:solidFill>
              <a:latin typeface="Calibri"/>
              <a:ea typeface="Calibri"/>
              <a:cs typeface="Calibri"/>
              <a:sym typeface="Calibri"/>
            </a:endParaRPr>
          </a:p>
        </p:txBody>
      </p:sp>
      <p:sp>
        <p:nvSpPr>
          <p:cNvPr id="1297" name="Google Shape;1297;p19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Calibri"/>
              <a:buNone/>
            </a:pPr>
            <a:fld id="{00000000-1234-1234-1234-123412341234}" type="slidenum">
              <a:rPr lang="fr-FR"/>
              <a:t>76</a:t>
            </a:fld>
            <a:endParaRPr/>
          </a:p>
        </p:txBody>
      </p:sp>
      <p:pic>
        <p:nvPicPr>
          <p:cNvPr id="5" name="Image 4">
            <a:extLst>
              <a:ext uri="{FF2B5EF4-FFF2-40B4-BE49-F238E27FC236}">
                <a16:creationId xmlns:a16="http://schemas.microsoft.com/office/drawing/2014/main" id="{C148D0FA-E5DB-A9F9-6C2E-CDDB3A03A1A8}"/>
              </a:ext>
            </a:extLst>
          </p:cNvPr>
          <p:cNvPicPr>
            <a:picLocks noChangeAspect="1"/>
          </p:cNvPicPr>
          <p:nvPr/>
        </p:nvPicPr>
        <p:blipFill>
          <a:blip r:embed="rId3"/>
          <a:stretch>
            <a:fillRect/>
          </a:stretch>
        </p:blipFill>
        <p:spPr>
          <a:xfrm>
            <a:off x="336430" y="2215942"/>
            <a:ext cx="8471140" cy="2426116"/>
          </a:xfrm>
          <a:prstGeom prst="rect">
            <a:avLst/>
          </a:prstGeom>
          <a:ln>
            <a:solidFill>
              <a:schemeClr val="tx1"/>
            </a:solidFill>
          </a:ln>
        </p:spPr>
      </p:pic>
      <p:sp>
        <p:nvSpPr>
          <p:cNvPr id="6" name="Google Shape;1230;p190">
            <a:extLst>
              <a:ext uri="{FF2B5EF4-FFF2-40B4-BE49-F238E27FC236}">
                <a16:creationId xmlns:a16="http://schemas.microsoft.com/office/drawing/2014/main" id="{A4114CFA-0836-C46A-9B4F-0FBE866DB821}"/>
              </a:ext>
            </a:extLst>
          </p:cNvPr>
          <p:cNvSpPr/>
          <p:nvPr/>
        </p:nvSpPr>
        <p:spPr>
          <a:xfrm>
            <a:off x="1755774" y="3601230"/>
            <a:ext cx="879895" cy="923026"/>
          </a:xfrm>
          <a:prstGeom prst="roundRect">
            <a:avLst>
              <a:gd name="adj" fmla="val 16667"/>
            </a:avLst>
          </a:prstGeom>
          <a:noFill/>
          <a:ln w="19050" cap="flat" cmpd="sng">
            <a:solidFill>
              <a:srgbClr val="C00000"/>
            </a:solidFill>
            <a:prstDash val="solid"/>
            <a:round/>
            <a:headEnd type="none" w="sm" len="sm"/>
            <a:tailEnd type="none" w="sm" len="sm"/>
          </a:ln>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303"/>
        <p:cNvGrpSpPr/>
        <p:nvPr/>
      </p:nvGrpSpPr>
      <p:grpSpPr>
        <a:xfrm>
          <a:off x="0" y="0"/>
          <a:ext cx="0" cy="0"/>
          <a:chOff x="0" y="0"/>
          <a:chExt cx="0" cy="0"/>
        </a:xfrm>
      </p:grpSpPr>
      <p:sp>
        <p:nvSpPr>
          <p:cNvPr id="1304" name="Google Shape;1304;p198"/>
          <p:cNvSpPr txBox="1"/>
          <p:nvPr/>
        </p:nvSpPr>
        <p:spPr>
          <a:xfrm>
            <a:off x="457200" y="796092"/>
            <a:ext cx="8229600" cy="62154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fr-FR" sz="3600" b="0" i="0" u="none" strike="noStrike" cap="none">
                <a:solidFill>
                  <a:srgbClr val="00707F"/>
                </a:solidFill>
                <a:latin typeface="Calibri"/>
                <a:ea typeface="Calibri"/>
                <a:cs typeface="Calibri"/>
                <a:sym typeface="Calibri"/>
              </a:rPr>
              <a:t>Retour de prêt – cas particulier (7) : documents </a:t>
            </a:r>
            <a:r>
              <a:rPr lang="fr-FR" sz="3600" b="0" i="1" u="none" strike="noStrike" cap="none">
                <a:solidFill>
                  <a:srgbClr val="00707F"/>
                </a:solidFill>
                <a:latin typeface="Calibri"/>
                <a:ea typeface="Calibri"/>
                <a:cs typeface="Calibri"/>
                <a:sym typeface="Calibri"/>
              </a:rPr>
              <a:t>lost</a:t>
            </a:r>
            <a:endParaRPr sz="3600" b="0" i="1" u="none" strike="noStrike" cap="none">
              <a:solidFill>
                <a:srgbClr val="00707F"/>
              </a:solidFill>
              <a:latin typeface="Calibri"/>
              <a:ea typeface="Calibri"/>
              <a:cs typeface="Calibri"/>
              <a:sym typeface="Calibri"/>
            </a:endParaRPr>
          </a:p>
        </p:txBody>
      </p:sp>
      <p:sp>
        <p:nvSpPr>
          <p:cNvPr id="1305" name="Google Shape;1305;p19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Calibri"/>
              <a:buNone/>
            </a:pPr>
            <a:fld id="{00000000-1234-1234-1234-123412341234}" type="slidenum">
              <a:rPr lang="fr-FR"/>
              <a:t>77</a:t>
            </a:fld>
            <a:endParaRPr/>
          </a:p>
        </p:txBody>
      </p:sp>
      <p:sp>
        <p:nvSpPr>
          <p:cNvPr id="1306" name="Google Shape;1306;p198"/>
          <p:cNvSpPr txBox="1"/>
          <p:nvPr/>
        </p:nvSpPr>
        <p:spPr>
          <a:xfrm>
            <a:off x="457200" y="2324416"/>
            <a:ext cx="8513686" cy="169277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1800" b="0" i="0" u="sng" strike="noStrike" cap="none">
                <a:solidFill>
                  <a:schemeClr val="dk1"/>
                </a:solidFill>
                <a:latin typeface="Calibri"/>
                <a:ea typeface="Calibri"/>
                <a:cs typeface="Calibri"/>
                <a:sym typeface="Calibri"/>
              </a:rPr>
              <a:t>Encoder le retour du document comme d’habitude </a:t>
            </a:r>
            <a:r>
              <a:rPr lang="fr-FR" sz="1800" b="0" i="0" u="none" strike="noStrike" cap="none">
                <a:solidFill>
                  <a:schemeClr val="dk1"/>
                </a:solidFill>
                <a:latin typeface="Calibri"/>
                <a:ea typeface="Calibri"/>
                <a:cs typeface="Calibri"/>
                <a:sym typeface="Calibri"/>
              </a:rPr>
              <a:t>par le </a:t>
            </a:r>
            <a:r>
              <a:rPr lang="fr-FR" sz="1800" b="0" i="1" u="none" strike="noStrike" cap="none">
                <a:solidFill>
                  <a:schemeClr val="dk1"/>
                </a:solidFill>
                <a:latin typeface="Calibri"/>
                <a:ea typeface="Calibri"/>
                <a:cs typeface="Calibri"/>
                <a:sym typeface="Calibri"/>
              </a:rPr>
              <a:t>Return items </a:t>
            </a:r>
            <a:r>
              <a:rPr lang="fr-FR" sz="1800" b="0" i="0" u="none" strike="noStrike" cap="none">
                <a:solidFill>
                  <a:schemeClr val="dk1"/>
                </a:solidFill>
                <a:latin typeface="Calibri"/>
                <a:ea typeface="Calibri"/>
                <a:cs typeface="Calibri"/>
                <a:sym typeface="Calibri"/>
              </a:rPr>
              <a:t>ou le </a:t>
            </a:r>
            <a:r>
              <a:rPr lang="fr-FR" sz="1800" b="0" i="1" u="none" strike="noStrike" cap="none">
                <a:solidFill>
                  <a:schemeClr val="dk1"/>
                </a:solidFill>
                <a:latin typeface="Calibri"/>
                <a:ea typeface="Calibri"/>
                <a:cs typeface="Calibri"/>
                <a:sym typeface="Calibri"/>
              </a:rPr>
              <a:t>Returns </a:t>
            </a:r>
            <a:r>
              <a:rPr lang="fr-FR" sz="1800" b="0" i="0" u="none" strike="noStrike" cap="none">
                <a:solidFill>
                  <a:schemeClr val="dk1"/>
                </a:solidFill>
                <a:latin typeface="Calibri"/>
                <a:ea typeface="Calibri"/>
                <a:cs typeface="Calibri"/>
                <a:sym typeface="Calibri"/>
              </a:rPr>
              <a:t>de la fiche lecteur : </a:t>
            </a:r>
            <a:endParaRPr/>
          </a:p>
          <a:p>
            <a:pPr marL="0" marR="0" lvl="0" indent="0" algn="l" rtl="0">
              <a:lnSpc>
                <a:spcPct val="100000"/>
              </a:lnSpc>
              <a:spcBef>
                <a:spcPts val="0"/>
              </a:spcBef>
              <a:spcAft>
                <a:spcPts val="0"/>
              </a:spcAft>
              <a:buNone/>
            </a:pPr>
            <a:endParaRPr sz="1800" b="0" i="0" u="none" strike="noStrike" cap="none">
              <a:solidFill>
                <a:schemeClr val="dk1"/>
              </a:solidFill>
              <a:latin typeface="Calibri"/>
              <a:ea typeface="Calibri"/>
              <a:cs typeface="Calibri"/>
              <a:sym typeface="Calibri"/>
            </a:endParaRPr>
          </a:p>
          <a:p>
            <a:pPr marL="742950" marR="0" lvl="1" indent="-285750" algn="l" rtl="0">
              <a:lnSpc>
                <a:spcPct val="100000"/>
              </a:lnSpc>
              <a:spcBef>
                <a:spcPts val="0"/>
              </a:spcBef>
              <a:spcAft>
                <a:spcPts val="0"/>
              </a:spcAft>
              <a:buClr>
                <a:srgbClr val="00707F"/>
              </a:buClr>
              <a:buSzPts val="1800"/>
              <a:buFont typeface="Arial"/>
              <a:buChar char="•"/>
            </a:pPr>
            <a:r>
              <a:rPr lang="fr-FR" sz="1800" b="0" i="0" u="none" strike="noStrike" cap="none">
                <a:solidFill>
                  <a:schemeClr val="dk1"/>
                </a:solidFill>
                <a:latin typeface="Calibri"/>
                <a:ea typeface="Calibri"/>
                <a:cs typeface="Calibri"/>
                <a:sym typeface="Calibri"/>
              </a:rPr>
              <a:t>Frais de remplacement annulés</a:t>
            </a:r>
            <a:endParaRPr/>
          </a:p>
          <a:p>
            <a:pPr marL="742950" marR="0" lvl="1" indent="-285750" algn="l" rtl="0">
              <a:lnSpc>
                <a:spcPct val="100000"/>
              </a:lnSpc>
              <a:spcBef>
                <a:spcPts val="0"/>
              </a:spcBef>
              <a:spcAft>
                <a:spcPts val="0"/>
              </a:spcAft>
              <a:buClr>
                <a:srgbClr val="00707F"/>
              </a:buClr>
              <a:buSzPts val="1800"/>
              <a:buFont typeface="Arial"/>
              <a:buChar char="•"/>
            </a:pPr>
            <a:r>
              <a:rPr lang="fr-FR" sz="1800" b="0" i="0" u="none" strike="noStrike" cap="none">
                <a:solidFill>
                  <a:schemeClr val="dk1"/>
                </a:solidFill>
                <a:latin typeface="Calibri"/>
                <a:ea typeface="Calibri"/>
                <a:cs typeface="Calibri"/>
                <a:sym typeface="Calibri"/>
              </a:rPr>
              <a:t>Pas de calcul d’amende supplémentaire</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80E739E-D9FE-4CC0-AB19-D4F9B63060F9}"/>
              </a:ext>
            </a:extLst>
          </p:cNvPr>
          <p:cNvSpPr txBox="1"/>
          <p:nvPr/>
        </p:nvSpPr>
        <p:spPr>
          <a:xfrm>
            <a:off x="4897925" y="3562536"/>
            <a:ext cx="4110274" cy="332398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800" b="0" i="0" u="none" strike="noStrike" kern="0" cap="none" spc="0" normalizeH="0" baseline="0" noProof="0" dirty="0">
                <a:ln>
                  <a:noFill/>
                </a:ln>
                <a:solidFill>
                  <a:srgbClr val="FFFFFF">
                    <a:lumMod val="65000"/>
                  </a:srgbClr>
                </a:solidFill>
                <a:effectLst/>
                <a:uLnTx/>
                <a:uFillTx/>
                <a:latin typeface="Calibri"/>
                <a:cs typeface="Calibri"/>
                <a:sym typeface="Calibri"/>
              </a:rPr>
              <a:t>Introduction générale</a:t>
            </a:r>
          </a:p>
          <a:p>
            <a:pPr marL="0" marR="0" lvl="0" indent="0" algn="r" defTabSz="914400" rtl="0" eaLnBrk="1" fontAlgn="auto" latinLnBrk="0" hangingPunct="1">
              <a:lnSpc>
                <a:spcPct val="100000"/>
              </a:lnSpc>
              <a:spcBef>
                <a:spcPts val="0"/>
              </a:spcBef>
              <a:spcAft>
                <a:spcPts val="0"/>
              </a:spcAft>
              <a:buClr>
                <a:srgbClr val="5FA4B0"/>
              </a:buClr>
              <a:buSzTx/>
              <a:buFont typeface="Arial"/>
              <a:buNone/>
              <a:tabLst/>
              <a:defRPr/>
            </a:pPr>
            <a:r>
              <a:rPr kumimoji="0" lang="fr-FR" sz="2800" b="0" i="0" u="none" strike="noStrike" kern="0" cap="none" spc="0" normalizeH="0" baseline="0" noProof="0" dirty="0">
                <a:ln>
                  <a:noFill/>
                </a:ln>
                <a:solidFill>
                  <a:srgbClr val="FFFFFF">
                    <a:lumMod val="65000"/>
                  </a:srgbClr>
                </a:solidFill>
                <a:effectLst/>
                <a:uLnTx/>
                <a:uFillTx/>
                <a:latin typeface="Calibri"/>
                <a:cs typeface="Calibri"/>
                <a:sym typeface="Calibri"/>
              </a:rPr>
              <a:t>Notions fondamentales</a:t>
            </a:r>
          </a:p>
          <a:p>
            <a:pPr marL="0" marR="0" lvl="0" indent="0" algn="r" defTabSz="914400" rtl="0" eaLnBrk="1" fontAlgn="auto" latinLnBrk="0" hangingPunct="1">
              <a:lnSpc>
                <a:spcPct val="100000"/>
              </a:lnSpc>
              <a:spcBef>
                <a:spcPts val="0"/>
              </a:spcBef>
              <a:spcAft>
                <a:spcPts val="0"/>
              </a:spcAft>
              <a:buClr>
                <a:srgbClr val="5FA4B0"/>
              </a:buClr>
              <a:buSzTx/>
              <a:buFont typeface="Arial"/>
              <a:buNone/>
              <a:tabLst/>
              <a:defRPr/>
            </a:pPr>
            <a:r>
              <a:rPr kumimoji="0" lang="fr-FR" sz="2800" b="0" i="0" u="none" strike="noStrike" kern="0" cap="none" spc="0" normalizeH="0" baseline="0" noProof="0" dirty="0">
                <a:ln>
                  <a:noFill/>
                </a:ln>
                <a:solidFill>
                  <a:srgbClr val="FFFFFF">
                    <a:lumMod val="65000"/>
                  </a:srgbClr>
                </a:solidFill>
                <a:effectLst/>
                <a:uLnTx/>
                <a:uFillTx/>
                <a:latin typeface="Calibri"/>
                <a:cs typeface="Calibri"/>
                <a:sym typeface="Calibri"/>
              </a:rPr>
              <a:t>Fiche d’un lecteur</a:t>
            </a:r>
          </a:p>
          <a:p>
            <a:pPr marL="0" marR="0" lvl="0" indent="0" algn="r" defTabSz="914400" rtl="0" eaLnBrk="1" fontAlgn="auto" latinLnBrk="0" hangingPunct="1">
              <a:lnSpc>
                <a:spcPct val="100000"/>
              </a:lnSpc>
              <a:spcBef>
                <a:spcPts val="0"/>
              </a:spcBef>
              <a:spcAft>
                <a:spcPts val="0"/>
              </a:spcAft>
              <a:buClr>
                <a:srgbClr val="5FA4B0"/>
              </a:buClr>
              <a:buSzTx/>
              <a:buFont typeface="Arial"/>
              <a:buNone/>
              <a:tabLst/>
              <a:defRPr/>
            </a:pPr>
            <a:r>
              <a:rPr kumimoji="0" lang="fr-FR" sz="2800" b="0" i="0" u="none" strike="noStrike" kern="0" cap="none" spc="0" normalizeH="0" baseline="0" noProof="0" dirty="0">
                <a:ln>
                  <a:noFill/>
                </a:ln>
                <a:solidFill>
                  <a:srgbClr val="FFFFFF">
                    <a:lumMod val="65000"/>
                  </a:srgbClr>
                </a:solidFill>
                <a:effectLst/>
                <a:uLnTx/>
                <a:uFillTx/>
                <a:latin typeface="Calibri"/>
                <a:cs typeface="Calibri"/>
                <a:sym typeface="Calibri"/>
              </a:rPr>
              <a:t>Prêts</a:t>
            </a:r>
          </a:p>
          <a:p>
            <a:pPr marR="0" lvl="0" algn="r" defTabSz="914400" rtl="0" eaLnBrk="1" fontAlgn="auto" latinLnBrk="0" hangingPunct="1">
              <a:lnSpc>
                <a:spcPct val="100000"/>
              </a:lnSpc>
              <a:spcBef>
                <a:spcPts val="0"/>
              </a:spcBef>
              <a:spcAft>
                <a:spcPts val="0"/>
              </a:spcAft>
              <a:buClr>
                <a:srgbClr val="5FA4B0"/>
              </a:buClr>
              <a:buSzTx/>
              <a:tabLst/>
              <a:defRPr/>
            </a:pPr>
            <a:r>
              <a:rPr kumimoji="0" lang="fr-FR" sz="2800" i="0" u="none" strike="noStrike" kern="0" cap="none" spc="0" normalizeH="0" baseline="0" noProof="0" dirty="0">
                <a:ln>
                  <a:noFill/>
                </a:ln>
                <a:solidFill>
                  <a:schemeClr val="bg1">
                    <a:lumMod val="65000"/>
                  </a:schemeClr>
                </a:solidFill>
                <a:effectLst/>
                <a:uLnTx/>
                <a:uFillTx/>
                <a:latin typeface="Calibri"/>
                <a:cs typeface="Calibri"/>
                <a:sym typeface="Calibri"/>
              </a:rPr>
              <a:t>Retours</a:t>
            </a:r>
          </a:p>
          <a:p>
            <a:pPr marL="457200" marR="0" lvl="0" indent="-457200" algn="r" defTabSz="914400" rtl="0" eaLnBrk="1" fontAlgn="auto" latinLnBrk="0" hangingPunct="1">
              <a:lnSpc>
                <a:spcPct val="100000"/>
              </a:lnSpc>
              <a:spcBef>
                <a:spcPts val="0"/>
              </a:spcBef>
              <a:spcAft>
                <a:spcPts val="0"/>
              </a:spcAft>
              <a:buClr>
                <a:srgbClr val="00707F"/>
              </a:buClr>
              <a:buSzTx/>
              <a:buFont typeface="Wingdings" panose="05000000000000000000" pitchFamily="2" charset="2"/>
              <a:buChar char="Ø"/>
              <a:tabLst/>
              <a:defRPr/>
            </a:pPr>
            <a:r>
              <a:rPr kumimoji="0" lang="fr-FR" sz="2800" b="1" i="1" u="none" strike="noStrike" kern="0" cap="none" spc="0" normalizeH="0" baseline="0" noProof="0" dirty="0" err="1">
                <a:ln>
                  <a:noFill/>
                </a:ln>
                <a:solidFill>
                  <a:srgbClr val="00707F"/>
                </a:solidFill>
                <a:effectLst/>
                <a:uLnTx/>
                <a:uFillTx/>
                <a:latin typeface="Calibri"/>
                <a:cs typeface="Calibri"/>
                <a:sym typeface="Calibri"/>
              </a:rPr>
              <a:t>Requests</a:t>
            </a:r>
            <a:endParaRPr kumimoji="0" lang="fr-FR" sz="2800" b="1" i="1" u="none" strike="noStrike" kern="0" cap="none" spc="0" normalizeH="0" baseline="0" noProof="0" dirty="0">
              <a:ln>
                <a:noFill/>
              </a:ln>
              <a:solidFill>
                <a:srgbClr val="00707F"/>
              </a:solidFill>
              <a:effectLst/>
              <a:uLnTx/>
              <a:uFillTx/>
              <a:latin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2800" b="0" i="0" u="none" strike="noStrike" kern="0" cap="none" spc="0" normalizeH="0" baseline="0" noProof="0" dirty="0">
              <a:ln>
                <a:noFill/>
              </a:ln>
              <a:solidFill>
                <a:srgbClr val="FFFFFF">
                  <a:lumMod val="65000"/>
                </a:srgbClr>
              </a:solidFill>
              <a:effectLst/>
              <a:uLnTx/>
              <a:uFillTx/>
              <a:latin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72389566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981"/>
        <p:cNvGrpSpPr/>
        <p:nvPr/>
      </p:nvGrpSpPr>
      <p:grpSpPr>
        <a:xfrm>
          <a:off x="0" y="0"/>
          <a:ext cx="0" cy="0"/>
          <a:chOff x="0" y="0"/>
          <a:chExt cx="0" cy="0"/>
        </a:xfrm>
      </p:grpSpPr>
      <p:sp>
        <p:nvSpPr>
          <p:cNvPr id="982" name="Google Shape;982;p78"/>
          <p:cNvSpPr txBox="1"/>
          <p:nvPr/>
        </p:nvSpPr>
        <p:spPr>
          <a:xfrm>
            <a:off x="457200" y="796092"/>
            <a:ext cx="8229600" cy="621546"/>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5FA3B0"/>
              </a:buClr>
              <a:buSzPts val="3600"/>
              <a:buFont typeface="Calibri"/>
              <a:buNone/>
              <a:tabLst/>
              <a:defRPr/>
            </a:pPr>
            <a:r>
              <a:rPr kumimoji="0" lang="fr-FR" sz="3600" b="0" i="0" u="none" strike="noStrike" kern="0" cap="none" spc="0" normalizeH="0" baseline="0" noProof="0" dirty="0">
                <a:ln>
                  <a:noFill/>
                </a:ln>
                <a:solidFill>
                  <a:srgbClr val="00707F"/>
                </a:solidFill>
                <a:effectLst/>
                <a:uLnTx/>
                <a:uFillTx/>
                <a:latin typeface="Calibri"/>
                <a:ea typeface="Calibri"/>
                <a:cs typeface="Calibri"/>
                <a:sym typeface="Calibri"/>
              </a:rPr>
              <a:t>Définition d’une </a:t>
            </a:r>
            <a:r>
              <a:rPr kumimoji="0" lang="fr-FR" sz="3600" b="0" i="1" u="none" strike="noStrike" kern="0" cap="none" spc="0" normalizeH="0" baseline="0" noProof="0" dirty="0" err="1">
                <a:ln>
                  <a:noFill/>
                </a:ln>
                <a:solidFill>
                  <a:srgbClr val="00707F"/>
                </a:solidFill>
                <a:effectLst/>
                <a:uLnTx/>
                <a:uFillTx/>
                <a:latin typeface="Calibri"/>
                <a:ea typeface="Calibri"/>
                <a:cs typeface="Calibri"/>
                <a:sym typeface="Calibri"/>
              </a:rPr>
              <a:t>request</a:t>
            </a:r>
            <a:endParaRPr kumimoji="0" sz="3600" b="0" i="1" u="none" strike="noStrike" kern="0" cap="none" spc="0" normalizeH="0" baseline="0" noProof="0" dirty="0">
              <a:ln>
                <a:noFill/>
              </a:ln>
              <a:solidFill>
                <a:srgbClr val="00707F"/>
              </a:solidFill>
              <a:effectLst/>
              <a:uLnTx/>
              <a:uFillTx/>
              <a:latin typeface="Calibri"/>
              <a:ea typeface="Calibri"/>
              <a:cs typeface="Calibri"/>
              <a:sym typeface="Calibri"/>
            </a:endParaRPr>
          </a:p>
        </p:txBody>
      </p:sp>
      <p:sp>
        <p:nvSpPr>
          <p:cNvPr id="983" name="Google Shape;983;p78"/>
          <p:cNvSpPr txBox="1"/>
          <p:nvPr/>
        </p:nvSpPr>
        <p:spPr>
          <a:xfrm>
            <a:off x="461819" y="1941430"/>
            <a:ext cx="8224981" cy="313932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800" b="1" i="0" u="none" strike="noStrike" kern="0" cap="none" spc="0" normalizeH="0" baseline="0" noProof="0" dirty="0">
                <a:ln>
                  <a:noFill/>
                </a:ln>
                <a:solidFill>
                  <a:srgbClr val="000000"/>
                </a:solidFill>
                <a:effectLst/>
                <a:uLnTx/>
                <a:uFillTx/>
                <a:latin typeface="Calibri"/>
                <a:ea typeface="Calibri"/>
                <a:cs typeface="Calibri"/>
                <a:sym typeface="Calibri"/>
              </a:rPr>
              <a:t>C’est la demande </a:t>
            </a:r>
            <a:r>
              <a:rPr kumimoji="0" lang="fr-FR" sz="1800" b="0" i="0" u="none" strike="noStrike" kern="0" cap="none" spc="0" normalizeH="0" baseline="0" noProof="0" dirty="0">
                <a:ln>
                  <a:noFill/>
                </a:ln>
                <a:solidFill>
                  <a:srgbClr val="000000"/>
                </a:solidFill>
                <a:effectLst/>
                <a:uLnTx/>
                <a:uFillTx/>
                <a:latin typeface="Calibri"/>
                <a:ea typeface="Calibri"/>
                <a:cs typeface="Calibri"/>
                <a:sym typeface="Calibri"/>
              </a:rPr>
              <a:t>(</a:t>
            </a:r>
            <a:r>
              <a:rPr kumimoji="0" lang="fr-FR" sz="1800" b="0" i="1" u="none" strike="noStrike" kern="0" cap="none" spc="0" normalizeH="0" baseline="0" noProof="0" dirty="0" err="1">
                <a:ln>
                  <a:noFill/>
                </a:ln>
                <a:solidFill>
                  <a:srgbClr val="000000"/>
                </a:solidFill>
                <a:effectLst/>
                <a:uLnTx/>
                <a:uFillTx/>
                <a:latin typeface="Calibri"/>
                <a:ea typeface="Calibri"/>
                <a:cs typeface="Calibri"/>
                <a:sym typeface="Calibri"/>
              </a:rPr>
              <a:t>request</a:t>
            </a:r>
            <a:r>
              <a:rPr kumimoji="0" lang="fr-FR" sz="18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fr-FR" sz="1800" b="1" i="0" u="none" strike="noStrike" kern="0" cap="none" spc="0" normalizeH="0" baseline="0" noProof="0" dirty="0">
                <a:ln>
                  <a:noFill/>
                </a:ln>
                <a:solidFill>
                  <a:srgbClr val="000000"/>
                </a:solidFill>
                <a:effectLst/>
                <a:uLnTx/>
                <a:uFillTx/>
                <a:latin typeface="Calibri"/>
                <a:ea typeface="Calibri"/>
                <a:cs typeface="Calibri"/>
                <a:sym typeface="Calibri"/>
              </a:rPr>
              <a:t>d’un document </a:t>
            </a:r>
            <a:r>
              <a:rPr kumimoji="0" lang="fr-FR" sz="1800" b="0" i="0" u="none" strike="noStrike" kern="0" cap="none" spc="0" normalizeH="0" baseline="0" noProof="0" dirty="0">
                <a:ln>
                  <a:noFill/>
                </a:ln>
                <a:solidFill>
                  <a:srgbClr val="000000"/>
                </a:solidFill>
                <a:effectLst/>
                <a:uLnTx/>
                <a:uFillTx/>
                <a:latin typeface="Calibri"/>
                <a:ea typeface="Calibri"/>
                <a:cs typeface="Calibri"/>
                <a:sym typeface="Calibri"/>
              </a:rPr>
              <a:t>:</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285750" marR="0" lvl="0" indent="-285750" algn="l" defTabSz="914400" rtl="0" eaLnBrk="1" fontAlgn="auto" latinLnBrk="0" hangingPunct="1">
              <a:lnSpc>
                <a:spcPct val="100000"/>
              </a:lnSpc>
              <a:spcBef>
                <a:spcPts val="0"/>
              </a:spcBef>
              <a:spcAft>
                <a:spcPts val="0"/>
              </a:spcAft>
              <a:buClr>
                <a:srgbClr val="00707F"/>
              </a:buClr>
              <a:buSzPts val="1800"/>
              <a:buFont typeface="Wingdings" panose="05000000000000000000" pitchFamily="2" charset="2"/>
              <a:buChar char="Ø"/>
              <a:tabLst/>
              <a:defRPr/>
            </a:pPr>
            <a:r>
              <a:rPr kumimoji="0" lang="fr-FR" sz="1800" b="0" i="0" u="none" strike="noStrike" kern="0" cap="none" spc="0" normalizeH="0" baseline="0" noProof="0" dirty="0">
                <a:ln>
                  <a:noFill/>
                </a:ln>
                <a:solidFill>
                  <a:srgbClr val="000000"/>
                </a:solidFill>
                <a:effectLst/>
                <a:uLnTx/>
                <a:uFillTx/>
                <a:latin typeface="Calibri"/>
                <a:ea typeface="Calibri"/>
                <a:cs typeface="Calibri"/>
                <a:sym typeface="Calibri"/>
              </a:rPr>
              <a:t>par un lecteur, depuis les Collections </a:t>
            </a:r>
            <a:r>
              <a:rPr kumimoji="0" lang="fr-FR" sz="1800" b="0" i="0" u="none" strike="noStrike" kern="0" cap="none" spc="0" normalizeH="0" baseline="0" noProof="0" dirty="0" err="1">
                <a:ln>
                  <a:noFill/>
                </a:ln>
                <a:solidFill>
                  <a:srgbClr val="000000"/>
                </a:solidFill>
                <a:effectLst/>
                <a:uLnTx/>
                <a:uFillTx/>
                <a:latin typeface="Calibri"/>
                <a:ea typeface="Calibri"/>
                <a:cs typeface="Calibri"/>
                <a:sym typeface="Calibri"/>
              </a:rPr>
              <a:t>ULiège</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707F"/>
              </a:buClr>
              <a:buSzPts val="1800"/>
              <a:buFont typeface="Wingdings" panose="05000000000000000000" pitchFamily="2" charset="2"/>
              <a:buChar char="Ø"/>
              <a:tabLst/>
              <a:defRPr/>
            </a:pPr>
            <a:r>
              <a:rPr kumimoji="0" lang="fr-FR" sz="1800" b="0" i="0" u="none" strike="noStrike" kern="0" cap="none" spc="0" normalizeH="0" baseline="0" noProof="0" dirty="0">
                <a:ln>
                  <a:noFill/>
                </a:ln>
                <a:solidFill>
                  <a:srgbClr val="000000"/>
                </a:solidFill>
                <a:effectLst/>
                <a:uLnTx/>
                <a:uFillTx/>
                <a:latin typeface="Calibri"/>
                <a:ea typeface="Calibri"/>
                <a:cs typeface="Calibri"/>
                <a:sym typeface="Calibri"/>
              </a:rPr>
              <a:t>par un documentaliste, pour un lecteur, depuis Alma</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285750" marR="0" lvl="0" indent="-171450" algn="l" defTabSz="914400" rtl="0" eaLnBrk="1" fontAlgn="auto" latinLnBrk="0" hangingPunct="1">
              <a:lnSpc>
                <a:spcPct val="100000"/>
              </a:lnSpc>
              <a:spcBef>
                <a:spcPts val="0"/>
              </a:spcBef>
              <a:spcAft>
                <a:spcPts val="0"/>
              </a:spcAft>
              <a:buClr>
                <a:srgbClr val="1F497D"/>
              </a:buClr>
              <a:buSzPts val="1800"/>
              <a:buFont typeface="Noto Sans Symbols"/>
              <a:buNone/>
              <a:tabLst/>
              <a:defRPr/>
            </a:pP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800" b="1" i="0" u="none" strike="noStrike" kern="0" cap="none" spc="0" normalizeH="0" baseline="0" noProof="0" dirty="0">
                <a:ln>
                  <a:noFill/>
                </a:ln>
                <a:solidFill>
                  <a:srgbClr val="000000"/>
                </a:solidFill>
                <a:effectLst/>
                <a:uLnTx/>
                <a:uFillTx/>
                <a:latin typeface="Calibri"/>
                <a:ea typeface="Calibri"/>
                <a:cs typeface="Calibri"/>
                <a:sym typeface="Calibri"/>
              </a:rPr>
              <a:t>Deux types </a:t>
            </a:r>
            <a:r>
              <a:rPr kumimoji="0" lang="fr-FR" sz="1800" b="0" i="0" u="none" strike="noStrike" kern="0" cap="none" spc="0" normalizeH="0" baseline="0" noProof="0" dirty="0">
                <a:ln>
                  <a:noFill/>
                </a:ln>
                <a:solidFill>
                  <a:srgbClr val="000000"/>
                </a:solidFill>
                <a:effectLst/>
                <a:uLnTx/>
                <a:uFillTx/>
                <a:latin typeface="Calibri"/>
                <a:ea typeface="Calibri"/>
                <a:cs typeface="Calibri"/>
                <a:sym typeface="Calibri"/>
              </a:rPr>
              <a:t>de </a:t>
            </a:r>
            <a:r>
              <a:rPr kumimoji="0" lang="fr-FR" sz="1800" b="0" i="1" u="none" strike="noStrike" kern="0" cap="none" spc="0" normalizeH="0" baseline="0" noProof="0" dirty="0" err="1">
                <a:ln>
                  <a:noFill/>
                </a:ln>
                <a:solidFill>
                  <a:srgbClr val="000000"/>
                </a:solidFill>
                <a:effectLst/>
                <a:uLnTx/>
                <a:uFillTx/>
                <a:latin typeface="Calibri"/>
                <a:ea typeface="Calibri"/>
                <a:cs typeface="Calibri"/>
                <a:sym typeface="Calibri"/>
              </a:rPr>
              <a:t>requests</a:t>
            </a:r>
            <a:r>
              <a:rPr kumimoji="0" lang="fr-FR" sz="1800" b="0" i="1" u="none" strike="noStrike" kern="0" cap="none" spc="0" normalizeH="0" baseline="0" noProof="0" dirty="0">
                <a:ln>
                  <a:noFill/>
                </a:ln>
                <a:solidFill>
                  <a:srgbClr val="000000"/>
                </a:solidFill>
                <a:effectLst/>
                <a:uLnTx/>
                <a:uFillTx/>
                <a:latin typeface="Calibri"/>
                <a:ea typeface="Calibri"/>
                <a:cs typeface="Calibri"/>
                <a:sym typeface="Calibri"/>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1" u="none" strike="noStrike" kern="0" cap="none" spc="0" normalizeH="0" baseline="0" noProof="0" dirty="0">
              <a:ln>
                <a:noFill/>
              </a:ln>
              <a:solidFill>
                <a:srgbClr val="000000"/>
              </a:solidFill>
              <a:effectLst/>
              <a:uLnTx/>
              <a:uFillTx/>
              <a:latin typeface="Calibri"/>
              <a:ea typeface="Calibri"/>
              <a:cs typeface="Calibri"/>
              <a:sym typeface="Calibri"/>
            </a:endParaRPr>
          </a:p>
          <a:p>
            <a:pPr marL="285750" marR="0" lvl="0" indent="-285750" algn="l" defTabSz="914400" rtl="0" eaLnBrk="1" fontAlgn="auto" latinLnBrk="0" hangingPunct="1">
              <a:lnSpc>
                <a:spcPct val="100000"/>
              </a:lnSpc>
              <a:spcBef>
                <a:spcPts val="0"/>
              </a:spcBef>
              <a:spcAft>
                <a:spcPts val="0"/>
              </a:spcAft>
              <a:buClr>
                <a:srgbClr val="00707F"/>
              </a:buClr>
              <a:buSzPts val="1800"/>
              <a:buFont typeface="Wingdings" panose="05000000000000000000" pitchFamily="2" charset="2"/>
              <a:buChar char="Ø"/>
              <a:tabLst/>
              <a:defRPr/>
            </a:pPr>
            <a:r>
              <a:rPr kumimoji="0" lang="fr-FR" sz="1800" b="0" i="1" u="none" strike="noStrike" kern="0" cap="none" spc="0" normalizeH="0" baseline="0" noProof="0" dirty="0">
                <a:ln>
                  <a:noFill/>
                </a:ln>
                <a:solidFill>
                  <a:srgbClr val="000000"/>
                </a:solidFill>
                <a:effectLst/>
                <a:uLnTx/>
                <a:uFillTx/>
                <a:latin typeface="Calibri"/>
                <a:ea typeface="Calibri"/>
                <a:cs typeface="Calibri"/>
                <a:sym typeface="Calibri"/>
              </a:rPr>
              <a:t>Patron </a:t>
            </a:r>
            <a:r>
              <a:rPr kumimoji="0" lang="fr-FR" sz="1800" b="0" i="1" u="none" strike="noStrike" kern="0" cap="none" spc="0" normalizeH="0" baseline="0" noProof="0" dirty="0" err="1">
                <a:ln>
                  <a:noFill/>
                </a:ln>
                <a:solidFill>
                  <a:srgbClr val="000000"/>
                </a:solidFill>
                <a:effectLst/>
                <a:uLnTx/>
                <a:uFillTx/>
                <a:latin typeface="Calibri"/>
                <a:ea typeface="Calibri"/>
                <a:cs typeface="Calibri"/>
                <a:sym typeface="Calibri"/>
              </a:rPr>
              <a:t>physical</a:t>
            </a:r>
            <a:r>
              <a:rPr kumimoji="0" lang="fr-FR" sz="1800" b="0" i="1" u="none" strike="noStrike" kern="0" cap="none" spc="0" normalizeH="0" baseline="0" noProof="0" dirty="0">
                <a:ln>
                  <a:noFill/>
                </a:ln>
                <a:solidFill>
                  <a:srgbClr val="000000"/>
                </a:solidFill>
                <a:effectLst/>
                <a:uLnTx/>
                <a:uFillTx/>
                <a:latin typeface="Calibri"/>
                <a:ea typeface="Calibri"/>
                <a:cs typeface="Calibri"/>
                <a:sym typeface="Calibri"/>
              </a:rPr>
              <a:t> item </a:t>
            </a:r>
            <a:r>
              <a:rPr kumimoji="0" lang="fr-FR" sz="1800" b="0" i="1" u="none" strike="noStrike" kern="0" cap="none" spc="0" normalizeH="0" baseline="0" noProof="0" dirty="0" err="1">
                <a:ln>
                  <a:noFill/>
                </a:ln>
                <a:solidFill>
                  <a:srgbClr val="000000"/>
                </a:solidFill>
                <a:effectLst/>
                <a:uLnTx/>
                <a:uFillTx/>
                <a:latin typeface="Calibri"/>
                <a:ea typeface="Calibri"/>
                <a:cs typeface="Calibri"/>
                <a:sym typeface="Calibri"/>
              </a:rPr>
              <a:t>request</a:t>
            </a:r>
            <a:r>
              <a:rPr kumimoji="0" lang="fr-FR" sz="1800" b="0" i="1"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fr-FR" sz="1800" b="0" i="0" u="none" strike="noStrike" kern="0" cap="none" spc="0" normalizeH="0" baseline="0" noProof="0" dirty="0">
                <a:ln>
                  <a:noFill/>
                </a:ln>
                <a:solidFill>
                  <a:srgbClr val="000000"/>
                </a:solidFill>
                <a:effectLst/>
                <a:uLnTx/>
                <a:uFillTx/>
                <a:latin typeface="Calibri"/>
                <a:ea typeface="Calibri"/>
                <a:cs typeface="Calibri"/>
                <a:sym typeface="Calibri"/>
              </a:rPr>
              <a:t>= demande de réservation</a:t>
            </a:r>
            <a:endParaRPr kumimoji="0" sz="1800" b="0" i="1" u="none" strike="noStrike" kern="0" cap="none" spc="0" normalizeH="0" baseline="0" noProof="0" dirty="0">
              <a:ln>
                <a:noFill/>
              </a:ln>
              <a:solidFill>
                <a:srgbClr val="000000"/>
              </a:solidFill>
              <a:effectLst/>
              <a:uLnTx/>
              <a:uFillTx/>
              <a:latin typeface="Calibri"/>
              <a:ea typeface="Calibri"/>
              <a:cs typeface="Calibri"/>
              <a:sym typeface="Calibri"/>
            </a:endParaRPr>
          </a:p>
          <a:p>
            <a:pPr marL="285750" marR="0" lvl="0" indent="-285750" algn="l" defTabSz="914400" rtl="0" eaLnBrk="1" fontAlgn="auto" latinLnBrk="0" hangingPunct="1">
              <a:lnSpc>
                <a:spcPct val="100000"/>
              </a:lnSpc>
              <a:spcBef>
                <a:spcPts val="0"/>
              </a:spcBef>
              <a:spcAft>
                <a:spcPts val="0"/>
              </a:spcAft>
              <a:buClr>
                <a:srgbClr val="00707F"/>
              </a:buClr>
              <a:buSzPts val="1800"/>
              <a:buFont typeface="Wingdings" panose="05000000000000000000" pitchFamily="2" charset="2"/>
              <a:buChar char="Ø"/>
              <a:tabLst/>
              <a:defRPr/>
            </a:pPr>
            <a:r>
              <a:rPr kumimoji="0" lang="fr-FR" sz="1800" b="0" i="1" u="none" strike="noStrike" kern="0" cap="none" spc="0" normalizeH="0" baseline="0" noProof="0" dirty="0">
                <a:ln>
                  <a:noFill/>
                </a:ln>
                <a:solidFill>
                  <a:srgbClr val="000000"/>
                </a:solidFill>
                <a:effectLst/>
                <a:uLnTx/>
                <a:uFillTx/>
                <a:latin typeface="Calibri"/>
                <a:ea typeface="Calibri"/>
                <a:cs typeface="Calibri"/>
                <a:sym typeface="Calibri"/>
              </a:rPr>
              <a:t>Patron </a:t>
            </a:r>
            <a:r>
              <a:rPr kumimoji="0" lang="fr-FR" sz="1800" b="0" i="1" u="none" strike="noStrike" kern="0" cap="none" spc="0" normalizeH="0" baseline="0" noProof="0" dirty="0" err="1">
                <a:ln>
                  <a:noFill/>
                </a:ln>
                <a:solidFill>
                  <a:srgbClr val="000000"/>
                </a:solidFill>
                <a:effectLst/>
                <a:uLnTx/>
                <a:uFillTx/>
                <a:latin typeface="Calibri"/>
                <a:ea typeface="Calibri"/>
                <a:cs typeface="Calibri"/>
                <a:sym typeface="Calibri"/>
              </a:rPr>
              <a:t>digitization</a:t>
            </a:r>
            <a:r>
              <a:rPr kumimoji="0" lang="fr-FR" sz="1800" b="0" i="1"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fr-FR" sz="1800" b="0" i="1" u="none" strike="noStrike" kern="0" cap="none" spc="0" normalizeH="0" baseline="0" noProof="0" dirty="0" err="1">
                <a:ln>
                  <a:noFill/>
                </a:ln>
                <a:solidFill>
                  <a:srgbClr val="000000"/>
                </a:solidFill>
                <a:effectLst/>
                <a:uLnTx/>
                <a:uFillTx/>
                <a:latin typeface="Calibri"/>
                <a:ea typeface="Calibri"/>
                <a:cs typeface="Calibri"/>
                <a:sym typeface="Calibri"/>
              </a:rPr>
              <a:t>request</a:t>
            </a:r>
            <a:r>
              <a:rPr kumimoji="0" lang="fr-FR" sz="1800" b="0" i="0" u="none" strike="noStrike" kern="0" cap="none" spc="0" normalizeH="0" baseline="0" noProof="0" dirty="0">
                <a:ln>
                  <a:noFill/>
                </a:ln>
                <a:solidFill>
                  <a:srgbClr val="000000"/>
                </a:solidFill>
                <a:effectLst/>
                <a:uLnTx/>
                <a:uFillTx/>
                <a:latin typeface="Calibri"/>
                <a:ea typeface="Calibri"/>
                <a:cs typeface="Calibri"/>
                <a:sym typeface="Calibri"/>
              </a:rPr>
              <a:t> = demande de numérisation</a:t>
            </a:r>
            <a:endParaRPr kumimoji="0" sz="1800" b="0" i="1"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1" u="none" strike="noStrike" kern="0" cap="none" spc="0" normalizeH="0" baseline="0" noProof="0" dirty="0">
              <a:ln>
                <a:noFill/>
              </a:ln>
              <a:solidFill>
                <a:srgbClr val="000000"/>
              </a:solidFill>
              <a:effectLst/>
              <a:uLnTx/>
              <a:uFillTx/>
              <a:latin typeface="Calibri"/>
              <a:ea typeface="Calibri"/>
              <a:cs typeface="Calibri"/>
              <a:sym typeface="Calibri"/>
            </a:endParaRPr>
          </a:p>
          <a:p>
            <a:pPr marL="285750" marR="0" lvl="0" indent="-171450" algn="l" defTabSz="914400" rtl="0" eaLnBrk="1" fontAlgn="auto" latinLnBrk="0" hangingPunct="1">
              <a:lnSpc>
                <a:spcPct val="100000"/>
              </a:lnSpc>
              <a:spcBef>
                <a:spcPts val="0"/>
              </a:spcBef>
              <a:spcAft>
                <a:spcPts val="0"/>
              </a:spcAft>
              <a:buClr>
                <a:srgbClr val="1F497D"/>
              </a:buClr>
              <a:buSzPts val="1800"/>
              <a:buFont typeface="Noto Sans Symbols"/>
              <a:buNone/>
              <a:tabLst/>
              <a:defRPr/>
            </a:pPr>
            <a:endParaRPr kumimoji="0" sz="1800" b="0" i="0" u="none" strike="noStrike" kern="0" cap="none" spc="0" normalizeH="0" baseline="0" noProof="0" dirty="0">
              <a:ln>
                <a:noFill/>
              </a:ln>
              <a:solidFill>
                <a:srgbClr val="1F497D"/>
              </a:solidFill>
              <a:effectLst/>
              <a:uLnTx/>
              <a:uFillTx/>
              <a:latin typeface="Calibri"/>
              <a:ea typeface="Calibri"/>
              <a:cs typeface="Calibri"/>
              <a:sym typeface="Calibri"/>
            </a:endParaRPr>
          </a:p>
        </p:txBody>
      </p:sp>
      <p:sp>
        <p:nvSpPr>
          <p:cNvPr id="984" name="Google Shape;984;p78"/>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fr-FR"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79</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556549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280" name="Google Shape;280;p8"/>
          <p:cNvPicPr preferRelativeResize="0"/>
          <p:nvPr/>
        </p:nvPicPr>
        <p:blipFill rotWithShape="1">
          <a:blip r:embed="rId3">
            <a:alphaModFix/>
          </a:blip>
          <a:srcRect/>
          <a:stretch/>
        </p:blipFill>
        <p:spPr>
          <a:xfrm>
            <a:off x="442336" y="2776446"/>
            <a:ext cx="8259328" cy="1305107"/>
          </a:xfrm>
          <a:prstGeom prst="rect">
            <a:avLst/>
          </a:prstGeom>
          <a:noFill/>
          <a:ln w="9525" cap="flat" cmpd="sng">
            <a:solidFill>
              <a:schemeClr val="dk1"/>
            </a:solidFill>
            <a:prstDash val="solid"/>
            <a:round/>
            <a:headEnd type="none" w="sm" len="sm"/>
            <a:tailEnd type="none" w="sm" len="sm"/>
          </a:ln>
        </p:spPr>
      </p:pic>
      <p:sp>
        <p:nvSpPr>
          <p:cNvPr id="281" name="Google Shape;281;p8"/>
          <p:cNvSpPr txBox="1"/>
          <p:nvPr/>
        </p:nvSpPr>
        <p:spPr>
          <a:xfrm>
            <a:off x="457200" y="796092"/>
            <a:ext cx="8229600" cy="62154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5FA3B0"/>
              </a:buClr>
              <a:buSzPts val="3600"/>
              <a:buFont typeface="Calibri"/>
              <a:buNone/>
            </a:pPr>
            <a:r>
              <a:rPr lang="fr-FR" sz="3600" b="0" i="1" dirty="0" err="1">
                <a:solidFill>
                  <a:srgbClr val="00707F"/>
                </a:solidFill>
                <a:latin typeface="Calibri"/>
                <a:ea typeface="Calibri"/>
                <a:cs typeface="Calibri"/>
                <a:sym typeface="Calibri"/>
              </a:rPr>
              <a:t>Recent</a:t>
            </a:r>
            <a:r>
              <a:rPr lang="fr-FR" sz="3600" b="0" i="1" dirty="0">
                <a:solidFill>
                  <a:srgbClr val="00707F"/>
                </a:solidFill>
                <a:latin typeface="Calibri"/>
                <a:ea typeface="Calibri"/>
                <a:cs typeface="Calibri"/>
                <a:sym typeface="Calibri"/>
              </a:rPr>
              <a:t> pages</a:t>
            </a:r>
            <a:endParaRPr dirty="0">
              <a:solidFill>
                <a:srgbClr val="00707F"/>
              </a:solidFill>
            </a:endParaRPr>
          </a:p>
        </p:txBody>
      </p:sp>
      <p:sp>
        <p:nvSpPr>
          <p:cNvPr id="282" name="Google Shape;282;p8"/>
          <p:cNvSpPr txBox="1"/>
          <p:nvPr/>
        </p:nvSpPr>
        <p:spPr>
          <a:xfrm>
            <a:off x="461819" y="4562700"/>
            <a:ext cx="822498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1"/>
                </a:solidFill>
                <a:latin typeface="Calibri"/>
                <a:ea typeface="Calibri"/>
                <a:cs typeface="Calibri"/>
                <a:sym typeface="Calibri"/>
              </a:rPr>
              <a:t>Cliquer sur les liens en bleu pour accéder à une page récemment utilisée</a:t>
            </a:r>
            <a:endParaRPr/>
          </a:p>
        </p:txBody>
      </p:sp>
      <p:sp>
        <p:nvSpPr>
          <p:cNvPr id="283" name="Google Shape;28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8</a:t>
            </a:fld>
            <a:endParaRPr/>
          </a:p>
        </p:txBody>
      </p:sp>
      <p:sp>
        <p:nvSpPr>
          <p:cNvPr id="2" name="Rectangle : coins arrondis 1">
            <a:extLst>
              <a:ext uri="{FF2B5EF4-FFF2-40B4-BE49-F238E27FC236}">
                <a16:creationId xmlns:a16="http://schemas.microsoft.com/office/drawing/2014/main" id="{F8359D32-956C-DC57-E395-DA949290CD83}"/>
              </a:ext>
            </a:extLst>
          </p:cNvPr>
          <p:cNvSpPr/>
          <p:nvPr/>
        </p:nvSpPr>
        <p:spPr>
          <a:xfrm>
            <a:off x="2594344" y="3429000"/>
            <a:ext cx="1977656" cy="462516"/>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44"/>
          <p:cNvSpPr txBox="1"/>
          <p:nvPr/>
        </p:nvSpPr>
        <p:spPr>
          <a:xfrm>
            <a:off x="457200" y="540906"/>
            <a:ext cx="8229600" cy="62154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5FA3B0"/>
              </a:buClr>
              <a:buSzPts val="3600"/>
              <a:buFont typeface="Calibri"/>
              <a:buNone/>
            </a:pPr>
            <a:r>
              <a:rPr lang="fr-FR" sz="3600" b="0" i="0" dirty="0">
                <a:solidFill>
                  <a:srgbClr val="00707F"/>
                </a:solidFill>
                <a:latin typeface="Calibri"/>
                <a:ea typeface="Calibri"/>
                <a:cs typeface="Calibri"/>
                <a:sym typeface="Calibri"/>
              </a:rPr>
              <a:t>Fiche du lecteur &gt; Zone 3 &gt; </a:t>
            </a:r>
            <a:r>
              <a:rPr lang="fr-FR" sz="3600" b="0" i="1" dirty="0" err="1">
                <a:solidFill>
                  <a:srgbClr val="00707F"/>
                </a:solidFill>
                <a:latin typeface="Calibri"/>
                <a:ea typeface="Calibri"/>
                <a:cs typeface="Calibri"/>
                <a:sym typeface="Calibri"/>
              </a:rPr>
              <a:t>Requests</a:t>
            </a:r>
            <a:endParaRPr sz="3600" b="0" i="1" dirty="0">
              <a:solidFill>
                <a:srgbClr val="00707F"/>
              </a:solidFill>
              <a:latin typeface="Calibri"/>
              <a:ea typeface="Calibri"/>
              <a:cs typeface="Calibri"/>
              <a:sym typeface="Calibri"/>
            </a:endParaRPr>
          </a:p>
        </p:txBody>
      </p:sp>
      <p:sp>
        <p:nvSpPr>
          <p:cNvPr id="672" name="Google Shape;672;p44"/>
          <p:cNvSpPr txBox="1"/>
          <p:nvPr/>
        </p:nvSpPr>
        <p:spPr>
          <a:xfrm>
            <a:off x="469105" y="4042178"/>
            <a:ext cx="8225100" cy="19389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Calibri"/>
              <a:buNone/>
            </a:pPr>
            <a:r>
              <a:rPr lang="fr-FR" sz="1800" dirty="0">
                <a:solidFill>
                  <a:schemeClr val="dk1"/>
                </a:solidFill>
                <a:latin typeface="Calibri"/>
                <a:ea typeface="Calibri"/>
                <a:cs typeface="Calibri"/>
                <a:sym typeface="Calibri"/>
              </a:rPr>
              <a:t>Visualiser les </a:t>
            </a:r>
            <a:r>
              <a:rPr lang="fr-FR" sz="1800" i="1" dirty="0" err="1">
                <a:solidFill>
                  <a:schemeClr val="dk1"/>
                </a:solidFill>
                <a:latin typeface="Calibri"/>
                <a:ea typeface="Calibri"/>
                <a:cs typeface="Calibri"/>
                <a:sym typeface="Calibri"/>
              </a:rPr>
              <a:t>requests</a:t>
            </a:r>
            <a:r>
              <a:rPr lang="fr-FR" sz="1800" dirty="0">
                <a:solidFill>
                  <a:schemeClr val="dk1"/>
                </a:solidFill>
                <a:latin typeface="Calibri"/>
                <a:ea typeface="Calibri"/>
                <a:cs typeface="Calibri"/>
                <a:sym typeface="Calibri"/>
              </a:rPr>
              <a:t> d’un lecteur :</a:t>
            </a:r>
            <a:endParaRPr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Noto Sans Symbols"/>
              <a:buChar char="▪"/>
            </a:pPr>
            <a:r>
              <a:rPr lang="fr-FR" sz="1800" dirty="0">
                <a:solidFill>
                  <a:schemeClr val="dk1"/>
                </a:solidFill>
                <a:latin typeface="Calibri"/>
                <a:ea typeface="Calibri"/>
                <a:cs typeface="Calibri"/>
                <a:sym typeface="Calibri"/>
              </a:rPr>
              <a:t>Colonne</a:t>
            </a:r>
            <a:r>
              <a:rPr lang="fr-FR" sz="1800" i="1" dirty="0">
                <a:solidFill>
                  <a:schemeClr val="dk1"/>
                </a:solidFill>
                <a:latin typeface="Calibri"/>
                <a:ea typeface="Calibri"/>
                <a:cs typeface="Calibri"/>
                <a:sym typeface="Calibri"/>
              </a:rPr>
              <a:t> </a:t>
            </a:r>
            <a:r>
              <a:rPr lang="fr-FR" sz="1800" i="1" dirty="0" err="1">
                <a:solidFill>
                  <a:schemeClr val="dk1"/>
                </a:solidFill>
                <a:latin typeface="Calibri"/>
                <a:ea typeface="Calibri"/>
                <a:cs typeface="Calibri"/>
                <a:sym typeface="Calibri"/>
              </a:rPr>
              <a:t>Task</a:t>
            </a:r>
            <a:r>
              <a:rPr lang="fr-FR" sz="1800" i="1" dirty="0">
                <a:solidFill>
                  <a:schemeClr val="dk1"/>
                </a:solidFill>
                <a:latin typeface="Calibri"/>
                <a:ea typeface="Calibri"/>
                <a:cs typeface="Calibri"/>
                <a:sym typeface="Calibri"/>
              </a:rPr>
              <a:t> </a:t>
            </a:r>
            <a:r>
              <a:rPr lang="fr-FR" sz="1800" dirty="0">
                <a:solidFill>
                  <a:schemeClr val="dk1"/>
                </a:solidFill>
                <a:latin typeface="Calibri"/>
                <a:ea typeface="Calibri"/>
                <a:cs typeface="Calibri"/>
                <a:sym typeface="Calibri"/>
              </a:rPr>
              <a:t>: informe de l’état de traitement de la </a:t>
            </a:r>
            <a:r>
              <a:rPr lang="fr-FR" sz="1800" dirty="0" err="1">
                <a:solidFill>
                  <a:schemeClr val="dk1"/>
                </a:solidFill>
                <a:latin typeface="Calibri"/>
                <a:ea typeface="Calibri"/>
                <a:cs typeface="Calibri"/>
                <a:sym typeface="Calibri"/>
              </a:rPr>
              <a:t>request</a:t>
            </a:r>
            <a:r>
              <a:rPr lang="fr-FR" sz="1800" dirty="0">
                <a:solidFill>
                  <a:schemeClr val="dk1"/>
                </a:solidFill>
                <a:latin typeface="Calibri"/>
                <a:ea typeface="Calibri"/>
                <a:cs typeface="Calibri"/>
                <a:sym typeface="Calibri"/>
              </a:rPr>
              <a:t> (</a:t>
            </a:r>
            <a:r>
              <a:rPr lang="fr-FR" sz="1800" i="1" dirty="0" err="1">
                <a:solidFill>
                  <a:schemeClr val="dk1"/>
                </a:solidFill>
                <a:latin typeface="Calibri"/>
                <a:ea typeface="Calibri"/>
                <a:cs typeface="Calibri"/>
                <a:sym typeface="Calibri"/>
              </a:rPr>
              <a:t>hold</a:t>
            </a:r>
            <a:r>
              <a:rPr lang="fr-FR" sz="1800" i="1" dirty="0">
                <a:solidFill>
                  <a:schemeClr val="dk1"/>
                </a:solidFill>
                <a:latin typeface="Calibri"/>
                <a:ea typeface="Calibri"/>
                <a:cs typeface="Calibri"/>
                <a:sym typeface="Calibri"/>
              </a:rPr>
              <a:t> shelf</a:t>
            </a:r>
            <a:r>
              <a:rPr lang="fr-FR" sz="1800" dirty="0">
                <a:solidFill>
                  <a:schemeClr val="dk1"/>
                </a:solidFill>
                <a:latin typeface="Calibri"/>
                <a:ea typeface="Calibri"/>
                <a:cs typeface="Calibri"/>
                <a:sym typeface="Calibri"/>
              </a:rPr>
              <a:t>, </a:t>
            </a:r>
            <a:r>
              <a:rPr lang="fr-FR" sz="1800" i="1" dirty="0">
                <a:solidFill>
                  <a:schemeClr val="dk1"/>
                </a:solidFill>
                <a:latin typeface="Calibri"/>
                <a:ea typeface="Calibri"/>
                <a:cs typeface="Calibri"/>
                <a:sym typeface="Calibri"/>
              </a:rPr>
              <a:t>not </a:t>
            </a:r>
            <a:r>
              <a:rPr lang="fr-FR" sz="1800" i="1" dirty="0" err="1">
                <a:solidFill>
                  <a:schemeClr val="dk1"/>
                </a:solidFill>
                <a:latin typeface="Calibri"/>
                <a:ea typeface="Calibri"/>
                <a:cs typeface="Calibri"/>
                <a:sym typeface="Calibri"/>
              </a:rPr>
              <a:t>started</a:t>
            </a:r>
            <a:r>
              <a:rPr lang="fr-FR" sz="1800" dirty="0">
                <a:solidFill>
                  <a:schemeClr val="dk1"/>
                </a:solidFill>
                <a:latin typeface="Calibri"/>
                <a:ea typeface="Calibri"/>
                <a:cs typeface="Calibri"/>
                <a:sym typeface="Calibri"/>
              </a:rPr>
              <a:t>, </a:t>
            </a:r>
            <a:r>
              <a:rPr lang="fr-FR" sz="1800" i="1" dirty="0" err="1">
                <a:solidFill>
                  <a:schemeClr val="dk1"/>
                </a:solidFill>
                <a:latin typeface="Calibri"/>
                <a:ea typeface="Calibri"/>
                <a:cs typeface="Calibri"/>
                <a:sym typeface="Calibri"/>
              </a:rPr>
              <a:t>digitize</a:t>
            </a:r>
            <a:r>
              <a:rPr lang="fr-FR" sz="1800" i="1" dirty="0">
                <a:solidFill>
                  <a:schemeClr val="dk1"/>
                </a:solidFill>
                <a:latin typeface="Calibri"/>
                <a:ea typeface="Calibri"/>
                <a:cs typeface="Calibri"/>
                <a:sym typeface="Calibri"/>
              </a:rPr>
              <a:t> item</a:t>
            </a:r>
            <a:r>
              <a:rPr lang="fr-FR" sz="1800" dirty="0">
                <a:solidFill>
                  <a:schemeClr val="dk1"/>
                </a:solidFill>
                <a:latin typeface="Calibri"/>
                <a:ea typeface="Calibri"/>
                <a:cs typeface="Calibri"/>
                <a:sym typeface="Calibri"/>
              </a:rPr>
              <a:t>, </a:t>
            </a:r>
            <a:r>
              <a:rPr lang="fr-FR" sz="1800" i="1" dirty="0">
                <a:solidFill>
                  <a:schemeClr val="dk1"/>
                </a:solidFill>
                <a:latin typeface="Calibri"/>
                <a:ea typeface="Calibri"/>
                <a:cs typeface="Calibri"/>
                <a:sym typeface="Calibri"/>
              </a:rPr>
              <a:t>pickup </a:t>
            </a:r>
            <a:r>
              <a:rPr lang="fr-FR" sz="1800" i="1" dirty="0" err="1">
                <a:solidFill>
                  <a:schemeClr val="dk1"/>
                </a:solidFill>
                <a:latin typeface="Calibri"/>
                <a:ea typeface="Calibri"/>
                <a:cs typeface="Calibri"/>
                <a:sym typeface="Calibri"/>
              </a:rPr>
              <a:t>from</a:t>
            </a:r>
            <a:r>
              <a:rPr lang="fr-FR" sz="1800" i="1" dirty="0">
                <a:solidFill>
                  <a:schemeClr val="dk1"/>
                </a:solidFill>
                <a:latin typeface="Calibri"/>
                <a:ea typeface="Calibri"/>
                <a:cs typeface="Calibri"/>
                <a:sym typeface="Calibri"/>
              </a:rPr>
              <a:t> shelf</a:t>
            </a:r>
            <a:r>
              <a:rPr lang="fr-FR" sz="1800" dirty="0">
                <a:solidFill>
                  <a:schemeClr val="dk1"/>
                </a:solidFill>
                <a:latin typeface="Calibri"/>
                <a:ea typeface="Calibri"/>
                <a:cs typeface="Calibri"/>
                <a:sym typeface="Calibri"/>
              </a:rPr>
              <a:t>, </a:t>
            </a:r>
            <a:r>
              <a:rPr lang="fr-FR" sz="1800" i="1" dirty="0">
                <a:solidFill>
                  <a:schemeClr val="dk1"/>
                </a:solidFill>
                <a:latin typeface="Calibri"/>
                <a:ea typeface="Calibri"/>
                <a:cs typeface="Calibri"/>
                <a:sym typeface="Calibri"/>
              </a:rPr>
              <a:t>transit item)</a:t>
            </a:r>
            <a:endParaRPr sz="1800" i="1"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Noto Sans Symbols"/>
              <a:buChar char="▪"/>
            </a:pPr>
            <a:r>
              <a:rPr lang="fr-FR" sz="1800" dirty="0">
                <a:solidFill>
                  <a:schemeClr val="dk1"/>
                </a:solidFill>
                <a:latin typeface="Calibri"/>
                <a:ea typeface="Calibri"/>
                <a:cs typeface="Calibri"/>
                <a:sym typeface="Calibri"/>
              </a:rPr>
              <a:t>Colonne</a:t>
            </a:r>
            <a:r>
              <a:rPr lang="fr-FR" sz="1800" i="1" dirty="0">
                <a:solidFill>
                  <a:schemeClr val="dk1"/>
                </a:solidFill>
                <a:latin typeface="Calibri"/>
                <a:ea typeface="Calibri"/>
                <a:cs typeface="Calibri"/>
                <a:sym typeface="Calibri"/>
              </a:rPr>
              <a:t> Place in queue </a:t>
            </a:r>
            <a:r>
              <a:rPr lang="fr-FR" sz="1800" dirty="0">
                <a:solidFill>
                  <a:schemeClr val="dk1"/>
                </a:solidFill>
                <a:latin typeface="Calibri"/>
                <a:ea typeface="Calibri"/>
                <a:cs typeface="Calibri"/>
                <a:sym typeface="Calibri"/>
              </a:rPr>
              <a:t>: place dans la file d’attente</a:t>
            </a:r>
          </a:p>
          <a:p>
            <a:pPr marL="1093788" lvl="5" indent="-285750">
              <a:buClr>
                <a:schemeClr val="dk1"/>
              </a:buClr>
              <a:buSzPts val="1800"/>
              <a:buFont typeface="Arial" panose="020B0604020202020204" pitchFamily="34" charset="0"/>
              <a:buChar char="•"/>
            </a:pPr>
            <a:r>
              <a:rPr lang="fr-FR" sz="1600" dirty="0">
                <a:solidFill>
                  <a:schemeClr val="dk1"/>
                </a:solidFill>
                <a:latin typeface="Calibri"/>
                <a:ea typeface="Calibri"/>
                <a:cs typeface="Calibri"/>
                <a:sym typeface="Calibri"/>
              </a:rPr>
              <a:t>0 : aucune autre </a:t>
            </a:r>
            <a:r>
              <a:rPr lang="fr-FR" sz="1600" dirty="0" err="1">
                <a:solidFill>
                  <a:schemeClr val="dk1"/>
                </a:solidFill>
                <a:latin typeface="Calibri"/>
                <a:ea typeface="Calibri"/>
                <a:cs typeface="Calibri"/>
                <a:sym typeface="Calibri"/>
              </a:rPr>
              <a:t>request</a:t>
            </a:r>
            <a:r>
              <a:rPr lang="fr-FR" sz="1600" dirty="0">
                <a:solidFill>
                  <a:schemeClr val="dk1"/>
                </a:solidFill>
                <a:latin typeface="Calibri"/>
                <a:ea typeface="Calibri"/>
                <a:cs typeface="Calibri"/>
                <a:sym typeface="Calibri"/>
              </a:rPr>
              <a:t> n'est présente dans la file d'attente</a:t>
            </a:r>
          </a:p>
          <a:p>
            <a:pPr marL="808038" marR="0" lvl="0" indent="265113" algn="l" rtl="0">
              <a:spcBef>
                <a:spcPts val="0"/>
              </a:spcBef>
              <a:spcAft>
                <a:spcPts val="0"/>
              </a:spcAft>
              <a:buClr>
                <a:schemeClr val="dk1"/>
              </a:buClr>
              <a:buSzPts val="1800"/>
              <a:buFont typeface="Arial" panose="020B0604020202020204" pitchFamily="34" charset="0"/>
              <a:buChar char="•"/>
            </a:pPr>
            <a:r>
              <a:rPr lang="fr-FR" sz="1600" dirty="0">
                <a:solidFill>
                  <a:schemeClr val="dk1"/>
                </a:solidFill>
                <a:latin typeface="Calibri"/>
                <a:ea typeface="Calibri"/>
                <a:cs typeface="Calibri"/>
                <a:sym typeface="Calibri"/>
              </a:rPr>
              <a:t>&lt;autre nombre&gt; : nombre de </a:t>
            </a:r>
            <a:r>
              <a:rPr lang="fr-FR" sz="1600" dirty="0" err="1">
                <a:solidFill>
                  <a:schemeClr val="dk1"/>
                </a:solidFill>
                <a:latin typeface="Calibri"/>
                <a:ea typeface="Calibri"/>
                <a:cs typeface="Calibri"/>
                <a:sym typeface="Calibri"/>
              </a:rPr>
              <a:t>requests</a:t>
            </a:r>
            <a:r>
              <a:rPr lang="fr-FR" sz="1600" dirty="0">
                <a:solidFill>
                  <a:schemeClr val="dk1"/>
                </a:solidFill>
                <a:latin typeface="Calibri"/>
                <a:ea typeface="Calibri"/>
                <a:cs typeface="Calibri"/>
                <a:sym typeface="Calibri"/>
              </a:rPr>
              <a:t> pour l'exemplaire dans la file d'attente, cette </a:t>
            </a:r>
            <a:r>
              <a:rPr lang="fr-FR" sz="1600" dirty="0" err="1">
                <a:solidFill>
                  <a:schemeClr val="dk1"/>
                </a:solidFill>
                <a:latin typeface="Calibri"/>
                <a:ea typeface="Calibri"/>
                <a:cs typeface="Calibri"/>
                <a:sym typeface="Calibri"/>
              </a:rPr>
              <a:t>request</a:t>
            </a:r>
            <a:r>
              <a:rPr lang="fr-FR" sz="1600" dirty="0">
                <a:solidFill>
                  <a:schemeClr val="dk1"/>
                </a:solidFill>
                <a:latin typeface="Calibri"/>
                <a:ea typeface="Calibri"/>
                <a:cs typeface="Calibri"/>
                <a:sym typeface="Calibri"/>
              </a:rPr>
              <a:t> comprise</a:t>
            </a:r>
          </a:p>
        </p:txBody>
      </p:sp>
      <p:sp>
        <p:nvSpPr>
          <p:cNvPr id="673" name="Google Shape;673;p44"/>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fr-FR"/>
              <a:t>80</a:t>
            </a:fld>
            <a:endParaRPr/>
          </a:p>
        </p:txBody>
      </p:sp>
      <p:pic>
        <p:nvPicPr>
          <p:cNvPr id="7" name="Image 6" descr="Une image contenant table&#10;&#10;Description générée automatiquement">
            <a:extLst>
              <a:ext uri="{FF2B5EF4-FFF2-40B4-BE49-F238E27FC236}">
                <a16:creationId xmlns:a16="http://schemas.microsoft.com/office/drawing/2014/main" id="{7FFA874D-929C-1689-AB64-1931005476D7}"/>
              </a:ext>
            </a:extLst>
          </p:cNvPr>
          <p:cNvPicPr>
            <a:picLocks noChangeAspect="1"/>
          </p:cNvPicPr>
          <p:nvPr/>
        </p:nvPicPr>
        <p:blipFill>
          <a:blip r:embed="rId3"/>
          <a:stretch>
            <a:fillRect/>
          </a:stretch>
        </p:blipFill>
        <p:spPr>
          <a:xfrm>
            <a:off x="388119" y="1518622"/>
            <a:ext cx="8367762" cy="2233367"/>
          </a:xfrm>
          <a:prstGeom prst="rect">
            <a:avLst/>
          </a:prstGeom>
          <a:ln>
            <a:solidFill>
              <a:schemeClr val="tx1"/>
            </a:solidFill>
          </a:ln>
        </p:spPr>
      </p:pic>
      <p:pic>
        <p:nvPicPr>
          <p:cNvPr id="3" name="Image 2">
            <a:extLst>
              <a:ext uri="{FF2B5EF4-FFF2-40B4-BE49-F238E27FC236}">
                <a16:creationId xmlns:a16="http://schemas.microsoft.com/office/drawing/2014/main" id="{C946B9A6-B9BC-439D-A222-C55821E9D972}"/>
              </a:ext>
            </a:extLst>
          </p:cNvPr>
          <p:cNvPicPr>
            <a:picLocks noChangeAspect="1"/>
          </p:cNvPicPr>
          <p:nvPr/>
        </p:nvPicPr>
        <p:blipFill>
          <a:blip r:embed="rId4"/>
          <a:stretch>
            <a:fillRect/>
          </a:stretch>
        </p:blipFill>
        <p:spPr>
          <a:xfrm>
            <a:off x="7689472" y="1537672"/>
            <a:ext cx="1033814" cy="1165913"/>
          </a:xfrm>
          <a:prstGeom prst="rect">
            <a:avLst/>
          </a:prstGeom>
          <a:ln>
            <a:solidFill>
              <a:schemeClr val="tx1"/>
            </a:solidFill>
          </a:ln>
        </p:spPr>
      </p:pic>
      <p:sp>
        <p:nvSpPr>
          <p:cNvPr id="8" name="Google Shape;675;p44">
            <a:extLst>
              <a:ext uri="{FF2B5EF4-FFF2-40B4-BE49-F238E27FC236}">
                <a16:creationId xmlns:a16="http://schemas.microsoft.com/office/drawing/2014/main" id="{F4B2A838-1A23-83BD-61B6-B581BA3ED36A}"/>
              </a:ext>
            </a:extLst>
          </p:cNvPr>
          <p:cNvSpPr/>
          <p:nvPr/>
        </p:nvSpPr>
        <p:spPr>
          <a:xfrm>
            <a:off x="1351434" y="1566247"/>
            <a:ext cx="552292" cy="282116"/>
          </a:xfrm>
          <a:prstGeom prst="roundRect">
            <a:avLst>
              <a:gd name="adj" fmla="val 16667"/>
            </a:avLst>
          </a:prstGeom>
          <a:noFill/>
          <a:ln w="19050" cap="flat" cmpd="sng">
            <a:solidFill>
              <a:srgbClr val="00707F"/>
            </a:solidFill>
            <a:prstDash val="solid"/>
            <a:round/>
            <a:headEnd type="none" w="sm" len="sm"/>
            <a:tailEnd type="none" w="sm" len="sm"/>
          </a:ln>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9" name="Google Shape;677;p44">
            <a:extLst>
              <a:ext uri="{FF2B5EF4-FFF2-40B4-BE49-F238E27FC236}">
                <a16:creationId xmlns:a16="http://schemas.microsoft.com/office/drawing/2014/main" id="{76FE6A31-CCBB-B042-7ACB-B144E5824403}"/>
              </a:ext>
            </a:extLst>
          </p:cNvPr>
          <p:cNvSpPr/>
          <p:nvPr/>
        </p:nvSpPr>
        <p:spPr>
          <a:xfrm>
            <a:off x="1637105" y="2376930"/>
            <a:ext cx="887020" cy="1413159"/>
          </a:xfrm>
          <a:prstGeom prst="roundRect">
            <a:avLst>
              <a:gd name="adj" fmla="val 16667"/>
            </a:avLst>
          </a:prstGeom>
          <a:noFill/>
          <a:ln w="19050" cap="flat" cmpd="sng">
            <a:solidFill>
              <a:srgbClr val="00707F"/>
            </a:solidFill>
            <a:prstDash val="solid"/>
            <a:round/>
            <a:headEnd type="none" w="sm" len="sm"/>
            <a:tailEnd type="none" w="sm" len="sm"/>
          </a:ln>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0" name="Google Shape;678;p44">
            <a:extLst>
              <a:ext uri="{FF2B5EF4-FFF2-40B4-BE49-F238E27FC236}">
                <a16:creationId xmlns:a16="http://schemas.microsoft.com/office/drawing/2014/main" id="{D200FEAD-41BD-F93F-A8EB-EED28490ECD5}"/>
              </a:ext>
            </a:extLst>
          </p:cNvPr>
          <p:cNvSpPr/>
          <p:nvPr/>
        </p:nvSpPr>
        <p:spPr>
          <a:xfrm>
            <a:off x="4803397" y="2376930"/>
            <a:ext cx="606803" cy="1413159"/>
          </a:xfrm>
          <a:prstGeom prst="roundRect">
            <a:avLst>
              <a:gd name="adj" fmla="val 16667"/>
            </a:avLst>
          </a:prstGeom>
          <a:noFill/>
          <a:ln w="19050" cap="flat" cmpd="sng">
            <a:solidFill>
              <a:srgbClr val="00707F"/>
            </a:solidFill>
            <a:prstDash val="solid"/>
            <a:round/>
            <a:headEnd type="none" w="sm" len="sm"/>
            <a:tailEnd type="none" w="sm" len="sm"/>
          </a:ln>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1" name="Google Shape;679;p44">
            <a:extLst>
              <a:ext uri="{FF2B5EF4-FFF2-40B4-BE49-F238E27FC236}">
                <a16:creationId xmlns:a16="http://schemas.microsoft.com/office/drawing/2014/main" id="{CCB774C9-0E98-BC5E-3F21-2F936BB8AF45}"/>
              </a:ext>
            </a:extLst>
          </p:cNvPr>
          <p:cNvSpPr/>
          <p:nvPr/>
        </p:nvSpPr>
        <p:spPr>
          <a:xfrm>
            <a:off x="6984132" y="2393784"/>
            <a:ext cx="686290" cy="1413159"/>
          </a:xfrm>
          <a:prstGeom prst="roundRect">
            <a:avLst>
              <a:gd name="adj" fmla="val 16667"/>
            </a:avLst>
          </a:prstGeom>
          <a:noFill/>
          <a:ln w="19050" cap="flat" cmpd="sng">
            <a:solidFill>
              <a:srgbClr val="00707F"/>
            </a:solidFill>
            <a:prstDash val="solid"/>
            <a:round/>
            <a:headEnd type="none" w="sm" len="sm"/>
            <a:tailEnd type="none" w="sm" len="sm"/>
          </a:ln>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2" name="Google Shape;675;p44">
            <a:extLst>
              <a:ext uri="{FF2B5EF4-FFF2-40B4-BE49-F238E27FC236}">
                <a16:creationId xmlns:a16="http://schemas.microsoft.com/office/drawing/2014/main" id="{097A9E4A-C173-99EA-7C17-08F7132A212E}"/>
              </a:ext>
            </a:extLst>
          </p:cNvPr>
          <p:cNvSpPr/>
          <p:nvPr/>
        </p:nvSpPr>
        <p:spPr>
          <a:xfrm>
            <a:off x="8305800" y="2997405"/>
            <a:ext cx="421506" cy="282116"/>
          </a:xfrm>
          <a:prstGeom prst="roundRect">
            <a:avLst>
              <a:gd name="adj" fmla="val 16667"/>
            </a:avLst>
          </a:prstGeom>
          <a:noFill/>
          <a:ln w="19050" cap="flat" cmpd="sng">
            <a:solidFill>
              <a:srgbClr val="00707F"/>
            </a:solidFill>
            <a:prstDash val="solid"/>
            <a:round/>
            <a:headEnd type="none" w="sm" len="sm"/>
            <a:tailEnd type="none" w="sm" len="sm"/>
          </a:ln>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cxnSp>
        <p:nvCxnSpPr>
          <p:cNvPr id="13" name="Connecteur droit 12">
            <a:extLst>
              <a:ext uri="{FF2B5EF4-FFF2-40B4-BE49-F238E27FC236}">
                <a16:creationId xmlns:a16="http://schemas.microsoft.com/office/drawing/2014/main" id="{9C4A9346-16F1-493C-2C6A-A685A66B71F2}"/>
              </a:ext>
            </a:extLst>
          </p:cNvPr>
          <p:cNvCxnSpPr>
            <a:cxnSpLocks/>
            <a:stCxn id="12" idx="0"/>
          </p:cNvCxnSpPr>
          <p:nvPr/>
        </p:nvCxnSpPr>
        <p:spPr>
          <a:xfrm flipH="1" flipV="1">
            <a:off x="8225429" y="2721822"/>
            <a:ext cx="291124" cy="275583"/>
          </a:xfrm>
          <a:prstGeom prst="line">
            <a:avLst/>
          </a:prstGeom>
          <a:ln w="19050">
            <a:solidFill>
              <a:srgbClr val="0070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45583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989"/>
        <p:cNvGrpSpPr/>
        <p:nvPr/>
      </p:nvGrpSpPr>
      <p:grpSpPr>
        <a:xfrm>
          <a:off x="0" y="0"/>
          <a:ext cx="0" cy="0"/>
          <a:chOff x="0" y="0"/>
          <a:chExt cx="0" cy="0"/>
        </a:xfrm>
      </p:grpSpPr>
      <p:pic>
        <p:nvPicPr>
          <p:cNvPr id="11" name="Image 10">
            <a:extLst>
              <a:ext uri="{FF2B5EF4-FFF2-40B4-BE49-F238E27FC236}">
                <a16:creationId xmlns:a16="http://schemas.microsoft.com/office/drawing/2014/main" id="{58564574-AB8B-D042-5B7C-94AB9BA28A94}"/>
              </a:ext>
            </a:extLst>
          </p:cNvPr>
          <p:cNvPicPr>
            <a:picLocks noChangeAspect="1"/>
          </p:cNvPicPr>
          <p:nvPr/>
        </p:nvPicPr>
        <p:blipFill>
          <a:blip r:embed="rId3"/>
          <a:stretch>
            <a:fillRect/>
          </a:stretch>
        </p:blipFill>
        <p:spPr>
          <a:xfrm>
            <a:off x="4903268" y="4514814"/>
            <a:ext cx="2283074" cy="2118587"/>
          </a:xfrm>
          <a:prstGeom prst="rect">
            <a:avLst/>
          </a:prstGeom>
          <a:ln>
            <a:solidFill>
              <a:schemeClr val="tx1"/>
            </a:solidFill>
          </a:ln>
        </p:spPr>
      </p:pic>
      <p:sp>
        <p:nvSpPr>
          <p:cNvPr id="991" name="Google Shape;991;p79"/>
          <p:cNvSpPr txBox="1"/>
          <p:nvPr/>
        </p:nvSpPr>
        <p:spPr>
          <a:xfrm>
            <a:off x="457200" y="528928"/>
            <a:ext cx="8229600" cy="62154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5FA3B0"/>
              </a:buClr>
              <a:buSzPts val="2800"/>
              <a:buFont typeface="Calibri"/>
              <a:buNone/>
            </a:pPr>
            <a:r>
              <a:rPr lang="fr-FR" sz="2800" b="0" i="0" dirty="0">
                <a:solidFill>
                  <a:srgbClr val="00707F"/>
                </a:solidFill>
                <a:latin typeface="Calibri"/>
                <a:ea typeface="Calibri"/>
                <a:cs typeface="Calibri"/>
                <a:sym typeface="Calibri"/>
              </a:rPr>
              <a:t>Demande de réservation depuis les Collections ULiège</a:t>
            </a:r>
            <a:endParaRPr sz="2800" b="0" i="0" dirty="0">
              <a:solidFill>
                <a:srgbClr val="00707F"/>
              </a:solidFill>
              <a:latin typeface="Calibri"/>
              <a:ea typeface="Calibri"/>
              <a:cs typeface="Calibri"/>
              <a:sym typeface="Calibri"/>
            </a:endParaRPr>
          </a:p>
        </p:txBody>
      </p:sp>
      <p:sp>
        <p:nvSpPr>
          <p:cNvPr id="992" name="Google Shape;992;p79"/>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81</a:t>
            </a:fld>
            <a:endParaRPr/>
          </a:p>
        </p:txBody>
      </p:sp>
      <p:pic>
        <p:nvPicPr>
          <p:cNvPr id="8" name="Image 7" descr="Une image contenant texte&#10;&#10;Description générée automatiquement">
            <a:extLst>
              <a:ext uri="{FF2B5EF4-FFF2-40B4-BE49-F238E27FC236}">
                <a16:creationId xmlns:a16="http://schemas.microsoft.com/office/drawing/2014/main" id="{D2BE4906-CD09-2665-6010-E54BC063ED84}"/>
              </a:ext>
            </a:extLst>
          </p:cNvPr>
          <p:cNvPicPr>
            <a:picLocks noChangeAspect="1"/>
          </p:cNvPicPr>
          <p:nvPr/>
        </p:nvPicPr>
        <p:blipFill>
          <a:blip r:embed="rId4"/>
          <a:stretch>
            <a:fillRect/>
          </a:stretch>
        </p:blipFill>
        <p:spPr>
          <a:xfrm>
            <a:off x="176888" y="1982095"/>
            <a:ext cx="6437371" cy="2517617"/>
          </a:xfrm>
          <a:prstGeom prst="rect">
            <a:avLst/>
          </a:prstGeom>
          <a:ln>
            <a:solidFill>
              <a:schemeClr val="tx1"/>
            </a:solidFill>
          </a:ln>
        </p:spPr>
      </p:pic>
      <p:pic>
        <p:nvPicPr>
          <p:cNvPr id="3" name="Image 2">
            <a:extLst>
              <a:ext uri="{FF2B5EF4-FFF2-40B4-BE49-F238E27FC236}">
                <a16:creationId xmlns:a16="http://schemas.microsoft.com/office/drawing/2014/main" id="{36BDEEA8-09C4-406D-93E8-0707DE5E422B}"/>
              </a:ext>
            </a:extLst>
          </p:cNvPr>
          <p:cNvPicPr>
            <a:picLocks noChangeAspect="1"/>
          </p:cNvPicPr>
          <p:nvPr/>
        </p:nvPicPr>
        <p:blipFill>
          <a:blip r:embed="rId5"/>
          <a:stretch>
            <a:fillRect/>
          </a:stretch>
        </p:blipFill>
        <p:spPr>
          <a:xfrm>
            <a:off x="4017147" y="2295052"/>
            <a:ext cx="4486238" cy="1879284"/>
          </a:xfrm>
          <a:prstGeom prst="rect">
            <a:avLst/>
          </a:prstGeom>
          <a:ln>
            <a:solidFill>
              <a:schemeClr val="tx1"/>
            </a:solidFill>
          </a:ln>
        </p:spPr>
      </p:pic>
      <p:pic>
        <p:nvPicPr>
          <p:cNvPr id="998" name="Google Shape;998;p79"/>
          <p:cNvPicPr preferRelativeResize="0"/>
          <p:nvPr/>
        </p:nvPicPr>
        <p:blipFill rotWithShape="1">
          <a:blip r:embed="rId6">
            <a:alphaModFix/>
          </a:blip>
          <a:srcRect/>
          <a:stretch/>
        </p:blipFill>
        <p:spPr>
          <a:xfrm rot="-4548324">
            <a:off x="6523142" y="2569749"/>
            <a:ext cx="480816" cy="750597"/>
          </a:xfrm>
          <a:prstGeom prst="rect">
            <a:avLst/>
          </a:prstGeom>
          <a:noFill/>
          <a:ln>
            <a:noFill/>
          </a:ln>
        </p:spPr>
      </p:pic>
      <p:sp>
        <p:nvSpPr>
          <p:cNvPr id="999" name="Google Shape;999;p79"/>
          <p:cNvSpPr txBox="1"/>
          <p:nvPr/>
        </p:nvSpPr>
        <p:spPr>
          <a:xfrm>
            <a:off x="6686241" y="2833834"/>
            <a:ext cx="1713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dirty="0">
                <a:solidFill>
                  <a:schemeClr val="dk1"/>
                </a:solidFill>
                <a:latin typeface="Calibri"/>
                <a:ea typeface="Calibri"/>
                <a:cs typeface="Calibri"/>
                <a:sym typeface="Calibri"/>
              </a:rPr>
              <a:t>2</a:t>
            </a:r>
            <a:endParaRPr dirty="0"/>
          </a:p>
        </p:txBody>
      </p:sp>
      <p:pic>
        <p:nvPicPr>
          <p:cNvPr id="1000" name="Google Shape;1000;p79"/>
          <p:cNvPicPr preferRelativeResize="0"/>
          <p:nvPr/>
        </p:nvPicPr>
        <p:blipFill rotWithShape="1">
          <a:blip r:embed="rId6">
            <a:alphaModFix/>
          </a:blip>
          <a:srcRect/>
          <a:stretch/>
        </p:blipFill>
        <p:spPr>
          <a:xfrm>
            <a:off x="4694094" y="5236020"/>
            <a:ext cx="453274" cy="672904"/>
          </a:xfrm>
          <a:prstGeom prst="rect">
            <a:avLst/>
          </a:prstGeom>
          <a:noFill/>
          <a:ln>
            <a:noFill/>
          </a:ln>
        </p:spPr>
      </p:pic>
      <p:sp>
        <p:nvSpPr>
          <p:cNvPr id="1001" name="Google Shape;1001;p79"/>
          <p:cNvSpPr txBox="1"/>
          <p:nvPr/>
        </p:nvSpPr>
        <p:spPr>
          <a:xfrm>
            <a:off x="4718085" y="5476398"/>
            <a:ext cx="161567"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dirty="0">
                <a:solidFill>
                  <a:schemeClr val="dk1"/>
                </a:solidFill>
                <a:latin typeface="Calibri"/>
                <a:ea typeface="Calibri"/>
                <a:cs typeface="Calibri"/>
                <a:sym typeface="Calibri"/>
              </a:rPr>
              <a:t>3</a:t>
            </a:r>
            <a:endParaRPr dirty="0"/>
          </a:p>
        </p:txBody>
      </p:sp>
      <p:pic>
        <p:nvPicPr>
          <p:cNvPr id="1002" name="Google Shape;1002;p79"/>
          <p:cNvPicPr preferRelativeResize="0"/>
          <p:nvPr/>
        </p:nvPicPr>
        <p:blipFill rotWithShape="1">
          <a:blip r:embed="rId6">
            <a:alphaModFix/>
          </a:blip>
          <a:srcRect/>
          <a:stretch/>
        </p:blipFill>
        <p:spPr>
          <a:xfrm rot="12354725">
            <a:off x="6299577" y="5951817"/>
            <a:ext cx="431047" cy="707602"/>
          </a:xfrm>
          <a:prstGeom prst="rect">
            <a:avLst/>
          </a:prstGeom>
          <a:noFill/>
          <a:ln>
            <a:noFill/>
          </a:ln>
        </p:spPr>
      </p:pic>
      <p:sp>
        <p:nvSpPr>
          <p:cNvPr id="1003" name="Google Shape;1003;p79"/>
          <p:cNvSpPr txBox="1"/>
          <p:nvPr/>
        </p:nvSpPr>
        <p:spPr>
          <a:xfrm>
            <a:off x="6471450" y="6065614"/>
            <a:ext cx="1713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dirty="0">
                <a:solidFill>
                  <a:schemeClr val="dk1"/>
                </a:solidFill>
                <a:latin typeface="Calibri"/>
                <a:ea typeface="Calibri"/>
                <a:cs typeface="Calibri"/>
                <a:sym typeface="Calibri"/>
              </a:rPr>
              <a:t>4</a:t>
            </a:r>
            <a:endParaRPr dirty="0"/>
          </a:p>
        </p:txBody>
      </p:sp>
      <p:sp>
        <p:nvSpPr>
          <p:cNvPr id="17" name="ZoneTexte 16">
            <a:extLst>
              <a:ext uri="{FF2B5EF4-FFF2-40B4-BE49-F238E27FC236}">
                <a16:creationId xmlns:a16="http://schemas.microsoft.com/office/drawing/2014/main" id="{F91117EE-F1EB-44CE-8B02-6EFF179DB8E1}"/>
              </a:ext>
            </a:extLst>
          </p:cNvPr>
          <p:cNvSpPr txBox="1"/>
          <p:nvPr/>
        </p:nvSpPr>
        <p:spPr>
          <a:xfrm>
            <a:off x="457200" y="1341608"/>
            <a:ext cx="3051544" cy="400110"/>
          </a:xfrm>
          <a:prstGeom prst="rect">
            <a:avLst/>
          </a:prstGeom>
          <a:noFill/>
        </p:spPr>
        <p:txBody>
          <a:bodyPr wrap="square">
            <a:spAutoFit/>
          </a:bodyPr>
          <a:lstStyle/>
          <a:p>
            <a:pPr marL="0" indent="0">
              <a:buNone/>
            </a:pPr>
            <a:r>
              <a:rPr lang="en-US" sz="2000" dirty="0" err="1">
                <a:latin typeface="Calibri" panose="020F0502020204030204" pitchFamily="34" charset="0"/>
                <a:cs typeface="Calibri" panose="020F0502020204030204" pitchFamily="34" charset="0"/>
              </a:rPr>
              <a:t>L’usager</a:t>
            </a:r>
            <a:r>
              <a:rPr lang="en-US" sz="2000" dirty="0">
                <a:latin typeface="Calibri" panose="020F0502020204030204" pitchFamily="34" charset="0"/>
                <a:cs typeface="Calibri" panose="020F0502020204030204" pitchFamily="34" charset="0"/>
              </a:rPr>
              <a:t> doit </a:t>
            </a:r>
            <a:r>
              <a:rPr lang="en-US" sz="2000" dirty="0" err="1">
                <a:latin typeface="Calibri" panose="020F0502020204030204" pitchFamily="34" charset="0"/>
                <a:cs typeface="Calibri" panose="020F0502020204030204" pitchFamily="34" charset="0"/>
              </a:rPr>
              <a:t>être</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identifié</a:t>
            </a:r>
            <a:endParaRPr lang="en-US" sz="2000" dirty="0">
              <a:latin typeface="Calibri" panose="020F0502020204030204" pitchFamily="34" charset="0"/>
              <a:cs typeface="Calibri" panose="020F0502020204030204" pitchFamily="34" charset="0"/>
            </a:endParaRPr>
          </a:p>
        </p:txBody>
      </p:sp>
      <p:pic>
        <p:nvPicPr>
          <p:cNvPr id="6" name="Image 5" descr="Une image contenant texte&#10;&#10;Description générée automatiquement">
            <a:extLst>
              <a:ext uri="{FF2B5EF4-FFF2-40B4-BE49-F238E27FC236}">
                <a16:creationId xmlns:a16="http://schemas.microsoft.com/office/drawing/2014/main" id="{9D206920-CFD7-159D-1F9A-72455ED33E8E}"/>
              </a:ext>
            </a:extLst>
          </p:cNvPr>
          <p:cNvPicPr>
            <a:picLocks noChangeAspect="1"/>
          </p:cNvPicPr>
          <p:nvPr/>
        </p:nvPicPr>
        <p:blipFill>
          <a:blip r:embed="rId7"/>
          <a:stretch>
            <a:fillRect/>
          </a:stretch>
        </p:blipFill>
        <p:spPr>
          <a:xfrm>
            <a:off x="3508744" y="1159959"/>
            <a:ext cx="5105400" cy="669270"/>
          </a:xfrm>
          <a:prstGeom prst="rect">
            <a:avLst/>
          </a:prstGeom>
          <a:ln>
            <a:solidFill>
              <a:schemeClr val="tx1"/>
            </a:solidFill>
          </a:ln>
        </p:spPr>
      </p:pic>
      <p:sp>
        <p:nvSpPr>
          <p:cNvPr id="19" name="Rectangle à coins arrondis 20">
            <a:extLst>
              <a:ext uri="{FF2B5EF4-FFF2-40B4-BE49-F238E27FC236}">
                <a16:creationId xmlns:a16="http://schemas.microsoft.com/office/drawing/2014/main" id="{05EA5430-95A4-49CA-A2E0-A3A11CC333D3}"/>
              </a:ext>
            </a:extLst>
          </p:cNvPr>
          <p:cNvSpPr/>
          <p:nvPr/>
        </p:nvSpPr>
        <p:spPr>
          <a:xfrm>
            <a:off x="7409899" y="1179010"/>
            <a:ext cx="991151" cy="237368"/>
          </a:xfrm>
          <a:prstGeom prst="roundRect">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à coins arrondis 20">
            <a:extLst>
              <a:ext uri="{FF2B5EF4-FFF2-40B4-BE49-F238E27FC236}">
                <a16:creationId xmlns:a16="http://schemas.microsoft.com/office/drawing/2014/main" id="{299E815B-CE2E-E539-6662-E19C0E4CC741}"/>
              </a:ext>
            </a:extLst>
          </p:cNvPr>
          <p:cNvSpPr/>
          <p:nvPr/>
        </p:nvSpPr>
        <p:spPr>
          <a:xfrm>
            <a:off x="1441671" y="2982001"/>
            <a:ext cx="444279" cy="237368"/>
          </a:xfrm>
          <a:prstGeom prst="roundRect">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96" name="Google Shape;996;p79"/>
          <p:cNvPicPr preferRelativeResize="0"/>
          <p:nvPr/>
        </p:nvPicPr>
        <p:blipFill rotWithShape="1">
          <a:blip r:embed="rId6">
            <a:alphaModFix/>
          </a:blip>
          <a:srcRect/>
          <a:stretch/>
        </p:blipFill>
        <p:spPr>
          <a:xfrm>
            <a:off x="1099292" y="3088866"/>
            <a:ext cx="480816" cy="750597"/>
          </a:xfrm>
          <a:prstGeom prst="rect">
            <a:avLst/>
          </a:prstGeom>
          <a:noFill/>
          <a:ln>
            <a:noFill/>
          </a:ln>
        </p:spPr>
      </p:pic>
      <p:sp>
        <p:nvSpPr>
          <p:cNvPr id="997" name="Google Shape;997;p79"/>
          <p:cNvSpPr txBox="1"/>
          <p:nvPr/>
        </p:nvSpPr>
        <p:spPr>
          <a:xfrm>
            <a:off x="1099292" y="3376514"/>
            <a:ext cx="1713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dirty="0">
                <a:solidFill>
                  <a:schemeClr val="dk1"/>
                </a:solidFill>
                <a:latin typeface="Calibri"/>
                <a:ea typeface="Calibri"/>
                <a:cs typeface="Calibri"/>
                <a:sym typeface="Calibri"/>
              </a:rPr>
              <a:t>1</a:t>
            </a:r>
            <a:endParaRPr sz="1800" dirty="0">
              <a:solidFill>
                <a:schemeClr val="dk1"/>
              </a:solidFill>
              <a:latin typeface="Calibri"/>
              <a:ea typeface="Calibri"/>
              <a:cs typeface="Calibri"/>
              <a:sym typeface="Calibri"/>
            </a:endParaRPr>
          </a:p>
        </p:txBody>
      </p:sp>
      <p:sp>
        <p:nvSpPr>
          <p:cNvPr id="12" name="Rectangle à coins arrondis 20">
            <a:extLst>
              <a:ext uri="{FF2B5EF4-FFF2-40B4-BE49-F238E27FC236}">
                <a16:creationId xmlns:a16="http://schemas.microsoft.com/office/drawing/2014/main" id="{5F81A8A0-7D50-B98F-14D8-F687A3F23D77}"/>
              </a:ext>
            </a:extLst>
          </p:cNvPr>
          <p:cNvSpPr/>
          <p:nvPr/>
        </p:nvSpPr>
        <p:spPr>
          <a:xfrm>
            <a:off x="5829820" y="6349554"/>
            <a:ext cx="444279" cy="237368"/>
          </a:xfrm>
          <a:prstGeom prst="roundRect">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53682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008"/>
        <p:cNvGrpSpPr/>
        <p:nvPr/>
      </p:nvGrpSpPr>
      <p:grpSpPr>
        <a:xfrm>
          <a:off x="0" y="0"/>
          <a:ext cx="0" cy="0"/>
          <a:chOff x="0" y="0"/>
          <a:chExt cx="0" cy="0"/>
        </a:xfrm>
      </p:grpSpPr>
      <p:pic>
        <p:nvPicPr>
          <p:cNvPr id="11" name="Image 10">
            <a:extLst>
              <a:ext uri="{FF2B5EF4-FFF2-40B4-BE49-F238E27FC236}">
                <a16:creationId xmlns:a16="http://schemas.microsoft.com/office/drawing/2014/main" id="{F4C61D62-BBAB-0BB6-D440-D8D846E961FC}"/>
              </a:ext>
            </a:extLst>
          </p:cNvPr>
          <p:cNvPicPr>
            <a:picLocks noChangeAspect="1"/>
          </p:cNvPicPr>
          <p:nvPr/>
        </p:nvPicPr>
        <p:blipFill>
          <a:blip r:embed="rId3"/>
          <a:stretch>
            <a:fillRect/>
          </a:stretch>
        </p:blipFill>
        <p:spPr>
          <a:xfrm>
            <a:off x="264042" y="1998550"/>
            <a:ext cx="5505094" cy="2560636"/>
          </a:xfrm>
          <a:prstGeom prst="rect">
            <a:avLst/>
          </a:prstGeom>
          <a:ln>
            <a:solidFill>
              <a:schemeClr val="tx1"/>
            </a:solidFill>
          </a:ln>
        </p:spPr>
      </p:pic>
      <p:sp>
        <p:nvSpPr>
          <p:cNvPr id="1009" name="Google Shape;1009;p80"/>
          <p:cNvSpPr txBox="1"/>
          <p:nvPr/>
        </p:nvSpPr>
        <p:spPr>
          <a:xfrm>
            <a:off x="457200" y="796092"/>
            <a:ext cx="8229600" cy="62154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5FA3B0"/>
              </a:buClr>
              <a:buSzPts val="2700"/>
              <a:buFont typeface="Calibri"/>
              <a:buNone/>
            </a:pPr>
            <a:r>
              <a:rPr lang="fr-FR" sz="2700" b="0" i="0" dirty="0">
                <a:solidFill>
                  <a:srgbClr val="00707F"/>
                </a:solidFill>
                <a:latin typeface="Calibri"/>
                <a:ea typeface="Calibri"/>
                <a:cs typeface="Calibri"/>
                <a:sym typeface="Calibri"/>
              </a:rPr>
              <a:t>Demande de numérisation depuis les Collections ULiège</a:t>
            </a:r>
            <a:endParaRPr sz="2700" b="0" i="0" dirty="0">
              <a:solidFill>
                <a:srgbClr val="00707F"/>
              </a:solidFill>
              <a:latin typeface="Calibri"/>
              <a:ea typeface="Calibri"/>
              <a:cs typeface="Calibri"/>
              <a:sym typeface="Calibri"/>
            </a:endParaRPr>
          </a:p>
        </p:txBody>
      </p:sp>
      <p:sp>
        <p:nvSpPr>
          <p:cNvPr id="1010" name="Google Shape;1010;p80"/>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82</a:t>
            </a:fld>
            <a:endParaRPr/>
          </a:p>
        </p:txBody>
      </p:sp>
      <p:pic>
        <p:nvPicPr>
          <p:cNvPr id="1014" name="Google Shape;1014;p80"/>
          <p:cNvPicPr preferRelativeResize="0"/>
          <p:nvPr/>
        </p:nvPicPr>
        <p:blipFill rotWithShape="1">
          <a:blip r:embed="rId4">
            <a:alphaModFix/>
          </a:blip>
          <a:srcRect/>
          <a:stretch/>
        </p:blipFill>
        <p:spPr>
          <a:xfrm>
            <a:off x="1625370" y="3111732"/>
            <a:ext cx="480816" cy="750597"/>
          </a:xfrm>
          <a:prstGeom prst="rect">
            <a:avLst/>
          </a:prstGeom>
          <a:noFill/>
          <a:ln>
            <a:noFill/>
          </a:ln>
        </p:spPr>
      </p:pic>
      <p:sp>
        <p:nvSpPr>
          <p:cNvPr id="1015" name="Google Shape;1015;p80"/>
          <p:cNvSpPr txBox="1"/>
          <p:nvPr/>
        </p:nvSpPr>
        <p:spPr>
          <a:xfrm>
            <a:off x="1660794" y="3396175"/>
            <a:ext cx="1713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dirty="0">
                <a:solidFill>
                  <a:schemeClr val="dk1"/>
                </a:solidFill>
                <a:latin typeface="Calibri"/>
                <a:ea typeface="Calibri"/>
                <a:cs typeface="Calibri"/>
                <a:sym typeface="Calibri"/>
              </a:rPr>
              <a:t>1</a:t>
            </a:r>
            <a:endParaRPr sz="1800" dirty="0">
              <a:solidFill>
                <a:schemeClr val="dk1"/>
              </a:solidFill>
              <a:latin typeface="Calibri"/>
              <a:ea typeface="Calibri"/>
              <a:cs typeface="Calibri"/>
              <a:sym typeface="Calibri"/>
            </a:endParaRPr>
          </a:p>
        </p:txBody>
      </p:sp>
      <p:pic>
        <p:nvPicPr>
          <p:cNvPr id="3" name="Image 2">
            <a:extLst>
              <a:ext uri="{FF2B5EF4-FFF2-40B4-BE49-F238E27FC236}">
                <a16:creationId xmlns:a16="http://schemas.microsoft.com/office/drawing/2014/main" id="{0610EC95-97BD-4829-9FEC-826FAC6DCE8D}"/>
              </a:ext>
            </a:extLst>
          </p:cNvPr>
          <p:cNvPicPr>
            <a:picLocks noChangeAspect="1"/>
          </p:cNvPicPr>
          <p:nvPr/>
        </p:nvPicPr>
        <p:blipFill>
          <a:blip r:embed="rId5"/>
          <a:stretch>
            <a:fillRect/>
          </a:stretch>
        </p:blipFill>
        <p:spPr>
          <a:xfrm>
            <a:off x="3288945" y="2833374"/>
            <a:ext cx="5626551" cy="2915576"/>
          </a:xfrm>
          <a:prstGeom prst="rect">
            <a:avLst/>
          </a:prstGeom>
          <a:ln>
            <a:solidFill>
              <a:schemeClr val="tx1"/>
            </a:solidFill>
          </a:ln>
        </p:spPr>
      </p:pic>
      <p:sp>
        <p:nvSpPr>
          <p:cNvPr id="4" name="Rectangle : coins arrondis 3">
            <a:extLst>
              <a:ext uri="{FF2B5EF4-FFF2-40B4-BE49-F238E27FC236}">
                <a16:creationId xmlns:a16="http://schemas.microsoft.com/office/drawing/2014/main" id="{F00C4F90-9897-4025-B4F4-80D9DC0A1998}"/>
              </a:ext>
            </a:extLst>
          </p:cNvPr>
          <p:cNvSpPr/>
          <p:nvPr/>
        </p:nvSpPr>
        <p:spPr>
          <a:xfrm>
            <a:off x="3975275" y="3111732"/>
            <a:ext cx="995077" cy="317268"/>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18" name="Google Shape;1018;p80"/>
          <p:cNvPicPr preferRelativeResize="0"/>
          <p:nvPr/>
        </p:nvPicPr>
        <p:blipFill rotWithShape="1">
          <a:blip r:embed="rId4">
            <a:alphaModFix/>
          </a:blip>
          <a:srcRect/>
          <a:stretch/>
        </p:blipFill>
        <p:spPr>
          <a:xfrm rot="1062405">
            <a:off x="5456783" y="5550412"/>
            <a:ext cx="480816" cy="750597"/>
          </a:xfrm>
          <a:prstGeom prst="rect">
            <a:avLst/>
          </a:prstGeom>
          <a:noFill/>
          <a:ln>
            <a:noFill/>
          </a:ln>
        </p:spPr>
      </p:pic>
      <p:sp>
        <p:nvSpPr>
          <p:cNvPr id="1019" name="Google Shape;1019;p80"/>
          <p:cNvSpPr txBox="1"/>
          <p:nvPr/>
        </p:nvSpPr>
        <p:spPr>
          <a:xfrm>
            <a:off x="5478426" y="5796755"/>
            <a:ext cx="1713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1"/>
                </a:solidFill>
                <a:latin typeface="Calibri"/>
                <a:ea typeface="Calibri"/>
                <a:cs typeface="Calibri"/>
                <a:sym typeface="Calibri"/>
              </a:rPr>
              <a:t>3</a:t>
            </a:r>
            <a:endParaRPr sz="1800">
              <a:solidFill>
                <a:schemeClr val="dk1"/>
              </a:solidFill>
              <a:latin typeface="Calibri"/>
              <a:ea typeface="Calibri"/>
              <a:cs typeface="Calibri"/>
              <a:sym typeface="Calibri"/>
            </a:endParaRPr>
          </a:p>
        </p:txBody>
      </p:sp>
      <p:pic>
        <p:nvPicPr>
          <p:cNvPr id="1016" name="Google Shape;1016;p80"/>
          <p:cNvPicPr preferRelativeResize="0"/>
          <p:nvPr/>
        </p:nvPicPr>
        <p:blipFill rotWithShape="1">
          <a:blip r:embed="rId4">
            <a:alphaModFix/>
          </a:blip>
          <a:srcRect/>
          <a:stretch/>
        </p:blipFill>
        <p:spPr>
          <a:xfrm rot="2073921">
            <a:off x="3459771" y="4056787"/>
            <a:ext cx="480816" cy="750597"/>
          </a:xfrm>
          <a:prstGeom prst="rect">
            <a:avLst/>
          </a:prstGeom>
          <a:noFill/>
          <a:ln>
            <a:noFill/>
          </a:ln>
        </p:spPr>
      </p:pic>
      <p:sp>
        <p:nvSpPr>
          <p:cNvPr id="1017" name="Google Shape;1017;p80"/>
          <p:cNvSpPr txBox="1"/>
          <p:nvPr/>
        </p:nvSpPr>
        <p:spPr>
          <a:xfrm>
            <a:off x="3476145" y="4293605"/>
            <a:ext cx="1713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1"/>
                </a:solidFill>
                <a:latin typeface="Calibri"/>
                <a:ea typeface="Calibri"/>
                <a:cs typeface="Calibri"/>
                <a:sym typeface="Calibri"/>
              </a:rPr>
              <a:t>2</a:t>
            </a:r>
            <a:endParaRPr sz="1800">
              <a:solidFill>
                <a:schemeClr val="dk1"/>
              </a:solidFill>
              <a:latin typeface="Calibri"/>
              <a:ea typeface="Calibri"/>
              <a:cs typeface="Calibri"/>
              <a:sym typeface="Calibri"/>
            </a:endParaRPr>
          </a:p>
        </p:txBody>
      </p:sp>
      <p:sp>
        <p:nvSpPr>
          <p:cNvPr id="5" name="Rectangle : coins arrondis 4">
            <a:extLst>
              <a:ext uri="{FF2B5EF4-FFF2-40B4-BE49-F238E27FC236}">
                <a16:creationId xmlns:a16="http://schemas.microsoft.com/office/drawing/2014/main" id="{D2D2CBCA-239B-49E9-A97D-D4FA9BCE6AEB}"/>
              </a:ext>
            </a:extLst>
          </p:cNvPr>
          <p:cNvSpPr/>
          <p:nvPr/>
        </p:nvSpPr>
        <p:spPr>
          <a:xfrm>
            <a:off x="3975275" y="4046899"/>
            <a:ext cx="334175" cy="262551"/>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 coins arrondis 5">
            <a:extLst>
              <a:ext uri="{FF2B5EF4-FFF2-40B4-BE49-F238E27FC236}">
                <a16:creationId xmlns:a16="http://schemas.microsoft.com/office/drawing/2014/main" id="{66256D5B-FD6D-427B-BBD6-1827144971F5}"/>
              </a:ext>
            </a:extLst>
          </p:cNvPr>
          <p:cNvSpPr/>
          <p:nvPr/>
        </p:nvSpPr>
        <p:spPr>
          <a:xfrm>
            <a:off x="5893106" y="5429090"/>
            <a:ext cx="669147" cy="283644"/>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 coins arrondis 12">
            <a:extLst>
              <a:ext uri="{FF2B5EF4-FFF2-40B4-BE49-F238E27FC236}">
                <a16:creationId xmlns:a16="http://schemas.microsoft.com/office/drawing/2014/main" id="{F56740D9-E1DB-7636-540B-598F1E411C4E}"/>
              </a:ext>
            </a:extLst>
          </p:cNvPr>
          <p:cNvSpPr/>
          <p:nvPr/>
        </p:nvSpPr>
        <p:spPr>
          <a:xfrm>
            <a:off x="1810382" y="2957274"/>
            <a:ext cx="592578" cy="264392"/>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8463576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024"/>
        <p:cNvGrpSpPr/>
        <p:nvPr/>
      </p:nvGrpSpPr>
      <p:grpSpPr>
        <a:xfrm>
          <a:off x="0" y="0"/>
          <a:ext cx="0" cy="0"/>
          <a:chOff x="0" y="0"/>
          <a:chExt cx="0" cy="0"/>
        </a:xfrm>
      </p:grpSpPr>
      <p:sp>
        <p:nvSpPr>
          <p:cNvPr id="1025" name="Google Shape;1025;p81"/>
          <p:cNvSpPr txBox="1"/>
          <p:nvPr/>
        </p:nvSpPr>
        <p:spPr>
          <a:xfrm>
            <a:off x="457199" y="553666"/>
            <a:ext cx="8360875" cy="60216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5FA3B0"/>
              </a:buClr>
              <a:buSzPts val="3600"/>
              <a:buFont typeface="Calibri"/>
              <a:buNone/>
            </a:pPr>
            <a:r>
              <a:rPr lang="fr-FR" sz="3600" b="0" i="0" dirty="0">
                <a:solidFill>
                  <a:srgbClr val="00707F"/>
                </a:solidFill>
                <a:latin typeface="Calibri"/>
                <a:ea typeface="Calibri"/>
                <a:cs typeface="Calibri"/>
                <a:sym typeface="Calibri"/>
              </a:rPr>
              <a:t>Traitement des </a:t>
            </a:r>
            <a:r>
              <a:rPr lang="fr-FR" sz="3600" b="0" i="1" dirty="0" err="1">
                <a:solidFill>
                  <a:srgbClr val="00707F"/>
                </a:solidFill>
                <a:latin typeface="Calibri"/>
                <a:ea typeface="Calibri"/>
                <a:cs typeface="Calibri"/>
                <a:sym typeface="Calibri"/>
              </a:rPr>
              <a:t>physical</a:t>
            </a:r>
            <a:r>
              <a:rPr lang="fr-FR" sz="3600" b="0" i="0" dirty="0">
                <a:solidFill>
                  <a:srgbClr val="00707F"/>
                </a:solidFill>
                <a:latin typeface="Calibri"/>
                <a:ea typeface="Calibri"/>
                <a:cs typeface="Calibri"/>
                <a:sym typeface="Calibri"/>
              </a:rPr>
              <a:t> </a:t>
            </a:r>
            <a:r>
              <a:rPr lang="fr-FR" sz="3600" b="0" i="1" dirty="0" err="1">
                <a:solidFill>
                  <a:srgbClr val="00707F"/>
                </a:solidFill>
                <a:latin typeface="Calibri"/>
                <a:ea typeface="Calibri"/>
                <a:cs typeface="Calibri"/>
                <a:sym typeface="Calibri"/>
              </a:rPr>
              <a:t>requests</a:t>
            </a:r>
            <a:r>
              <a:rPr lang="fr-FR" sz="3600" b="0" i="0" dirty="0">
                <a:solidFill>
                  <a:srgbClr val="00707F"/>
                </a:solidFill>
                <a:latin typeface="Calibri"/>
                <a:ea typeface="Calibri"/>
                <a:cs typeface="Calibri"/>
                <a:sym typeface="Calibri"/>
              </a:rPr>
              <a:t> : </a:t>
            </a:r>
            <a:r>
              <a:rPr lang="fr-FR" sz="3600" b="0" i="1" dirty="0">
                <a:solidFill>
                  <a:srgbClr val="00707F"/>
                </a:solidFill>
                <a:latin typeface="Calibri"/>
                <a:ea typeface="Calibri"/>
                <a:cs typeface="Calibri"/>
                <a:sym typeface="Calibri"/>
              </a:rPr>
              <a:t>workflow</a:t>
            </a:r>
            <a:endParaRPr dirty="0">
              <a:solidFill>
                <a:srgbClr val="00707F"/>
              </a:solidFill>
            </a:endParaRPr>
          </a:p>
        </p:txBody>
      </p:sp>
      <p:sp>
        <p:nvSpPr>
          <p:cNvPr id="1027" name="Google Shape;1027;p81"/>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83</a:t>
            </a:fld>
            <a:endParaRPr/>
          </a:p>
        </p:txBody>
      </p:sp>
      <p:grpSp>
        <p:nvGrpSpPr>
          <p:cNvPr id="1028" name="Google Shape;1028;p81"/>
          <p:cNvGrpSpPr/>
          <p:nvPr/>
        </p:nvGrpSpPr>
        <p:grpSpPr>
          <a:xfrm>
            <a:off x="797959" y="1778253"/>
            <a:ext cx="7951036" cy="4134769"/>
            <a:chOff x="812794" y="20649"/>
            <a:chExt cx="7951036" cy="4134769"/>
          </a:xfrm>
        </p:grpSpPr>
        <p:sp>
          <p:nvSpPr>
            <p:cNvPr id="1029" name="Google Shape;1029;p81"/>
            <p:cNvSpPr/>
            <p:nvPr/>
          </p:nvSpPr>
          <p:spPr>
            <a:xfrm rot="5400000">
              <a:off x="1289089" y="1113127"/>
              <a:ext cx="995124" cy="1132913"/>
            </a:xfrm>
            <a:prstGeom prst="bentUpArrow">
              <a:avLst>
                <a:gd name="adj1" fmla="val 32840"/>
                <a:gd name="adj2" fmla="val 25000"/>
                <a:gd name="adj3" fmla="val 35780"/>
              </a:avLst>
            </a:prstGeom>
            <a:solidFill>
              <a:srgbClr val="5FA4B0"/>
            </a:solidFill>
            <a:ln w="9525" cap="flat" cmpd="sng">
              <a:solidFill>
                <a:srgbClr val="00707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81"/>
            <p:cNvSpPr/>
            <p:nvPr/>
          </p:nvSpPr>
          <p:spPr>
            <a:xfrm>
              <a:off x="812794" y="20649"/>
              <a:ext cx="1675203" cy="1172588"/>
            </a:xfrm>
            <a:prstGeom prst="roundRect">
              <a:avLst>
                <a:gd name="adj" fmla="val 16670"/>
              </a:avLst>
            </a:prstGeom>
            <a:solidFill>
              <a:srgbClr val="5FA4B0"/>
            </a:solidFill>
            <a:ln w="9525" cap="flat" cmpd="sng">
              <a:solidFill>
                <a:srgbClr val="4A7DB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81"/>
            <p:cNvSpPr txBox="1"/>
            <p:nvPr/>
          </p:nvSpPr>
          <p:spPr>
            <a:xfrm>
              <a:off x="870045" y="77900"/>
              <a:ext cx="1560701" cy="1058086"/>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None/>
              </a:pPr>
              <a:r>
                <a:rPr lang="fr-FR" sz="2200" i="1" dirty="0" err="1">
                  <a:solidFill>
                    <a:schemeClr val="dk1"/>
                  </a:solidFill>
                  <a:latin typeface="Calibri"/>
                  <a:ea typeface="Calibri"/>
                  <a:cs typeface="Calibri"/>
                  <a:sym typeface="Calibri"/>
                </a:rPr>
                <a:t>Request</a:t>
              </a:r>
              <a:endParaRPr sz="2200" i="1" dirty="0">
                <a:solidFill>
                  <a:schemeClr val="dk1"/>
                </a:solidFill>
                <a:latin typeface="Calibri"/>
                <a:ea typeface="Calibri"/>
                <a:cs typeface="Calibri"/>
                <a:sym typeface="Calibri"/>
              </a:endParaRPr>
            </a:p>
          </p:txBody>
        </p:sp>
        <p:sp>
          <p:nvSpPr>
            <p:cNvPr id="1032" name="Google Shape;1032;p81"/>
            <p:cNvSpPr/>
            <p:nvPr/>
          </p:nvSpPr>
          <p:spPr>
            <a:xfrm>
              <a:off x="2455327" y="113926"/>
              <a:ext cx="1862457" cy="9848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81"/>
            <p:cNvSpPr txBox="1"/>
            <p:nvPr/>
          </p:nvSpPr>
          <p:spPr>
            <a:xfrm>
              <a:off x="2540391" y="113926"/>
              <a:ext cx="2035815" cy="984850"/>
            </a:xfrm>
            <a:prstGeom prst="rect">
              <a:avLst/>
            </a:prstGeom>
            <a:noFill/>
            <a:ln>
              <a:noFill/>
            </a:ln>
          </p:spPr>
          <p:txBody>
            <a:bodyPr spcFirstLastPara="1" wrap="square" lIns="68575" tIns="68575" rIns="68575" bIns="68575" anchor="ctr" anchorCtr="0">
              <a:noAutofit/>
            </a:bodyPr>
            <a:lstStyle/>
            <a:p>
              <a:pPr marL="285750" marR="0" lvl="1" indent="-285750" algn="l" rtl="0">
                <a:lnSpc>
                  <a:spcPct val="90000"/>
                </a:lnSpc>
                <a:spcBef>
                  <a:spcPts val="0"/>
                </a:spcBef>
                <a:spcAft>
                  <a:spcPts val="0"/>
                </a:spcAft>
                <a:buClr>
                  <a:srgbClr val="00707F"/>
                </a:buClr>
                <a:buSzPts val="1800"/>
                <a:buFont typeface="Wingdings" panose="05000000000000000000" pitchFamily="2" charset="2"/>
                <a:buChar char="Ø"/>
              </a:pPr>
              <a:r>
                <a:rPr lang="fr-FR" sz="1800" b="0" i="0" u="none" strike="noStrike" cap="none" dirty="0">
                  <a:solidFill>
                    <a:schemeClr val="dk1"/>
                  </a:solidFill>
                  <a:latin typeface="Calibri"/>
                  <a:ea typeface="Calibri"/>
                  <a:cs typeface="Calibri"/>
                  <a:sym typeface="Calibri"/>
                </a:rPr>
                <a:t>Lecteur</a:t>
              </a:r>
              <a:endParaRPr sz="1800" b="0" i="0" u="none" strike="noStrike" cap="none" dirty="0">
                <a:solidFill>
                  <a:schemeClr val="dk1"/>
                </a:solidFill>
                <a:latin typeface="Calibri"/>
                <a:ea typeface="Calibri"/>
                <a:cs typeface="Calibri"/>
                <a:sym typeface="Calibri"/>
              </a:endParaRPr>
            </a:p>
            <a:p>
              <a:pPr marL="285750" marR="0" lvl="1" indent="-285750" algn="l" rtl="0">
                <a:lnSpc>
                  <a:spcPct val="90000"/>
                </a:lnSpc>
                <a:spcBef>
                  <a:spcPts val="270"/>
                </a:spcBef>
                <a:spcAft>
                  <a:spcPts val="0"/>
                </a:spcAft>
                <a:buClr>
                  <a:srgbClr val="00707F"/>
                </a:buClr>
                <a:buSzPts val="1800"/>
                <a:buFont typeface="Wingdings" panose="05000000000000000000" pitchFamily="2" charset="2"/>
                <a:buChar char="Ø"/>
              </a:pPr>
              <a:r>
                <a:rPr lang="fr-FR" sz="1800" b="0" i="0" u="none" strike="noStrike" cap="none" dirty="0">
                  <a:solidFill>
                    <a:schemeClr val="dk1"/>
                  </a:solidFill>
                  <a:latin typeface="Calibri"/>
                  <a:ea typeface="Calibri"/>
                  <a:cs typeface="Calibri"/>
                  <a:sym typeface="Calibri"/>
                </a:rPr>
                <a:t>Documentaliste</a:t>
              </a:r>
              <a:endParaRPr sz="1800" b="0" i="0" u="none" strike="noStrike" cap="none" dirty="0">
                <a:solidFill>
                  <a:schemeClr val="dk1"/>
                </a:solidFill>
                <a:latin typeface="Calibri"/>
                <a:ea typeface="Calibri"/>
                <a:cs typeface="Calibri"/>
                <a:sym typeface="Calibri"/>
              </a:endParaRPr>
            </a:p>
          </p:txBody>
        </p:sp>
        <p:sp>
          <p:nvSpPr>
            <p:cNvPr id="1034" name="Google Shape;1034;p81"/>
            <p:cNvSpPr/>
            <p:nvPr/>
          </p:nvSpPr>
          <p:spPr>
            <a:xfrm rot="5400000">
              <a:off x="2832718" y="2440968"/>
              <a:ext cx="995124" cy="1132913"/>
            </a:xfrm>
            <a:prstGeom prst="bentUpArrow">
              <a:avLst>
                <a:gd name="adj1" fmla="val 32840"/>
                <a:gd name="adj2" fmla="val 25000"/>
                <a:gd name="adj3" fmla="val 35780"/>
              </a:avLst>
            </a:prstGeom>
            <a:solidFill>
              <a:srgbClr val="5FA4B0"/>
            </a:solidFill>
            <a:ln w="9525" cap="flat" cmpd="sng">
              <a:solidFill>
                <a:srgbClr val="00707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81"/>
            <p:cNvSpPr/>
            <p:nvPr/>
          </p:nvSpPr>
          <p:spPr>
            <a:xfrm>
              <a:off x="2356294" y="1337853"/>
              <a:ext cx="1675203" cy="1172588"/>
            </a:xfrm>
            <a:prstGeom prst="roundRect">
              <a:avLst>
                <a:gd name="adj" fmla="val 16670"/>
              </a:avLst>
            </a:prstGeom>
            <a:solidFill>
              <a:srgbClr val="5FA4B0"/>
            </a:solidFill>
            <a:ln w="9525" cap="flat" cmpd="sng">
              <a:solidFill>
                <a:srgbClr val="4A7DB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81"/>
            <p:cNvSpPr txBox="1"/>
            <p:nvPr/>
          </p:nvSpPr>
          <p:spPr>
            <a:xfrm>
              <a:off x="2413545" y="1395104"/>
              <a:ext cx="1560701" cy="1058086"/>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None/>
              </a:pPr>
              <a:r>
                <a:rPr lang="fr-FR" sz="2200" dirty="0">
                  <a:solidFill>
                    <a:schemeClr val="dk1"/>
                  </a:solidFill>
                  <a:latin typeface="Calibri"/>
                  <a:ea typeface="Calibri"/>
                  <a:cs typeface="Calibri"/>
                  <a:sym typeface="Calibri"/>
                </a:rPr>
                <a:t>Visualiser les </a:t>
              </a:r>
              <a:r>
                <a:rPr lang="fr-FR" sz="2200" i="1" dirty="0" err="1">
                  <a:solidFill>
                    <a:schemeClr val="dk1"/>
                  </a:solidFill>
                  <a:latin typeface="Calibri"/>
                  <a:ea typeface="Calibri"/>
                  <a:cs typeface="Calibri"/>
                  <a:sym typeface="Calibri"/>
                </a:rPr>
                <a:t>requests</a:t>
              </a:r>
              <a:endParaRPr sz="2200" i="1" dirty="0">
                <a:solidFill>
                  <a:schemeClr val="dk1"/>
                </a:solidFill>
                <a:latin typeface="Calibri"/>
                <a:ea typeface="Calibri"/>
                <a:cs typeface="Calibri"/>
                <a:sym typeface="Calibri"/>
              </a:endParaRPr>
            </a:p>
          </p:txBody>
        </p:sp>
        <p:sp>
          <p:nvSpPr>
            <p:cNvPr id="1037" name="Google Shape;1037;p81"/>
            <p:cNvSpPr/>
            <p:nvPr/>
          </p:nvSpPr>
          <p:spPr>
            <a:xfrm>
              <a:off x="4031498" y="1449686"/>
              <a:ext cx="1218383" cy="94773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81"/>
            <p:cNvSpPr/>
            <p:nvPr/>
          </p:nvSpPr>
          <p:spPr>
            <a:xfrm>
              <a:off x="3899794" y="2763501"/>
              <a:ext cx="1675203" cy="1172588"/>
            </a:xfrm>
            <a:prstGeom prst="roundRect">
              <a:avLst>
                <a:gd name="adj" fmla="val 16670"/>
              </a:avLst>
            </a:prstGeom>
            <a:solidFill>
              <a:srgbClr val="5FA4B0"/>
            </a:solidFill>
            <a:ln w="9525" cap="flat" cmpd="sng">
              <a:solidFill>
                <a:srgbClr val="00707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81"/>
            <p:cNvSpPr txBox="1"/>
            <p:nvPr/>
          </p:nvSpPr>
          <p:spPr>
            <a:xfrm>
              <a:off x="3957045" y="2820752"/>
              <a:ext cx="1560701" cy="1058086"/>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None/>
              </a:pPr>
              <a:r>
                <a:rPr lang="fr-FR" sz="2200">
                  <a:solidFill>
                    <a:schemeClr val="dk1"/>
                  </a:solidFill>
                  <a:latin typeface="Calibri"/>
                  <a:ea typeface="Calibri"/>
                  <a:cs typeface="Calibri"/>
                  <a:sym typeface="Calibri"/>
                </a:rPr>
                <a:t>Traiter les </a:t>
              </a:r>
              <a:r>
                <a:rPr lang="fr-FR" sz="2200" i="1">
                  <a:solidFill>
                    <a:schemeClr val="dk1"/>
                  </a:solidFill>
                  <a:latin typeface="Calibri"/>
                  <a:ea typeface="Calibri"/>
                  <a:cs typeface="Calibri"/>
                  <a:sym typeface="Calibri"/>
                </a:rPr>
                <a:t>requests</a:t>
              </a:r>
              <a:endParaRPr sz="2200" i="1">
                <a:solidFill>
                  <a:schemeClr val="dk1"/>
                </a:solidFill>
                <a:latin typeface="Calibri"/>
                <a:ea typeface="Calibri"/>
                <a:cs typeface="Calibri"/>
                <a:sym typeface="Calibri"/>
              </a:endParaRPr>
            </a:p>
          </p:txBody>
        </p:sp>
        <p:sp>
          <p:nvSpPr>
            <p:cNvPr id="1040" name="Google Shape;1040;p81"/>
            <p:cNvSpPr/>
            <p:nvPr/>
          </p:nvSpPr>
          <p:spPr>
            <a:xfrm>
              <a:off x="5562606" y="2675706"/>
              <a:ext cx="2455993" cy="138829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81"/>
            <p:cNvSpPr txBox="1"/>
            <p:nvPr/>
          </p:nvSpPr>
          <p:spPr>
            <a:xfrm>
              <a:off x="5624801" y="2767125"/>
              <a:ext cx="3139029" cy="1388293"/>
            </a:xfrm>
            <a:prstGeom prst="rect">
              <a:avLst/>
            </a:prstGeom>
            <a:noFill/>
            <a:ln>
              <a:noFill/>
            </a:ln>
          </p:spPr>
          <p:txBody>
            <a:bodyPr spcFirstLastPara="1" wrap="square" lIns="68575" tIns="68575" rIns="68575" bIns="68575" anchor="ctr" anchorCtr="0">
              <a:noAutofit/>
            </a:bodyPr>
            <a:lstStyle/>
            <a:p>
              <a:pPr marL="285750" lvl="1" indent="-285750">
                <a:lnSpc>
                  <a:spcPct val="90000"/>
                </a:lnSpc>
                <a:buClr>
                  <a:srgbClr val="00707F"/>
                </a:buClr>
                <a:buSzPts val="1800"/>
                <a:buFont typeface="Wingdings" panose="05000000000000000000" pitchFamily="2" charset="2"/>
                <a:buChar char="Ø"/>
              </a:pPr>
              <a:r>
                <a:rPr lang="fr-FR" sz="1800" b="0" i="1" u="none" strike="noStrike" cap="none" dirty="0">
                  <a:solidFill>
                    <a:schemeClr val="dk1"/>
                  </a:solidFill>
                  <a:latin typeface="Calibri"/>
                  <a:ea typeface="Calibri"/>
                  <a:cs typeface="Calibri"/>
                  <a:sym typeface="Calibri"/>
                </a:rPr>
                <a:t>Transit</a:t>
              </a:r>
              <a:r>
                <a:rPr lang="fr-FR" sz="1800" b="0" i="0" u="none" strike="noStrike" cap="none" dirty="0">
                  <a:solidFill>
                    <a:schemeClr val="dk1"/>
                  </a:solidFill>
                  <a:latin typeface="Calibri"/>
                  <a:ea typeface="Calibri"/>
                  <a:cs typeface="Calibri"/>
                  <a:sym typeface="Calibri"/>
                </a:rPr>
                <a:t> </a:t>
              </a:r>
              <a:r>
                <a:rPr lang="fr-BE" sz="1800" dirty="0">
                  <a:sym typeface="Wingdings" panose="05000000000000000000" pitchFamily="2" charset="2"/>
                </a:rPr>
                <a:t> </a:t>
              </a:r>
              <a:r>
                <a:rPr lang="fr-FR" sz="1800" b="0" i="1" u="none" strike="noStrike" cap="none" dirty="0">
                  <a:solidFill>
                    <a:schemeClr val="dk1"/>
                  </a:solidFill>
                  <a:latin typeface="Calibri"/>
                  <a:ea typeface="Calibri"/>
                  <a:cs typeface="Calibri"/>
                  <a:sym typeface="Calibri"/>
                </a:rPr>
                <a:t>Pick-up location</a:t>
              </a:r>
              <a:endParaRPr sz="1800" b="0" i="1" u="none" strike="noStrike" cap="none" dirty="0">
                <a:solidFill>
                  <a:schemeClr val="dk1"/>
                </a:solidFill>
                <a:latin typeface="Calibri"/>
                <a:ea typeface="Calibri"/>
                <a:cs typeface="Calibri"/>
                <a:sym typeface="Calibri"/>
              </a:endParaRPr>
            </a:p>
            <a:p>
              <a:pPr marL="285750" marR="0" lvl="1" indent="-285750" algn="l" rtl="0">
                <a:lnSpc>
                  <a:spcPct val="90000"/>
                </a:lnSpc>
                <a:spcBef>
                  <a:spcPts val="270"/>
                </a:spcBef>
                <a:spcAft>
                  <a:spcPts val="0"/>
                </a:spcAft>
                <a:buClr>
                  <a:srgbClr val="00707F"/>
                </a:buClr>
                <a:buSzPts val="1800"/>
                <a:buFont typeface="Wingdings" panose="05000000000000000000" pitchFamily="2" charset="2"/>
                <a:buChar char="Ø"/>
              </a:pPr>
              <a:r>
                <a:rPr lang="fr-FR" sz="1800" b="0" i="1" u="none" strike="noStrike" cap="none" dirty="0">
                  <a:solidFill>
                    <a:schemeClr val="dk1"/>
                  </a:solidFill>
                  <a:latin typeface="Calibri"/>
                  <a:ea typeface="Calibri"/>
                  <a:cs typeface="Calibri"/>
                  <a:sym typeface="Calibri"/>
                </a:rPr>
                <a:t>Hold Shelf </a:t>
              </a:r>
              <a:r>
                <a:rPr lang="fr-FR" sz="1800" b="0" i="0" u="none" strike="noStrike" cap="none" dirty="0">
                  <a:solidFill>
                    <a:schemeClr val="dk1"/>
                  </a:solidFill>
                  <a:latin typeface="Calibri"/>
                  <a:ea typeface="Calibri"/>
                  <a:cs typeface="Calibri"/>
                  <a:sym typeface="Calibri"/>
                </a:rPr>
                <a:t> (Armoire de réservation )</a:t>
              </a:r>
            </a:p>
            <a:p>
              <a:pPr marL="285750" marR="0" lvl="1" indent="-285750" algn="l" rtl="0">
                <a:lnSpc>
                  <a:spcPct val="90000"/>
                </a:lnSpc>
                <a:spcBef>
                  <a:spcPts val="270"/>
                </a:spcBef>
                <a:spcAft>
                  <a:spcPts val="0"/>
                </a:spcAft>
                <a:buClr>
                  <a:srgbClr val="00707F"/>
                </a:buClr>
                <a:buSzPts val="1800"/>
                <a:buFont typeface="Wingdings" panose="05000000000000000000" pitchFamily="2" charset="2"/>
                <a:buChar char="Ø"/>
              </a:pPr>
              <a:r>
                <a:rPr lang="fr-FR" sz="1800" b="0" i="0" u="none" strike="noStrike" cap="none" dirty="0">
                  <a:solidFill>
                    <a:schemeClr val="dk1"/>
                  </a:solidFill>
                  <a:latin typeface="Calibri"/>
                  <a:ea typeface="Calibri"/>
                  <a:cs typeface="Calibri"/>
                  <a:sym typeface="Calibri"/>
                </a:rPr>
                <a:t>Numérisation</a:t>
              </a:r>
              <a:endParaRPr sz="1800" b="0" i="1" u="none" strike="noStrike" cap="none" dirty="0">
                <a:solidFill>
                  <a:schemeClr val="dk1"/>
                </a:solidFill>
                <a:latin typeface="Calibri"/>
                <a:ea typeface="Calibri"/>
                <a:cs typeface="Calibri"/>
                <a:sym typeface="Calibri"/>
              </a:endParaRPr>
            </a:p>
          </p:txBody>
        </p:sp>
      </p:grpSp>
      <p:sp>
        <p:nvSpPr>
          <p:cNvPr id="5" name="Google Shape;1026;p81">
            <a:extLst>
              <a:ext uri="{FF2B5EF4-FFF2-40B4-BE49-F238E27FC236}">
                <a16:creationId xmlns:a16="http://schemas.microsoft.com/office/drawing/2014/main" id="{37C1FD4F-E40C-9BF1-26E6-23DCF695AF11}"/>
              </a:ext>
            </a:extLst>
          </p:cNvPr>
          <p:cNvSpPr txBox="1"/>
          <p:nvPr/>
        </p:nvSpPr>
        <p:spPr>
          <a:xfrm>
            <a:off x="461819" y="5987018"/>
            <a:ext cx="822498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dirty="0">
                <a:solidFill>
                  <a:schemeClr val="dk1"/>
                </a:solidFill>
                <a:latin typeface="Calibri"/>
                <a:ea typeface="Calibri"/>
                <a:cs typeface="Calibri"/>
                <a:sym typeface="Calibri"/>
              </a:rPr>
              <a:t>Flux de travail du traitement des </a:t>
            </a:r>
            <a:r>
              <a:rPr lang="fr-FR" sz="1800" i="1" dirty="0" err="1">
                <a:solidFill>
                  <a:schemeClr val="dk1"/>
                </a:solidFill>
                <a:latin typeface="Calibri"/>
                <a:ea typeface="Calibri"/>
                <a:cs typeface="Calibri"/>
                <a:sym typeface="Calibri"/>
              </a:rPr>
              <a:t>requests</a:t>
            </a:r>
            <a:endParaRPr sz="1800" i="1"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9499078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42910"/>
            <a:ext cx="8229600" cy="621546"/>
          </a:xfrm>
        </p:spPr>
        <p:txBody>
          <a:bodyPr/>
          <a:lstStyle/>
          <a:p>
            <a:r>
              <a:rPr lang="en-US" sz="2800" dirty="0" err="1">
                <a:solidFill>
                  <a:srgbClr val="00707F"/>
                </a:solidFill>
              </a:rPr>
              <a:t>Visualiser</a:t>
            </a:r>
            <a:r>
              <a:rPr lang="en-US" sz="2800" dirty="0">
                <a:solidFill>
                  <a:srgbClr val="00707F"/>
                </a:solidFill>
              </a:rPr>
              <a:t> les requests &gt; </a:t>
            </a:r>
            <a:r>
              <a:rPr lang="en-US" sz="2800" dirty="0" err="1">
                <a:solidFill>
                  <a:srgbClr val="00707F"/>
                </a:solidFill>
              </a:rPr>
              <a:t>accès</a:t>
            </a:r>
            <a:endParaRPr lang="en-US" sz="2800" dirty="0">
              <a:solidFill>
                <a:srgbClr val="00707F"/>
              </a:solidFill>
            </a:endParaRPr>
          </a:p>
        </p:txBody>
      </p:sp>
      <p:sp>
        <p:nvSpPr>
          <p:cNvPr id="3" name="Espace réservé du contenu 2"/>
          <p:cNvSpPr>
            <a:spLocks noGrp="1"/>
          </p:cNvSpPr>
          <p:nvPr>
            <p:ph idx="1"/>
          </p:nvPr>
        </p:nvSpPr>
        <p:spPr/>
        <p:txBody>
          <a:bodyPr/>
          <a:lstStyle/>
          <a:p>
            <a:endParaRPr lang="en-US" dirty="0"/>
          </a:p>
          <a:p>
            <a:pPr>
              <a:buSzPct val="100000"/>
            </a:pPr>
            <a:r>
              <a:rPr lang="en-US" dirty="0" err="1"/>
              <a:t>Dans</a:t>
            </a:r>
            <a:r>
              <a:rPr lang="en-US" dirty="0"/>
              <a:t> le </a:t>
            </a:r>
            <a:r>
              <a:rPr lang="en-US" i="1" dirty="0"/>
              <a:t>Widget Tasks</a:t>
            </a:r>
          </a:p>
          <a:p>
            <a:pPr>
              <a:buSzPct val="100000"/>
              <a:buFont typeface="Wingdings" panose="05000000000000000000" pitchFamily="2" charset="2"/>
              <a:buChar char="§"/>
            </a:pPr>
            <a:endParaRPr lang="en-US" i="1" dirty="0"/>
          </a:p>
          <a:p>
            <a:pPr>
              <a:buSzPct val="100000"/>
              <a:buFont typeface="Wingdings" panose="05000000000000000000" pitchFamily="2" charset="2"/>
              <a:buChar char="§"/>
            </a:pPr>
            <a:endParaRPr lang="en-US" i="1" dirty="0"/>
          </a:p>
          <a:p>
            <a:pPr>
              <a:buSzPct val="100000"/>
              <a:buFont typeface="Wingdings" panose="05000000000000000000" pitchFamily="2" charset="2"/>
              <a:buChar char="§"/>
            </a:pPr>
            <a:endParaRPr lang="en-US" i="1" dirty="0"/>
          </a:p>
          <a:p>
            <a:pPr>
              <a:buSzPct val="100000"/>
              <a:buFont typeface="Wingdings" panose="05000000000000000000" pitchFamily="2" charset="2"/>
              <a:buChar char="§"/>
            </a:pPr>
            <a:endParaRPr lang="en-US" i="1" dirty="0"/>
          </a:p>
          <a:p>
            <a:pPr>
              <a:buSzPct val="100000"/>
            </a:pPr>
            <a:r>
              <a:rPr lang="en-US" dirty="0"/>
              <a:t>A </a:t>
            </a:r>
            <a:r>
              <a:rPr lang="en-US" dirty="0" err="1"/>
              <a:t>partir</a:t>
            </a:r>
            <a:r>
              <a:rPr lang="en-US" dirty="0"/>
              <a:t> de </a:t>
            </a:r>
            <a:r>
              <a:rPr lang="en-US" dirty="0" err="1"/>
              <a:t>l’icône</a:t>
            </a:r>
            <a:r>
              <a:rPr lang="en-US" i="1" dirty="0"/>
              <a:t> Tasks</a:t>
            </a:r>
          </a:p>
          <a:p>
            <a:pPr>
              <a:buSzPct val="100000"/>
              <a:buFont typeface="Wingdings" panose="05000000000000000000" pitchFamily="2" charset="2"/>
              <a:buChar char="§"/>
            </a:pPr>
            <a:endParaRPr lang="en-US" i="1" dirty="0"/>
          </a:p>
          <a:p>
            <a:pPr>
              <a:buSzPct val="100000"/>
              <a:buFont typeface="Wingdings" panose="05000000000000000000" pitchFamily="2" charset="2"/>
              <a:buChar char="§"/>
            </a:pPr>
            <a:endParaRPr lang="en-US" i="1" dirty="0"/>
          </a:p>
          <a:p>
            <a:pPr>
              <a:buSzPct val="100000"/>
              <a:buFont typeface="Wingdings" panose="05000000000000000000" pitchFamily="2" charset="2"/>
              <a:buChar char="§"/>
            </a:pPr>
            <a:endParaRPr lang="en-US" i="1" dirty="0"/>
          </a:p>
          <a:p>
            <a:pPr>
              <a:buSzPct val="100000"/>
              <a:buFont typeface="Wingdings" panose="05000000000000000000" pitchFamily="2" charset="2"/>
              <a:buChar char="§"/>
            </a:pPr>
            <a:endParaRPr lang="en-US" i="1" dirty="0"/>
          </a:p>
          <a:p>
            <a:pPr>
              <a:buSzPct val="100000"/>
            </a:pPr>
            <a:r>
              <a:rPr lang="en-US" dirty="0" err="1"/>
              <a:t>Dans</a:t>
            </a:r>
            <a:r>
              <a:rPr lang="en-US" dirty="0"/>
              <a:t> le menu </a:t>
            </a:r>
            <a:r>
              <a:rPr lang="en-US" i="1" dirty="0"/>
              <a:t>Fulfillment </a:t>
            </a:r>
            <a:r>
              <a:rPr lang="en-US" dirty="0">
                <a:sym typeface="Wingdings" panose="05000000000000000000" pitchFamily="2" charset="2"/>
              </a:rPr>
              <a:t> </a:t>
            </a:r>
            <a:r>
              <a:rPr lang="en-US" i="1" dirty="0">
                <a:sym typeface="Wingdings" panose="05000000000000000000" pitchFamily="2" charset="2"/>
              </a:rPr>
              <a:t>Pick From Shelf</a:t>
            </a:r>
            <a:endParaRPr lang="en-US" i="1" dirty="0"/>
          </a:p>
        </p:txBody>
      </p:sp>
      <p:sp>
        <p:nvSpPr>
          <p:cNvPr id="4" name="Espace réservé du numéro de diapositive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329706-12B3-8F4C-9CA9-063F8C6A2AC6}"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Source Sans Pro" panose="020B0503030403020204" pitchFamily="34" charset="0"/>
                <a:cs typeface="Arial"/>
                <a:sym typeface="Arial"/>
              </a:rPr>
              <a:pPr marL="0" marR="0" lvl="0" indent="0" algn="r" defTabSz="457200" rtl="0" eaLnBrk="1" fontAlgn="auto" latinLnBrk="0" hangingPunct="1">
                <a:lnSpc>
                  <a:spcPct val="100000"/>
                </a:lnSpc>
                <a:spcBef>
                  <a:spcPts val="0"/>
                </a:spcBef>
                <a:spcAft>
                  <a:spcPts val="0"/>
                </a:spcAft>
                <a:buClrTx/>
                <a:buSzTx/>
                <a:buFontTx/>
                <a:buNone/>
                <a:tabLst/>
                <a:defRPr/>
              </a:pPr>
              <a:t>84</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Source Sans Pro" panose="020B0503030403020204" pitchFamily="34" charset="0"/>
              <a:cs typeface="Arial"/>
              <a:sym typeface="Arial"/>
            </a:endParaRPr>
          </a:p>
        </p:txBody>
      </p:sp>
      <p:pic>
        <p:nvPicPr>
          <p:cNvPr id="15" name="Image 14" descr="Une image contenant table&#10;&#10;Description générée automatiquement">
            <a:extLst>
              <a:ext uri="{FF2B5EF4-FFF2-40B4-BE49-F238E27FC236}">
                <a16:creationId xmlns:a16="http://schemas.microsoft.com/office/drawing/2014/main" id="{B8E59F8A-C465-D780-DB12-1ED7D816F06A}"/>
              </a:ext>
            </a:extLst>
          </p:cNvPr>
          <p:cNvPicPr>
            <a:picLocks noChangeAspect="1"/>
          </p:cNvPicPr>
          <p:nvPr/>
        </p:nvPicPr>
        <p:blipFill>
          <a:blip r:embed="rId2"/>
          <a:stretch>
            <a:fillRect/>
          </a:stretch>
        </p:blipFill>
        <p:spPr>
          <a:xfrm>
            <a:off x="3233738" y="1316173"/>
            <a:ext cx="2728912" cy="1558693"/>
          </a:xfrm>
          <a:prstGeom prst="rect">
            <a:avLst/>
          </a:prstGeom>
          <a:ln>
            <a:solidFill>
              <a:schemeClr val="tx1"/>
            </a:solidFill>
          </a:ln>
        </p:spPr>
      </p:pic>
      <p:sp>
        <p:nvSpPr>
          <p:cNvPr id="9" name="Rectangle à coins arrondis 8"/>
          <p:cNvSpPr/>
          <p:nvPr/>
        </p:nvSpPr>
        <p:spPr>
          <a:xfrm>
            <a:off x="3314699" y="2287372"/>
            <a:ext cx="1019175" cy="193622"/>
          </a:xfrm>
          <a:prstGeom prst="roundRect">
            <a:avLst/>
          </a:prstGeom>
          <a:noFill/>
          <a:ln w="19050">
            <a:solidFill>
              <a:srgbClr val="0070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pic>
        <p:nvPicPr>
          <p:cNvPr id="12" name="Espace réservé du contenu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7190325">
            <a:off x="4237996" y="2276249"/>
            <a:ext cx="353679" cy="552125"/>
          </a:xfrm>
          <a:prstGeom prst="rect">
            <a:avLst/>
          </a:prstGeom>
        </p:spPr>
      </p:pic>
      <p:pic>
        <p:nvPicPr>
          <p:cNvPr id="18" name="Image 17">
            <a:extLst>
              <a:ext uri="{FF2B5EF4-FFF2-40B4-BE49-F238E27FC236}">
                <a16:creationId xmlns:a16="http://schemas.microsoft.com/office/drawing/2014/main" id="{F55F12BF-94EF-654B-FC89-799DFF1E7E7C}"/>
              </a:ext>
            </a:extLst>
          </p:cNvPr>
          <p:cNvPicPr>
            <a:picLocks noChangeAspect="1"/>
          </p:cNvPicPr>
          <p:nvPr/>
        </p:nvPicPr>
        <p:blipFill>
          <a:blip r:embed="rId4"/>
          <a:stretch>
            <a:fillRect/>
          </a:stretch>
        </p:blipFill>
        <p:spPr>
          <a:xfrm>
            <a:off x="3434986" y="2973721"/>
            <a:ext cx="2164062" cy="1855454"/>
          </a:xfrm>
          <a:prstGeom prst="rect">
            <a:avLst/>
          </a:prstGeom>
          <a:ln>
            <a:solidFill>
              <a:schemeClr val="tx1"/>
            </a:solidFill>
          </a:ln>
        </p:spPr>
      </p:pic>
      <p:sp>
        <p:nvSpPr>
          <p:cNvPr id="10" name="Rectangle à coins arrondis 9"/>
          <p:cNvSpPr/>
          <p:nvPr/>
        </p:nvSpPr>
        <p:spPr>
          <a:xfrm>
            <a:off x="3851021" y="4596349"/>
            <a:ext cx="1752600" cy="274632"/>
          </a:xfrm>
          <a:prstGeom prst="roundRect">
            <a:avLst/>
          </a:prstGeom>
          <a:noFill/>
          <a:ln w="19050">
            <a:solidFill>
              <a:srgbClr val="0070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pic>
        <p:nvPicPr>
          <p:cNvPr id="13" name="Espace réservé du contenu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7190325">
            <a:off x="4808702" y="4651968"/>
            <a:ext cx="353679" cy="552125"/>
          </a:xfrm>
          <a:prstGeom prst="rect">
            <a:avLst/>
          </a:prstGeom>
        </p:spPr>
      </p:pic>
      <p:pic>
        <p:nvPicPr>
          <p:cNvPr id="20" name="Image 19">
            <a:extLst>
              <a:ext uri="{FF2B5EF4-FFF2-40B4-BE49-F238E27FC236}">
                <a16:creationId xmlns:a16="http://schemas.microsoft.com/office/drawing/2014/main" id="{FAFB9CA3-BB9F-1DDF-C41B-3B0FE1F732A5}"/>
              </a:ext>
            </a:extLst>
          </p:cNvPr>
          <p:cNvPicPr>
            <a:picLocks noChangeAspect="1"/>
          </p:cNvPicPr>
          <p:nvPr/>
        </p:nvPicPr>
        <p:blipFill>
          <a:blip r:embed="rId5"/>
          <a:stretch>
            <a:fillRect/>
          </a:stretch>
        </p:blipFill>
        <p:spPr>
          <a:xfrm>
            <a:off x="5512749" y="4919572"/>
            <a:ext cx="2324440" cy="1672892"/>
          </a:xfrm>
          <a:prstGeom prst="rect">
            <a:avLst/>
          </a:prstGeom>
          <a:ln>
            <a:solidFill>
              <a:schemeClr val="tx1"/>
            </a:solidFill>
          </a:ln>
        </p:spPr>
      </p:pic>
      <p:sp>
        <p:nvSpPr>
          <p:cNvPr id="11" name="Rectangle à coins arrondis 10"/>
          <p:cNvSpPr/>
          <p:nvPr/>
        </p:nvSpPr>
        <p:spPr>
          <a:xfrm>
            <a:off x="6176983" y="5874676"/>
            <a:ext cx="942975" cy="163356"/>
          </a:xfrm>
          <a:prstGeom prst="roundRect">
            <a:avLst/>
          </a:prstGeom>
          <a:noFill/>
          <a:ln w="19050">
            <a:solidFill>
              <a:srgbClr val="0070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pic>
        <p:nvPicPr>
          <p:cNvPr id="14" name="Espace réservé du contenu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7190325">
            <a:off x="7035768" y="5799703"/>
            <a:ext cx="353679" cy="552125"/>
          </a:xfrm>
          <a:prstGeom prst="rect">
            <a:avLst/>
          </a:prstGeom>
        </p:spPr>
      </p:pic>
      <p:sp>
        <p:nvSpPr>
          <p:cNvPr id="8" name="Rectangle à coins arrondis 7"/>
          <p:cNvSpPr/>
          <p:nvPr/>
        </p:nvSpPr>
        <p:spPr>
          <a:xfrm>
            <a:off x="4516458" y="2940763"/>
            <a:ext cx="144630" cy="259299"/>
          </a:xfrm>
          <a:prstGeom prst="roundRect">
            <a:avLst/>
          </a:prstGeom>
          <a:noFill/>
          <a:ln w="19050">
            <a:solidFill>
              <a:srgbClr val="0070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Tree>
    <p:extLst>
      <p:ext uri="{BB962C8B-B14F-4D97-AF65-F5344CB8AC3E}">
        <p14:creationId xmlns:p14="http://schemas.microsoft.com/office/powerpoint/2010/main" val="383544198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055"/>
        <p:cNvGrpSpPr/>
        <p:nvPr/>
      </p:nvGrpSpPr>
      <p:grpSpPr>
        <a:xfrm>
          <a:off x="0" y="0"/>
          <a:ext cx="0" cy="0"/>
          <a:chOff x="0" y="0"/>
          <a:chExt cx="0" cy="0"/>
        </a:xfrm>
      </p:grpSpPr>
      <p:sp>
        <p:nvSpPr>
          <p:cNvPr id="1056" name="Google Shape;1056;p83"/>
          <p:cNvSpPr txBox="1"/>
          <p:nvPr/>
        </p:nvSpPr>
        <p:spPr>
          <a:xfrm>
            <a:off x="457200" y="702528"/>
            <a:ext cx="8229600" cy="60216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5FA3B0"/>
              </a:buClr>
              <a:buSzPts val="3600"/>
              <a:buFont typeface="Calibri"/>
              <a:buNone/>
            </a:pPr>
            <a:r>
              <a:rPr lang="fr-FR" sz="3600" b="0" i="0" dirty="0">
                <a:solidFill>
                  <a:srgbClr val="00707F"/>
                </a:solidFill>
                <a:latin typeface="Calibri"/>
                <a:ea typeface="Calibri"/>
                <a:cs typeface="Calibri"/>
                <a:sym typeface="Calibri"/>
              </a:rPr>
              <a:t>Visualiser les </a:t>
            </a:r>
            <a:r>
              <a:rPr lang="fr-FR" sz="3600" b="0" i="1" dirty="0" err="1">
                <a:solidFill>
                  <a:srgbClr val="00707F"/>
                </a:solidFill>
                <a:latin typeface="Calibri"/>
                <a:ea typeface="Calibri"/>
                <a:cs typeface="Calibri"/>
                <a:sym typeface="Calibri"/>
              </a:rPr>
              <a:t>requests</a:t>
            </a:r>
            <a:r>
              <a:rPr lang="fr-FR" sz="3600" b="0" i="0" dirty="0">
                <a:solidFill>
                  <a:srgbClr val="00707F"/>
                </a:solidFill>
                <a:latin typeface="Calibri"/>
                <a:ea typeface="Calibri"/>
                <a:cs typeface="Calibri"/>
                <a:sym typeface="Calibri"/>
              </a:rPr>
              <a:t> &gt; liste</a:t>
            </a:r>
            <a:endParaRPr dirty="0">
              <a:solidFill>
                <a:srgbClr val="00707F"/>
              </a:solidFill>
            </a:endParaRPr>
          </a:p>
        </p:txBody>
      </p:sp>
      <p:sp>
        <p:nvSpPr>
          <p:cNvPr id="1057" name="Google Shape;1057;p83"/>
          <p:cNvSpPr txBox="1"/>
          <p:nvPr/>
        </p:nvSpPr>
        <p:spPr>
          <a:xfrm>
            <a:off x="461820" y="5383252"/>
            <a:ext cx="822498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1"/>
                </a:solidFill>
                <a:latin typeface="Calibri"/>
                <a:ea typeface="Calibri"/>
                <a:cs typeface="Calibri"/>
                <a:sym typeface="Calibri"/>
              </a:rPr>
              <a:t>Facettes pour filtrer, menu déroulant pour trier</a:t>
            </a:r>
            <a:endParaRPr/>
          </a:p>
        </p:txBody>
      </p:sp>
      <p:sp>
        <p:nvSpPr>
          <p:cNvPr id="1058" name="Google Shape;1058;p83"/>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85</a:t>
            </a:fld>
            <a:endParaRPr/>
          </a:p>
        </p:txBody>
      </p:sp>
      <p:pic>
        <p:nvPicPr>
          <p:cNvPr id="6" name="Image 5">
            <a:extLst>
              <a:ext uri="{FF2B5EF4-FFF2-40B4-BE49-F238E27FC236}">
                <a16:creationId xmlns:a16="http://schemas.microsoft.com/office/drawing/2014/main" id="{DBED8250-7240-C2CC-4662-51CBAD614642}"/>
              </a:ext>
            </a:extLst>
          </p:cNvPr>
          <p:cNvPicPr>
            <a:picLocks noChangeAspect="1"/>
          </p:cNvPicPr>
          <p:nvPr/>
        </p:nvPicPr>
        <p:blipFill>
          <a:blip r:embed="rId3"/>
          <a:stretch>
            <a:fillRect/>
          </a:stretch>
        </p:blipFill>
        <p:spPr>
          <a:xfrm>
            <a:off x="246226" y="1554336"/>
            <a:ext cx="8651547" cy="3235724"/>
          </a:xfrm>
          <a:prstGeom prst="rect">
            <a:avLst/>
          </a:prstGeom>
          <a:ln>
            <a:solidFill>
              <a:schemeClr val="tx1"/>
            </a:solidFill>
          </a:ln>
        </p:spPr>
      </p:pic>
      <p:sp>
        <p:nvSpPr>
          <p:cNvPr id="4" name="Rectangle : coins arrondis 3">
            <a:extLst>
              <a:ext uri="{FF2B5EF4-FFF2-40B4-BE49-F238E27FC236}">
                <a16:creationId xmlns:a16="http://schemas.microsoft.com/office/drawing/2014/main" id="{DE0133C6-0BEF-223F-99A6-E5B1C3DB60A1}"/>
              </a:ext>
            </a:extLst>
          </p:cNvPr>
          <p:cNvSpPr/>
          <p:nvPr/>
        </p:nvSpPr>
        <p:spPr>
          <a:xfrm>
            <a:off x="246226" y="1575628"/>
            <a:ext cx="1547038" cy="3193166"/>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coins arrondis 6">
            <a:extLst>
              <a:ext uri="{FF2B5EF4-FFF2-40B4-BE49-F238E27FC236}">
                <a16:creationId xmlns:a16="http://schemas.microsoft.com/office/drawing/2014/main" id="{3FA1A27F-ADD0-49F4-1965-EFB8E2781F60}"/>
              </a:ext>
            </a:extLst>
          </p:cNvPr>
          <p:cNvSpPr/>
          <p:nvPr/>
        </p:nvSpPr>
        <p:spPr>
          <a:xfrm>
            <a:off x="3887878" y="1596894"/>
            <a:ext cx="754911" cy="308376"/>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 coins arrondis 7">
            <a:extLst>
              <a:ext uri="{FF2B5EF4-FFF2-40B4-BE49-F238E27FC236}">
                <a16:creationId xmlns:a16="http://schemas.microsoft.com/office/drawing/2014/main" id="{06E876F4-3808-DBC0-8E5F-D7BFBED031F4}"/>
              </a:ext>
            </a:extLst>
          </p:cNvPr>
          <p:cNvSpPr/>
          <p:nvPr/>
        </p:nvSpPr>
        <p:spPr>
          <a:xfrm>
            <a:off x="2838893" y="2052084"/>
            <a:ext cx="1547038" cy="233916"/>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5039622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064"/>
        <p:cNvGrpSpPr/>
        <p:nvPr/>
      </p:nvGrpSpPr>
      <p:grpSpPr>
        <a:xfrm>
          <a:off x="0" y="0"/>
          <a:ext cx="0" cy="0"/>
          <a:chOff x="0" y="0"/>
          <a:chExt cx="0" cy="0"/>
        </a:xfrm>
      </p:grpSpPr>
      <p:sp>
        <p:nvSpPr>
          <p:cNvPr id="1065" name="Google Shape;1065;p84"/>
          <p:cNvSpPr txBox="1"/>
          <p:nvPr/>
        </p:nvSpPr>
        <p:spPr>
          <a:xfrm>
            <a:off x="457200" y="702528"/>
            <a:ext cx="8229600" cy="60216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5FA3B0"/>
              </a:buClr>
              <a:buSzPts val="3000"/>
              <a:buFont typeface="Calibri"/>
              <a:buNone/>
            </a:pPr>
            <a:r>
              <a:rPr lang="fr-FR" sz="3000" b="0" i="0" dirty="0">
                <a:solidFill>
                  <a:srgbClr val="00707F"/>
                </a:solidFill>
                <a:latin typeface="Calibri"/>
                <a:ea typeface="Calibri"/>
                <a:cs typeface="Calibri"/>
                <a:sym typeface="Calibri"/>
              </a:rPr>
              <a:t>Traiter une demande de réservation sortante (1)</a:t>
            </a:r>
            <a:endParaRPr dirty="0">
              <a:solidFill>
                <a:srgbClr val="00707F"/>
              </a:solidFill>
            </a:endParaRPr>
          </a:p>
        </p:txBody>
      </p:sp>
      <p:sp>
        <p:nvSpPr>
          <p:cNvPr id="1066" name="Google Shape;1066;p84"/>
          <p:cNvSpPr txBox="1"/>
          <p:nvPr/>
        </p:nvSpPr>
        <p:spPr>
          <a:xfrm>
            <a:off x="457200" y="1832814"/>
            <a:ext cx="822498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1"/>
                </a:solidFill>
                <a:latin typeface="Calibri"/>
                <a:ea typeface="Calibri"/>
                <a:cs typeface="Calibri"/>
                <a:sym typeface="Calibri"/>
              </a:rPr>
              <a:t>1) Imprimer le bordereau (</a:t>
            </a:r>
            <a:r>
              <a:rPr lang="fr-FR" sz="1800" i="1">
                <a:solidFill>
                  <a:schemeClr val="dk1"/>
                </a:solidFill>
                <a:latin typeface="Calibri"/>
                <a:ea typeface="Calibri"/>
                <a:cs typeface="Calibri"/>
                <a:sym typeface="Calibri"/>
              </a:rPr>
              <a:t>Print slip</a:t>
            </a:r>
            <a:r>
              <a:rPr lang="fr-FR"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p:txBody>
      </p:sp>
      <p:sp>
        <p:nvSpPr>
          <p:cNvPr id="1067" name="Google Shape;1067;p84"/>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86</a:t>
            </a:fld>
            <a:endParaRPr/>
          </a:p>
        </p:txBody>
      </p:sp>
      <p:pic>
        <p:nvPicPr>
          <p:cNvPr id="1068" name="Google Shape;1068;p84"/>
          <p:cNvPicPr preferRelativeResize="0"/>
          <p:nvPr/>
        </p:nvPicPr>
        <p:blipFill rotWithShape="1">
          <a:blip r:embed="rId3">
            <a:alphaModFix/>
          </a:blip>
          <a:srcRect/>
          <a:stretch/>
        </p:blipFill>
        <p:spPr>
          <a:xfrm>
            <a:off x="426315" y="2597484"/>
            <a:ext cx="8286750" cy="1681763"/>
          </a:xfrm>
          <a:prstGeom prst="rect">
            <a:avLst/>
          </a:prstGeom>
          <a:noFill/>
          <a:ln w="9525" cap="flat" cmpd="sng">
            <a:solidFill>
              <a:schemeClr val="dk1"/>
            </a:solidFill>
            <a:prstDash val="solid"/>
            <a:round/>
            <a:headEnd type="none" w="sm" len="sm"/>
            <a:tailEnd type="none" w="sm" len="sm"/>
          </a:ln>
        </p:spPr>
      </p:pic>
    </p:spTree>
    <p:extLst>
      <p:ext uri="{BB962C8B-B14F-4D97-AF65-F5344CB8AC3E}">
        <p14:creationId xmlns:p14="http://schemas.microsoft.com/office/powerpoint/2010/main" val="166054079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073"/>
        <p:cNvGrpSpPr/>
        <p:nvPr/>
      </p:nvGrpSpPr>
      <p:grpSpPr>
        <a:xfrm>
          <a:off x="0" y="0"/>
          <a:ext cx="0" cy="0"/>
          <a:chOff x="0" y="0"/>
          <a:chExt cx="0" cy="0"/>
        </a:xfrm>
      </p:grpSpPr>
      <p:sp>
        <p:nvSpPr>
          <p:cNvPr id="1074" name="Google Shape;1074;p85"/>
          <p:cNvSpPr txBox="1"/>
          <p:nvPr/>
        </p:nvSpPr>
        <p:spPr>
          <a:xfrm>
            <a:off x="457200" y="702528"/>
            <a:ext cx="8229600" cy="60216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5FA3B0"/>
              </a:buClr>
              <a:buSzPts val="3000"/>
              <a:buFont typeface="Calibri"/>
              <a:buNone/>
            </a:pPr>
            <a:r>
              <a:rPr lang="fr-FR" sz="3000" b="0" i="0" dirty="0">
                <a:solidFill>
                  <a:srgbClr val="00707F"/>
                </a:solidFill>
                <a:latin typeface="Calibri"/>
                <a:ea typeface="Calibri"/>
                <a:cs typeface="Calibri"/>
                <a:sym typeface="Calibri"/>
              </a:rPr>
              <a:t>Traiter une demande de réservation sortante (2)</a:t>
            </a:r>
            <a:endParaRPr sz="3000" b="0" i="0" dirty="0">
              <a:solidFill>
                <a:srgbClr val="00707F"/>
              </a:solidFill>
              <a:latin typeface="Calibri"/>
              <a:ea typeface="Calibri"/>
              <a:cs typeface="Calibri"/>
              <a:sym typeface="Calibri"/>
            </a:endParaRPr>
          </a:p>
        </p:txBody>
      </p:sp>
      <p:sp>
        <p:nvSpPr>
          <p:cNvPr id="1075" name="Google Shape;1075;p85"/>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87</a:t>
            </a:fld>
            <a:endParaRPr/>
          </a:p>
        </p:txBody>
      </p:sp>
      <p:pic>
        <p:nvPicPr>
          <p:cNvPr id="1076" name="Google Shape;1076;p85" descr="C:\Users\sbayet\AppData\Local\Microsoft\Windows\INetCache\IE\BX9TDFA1\Rayons_de_la_bibliothèque_Saint-Sever_à_Rouen[1].jpg"/>
          <p:cNvPicPr preferRelativeResize="0"/>
          <p:nvPr/>
        </p:nvPicPr>
        <p:blipFill rotWithShape="1">
          <a:blip r:embed="rId3">
            <a:alphaModFix/>
          </a:blip>
          <a:srcRect/>
          <a:stretch/>
        </p:blipFill>
        <p:spPr>
          <a:xfrm>
            <a:off x="2740889" y="2673996"/>
            <a:ext cx="3657600" cy="2429256"/>
          </a:xfrm>
          <a:prstGeom prst="rect">
            <a:avLst/>
          </a:prstGeom>
          <a:noFill/>
          <a:ln w="9525" cap="flat" cmpd="sng">
            <a:solidFill>
              <a:schemeClr val="dk1"/>
            </a:solidFill>
            <a:prstDash val="solid"/>
            <a:miter lim="800000"/>
            <a:headEnd type="none" w="sm" len="sm"/>
            <a:tailEnd type="none" w="sm" len="sm"/>
          </a:ln>
        </p:spPr>
      </p:pic>
      <p:sp>
        <p:nvSpPr>
          <p:cNvPr id="1077" name="Google Shape;1077;p85"/>
          <p:cNvSpPr txBox="1"/>
          <p:nvPr/>
        </p:nvSpPr>
        <p:spPr>
          <a:xfrm>
            <a:off x="566594" y="1804678"/>
            <a:ext cx="822498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1"/>
                </a:solidFill>
                <a:latin typeface="Calibri"/>
                <a:ea typeface="Calibri"/>
                <a:cs typeface="Calibri"/>
                <a:sym typeface="Calibri"/>
              </a:rPr>
              <a:t>2) Aller chercher le document en rayon </a:t>
            </a:r>
            <a:endParaRPr/>
          </a:p>
        </p:txBody>
      </p:sp>
    </p:spTree>
    <p:extLst>
      <p:ext uri="{BB962C8B-B14F-4D97-AF65-F5344CB8AC3E}">
        <p14:creationId xmlns:p14="http://schemas.microsoft.com/office/powerpoint/2010/main" val="228908874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082"/>
        <p:cNvGrpSpPr/>
        <p:nvPr/>
      </p:nvGrpSpPr>
      <p:grpSpPr>
        <a:xfrm>
          <a:off x="0" y="0"/>
          <a:ext cx="0" cy="0"/>
          <a:chOff x="0" y="0"/>
          <a:chExt cx="0" cy="0"/>
        </a:xfrm>
      </p:grpSpPr>
      <p:pic>
        <p:nvPicPr>
          <p:cNvPr id="1083" name="Google Shape;1083;p86"/>
          <p:cNvPicPr preferRelativeResize="0"/>
          <p:nvPr/>
        </p:nvPicPr>
        <p:blipFill rotWithShape="1">
          <a:blip r:embed="rId3">
            <a:alphaModFix/>
          </a:blip>
          <a:srcRect/>
          <a:stretch/>
        </p:blipFill>
        <p:spPr>
          <a:xfrm>
            <a:off x="1795143" y="2673996"/>
            <a:ext cx="5558332" cy="2591025"/>
          </a:xfrm>
          <a:prstGeom prst="rect">
            <a:avLst/>
          </a:prstGeom>
          <a:noFill/>
          <a:ln w="9525" cap="flat" cmpd="sng">
            <a:solidFill>
              <a:schemeClr val="dk1"/>
            </a:solidFill>
            <a:prstDash val="solid"/>
            <a:miter lim="800000"/>
            <a:headEnd type="none" w="sm" len="sm"/>
            <a:tailEnd type="none" w="sm" len="sm"/>
          </a:ln>
        </p:spPr>
      </p:pic>
      <p:sp>
        <p:nvSpPr>
          <p:cNvPr id="1084" name="Google Shape;1084;p86"/>
          <p:cNvSpPr txBox="1"/>
          <p:nvPr/>
        </p:nvSpPr>
        <p:spPr>
          <a:xfrm>
            <a:off x="457200" y="702528"/>
            <a:ext cx="8229600" cy="60216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5FA3B0"/>
              </a:buClr>
              <a:buSzPts val="3200"/>
              <a:buFont typeface="Calibri"/>
              <a:buNone/>
            </a:pPr>
            <a:r>
              <a:rPr lang="fr-FR" sz="3200" b="0" i="0" dirty="0">
                <a:solidFill>
                  <a:srgbClr val="00707F"/>
                </a:solidFill>
                <a:latin typeface="Calibri"/>
                <a:ea typeface="Calibri"/>
                <a:cs typeface="Calibri"/>
                <a:sym typeface="Calibri"/>
              </a:rPr>
              <a:t>Traiter une demande de réservation sortante (3)</a:t>
            </a:r>
            <a:endParaRPr sz="3000" b="0" i="0" dirty="0">
              <a:solidFill>
                <a:srgbClr val="00707F"/>
              </a:solidFill>
              <a:latin typeface="Calibri"/>
              <a:ea typeface="Calibri"/>
              <a:cs typeface="Calibri"/>
              <a:sym typeface="Calibri"/>
            </a:endParaRPr>
          </a:p>
        </p:txBody>
      </p:sp>
      <p:sp>
        <p:nvSpPr>
          <p:cNvPr id="1085" name="Google Shape;1085;p86"/>
          <p:cNvSpPr txBox="1"/>
          <p:nvPr/>
        </p:nvSpPr>
        <p:spPr>
          <a:xfrm>
            <a:off x="609600" y="1814352"/>
            <a:ext cx="822498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dirty="0">
                <a:solidFill>
                  <a:schemeClr val="dk1"/>
                </a:solidFill>
                <a:latin typeface="Calibri"/>
                <a:ea typeface="Calibri"/>
                <a:cs typeface="Calibri"/>
                <a:sym typeface="Calibri"/>
              </a:rPr>
              <a:t>3) Via le menu </a:t>
            </a:r>
            <a:r>
              <a:rPr lang="fr-FR" sz="1800" i="1" dirty="0" err="1">
                <a:solidFill>
                  <a:schemeClr val="dk1"/>
                </a:solidFill>
                <a:latin typeface="Calibri"/>
                <a:ea typeface="Calibri"/>
                <a:cs typeface="Calibri"/>
                <a:sym typeface="Calibri"/>
              </a:rPr>
              <a:t>Fulfillment</a:t>
            </a:r>
            <a:r>
              <a:rPr lang="fr-FR" sz="1800" i="1" dirty="0">
                <a:solidFill>
                  <a:schemeClr val="dk1"/>
                </a:solidFill>
                <a:latin typeface="Calibri"/>
                <a:ea typeface="Calibri"/>
                <a:cs typeface="Calibri"/>
                <a:sym typeface="Calibri"/>
              </a:rPr>
              <a:t> </a:t>
            </a:r>
            <a:r>
              <a:rPr lang="fr-FR" sz="1800" i="1" dirty="0">
                <a:solidFill>
                  <a:schemeClr val="dk1"/>
                </a:solidFill>
                <a:latin typeface="Calibri"/>
                <a:ea typeface="Calibri"/>
                <a:cs typeface="Calibri"/>
                <a:sym typeface="Wingdings" panose="05000000000000000000" pitchFamily="2" charset="2"/>
              </a:rPr>
              <a:t></a:t>
            </a:r>
            <a:r>
              <a:rPr lang="fr-FR" sz="1800" i="1" dirty="0">
                <a:solidFill>
                  <a:schemeClr val="dk1"/>
                </a:solidFill>
                <a:latin typeface="Calibri"/>
                <a:ea typeface="Calibri"/>
                <a:cs typeface="Calibri"/>
                <a:sym typeface="Calibri"/>
              </a:rPr>
              <a:t>  Scan in items </a:t>
            </a:r>
            <a:r>
              <a:rPr lang="fr-FR" sz="1800" dirty="0">
                <a:solidFill>
                  <a:schemeClr val="dk1"/>
                </a:solidFill>
                <a:latin typeface="Calibri"/>
                <a:ea typeface="Calibri"/>
                <a:cs typeface="Calibri"/>
                <a:sym typeface="Calibri"/>
              </a:rPr>
              <a:t>: scanner le code-barres du document.</a:t>
            </a:r>
            <a:endParaRPr dirty="0"/>
          </a:p>
        </p:txBody>
      </p:sp>
      <p:sp>
        <p:nvSpPr>
          <p:cNvPr id="1086" name="Google Shape;1086;p86"/>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88</a:t>
            </a:fld>
            <a:endParaRPr/>
          </a:p>
        </p:txBody>
      </p:sp>
      <p:sp>
        <p:nvSpPr>
          <p:cNvPr id="4" name="Rectangle à coins arrondis 5">
            <a:extLst>
              <a:ext uri="{FF2B5EF4-FFF2-40B4-BE49-F238E27FC236}">
                <a16:creationId xmlns:a16="http://schemas.microsoft.com/office/drawing/2014/main" id="{A339485B-E1DC-702C-618B-31FE7E6F444E}"/>
              </a:ext>
            </a:extLst>
          </p:cNvPr>
          <p:cNvSpPr/>
          <p:nvPr/>
        </p:nvSpPr>
        <p:spPr>
          <a:xfrm>
            <a:off x="2065888" y="4455844"/>
            <a:ext cx="5185519" cy="296908"/>
          </a:xfrm>
          <a:prstGeom prst="round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060315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092"/>
        <p:cNvGrpSpPr/>
        <p:nvPr/>
      </p:nvGrpSpPr>
      <p:grpSpPr>
        <a:xfrm>
          <a:off x="0" y="0"/>
          <a:ext cx="0" cy="0"/>
          <a:chOff x="0" y="0"/>
          <a:chExt cx="0" cy="0"/>
        </a:xfrm>
      </p:grpSpPr>
      <p:sp>
        <p:nvSpPr>
          <p:cNvPr id="1093" name="Google Shape;1093;p87"/>
          <p:cNvSpPr txBox="1"/>
          <p:nvPr/>
        </p:nvSpPr>
        <p:spPr>
          <a:xfrm>
            <a:off x="457200" y="702528"/>
            <a:ext cx="8229600" cy="60216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5FA3B0"/>
              </a:buClr>
              <a:buSzPts val="3000"/>
              <a:buFont typeface="Calibri"/>
              <a:buNone/>
            </a:pPr>
            <a:r>
              <a:rPr lang="fr-FR" sz="3000" b="0" i="0" dirty="0">
                <a:solidFill>
                  <a:srgbClr val="00707F"/>
                </a:solidFill>
                <a:latin typeface="Calibri"/>
                <a:ea typeface="Calibri"/>
                <a:cs typeface="Calibri"/>
                <a:sym typeface="Calibri"/>
              </a:rPr>
              <a:t>Traiter une demande de réservation sortante (4)</a:t>
            </a:r>
            <a:endParaRPr sz="3000" b="0" i="0" dirty="0">
              <a:solidFill>
                <a:srgbClr val="00707F"/>
              </a:solidFill>
              <a:latin typeface="Calibri"/>
              <a:ea typeface="Calibri"/>
              <a:cs typeface="Calibri"/>
              <a:sym typeface="Calibri"/>
            </a:endParaRPr>
          </a:p>
        </p:txBody>
      </p:sp>
      <p:sp>
        <p:nvSpPr>
          <p:cNvPr id="1094" name="Google Shape;1094;p87"/>
          <p:cNvSpPr txBox="1"/>
          <p:nvPr/>
        </p:nvSpPr>
        <p:spPr>
          <a:xfrm>
            <a:off x="342900" y="1516266"/>
            <a:ext cx="822498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dirty="0">
                <a:solidFill>
                  <a:schemeClr val="dk1"/>
                </a:solidFill>
                <a:latin typeface="Calibri"/>
                <a:ea typeface="Calibri"/>
                <a:cs typeface="Calibri"/>
                <a:sym typeface="Calibri"/>
              </a:rPr>
              <a:t>4) Mettre l’ouvrage dans l’armoire de réservation (</a:t>
            </a:r>
            <a:r>
              <a:rPr lang="fr-FR" sz="1800" i="1" dirty="0" err="1">
                <a:solidFill>
                  <a:schemeClr val="dk1"/>
                </a:solidFill>
                <a:latin typeface="Calibri"/>
                <a:ea typeface="Calibri"/>
                <a:cs typeface="Calibri"/>
                <a:sym typeface="Calibri"/>
              </a:rPr>
              <a:t>Hold</a:t>
            </a:r>
            <a:r>
              <a:rPr lang="fr-FR" sz="1800" i="1" dirty="0">
                <a:solidFill>
                  <a:schemeClr val="dk1"/>
                </a:solidFill>
                <a:latin typeface="Calibri"/>
                <a:ea typeface="Calibri"/>
                <a:cs typeface="Calibri"/>
                <a:sym typeface="Calibri"/>
              </a:rPr>
              <a:t> </a:t>
            </a:r>
            <a:r>
              <a:rPr lang="fr-FR" sz="1800" i="1" dirty="0" err="1">
                <a:solidFill>
                  <a:schemeClr val="dk1"/>
                </a:solidFill>
                <a:latin typeface="Calibri"/>
                <a:ea typeface="Calibri"/>
                <a:cs typeface="Calibri"/>
                <a:sym typeface="Calibri"/>
              </a:rPr>
              <a:t>shelf</a:t>
            </a:r>
            <a:r>
              <a:rPr lang="fr-FR" sz="1800" dirty="0">
                <a:solidFill>
                  <a:schemeClr val="dk1"/>
                </a:solidFill>
                <a:latin typeface="Calibri"/>
                <a:ea typeface="Calibri"/>
                <a:cs typeface="Calibri"/>
                <a:sym typeface="Calibri"/>
              </a:rPr>
              <a:t>)</a:t>
            </a:r>
            <a:endParaRPr sz="1800" dirty="0">
              <a:solidFill>
                <a:schemeClr val="dk1"/>
              </a:solidFill>
              <a:latin typeface="Calibri"/>
              <a:ea typeface="Calibri"/>
              <a:cs typeface="Calibri"/>
              <a:sym typeface="Calibri"/>
            </a:endParaRPr>
          </a:p>
        </p:txBody>
      </p:sp>
      <p:sp>
        <p:nvSpPr>
          <p:cNvPr id="1095" name="Google Shape;1095;p87"/>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89</a:t>
            </a:fld>
            <a:endParaRPr/>
          </a:p>
        </p:txBody>
      </p:sp>
      <p:sp>
        <p:nvSpPr>
          <p:cNvPr id="1096" name="Google Shape;1096;p87"/>
          <p:cNvSpPr txBox="1"/>
          <p:nvPr/>
        </p:nvSpPr>
        <p:spPr>
          <a:xfrm>
            <a:off x="676275" y="3774383"/>
            <a:ext cx="822498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1"/>
                </a:solidFill>
                <a:latin typeface="Calibri"/>
                <a:ea typeface="Calibri"/>
                <a:cs typeface="Calibri"/>
                <a:sym typeface="Calibri"/>
              </a:rPr>
              <a:t>ou en transit vers la </a:t>
            </a:r>
            <a:r>
              <a:rPr lang="fr-FR" sz="1800" i="1">
                <a:solidFill>
                  <a:schemeClr val="dk1"/>
                </a:solidFill>
                <a:latin typeface="Calibri"/>
                <a:ea typeface="Calibri"/>
                <a:cs typeface="Calibri"/>
                <a:sym typeface="Calibri"/>
              </a:rPr>
              <a:t>pick up location</a:t>
            </a:r>
            <a:endParaRPr sz="1800">
              <a:solidFill>
                <a:schemeClr val="dk1"/>
              </a:solidFill>
              <a:latin typeface="Calibri"/>
              <a:ea typeface="Calibri"/>
              <a:cs typeface="Calibri"/>
              <a:sym typeface="Calibri"/>
            </a:endParaRPr>
          </a:p>
        </p:txBody>
      </p:sp>
      <p:pic>
        <p:nvPicPr>
          <p:cNvPr id="5" name="Image 4">
            <a:extLst>
              <a:ext uri="{FF2B5EF4-FFF2-40B4-BE49-F238E27FC236}">
                <a16:creationId xmlns:a16="http://schemas.microsoft.com/office/drawing/2014/main" id="{0109A768-065C-AC0D-2740-FFC2E160D85B}"/>
              </a:ext>
            </a:extLst>
          </p:cNvPr>
          <p:cNvPicPr>
            <a:picLocks noChangeAspect="1"/>
          </p:cNvPicPr>
          <p:nvPr/>
        </p:nvPicPr>
        <p:blipFill>
          <a:blip r:embed="rId3"/>
          <a:stretch>
            <a:fillRect/>
          </a:stretch>
        </p:blipFill>
        <p:spPr>
          <a:xfrm>
            <a:off x="409353" y="2097171"/>
            <a:ext cx="8325293" cy="1215640"/>
          </a:xfrm>
          <a:prstGeom prst="rect">
            <a:avLst/>
          </a:prstGeom>
          <a:ln>
            <a:solidFill>
              <a:schemeClr val="tx1"/>
            </a:solidFill>
          </a:ln>
        </p:spPr>
      </p:pic>
      <p:sp>
        <p:nvSpPr>
          <p:cNvPr id="6" name="Rectangle à coins arrondis 5">
            <a:extLst>
              <a:ext uri="{FF2B5EF4-FFF2-40B4-BE49-F238E27FC236}">
                <a16:creationId xmlns:a16="http://schemas.microsoft.com/office/drawing/2014/main" id="{D5309EEA-A99D-4FBE-318C-FF004921FD46}"/>
              </a:ext>
            </a:extLst>
          </p:cNvPr>
          <p:cNvSpPr/>
          <p:nvPr/>
        </p:nvSpPr>
        <p:spPr>
          <a:xfrm>
            <a:off x="1905167" y="2761772"/>
            <a:ext cx="933732" cy="296908"/>
          </a:xfrm>
          <a:prstGeom prst="roundRect">
            <a:avLst/>
          </a:prstGeom>
          <a:noFill/>
          <a:ln w="19050">
            <a:solidFill>
              <a:srgbClr val="0070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Image 7">
            <a:extLst>
              <a:ext uri="{FF2B5EF4-FFF2-40B4-BE49-F238E27FC236}">
                <a16:creationId xmlns:a16="http://schemas.microsoft.com/office/drawing/2014/main" id="{0F114C62-3521-0295-970D-FF1591F299B2}"/>
              </a:ext>
            </a:extLst>
          </p:cNvPr>
          <p:cNvPicPr>
            <a:picLocks noChangeAspect="1"/>
          </p:cNvPicPr>
          <p:nvPr/>
        </p:nvPicPr>
        <p:blipFill>
          <a:blip r:embed="rId4"/>
          <a:stretch>
            <a:fillRect/>
          </a:stretch>
        </p:blipFill>
        <p:spPr>
          <a:xfrm>
            <a:off x="409353" y="4348939"/>
            <a:ext cx="8325293" cy="1246927"/>
          </a:xfrm>
          <a:prstGeom prst="rect">
            <a:avLst/>
          </a:prstGeom>
          <a:ln>
            <a:solidFill>
              <a:schemeClr val="tx1"/>
            </a:solidFill>
          </a:ln>
        </p:spPr>
      </p:pic>
      <p:sp>
        <p:nvSpPr>
          <p:cNvPr id="9" name="Rectangle à coins arrondis 5">
            <a:extLst>
              <a:ext uri="{FF2B5EF4-FFF2-40B4-BE49-F238E27FC236}">
                <a16:creationId xmlns:a16="http://schemas.microsoft.com/office/drawing/2014/main" id="{8DC1DB84-D31A-B844-260D-561B7CC89ED9}"/>
              </a:ext>
            </a:extLst>
          </p:cNvPr>
          <p:cNvSpPr/>
          <p:nvPr/>
        </p:nvSpPr>
        <p:spPr>
          <a:xfrm>
            <a:off x="1894534" y="4993668"/>
            <a:ext cx="933732" cy="296908"/>
          </a:xfrm>
          <a:prstGeom prst="roundRect">
            <a:avLst/>
          </a:prstGeom>
          <a:noFill/>
          <a:ln w="19050">
            <a:solidFill>
              <a:srgbClr val="0070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834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2" name="Google Shape;272;p9"/>
          <p:cNvSpPr txBox="1"/>
          <p:nvPr/>
        </p:nvSpPr>
        <p:spPr>
          <a:xfrm>
            <a:off x="455384" y="483262"/>
            <a:ext cx="8229600" cy="62154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5FA3B0"/>
              </a:buClr>
              <a:buSzPts val="3600"/>
              <a:buFont typeface="Calibri"/>
              <a:buNone/>
            </a:pPr>
            <a:r>
              <a:rPr lang="fr-FR" sz="3600" b="0" i="1" u="none" strike="noStrike" cap="none">
                <a:solidFill>
                  <a:srgbClr val="00707F"/>
                </a:solidFill>
                <a:latin typeface="Calibri"/>
                <a:ea typeface="Calibri"/>
                <a:cs typeface="Calibri"/>
                <a:sym typeface="Calibri"/>
              </a:rPr>
              <a:t>User details</a:t>
            </a:r>
            <a:endParaRPr sz="3600" b="0" i="1" u="none" strike="noStrike" cap="none">
              <a:solidFill>
                <a:srgbClr val="00707F"/>
              </a:solidFill>
              <a:latin typeface="Calibri"/>
              <a:ea typeface="Calibri"/>
              <a:cs typeface="Calibri"/>
              <a:sym typeface="Calibri"/>
            </a:endParaRPr>
          </a:p>
        </p:txBody>
      </p:sp>
      <p:sp>
        <p:nvSpPr>
          <p:cNvPr id="273" name="Google Shape;273;p9"/>
          <p:cNvSpPr txBox="1"/>
          <p:nvPr/>
        </p:nvSpPr>
        <p:spPr>
          <a:xfrm>
            <a:off x="413297" y="4669968"/>
            <a:ext cx="8224981" cy="2031285"/>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707F"/>
              </a:buClr>
              <a:buSzPts val="1800"/>
              <a:buFont typeface="Noto Sans Symbols"/>
              <a:buChar char="⮚"/>
            </a:pPr>
            <a:r>
              <a:rPr lang="fr-FR" sz="1800" b="0" i="1" u="none" strike="noStrike" cap="none" dirty="0">
                <a:solidFill>
                  <a:schemeClr val="dk1"/>
                </a:solidFill>
                <a:latin typeface="Calibri"/>
                <a:ea typeface="Calibri"/>
                <a:cs typeface="Calibri"/>
                <a:sym typeface="Calibri"/>
              </a:rPr>
              <a:t>User Details </a:t>
            </a:r>
            <a:r>
              <a:rPr lang="fr-FR" sz="1800" b="0" i="0" u="none" strike="noStrike" cap="none" dirty="0">
                <a:solidFill>
                  <a:schemeClr val="dk1"/>
                </a:solidFill>
                <a:latin typeface="Calibri"/>
                <a:ea typeface="Calibri"/>
                <a:cs typeface="Calibri"/>
                <a:sym typeface="Calibri"/>
              </a:rPr>
              <a:t>: accès à sa propre fiche lecteur</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707F"/>
              </a:buClr>
              <a:buSzPts val="1800"/>
              <a:buFont typeface="Noto Sans Symbols"/>
              <a:buChar char="⮚"/>
            </a:pPr>
            <a:r>
              <a:rPr lang="fr-FR" sz="1800" b="0" i="0" u="none" strike="noStrike" cap="none" dirty="0">
                <a:solidFill>
                  <a:schemeClr val="dk1"/>
                </a:solidFill>
                <a:latin typeface="Calibri"/>
                <a:ea typeface="Calibri"/>
                <a:cs typeface="Calibri"/>
                <a:sym typeface="Calibri"/>
              </a:rPr>
              <a:t>Préférer l’anglais comme langue de l’interface</a:t>
            </a:r>
            <a:endParaRPr sz="1800" b="0" i="0" u="none" strike="noStrike" cap="none" dirty="0">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rgbClr val="00707F"/>
              </a:buClr>
              <a:buSzPts val="1800"/>
              <a:buFont typeface="Noto Sans Symbols"/>
              <a:buChar char="⮚"/>
            </a:pPr>
            <a:r>
              <a:rPr lang="fr-FR" sz="1800" b="0" i="1" u="none" strike="noStrike" cap="none" dirty="0">
                <a:solidFill>
                  <a:schemeClr val="dk1"/>
                </a:solidFill>
                <a:latin typeface="Calibri"/>
                <a:ea typeface="Calibri"/>
                <a:cs typeface="Calibri"/>
                <a:sym typeface="Calibri"/>
              </a:rPr>
              <a:t>UI </a:t>
            </a:r>
            <a:r>
              <a:rPr lang="fr-FR" sz="1800" b="0" i="1" u="none" strike="noStrike" cap="none" dirty="0" err="1">
                <a:solidFill>
                  <a:schemeClr val="dk1"/>
                </a:solidFill>
                <a:latin typeface="Calibri"/>
                <a:ea typeface="Calibri"/>
                <a:cs typeface="Calibri"/>
                <a:sym typeface="Calibri"/>
              </a:rPr>
              <a:t>preferences</a:t>
            </a:r>
            <a:r>
              <a:rPr lang="fr-FR" sz="1800" b="0" i="0" u="none" strike="noStrike" cap="none" dirty="0">
                <a:solidFill>
                  <a:schemeClr val="dk1"/>
                </a:solidFill>
                <a:latin typeface="Calibri"/>
                <a:ea typeface="Calibri"/>
                <a:cs typeface="Calibri"/>
                <a:sym typeface="Calibri"/>
              </a:rPr>
              <a:t> : modifie la taille de la police dans l’interface</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707F"/>
              </a:buClr>
              <a:buSzPts val="1800"/>
              <a:buFont typeface="Noto Sans Symbols"/>
              <a:buChar char="⮚"/>
            </a:pPr>
            <a:r>
              <a:rPr lang="fr-FR" sz="1800" b="0" i="1" u="none" strike="noStrike" cap="none" dirty="0" err="1">
                <a:solidFill>
                  <a:schemeClr val="dk1"/>
                </a:solidFill>
                <a:latin typeface="Calibri"/>
                <a:ea typeface="Calibri"/>
                <a:cs typeface="Calibri"/>
                <a:sym typeface="Calibri"/>
              </a:rPr>
              <a:t>Shorcuts</a:t>
            </a:r>
            <a:r>
              <a:rPr lang="fr-FR" sz="1800" b="0" i="1" u="none" strike="noStrike" cap="none" dirty="0">
                <a:solidFill>
                  <a:schemeClr val="dk1"/>
                </a:solidFill>
                <a:latin typeface="Calibri"/>
                <a:ea typeface="Calibri"/>
                <a:cs typeface="Calibri"/>
                <a:sym typeface="Calibri"/>
              </a:rPr>
              <a:t> </a:t>
            </a:r>
            <a:r>
              <a:rPr lang="fr-FR" sz="1800" b="0" i="1" u="none" strike="noStrike" cap="none" dirty="0" err="1">
                <a:solidFill>
                  <a:schemeClr val="dk1"/>
                </a:solidFill>
                <a:latin typeface="Calibri"/>
                <a:ea typeface="Calibri"/>
                <a:cs typeface="Calibri"/>
                <a:sym typeface="Calibri"/>
              </a:rPr>
              <a:t>customization</a:t>
            </a:r>
            <a:r>
              <a:rPr lang="fr-FR" sz="1800" b="0" i="1" u="none" strike="noStrike" cap="none" dirty="0">
                <a:solidFill>
                  <a:schemeClr val="dk1"/>
                </a:solidFill>
                <a:latin typeface="Calibri"/>
                <a:ea typeface="Calibri"/>
                <a:cs typeface="Calibri"/>
                <a:sym typeface="Calibri"/>
              </a:rPr>
              <a:t> </a:t>
            </a:r>
            <a:r>
              <a:rPr lang="fr-FR" sz="1800" b="0" i="0" u="none" strike="noStrike" cap="none" dirty="0">
                <a:solidFill>
                  <a:schemeClr val="dk1"/>
                </a:solidFill>
                <a:latin typeface="Calibri"/>
                <a:ea typeface="Calibri"/>
                <a:cs typeface="Calibri"/>
                <a:sym typeface="Calibri"/>
              </a:rPr>
              <a:t>: pour visualiser et activer/désactiver les raccourcis clavier</a:t>
            </a:r>
          </a:p>
          <a:p>
            <a:pPr marL="285750" marR="0" lvl="0" indent="-285750" algn="l" rtl="0">
              <a:lnSpc>
                <a:spcPct val="100000"/>
              </a:lnSpc>
              <a:spcBef>
                <a:spcPts val="0"/>
              </a:spcBef>
              <a:spcAft>
                <a:spcPts val="0"/>
              </a:spcAft>
              <a:buClr>
                <a:srgbClr val="00707F"/>
              </a:buClr>
              <a:buSzPts val="1800"/>
              <a:buFont typeface="Noto Sans Symbols"/>
              <a:buChar char="⮚"/>
            </a:pPr>
            <a:r>
              <a:rPr lang="fr-FR" sz="1800" i="1" dirty="0" err="1">
                <a:solidFill>
                  <a:schemeClr val="dk1"/>
                </a:solidFill>
                <a:latin typeface="Calibri"/>
                <a:ea typeface="Calibri"/>
                <a:cs typeface="Calibri"/>
                <a:sym typeface="Calibri"/>
              </a:rPr>
              <a:t>Feature</a:t>
            </a:r>
            <a:r>
              <a:rPr lang="fr-FR" sz="1800" i="1" dirty="0">
                <a:solidFill>
                  <a:schemeClr val="dk1"/>
                </a:solidFill>
                <a:latin typeface="Calibri"/>
                <a:ea typeface="Calibri"/>
                <a:cs typeface="Calibri"/>
                <a:sym typeface="Calibri"/>
              </a:rPr>
              <a:t> </a:t>
            </a:r>
            <a:r>
              <a:rPr lang="fr-FR" sz="1800" i="1" dirty="0" err="1">
                <a:solidFill>
                  <a:schemeClr val="dk1"/>
                </a:solidFill>
                <a:latin typeface="Calibri"/>
                <a:ea typeface="Calibri"/>
                <a:cs typeface="Calibri"/>
                <a:sym typeface="Calibri"/>
              </a:rPr>
              <a:t>Rollout</a:t>
            </a:r>
            <a:r>
              <a:rPr lang="fr-FR" sz="1800" i="1" dirty="0">
                <a:solidFill>
                  <a:schemeClr val="dk1"/>
                </a:solidFill>
                <a:latin typeface="Calibri"/>
                <a:ea typeface="Calibri"/>
                <a:cs typeface="Calibri"/>
                <a:sym typeface="Calibri"/>
              </a:rPr>
              <a:t> Configuration </a:t>
            </a:r>
            <a:r>
              <a:rPr lang="fr-FR" sz="1800" dirty="0">
                <a:solidFill>
                  <a:schemeClr val="dk1"/>
                </a:solidFill>
                <a:latin typeface="Calibri"/>
                <a:ea typeface="Calibri"/>
                <a:cs typeface="Calibri"/>
                <a:sym typeface="Calibri"/>
              </a:rPr>
              <a:t>: </a:t>
            </a:r>
            <a:r>
              <a:rPr lang="fr-FR" sz="1800" dirty="0">
                <a:solidFill>
                  <a:schemeClr val="dk1"/>
                </a:solidFill>
                <a:latin typeface="Calibri" panose="020F0502020204030204" pitchFamily="34" charset="0"/>
                <a:ea typeface="Calibri"/>
                <a:cs typeface="Calibri"/>
                <a:sym typeface="Calibri"/>
              </a:rPr>
              <a:t>p</a:t>
            </a:r>
            <a:r>
              <a:rPr lang="fr-FR" sz="1800" dirty="0">
                <a:effectLst/>
                <a:latin typeface="Calibri" panose="020F0502020204030204" pitchFamily="34" charset="0"/>
                <a:ea typeface="Calibri" panose="020F0502020204030204" pitchFamily="34" charset="0"/>
              </a:rPr>
              <a:t>ermet de choisir d’utiliser une nouvelle fonctionnalité avant son déploiement définitif</a:t>
            </a:r>
            <a:endParaRPr sz="1800" b="0" i="1" u="none" strike="noStrike" cap="none" dirty="0">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rgbClr val="00707F"/>
              </a:buClr>
              <a:buSzPts val="1800"/>
              <a:buFont typeface="Noto Sans Symbols"/>
              <a:buChar char="⮚"/>
            </a:pPr>
            <a:r>
              <a:rPr lang="fr-FR" sz="1800" b="0" i="1" u="none" strike="noStrike" cap="none" dirty="0" err="1">
                <a:solidFill>
                  <a:schemeClr val="dk1"/>
                </a:solidFill>
                <a:latin typeface="Calibri"/>
                <a:ea typeface="Calibri"/>
                <a:cs typeface="Calibri"/>
                <a:sym typeface="Calibri"/>
              </a:rPr>
              <a:t>Sign</a:t>
            </a:r>
            <a:r>
              <a:rPr lang="fr-FR" sz="1800" b="0" i="1" u="none" strike="noStrike" cap="none" dirty="0">
                <a:solidFill>
                  <a:schemeClr val="dk1"/>
                </a:solidFill>
                <a:latin typeface="Calibri"/>
                <a:ea typeface="Calibri"/>
                <a:cs typeface="Calibri"/>
                <a:sym typeface="Calibri"/>
              </a:rPr>
              <a:t> out </a:t>
            </a:r>
            <a:r>
              <a:rPr lang="fr-FR" sz="1800" b="0" i="0" u="none" strike="noStrike" cap="none" dirty="0">
                <a:solidFill>
                  <a:schemeClr val="dk1"/>
                </a:solidFill>
                <a:latin typeface="Calibri"/>
                <a:ea typeface="Calibri"/>
                <a:cs typeface="Calibri"/>
                <a:sym typeface="Calibri"/>
              </a:rPr>
              <a:t>: pour se déconnecter (indispensable à la fin de chaque plage d'accueil)</a:t>
            </a:r>
            <a:endParaRPr sz="1400" b="0" i="0" u="none" strike="noStrike" cap="none" dirty="0">
              <a:solidFill>
                <a:srgbClr val="000000"/>
              </a:solidFill>
              <a:latin typeface="Arial"/>
              <a:ea typeface="Arial"/>
              <a:cs typeface="Arial"/>
              <a:sym typeface="Arial"/>
            </a:endParaRPr>
          </a:p>
        </p:txBody>
      </p:sp>
      <p:sp>
        <p:nvSpPr>
          <p:cNvPr id="274" name="Google Shape;27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9</a:t>
            </a:fld>
            <a:endParaRPr/>
          </a:p>
        </p:txBody>
      </p:sp>
      <p:pic>
        <p:nvPicPr>
          <p:cNvPr id="7" name="Image 6">
            <a:extLst>
              <a:ext uri="{FF2B5EF4-FFF2-40B4-BE49-F238E27FC236}">
                <a16:creationId xmlns:a16="http://schemas.microsoft.com/office/drawing/2014/main" id="{7B4BA122-3FCA-4703-8561-668D06731796}"/>
              </a:ext>
            </a:extLst>
          </p:cNvPr>
          <p:cNvPicPr>
            <a:picLocks noChangeAspect="1"/>
          </p:cNvPicPr>
          <p:nvPr/>
        </p:nvPicPr>
        <p:blipFill>
          <a:blip r:embed="rId3"/>
          <a:stretch>
            <a:fillRect/>
          </a:stretch>
        </p:blipFill>
        <p:spPr>
          <a:xfrm>
            <a:off x="1055990" y="1104808"/>
            <a:ext cx="6544588" cy="3401685"/>
          </a:xfrm>
          <a:prstGeom prst="rect">
            <a:avLst/>
          </a:prstGeom>
          <a:ln w="9525">
            <a:solidFill>
              <a:schemeClr val="tx1"/>
            </a:solidFill>
          </a:ln>
        </p:spPr>
      </p:pic>
      <p:sp>
        <p:nvSpPr>
          <p:cNvPr id="2" name="Rectangle : coins arrondis 1">
            <a:extLst>
              <a:ext uri="{FF2B5EF4-FFF2-40B4-BE49-F238E27FC236}">
                <a16:creationId xmlns:a16="http://schemas.microsoft.com/office/drawing/2014/main" id="{610DBEC8-A4C7-4C52-BD41-9F629A09EB38}"/>
              </a:ext>
            </a:extLst>
          </p:cNvPr>
          <p:cNvSpPr/>
          <p:nvPr/>
        </p:nvSpPr>
        <p:spPr>
          <a:xfrm>
            <a:off x="3854824" y="1502204"/>
            <a:ext cx="394447" cy="2634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 name="Rectangle : coins arrondis 2">
            <a:extLst>
              <a:ext uri="{FF2B5EF4-FFF2-40B4-BE49-F238E27FC236}">
                <a16:creationId xmlns:a16="http://schemas.microsoft.com/office/drawing/2014/main" id="{53F8A0A2-399D-CCB6-49B6-A3168A9C339B}"/>
              </a:ext>
            </a:extLst>
          </p:cNvPr>
          <p:cNvSpPr/>
          <p:nvPr/>
        </p:nvSpPr>
        <p:spPr>
          <a:xfrm>
            <a:off x="4690540" y="1072908"/>
            <a:ext cx="316391" cy="429295"/>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 coins arrondis 3">
            <a:extLst>
              <a:ext uri="{FF2B5EF4-FFF2-40B4-BE49-F238E27FC236}">
                <a16:creationId xmlns:a16="http://schemas.microsoft.com/office/drawing/2014/main" id="{4FB6265E-A175-88FB-B75D-DC7E7730C601}"/>
              </a:ext>
            </a:extLst>
          </p:cNvPr>
          <p:cNvSpPr/>
          <p:nvPr/>
        </p:nvSpPr>
        <p:spPr>
          <a:xfrm>
            <a:off x="3854824" y="1765633"/>
            <a:ext cx="717176" cy="176867"/>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 coins arrondis 4">
            <a:extLst>
              <a:ext uri="{FF2B5EF4-FFF2-40B4-BE49-F238E27FC236}">
                <a16:creationId xmlns:a16="http://schemas.microsoft.com/office/drawing/2014/main" id="{EEDE4C63-284F-4B63-716F-A5DE0500404F}"/>
              </a:ext>
            </a:extLst>
          </p:cNvPr>
          <p:cNvSpPr/>
          <p:nvPr/>
        </p:nvSpPr>
        <p:spPr>
          <a:xfrm>
            <a:off x="3455581" y="2030819"/>
            <a:ext cx="717176" cy="273641"/>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 coins arrondis 5">
            <a:extLst>
              <a:ext uri="{FF2B5EF4-FFF2-40B4-BE49-F238E27FC236}">
                <a16:creationId xmlns:a16="http://schemas.microsoft.com/office/drawing/2014/main" id="{E2F75BDE-09B5-3EB1-1064-D9EDD5970856}"/>
              </a:ext>
            </a:extLst>
          </p:cNvPr>
          <p:cNvSpPr/>
          <p:nvPr/>
        </p:nvSpPr>
        <p:spPr>
          <a:xfrm>
            <a:off x="3455581" y="2381693"/>
            <a:ext cx="928160" cy="331670"/>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 coins arrondis 7">
            <a:extLst>
              <a:ext uri="{FF2B5EF4-FFF2-40B4-BE49-F238E27FC236}">
                <a16:creationId xmlns:a16="http://schemas.microsoft.com/office/drawing/2014/main" id="{CC714D18-5BF6-FFB7-6591-0FC48B0CC304}"/>
              </a:ext>
            </a:extLst>
          </p:cNvPr>
          <p:cNvSpPr/>
          <p:nvPr/>
        </p:nvSpPr>
        <p:spPr>
          <a:xfrm>
            <a:off x="3549022" y="3429000"/>
            <a:ext cx="1457909" cy="331670"/>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 coins arrondis 8">
            <a:extLst>
              <a:ext uri="{FF2B5EF4-FFF2-40B4-BE49-F238E27FC236}">
                <a16:creationId xmlns:a16="http://schemas.microsoft.com/office/drawing/2014/main" id="{C0C6C0A1-2A6A-919C-BFD4-A02A5AE01F70}"/>
              </a:ext>
            </a:extLst>
          </p:cNvPr>
          <p:cNvSpPr/>
          <p:nvPr/>
        </p:nvSpPr>
        <p:spPr>
          <a:xfrm>
            <a:off x="3455581" y="4210493"/>
            <a:ext cx="928160" cy="327900"/>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103"/>
        <p:cNvGrpSpPr/>
        <p:nvPr/>
      </p:nvGrpSpPr>
      <p:grpSpPr>
        <a:xfrm>
          <a:off x="0" y="0"/>
          <a:ext cx="0" cy="0"/>
          <a:chOff x="0" y="0"/>
          <a:chExt cx="0" cy="0"/>
        </a:xfrm>
      </p:grpSpPr>
      <p:sp>
        <p:nvSpPr>
          <p:cNvPr id="1105" name="Google Shape;1105;p88"/>
          <p:cNvSpPr txBox="1"/>
          <p:nvPr/>
        </p:nvSpPr>
        <p:spPr>
          <a:xfrm>
            <a:off x="457200" y="702528"/>
            <a:ext cx="8229600" cy="60216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5FA3B0"/>
              </a:buClr>
              <a:buSzPts val="3000"/>
              <a:buFont typeface="Calibri"/>
              <a:buNone/>
            </a:pPr>
            <a:r>
              <a:rPr lang="fr-FR" sz="3000" b="0" i="0" dirty="0">
                <a:solidFill>
                  <a:srgbClr val="00707F"/>
                </a:solidFill>
                <a:latin typeface="Calibri"/>
                <a:ea typeface="Calibri"/>
                <a:cs typeface="Calibri"/>
                <a:sym typeface="Calibri"/>
              </a:rPr>
              <a:t>Traiter une demande de réservation entrante</a:t>
            </a:r>
            <a:endParaRPr sz="3000" b="0" i="0" dirty="0">
              <a:solidFill>
                <a:srgbClr val="00707F"/>
              </a:solidFill>
              <a:latin typeface="Calibri"/>
              <a:ea typeface="Calibri"/>
              <a:cs typeface="Calibri"/>
              <a:sym typeface="Calibri"/>
            </a:endParaRPr>
          </a:p>
        </p:txBody>
      </p:sp>
      <p:sp>
        <p:nvSpPr>
          <p:cNvPr id="1106" name="Google Shape;1106;p88"/>
          <p:cNvSpPr txBox="1"/>
          <p:nvPr/>
        </p:nvSpPr>
        <p:spPr>
          <a:xfrm>
            <a:off x="487219" y="6067546"/>
            <a:ext cx="822498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1"/>
                </a:solidFill>
                <a:latin typeface="Calibri"/>
                <a:ea typeface="Calibri"/>
                <a:cs typeface="Calibri"/>
                <a:sym typeface="Calibri"/>
              </a:rPr>
              <a:t>L’usager reçoit automatiquement un mail lorsque son document est en </a:t>
            </a:r>
            <a:r>
              <a:rPr lang="fr-FR" sz="1800" i="1">
                <a:solidFill>
                  <a:schemeClr val="dk1"/>
                </a:solidFill>
                <a:latin typeface="Calibri"/>
                <a:ea typeface="Calibri"/>
                <a:cs typeface="Calibri"/>
                <a:sym typeface="Calibri"/>
              </a:rPr>
              <a:t>Hold shelf</a:t>
            </a:r>
            <a:endParaRPr sz="1800" i="1">
              <a:solidFill>
                <a:schemeClr val="dk1"/>
              </a:solidFill>
              <a:latin typeface="Calibri"/>
              <a:ea typeface="Calibri"/>
              <a:cs typeface="Calibri"/>
              <a:sym typeface="Calibri"/>
            </a:endParaRPr>
          </a:p>
        </p:txBody>
      </p:sp>
      <p:sp>
        <p:nvSpPr>
          <p:cNvPr id="1107" name="Google Shape;1107;p88"/>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90</a:t>
            </a:fld>
            <a:endParaRPr/>
          </a:p>
        </p:txBody>
      </p:sp>
      <p:sp>
        <p:nvSpPr>
          <p:cNvPr id="1109" name="Google Shape;1109;p88"/>
          <p:cNvSpPr txBox="1"/>
          <p:nvPr/>
        </p:nvSpPr>
        <p:spPr>
          <a:xfrm>
            <a:off x="487219" y="1430744"/>
            <a:ext cx="8224981"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dirty="0">
                <a:solidFill>
                  <a:schemeClr val="dk1"/>
                </a:solidFill>
                <a:latin typeface="Calibri"/>
                <a:ea typeface="Calibri"/>
                <a:cs typeface="Calibri"/>
                <a:sym typeface="Calibri"/>
              </a:rPr>
              <a:t>Quand un document arrive d’une autre bibliothèque (normalement avec son bordereau), il faut effectuer un </a:t>
            </a:r>
            <a:r>
              <a:rPr lang="fr-FR" sz="1800" i="1" dirty="0">
                <a:solidFill>
                  <a:schemeClr val="dk1"/>
                </a:solidFill>
                <a:latin typeface="Calibri"/>
                <a:ea typeface="Calibri"/>
                <a:cs typeface="Calibri"/>
                <a:sym typeface="Calibri"/>
              </a:rPr>
              <a:t>Scan in Item </a:t>
            </a:r>
            <a:r>
              <a:rPr lang="fr-FR" sz="1800" dirty="0">
                <a:solidFill>
                  <a:schemeClr val="dk1"/>
                </a:solidFill>
                <a:latin typeface="Calibri"/>
                <a:ea typeface="Calibri"/>
                <a:cs typeface="Calibri"/>
                <a:sym typeface="Calibri"/>
              </a:rPr>
              <a:t>et placer le document</a:t>
            </a:r>
            <a:r>
              <a:rPr lang="fr-FR" sz="1800" i="1" dirty="0">
                <a:solidFill>
                  <a:schemeClr val="dk1"/>
                </a:solidFill>
                <a:latin typeface="Calibri"/>
                <a:ea typeface="Calibri"/>
                <a:cs typeface="Calibri"/>
                <a:sym typeface="Calibri"/>
              </a:rPr>
              <a:t> </a:t>
            </a:r>
            <a:r>
              <a:rPr lang="fr-FR" sz="1800" dirty="0">
                <a:solidFill>
                  <a:schemeClr val="dk1"/>
                </a:solidFill>
                <a:latin typeface="Calibri"/>
                <a:ea typeface="Calibri"/>
                <a:cs typeface="Calibri"/>
                <a:sym typeface="Calibri"/>
              </a:rPr>
              <a:t>sur l’armoire de réservation</a:t>
            </a:r>
            <a:endParaRPr sz="1800" dirty="0">
              <a:solidFill>
                <a:schemeClr val="dk1"/>
              </a:solidFill>
              <a:latin typeface="Calibri"/>
              <a:ea typeface="Calibri"/>
              <a:cs typeface="Calibri"/>
              <a:sym typeface="Calibri"/>
            </a:endParaRPr>
          </a:p>
        </p:txBody>
      </p:sp>
      <p:pic>
        <p:nvPicPr>
          <p:cNvPr id="3" name="Image 2">
            <a:extLst>
              <a:ext uri="{FF2B5EF4-FFF2-40B4-BE49-F238E27FC236}">
                <a16:creationId xmlns:a16="http://schemas.microsoft.com/office/drawing/2014/main" id="{28F94CF0-7456-11CC-309F-D9D99D2D6B2B}"/>
              </a:ext>
            </a:extLst>
          </p:cNvPr>
          <p:cNvPicPr>
            <a:picLocks noChangeAspect="1"/>
          </p:cNvPicPr>
          <p:nvPr/>
        </p:nvPicPr>
        <p:blipFill>
          <a:blip r:embed="rId3"/>
          <a:stretch>
            <a:fillRect/>
          </a:stretch>
        </p:blipFill>
        <p:spPr>
          <a:xfrm>
            <a:off x="1566049" y="2480084"/>
            <a:ext cx="6011901" cy="3052195"/>
          </a:xfrm>
          <a:prstGeom prst="rect">
            <a:avLst/>
          </a:prstGeom>
          <a:ln>
            <a:solidFill>
              <a:schemeClr val="tx1"/>
            </a:solidFill>
          </a:ln>
        </p:spPr>
      </p:pic>
      <p:sp>
        <p:nvSpPr>
          <p:cNvPr id="4" name="Rectangle à coins arrondis 5">
            <a:extLst>
              <a:ext uri="{FF2B5EF4-FFF2-40B4-BE49-F238E27FC236}">
                <a16:creationId xmlns:a16="http://schemas.microsoft.com/office/drawing/2014/main" id="{C8CC41CC-B4ED-D3D6-649A-5A27A355236B}"/>
              </a:ext>
            </a:extLst>
          </p:cNvPr>
          <p:cNvSpPr/>
          <p:nvPr/>
        </p:nvSpPr>
        <p:spPr>
          <a:xfrm>
            <a:off x="1927666" y="4402678"/>
            <a:ext cx="4409340" cy="350073"/>
          </a:xfrm>
          <a:prstGeom prst="round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000508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1114"/>
        <p:cNvGrpSpPr/>
        <p:nvPr/>
      </p:nvGrpSpPr>
      <p:grpSpPr>
        <a:xfrm>
          <a:off x="0" y="0"/>
          <a:ext cx="0" cy="0"/>
          <a:chOff x="0" y="0"/>
          <a:chExt cx="0" cy="0"/>
        </a:xfrm>
      </p:grpSpPr>
      <p:sp>
        <p:nvSpPr>
          <p:cNvPr id="1115" name="Google Shape;1115;p89"/>
          <p:cNvSpPr txBox="1"/>
          <p:nvPr/>
        </p:nvSpPr>
        <p:spPr>
          <a:xfrm>
            <a:off x="457200" y="702528"/>
            <a:ext cx="8229600" cy="60216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5FA3B0"/>
              </a:buClr>
              <a:buSzPts val="3600"/>
              <a:buFont typeface="Calibri"/>
              <a:buNone/>
            </a:pPr>
            <a:r>
              <a:rPr lang="fr-FR" sz="3600" b="0" i="0" dirty="0">
                <a:solidFill>
                  <a:srgbClr val="00707F"/>
                </a:solidFill>
                <a:latin typeface="Calibri"/>
                <a:ea typeface="Calibri"/>
                <a:cs typeface="Calibri"/>
                <a:sym typeface="Calibri"/>
              </a:rPr>
              <a:t>Comment voyagent les documents?</a:t>
            </a:r>
            <a:endParaRPr dirty="0">
              <a:solidFill>
                <a:srgbClr val="00707F"/>
              </a:solidFill>
            </a:endParaRPr>
          </a:p>
        </p:txBody>
      </p:sp>
      <p:sp>
        <p:nvSpPr>
          <p:cNvPr id="1116" name="Google Shape;1116;p89"/>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91</a:t>
            </a:fld>
            <a:endParaRPr/>
          </a:p>
        </p:txBody>
      </p:sp>
      <p:sp>
        <p:nvSpPr>
          <p:cNvPr id="1117" name="Google Shape;1117;p89"/>
          <p:cNvSpPr txBox="1"/>
          <p:nvPr/>
        </p:nvSpPr>
        <p:spPr>
          <a:xfrm>
            <a:off x="461820" y="2085177"/>
            <a:ext cx="8224980" cy="22159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000" b="1" dirty="0">
                <a:solidFill>
                  <a:schemeClr val="dk1"/>
                </a:solidFill>
                <a:latin typeface="Calibri"/>
                <a:ea typeface="Calibri"/>
                <a:cs typeface="Calibri"/>
                <a:sym typeface="Calibri"/>
              </a:rPr>
              <a:t>Par courrier interne</a:t>
            </a:r>
            <a:endParaRPr b="1" dirty="0"/>
          </a:p>
          <a:p>
            <a:pPr lvl="0"/>
            <a:r>
              <a:rPr lang="fr-FR" sz="2000" dirty="0">
                <a:solidFill>
                  <a:schemeClr val="dk1"/>
                </a:solidFill>
                <a:latin typeface="Calibri"/>
                <a:ea typeface="Calibri"/>
                <a:cs typeface="Calibri"/>
                <a:sym typeface="Calibri"/>
              </a:rPr>
              <a:t>	</a:t>
            </a:r>
            <a:r>
              <a:rPr lang="fr-FR" sz="2000" i="1" dirty="0" err="1">
                <a:solidFill>
                  <a:schemeClr val="dk1"/>
                </a:solidFill>
                <a:latin typeface="Calibri"/>
                <a:ea typeface="Calibri"/>
                <a:cs typeface="Calibri"/>
                <a:sym typeface="Calibri"/>
              </a:rPr>
              <a:t>Pick</a:t>
            </a:r>
            <a:r>
              <a:rPr lang="fr-FR" sz="2000" i="1" dirty="0">
                <a:solidFill>
                  <a:schemeClr val="dk1"/>
                </a:solidFill>
                <a:latin typeface="Calibri"/>
                <a:ea typeface="Calibri"/>
                <a:cs typeface="Calibri"/>
                <a:sym typeface="Calibri"/>
              </a:rPr>
              <a:t> up Location </a:t>
            </a:r>
            <a:r>
              <a:rPr lang="fr-FR" sz="2000" dirty="0">
                <a:solidFill>
                  <a:schemeClr val="dk1"/>
                </a:solidFill>
                <a:latin typeface="Calibri"/>
                <a:ea typeface="Calibri"/>
                <a:cs typeface="Calibri"/>
                <a:sym typeface="Calibri"/>
              </a:rPr>
              <a:t>X </a:t>
            </a:r>
            <a:r>
              <a:rPr lang="fr-BE" sz="2000" dirty="0">
                <a:solidFill>
                  <a:schemeClr val="tx1"/>
                </a:solidFill>
                <a:sym typeface="Wingdings" panose="05000000000000000000" pitchFamily="2" charset="2"/>
              </a:rPr>
              <a:t> </a:t>
            </a:r>
            <a:r>
              <a:rPr lang="fr-FR" sz="2000" i="1" dirty="0" err="1">
                <a:solidFill>
                  <a:schemeClr val="dk1"/>
                </a:solidFill>
                <a:latin typeface="Calibri"/>
                <a:ea typeface="Calibri"/>
                <a:cs typeface="Calibri"/>
                <a:sym typeface="Calibri"/>
              </a:rPr>
              <a:t>Pick</a:t>
            </a:r>
            <a:r>
              <a:rPr lang="fr-FR" sz="2000" i="1" dirty="0">
                <a:solidFill>
                  <a:schemeClr val="dk1"/>
                </a:solidFill>
                <a:latin typeface="Calibri"/>
                <a:ea typeface="Calibri"/>
                <a:cs typeface="Calibri"/>
                <a:sym typeface="Calibri"/>
              </a:rPr>
              <a:t> up Location </a:t>
            </a:r>
            <a:r>
              <a:rPr lang="fr-FR" sz="2000" dirty="0">
                <a:solidFill>
                  <a:schemeClr val="dk1"/>
                </a:solidFill>
                <a:latin typeface="Calibri"/>
                <a:ea typeface="Calibri"/>
                <a:cs typeface="Calibri"/>
                <a:sym typeface="Calibri"/>
              </a:rPr>
              <a:t>Y (sauf Arlon)</a:t>
            </a: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fr-FR" sz="2000" b="1" dirty="0">
                <a:solidFill>
                  <a:schemeClr val="dk1"/>
                </a:solidFill>
                <a:latin typeface="Calibri"/>
                <a:ea typeface="Calibri"/>
                <a:cs typeface="Calibri"/>
                <a:sym typeface="Calibri"/>
              </a:rPr>
              <a:t>Par courrier externe </a:t>
            </a:r>
            <a:r>
              <a:rPr lang="fr-FR" sz="2000" dirty="0">
                <a:solidFill>
                  <a:schemeClr val="dk1"/>
                </a:solidFill>
                <a:latin typeface="Calibri"/>
                <a:ea typeface="Calibri"/>
                <a:cs typeface="Calibri"/>
                <a:sym typeface="Calibri"/>
              </a:rPr>
              <a:t>(= </a:t>
            </a:r>
            <a:r>
              <a:rPr lang="fr-FR" sz="2000" dirty="0" err="1">
                <a:solidFill>
                  <a:schemeClr val="dk1"/>
                </a:solidFill>
                <a:latin typeface="Calibri"/>
                <a:ea typeface="Calibri"/>
                <a:cs typeface="Calibri"/>
                <a:sym typeface="Calibri"/>
              </a:rPr>
              <a:t>bpost</a:t>
            </a:r>
            <a:r>
              <a:rPr lang="fr-FR" sz="2000" dirty="0">
                <a:solidFill>
                  <a:schemeClr val="dk1"/>
                </a:solidFill>
                <a:latin typeface="Calibri"/>
                <a:ea typeface="Calibri"/>
                <a:cs typeface="Calibri"/>
                <a:sym typeface="Calibri"/>
              </a:rPr>
              <a:t>)</a:t>
            </a:r>
            <a:endParaRPr dirty="0"/>
          </a:p>
          <a:p>
            <a:pPr lvl="0"/>
            <a:r>
              <a:rPr lang="fr-FR" sz="2000" dirty="0">
                <a:solidFill>
                  <a:schemeClr val="dk1"/>
                </a:solidFill>
                <a:latin typeface="Calibri"/>
                <a:ea typeface="Calibri"/>
                <a:cs typeface="Calibri"/>
                <a:sym typeface="Calibri"/>
              </a:rPr>
              <a:t>	</a:t>
            </a:r>
            <a:r>
              <a:rPr lang="fr-FR" sz="2000" i="1" dirty="0" err="1">
                <a:solidFill>
                  <a:schemeClr val="dk1"/>
                </a:solidFill>
                <a:latin typeface="Calibri"/>
                <a:ea typeface="Calibri"/>
                <a:cs typeface="Calibri"/>
                <a:sym typeface="Calibri"/>
              </a:rPr>
              <a:t>Pick</a:t>
            </a:r>
            <a:r>
              <a:rPr lang="fr-FR" sz="2000" i="1" dirty="0">
                <a:solidFill>
                  <a:schemeClr val="dk1"/>
                </a:solidFill>
                <a:latin typeface="Calibri"/>
                <a:ea typeface="Calibri"/>
                <a:cs typeface="Calibri"/>
                <a:sym typeface="Calibri"/>
              </a:rPr>
              <a:t> up Location </a:t>
            </a:r>
            <a:r>
              <a:rPr lang="fr-FR" sz="2000" dirty="0">
                <a:solidFill>
                  <a:schemeClr val="dk1"/>
                </a:solidFill>
                <a:latin typeface="Calibri"/>
                <a:ea typeface="Calibri"/>
                <a:cs typeface="Calibri"/>
                <a:sym typeface="Calibri"/>
              </a:rPr>
              <a:t>X </a:t>
            </a:r>
            <a:r>
              <a:rPr lang="fr-BE" sz="2000" dirty="0">
                <a:solidFill>
                  <a:schemeClr val="tx1"/>
                </a:solidFill>
                <a:sym typeface="Wingdings" panose="05000000000000000000" pitchFamily="2" charset="2"/>
              </a:rPr>
              <a:t> </a:t>
            </a:r>
            <a:r>
              <a:rPr lang="fr-FR" sz="2000" dirty="0">
                <a:solidFill>
                  <a:schemeClr val="dk1"/>
                </a:solidFill>
                <a:latin typeface="Calibri"/>
                <a:ea typeface="Calibri"/>
                <a:cs typeface="Calibri"/>
                <a:sym typeface="Calibri"/>
              </a:rPr>
              <a:t>Arlon (frais à charge de la bibliothèque et non du lecteur !)</a:t>
            </a:r>
            <a:endParaRPr dirty="0"/>
          </a:p>
          <a:p>
            <a:pPr marL="0" marR="0" lvl="0" indent="0" algn="l" rtl="0">
              <a:spcBef>
                <a:spcPts val="0"/>
              </a:spcBef>
              <a:spcAft>
                <a:spcPts val="0"/>
              </a:spcAft>
              <a:buNone/>
            </a:pPr>
            <a:endParaRPr sz="1800" dirty="0">
              <a:solidFill>
                <a:schemeClr val="dk2"/>
              </a:solidFill>
              <a:latin typeface="Calibri"/>
              <a:ea typeface="Calibri"/>
              <a:cs typeface="Calibri"/>
              <a:sym typeface="Calibri"/>
            </a:endParaRPr>
          </a:p>
        </p:txBody>
      </p:sp>
    </p:spTree>
    <p:extLst>
      <p:ext uri="{BB962C8B-B14F-4D97-AF65-F5344CB8AC3E}">
        <p14:creationId xmlns:p14="http://schemas.microsoft.com/office/powerpoint/2010/main" val="15836844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1122"/>
        <p:cNvGrpSpPr/>
        <p:nvPr/>
      </p:nvGrpSpPr>
      <p:grpSpPr>
        <a:xfrm>
          <a:off x="0" y="0"/>
          <a:ext cx="0" cy="0"/>
          <a:chOff x="0" y="0"/>
          <a:chExt cx="0" cy="0"/>
        </a:xfrm>
      </p:grpSpPr>
      <p:pic>
        <p:nvPicPr>
          <p:cNvPr id="3" name="Image 2">
            <a:extLst>
              <a:ext uri="{FF2B5EF4-FFF2-40B4-BE49-F238E27FC236}">
                <a16:creationId xmlns:a16="http://schemas.microsoft.com/office/drawing/2014/main" id="{6A49D736-387E-66DA-26BF-4639C7189A0E}"/>
              </a:ext>
            </a:extLst>
          </p:cNvPr>
          <p:cNvPicPr>
            <a:picLocks noChangeAspect="1"/>
          </p:cNvPicPr>
          <p:nvPr/>
        </p:nvPicPr>
        <p:blipFill>
          <a:blip r:embed="rId3"/>
          <a:stretch>
            <a:fillRect/>
          </a:stretch>
        </p:blipFill>
        <p:spPr>
          <a:xfrm>
            <a:off x="1933241" y="1831459"/>
            <a:ext cx="5277517" cy="1759172"/>
          </a:xfrm>
          <a:prstGeom prst="rect">
            <a:avLst/>
          </a:prstGeom>
          <a:ln>
            <a:solidFill>
              <a:schemeClr val="tx1"/>
            </a:solidFill>
          </a:ln>
        </p:spPr>
      </p:pic>
      <p:sp>
        <p:nvSpPr>
          <p:cNvPr id="1123" name="Google Shape;1123;p90"/>
          <p:cNvSpPr txBox="1"/>
          <p:nvPr/>
        </p:nvSpPr>
        <p:spPr>
          <a:xfrm>
            <a:off x="457200" y="532405"/>
            <a:ext cx="8229600" cy="60216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5FA3B0"/>
              </a:buClr>
              <a:buSzPts val="3000"/>
              <a:buFont typeface="Calibri"/>
              <a:buNone/>
            </a:pPr>
            <a:r>
              <a:rPr lang="fr-FR" sz="3000" b="0" i="0" dirty="0">
                <a:solidFill>
                  <a:srgbClr val="00707F"/>
                </a:solidFill>
                <a:latin typeface="Calibri"/>
                <a:ea typeface="Calibri"/>
                <a:cs typeface="Calibri"/>
                <a:sym typeface="Calibri"/>
              </a:rPr>
              <a:t>Traiter une demande de numérisation (1)</a:t>
            </a:r>
            <a:endParaRPr sz="3000" b="0" i="0" dirty="0">
              <a:solidFill>
                <a:srgbClr val="00707F"/>
              </a:solidFill>
              <a:latin typeface="Calibri"/>
              <a:ea typeface="Calibri"/>
              <a:cs typeface="Calibri"/>
              <a:sym typeface="Calibri"/>
            </a:endParaRPr>
          </a:p>
        </p:txBody>
      </p:sp>
      <p:sp>
        <p:nvSpPr>
          <p:cNvPr id="1124" name="Google Shape;1124;p90"/>
          <p:cNvSpPr txBox="1"/>
          <p:nvPr/>
        </p:nvSpPr>
        <p:spPr>
          <a:xfrm>
            <a:off x="457200" y="1433890"/>
            <a:ext cx="822498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1"/>
                </a:solidFill>
                <a:latin typeface="Calibri"/>
                <a:ea typeface="Calibri"/>
                <a:cs typeface="Calibri"/>
                <a:sym typeface="Calibri"/>
              </a:rPr>
              <a:t>1) Imprimer le bordereau (</a:t>
            </a:r>
            <a:r>
              <a:rPr lang="fr-FR" sz="1800" i="1">
                <a:solidFill>
                  <a:schemeClr val="dk1"/>
                </a:solidFill>
                <a:latin typeface="Calibri"/>
                <a:ea typeface="Calibri"/>
                <a:cs typeface="Calibri"/>
                <a:sym typeface="Calibri"/>
              </a:rPr>
              <a:t>Print slip</a:t>
            </a:r>
            <a:r>
              <a:rPr lang="fr-FR"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p:txBody>
      </p:sp>
      <p:sp>
        <p:nvSpPr>
          <p:cNvPr id="1125" name="Google Shape;1125;p90"/>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92</a:t>
            </a:fld>
            <a:endParaRPr/>
          </a:p>
        </p:txBody>
      </p:sp>
      <p:sp>
        <p:nvSpPr>
          <p:cNvPr id="1127" name="Google Shape;1127;p90"/>
          <p:cNvSpPr txBox="1"/>
          <p:nvPr/>
        </p:nvSpPr>
        <p:spPr>
          <a:xfrm>
            <a:off x="487219" y="3712721"/>
            <a:ext cx="822498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1"/>
                </a:solidFill>
                <a:latin typeface="Calibri"/>
                <a:ea typeface="Calibri"/>
                <a:cs typeface="Calibri"/>
                <a:sym typeface="Calibri"/>
              </a:rPr>
              <a:t>2) Numériser l’article ou le chapitre ; enregistrer le fichier sur l’ordinateur</a:t>
            </a:r>
            <a:endParaRPr sz="1800">
              <a:solidFill>
                <a:schemeClr val="dk1"/>
              </a:solidFill>
              <a:latin typeface="Calibri"/>
              <a:ea typeface="Calibri"/>
              <a:cs typeface="Calibri"/>
              <a:sym typeface="Calibri"/>
            </a:endParaRPr>
          </a:p>
        </p:txBody>
      </p:sp>
      <p:pic>
        <p:nvPicPr>
          <p:cNvPr id="1128" name="Google Shape;1128;p90"/>
          <p:cNvPicPr preferRelativeResize="0"/>
          <p:nvPr/>
        </p:nvPicPr>
        <p:blipFill rotWithShape="1">
          <a:blip r:embed="rId4">
            <a:alphaModFix/>
          </a:blip>
          <a:srcRect/>
          <a:stretch/>
        </p:blipFill>
        <p:spPr>
          <a:xfrm>
            <a:off x="2322367" y="4576558"/>
            <a:ext cx="4499266" cy="1779792"/>
          </a:xfrm>
          <a:prstGeom prst="rect">
            <a:avLst/>
          </a:prstGeom>
          <a:noFill/>
          <a:ln w="9525" cap="flat" cmpd="sng">
            <a:solidFill>
              <a:schemeClr val="dk1"/>
            </a:solidFill>
            <a:prstDash val="solid"/>
            <a:round/>
            <a:headEnd type="none" w="sm" len="sm"/>
            <a:tailEnd type="none" w="sm" len="sm"/>
          </a:ln>
        </p:spPr>
      </p:pic>
      <p:sp>
        <p:nvSpPr>
          <p:cNvPr id="1129" name="Google Shape;1129;p90"/>
          <p:cNvSpPr txBox="1"/>
          <p:nvPr/>
        </p:nvSpPr>
        <p:spPr>
          <a:xfrm>
            <a:off x="487218" y="4085136"/>
            <a:ext cx="822498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dirty="0">
                <a:solidFill>
                  <a:schemeClr val="dk1"/>
                </a:solidFill>
                <a:latin typeface="Calibri"/>
                <a:ea typeface="Calibri"/>
                <a:cs typeface="Calibri"/>
                <a:sym typeface="Calibri"/>
              </a:rPr>
              <a:t>3) Sur le bordereau, copier l’identifiant de la demande</a:t>
            </a:r>
            <a:endParaRPr sz="1800" dirty="0">
              <a:solidFill>
                <a:schemeClr val="dk1"/>
              </a:solidFill>
              <a:latin typeface="Calibri"/>
              <a:ea typeface="Calibri"/>
              <a:cs typeface="Calibri"/>
              <a:sym typeface="Calibri"/>
            </a:endParaRPr>
          </a:p>
        </p:txBody>
      </p:sp>
      <p:sp>
        <p:nvSpPr>
          <p:cNvPr id="2" name="Rectangle à coins arrondis 16">
            <a:extLst>
              <a:ext uri="{FF2B5EF4-FFF2-40B4-BE49-F238E27FC236}">
                <a16:creationId xmlns:a16="http://schemas.microsoft.com/office/drawing/2014/main" id="{E473DEFB-3500-3462-41FD-B2D596E86B13}"/>
              </a:ext>
            </a:extLst>
          </p:cNvPr>
          <p:cNvSpPr/>
          <p:nvPr/>
        </p:nvSpPr>
        <p:spPr>
          <a:xfrm>
            <a:off x="6104864" y="2590727"/>
            <a:ext cx="533400" cy="232098"/>
          </a:xfrm>
          <a:prstGeom prst="roundRect">
            <a:avLst/>
          </a:prstGeom>
          <a:noFill/>
          <a:ln w="19050">
            <a:solidFill>
              <a:srgbClr val="0070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641402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1134"/>
        <p:cNvGrpSpPr/>
        <p:nvPr/>
      </p:nvGrpSpPr>
      <p:grpSpPr>
        <a:xfrm>
          <a:off x="0" y="0"/>
          <a:ext cx="0" cy="0"/>
          <a:chOff x="0" y="0"/>
          <a:chExt cx="0" cy="0"/>
        </a:xfrm>
      </p:grpSpPr>
      <p:pic>
        <p:nvPicPr>
          <p:cNvPr id="6" name="Image 5">
            <a:extLst>
              <a:ext uri="{FF2B5EF4-FFF2-40B4-BE49-F238E27FC236}">
                <a16:creationId xmlns:a16="http://schemas.microsoft.com/office/drawing/2014/main" id="{F2697CD6-087F-2A8A-484D-FC2B3E9EEDCD}"/>
              </a:ext>
            </a:extLst>
          </p:cNvPr>
          <p:cNvPicPr>
            <a:picLocks noChangeAspect="1"/>
          </p:cNvPicPr>
          <p:nvPr/>
        </p:nvPicPr>
        <p:blipFill>
          <a:blip r:embed="rId3"/>
          <a:stretch>
            <a:fillRect/>
          </a:stretch>
        </p:blipFill>
        <p:spPr>
          <a:xfrm>
            <a:off x="1160488" y="4802169"/>
            <a:ext cx="6818404" cy="1334371"/>
          </a:xfrm>
          <a:prstGeom prst="rect">
            <a:avLst/>
          </a:prstGeom>
          <a:ln>
            <a:solidFill>
              <a:schemeClr val="tx1"/>
            </a:solidFill>
          </a:ln>
        </p:spPr>
      </p:pic>
      <p:pic>
        <p:nvPicPr>
          <p:cNvPr id="3" name="Image 2">
            <a:extLst>
              <a:ext uri="{FF2B5EF4-FFF2-40B4-BE49-F238E27FC236}">
                <a16:creationId xmlns:a16="http://schemas.microsoft.com/office/drawing/2014/main" id="{7140D8F1-0E53-246D-6EF8-09BD3CA5EDB0}"/>
              </a:ext>
            </a:extLst>
          </p:cNvPr>
          <p:cNvPicPr>
            <a:picLocks noChangeAspect="1"/>
          </p:cNvPicPr>
          <p:nvPr/>
        </p:nvPicPr>
        <p:blipFill>
          <a:blip r:embed="rId4"/>
          <a:stretch>
            <a:fillRect/>
          </a:stretch>
        </p:blipFill>
        <p:spPr>
          <a:xfrm>
            <a:off x="1959614" y="1880058"/>
            <a:ext cx="5220152" cy="2264625"/>
          </a:xfrm>
          <a:prstGeom prst="rect">
            <a:avLst/>
          </a:prstGeom>
          <a:ln>
            <a:solidFill>
              <a:schemeClr val="tx1"/>
            </a:solidFill>
          </a:ln>
        </p:spPr>
      </p:pic>
      <p:sp>
        <p:nvSpPr>
          <p:cNvPr id="1135" name="Google Shape;1135;p91"/>
          <p:cNvSpPr txBox="1"/>
          <p:nvPr/>
        </p:nvSpPr>
        <p:spPr>
          <a:xfrm>
            <a:off x="457200" y="532400"/>
            <a:ext cx="8229600" cy="60216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5FA3B0"/>
              </a:buClr>
              <a:buSzPts val="3000"/>
              <a:buFont typeface="Calibri"/>
              <a:buNone/>
            </a:pPr>
            <a:r>
              <a:rPr lang="fr-FR" sz="3000" b="0" i="0" dirty="0">
                <a:solidFill>
                  <a:srgbClr val="00707F"/>
                </a:solidFill>
                <a:latin typeface="Calibri"/>
                <a:ea typeface="Calibri"/>
                <a:cs typeface="Calibri"/>
                <a:sym typeface="Calibri"/>
              </a:rPr>
              <a:t>Traiter une demande de numérisation (2)</a:t>
            </a:r>
            <a:endParaRPr sz="3000" b="0" i="0" dirty="0">
              <a:solidFill>
                <a:srgbClr val="00707F"/>
              </a:solidFill>
              <a:latin typeface="Calibri"/>
              <a:ea typeface="Calibri"/>
              <a:cs typeface="Calibri"/>
              <a:sym typeface="Calibri"/>
            </a:endParaRPr>
          </a:p>
        </p:txBody>
      </p:sp>
      <p:sp>
        <p:nvSpPr>
          <p:cNvPr id="1136" name="Google Shape;1136;p91"/>
          <p:cNvSpPr txBox="1"/>
          <p:nvPr/>
        </p:nvSpPr>
        <p:spPr>
          <a:xfrm>
            <a:off x="457200" y="1433890"/>
            <a:ext cx="822498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1"/>
                </a:solidFill>
                <a:latin typeface="Calibri"/>
                <a:ea typeface="Calibri"/>
                <a:cs typeface="Calibri"/>
                <a:sym typeface="Calibri"/>
              </a:rPr>
              <a:t>4) Dans le menu </a:t>
            </a:r>
            <a:r>
              <a:rPr lang="fr-FR" sz="1800" i="1">
                <a:solidFill>
                  <a:schemeClr val="dk1"/>
                </a:solidFill>
                <a:latin typeface="Calibri"/>
                <a:ea typeface="Calibri"/>
                <a:cs typeface="Calibri"/>
                <a:sym typeface="Calibri"/>
              </a:rPr>
              <a:t>Fulfillment</a:t>
            </a:r>
            <a:r>
              <a:rPr lang="fr-FR" sz="1800">
                <a:solidFill>
                  <a:schemeClr val="dk1"/>
                </a:solidFill>
                <a:latin typeface="Calibri"/>
                <a:ea typeface="Calibri"/>
                <a:cs typeface="Calibri"/>
                <a:sym typeface="Calibri"/>
              </a:rPr>
              <a:t>, sélectionner </a:t>
            </a:r>
            <a:r>
              <a:rPr lang="fr-FR" sz="1800" i="1">
                <a:solidFill>
                  <a:schemeClr val="dk1"/>
                </a:solidFill>
                <a:latin typeface="Calibri"/>
                <a:ea typeface="Calibri"/>
                <a:cs typeface="Calibri"/>
                <a:sym typeface="Calibri"/>
              </a:rPr>
              <a:t>Deliver Digital Document</a:t>
            </a:r>
            <a:r>
              <a:rPr lang="fr-FR" sz="1800">
                <a:solidFill>
                  <a:schemeClr val="dk2"/>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137" name="Google Shape;1137;p91"/>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93</a:t>
            </a:fld>
            <a:endParaRPr/>
          </a:p>
        </p:txBody>
      </p:sp>
      <p:sp>
        <p:nvSpPr>
          <p:cNvPr id="1138" name="Google Shape;1138;p91"/>
          <p:cNvSpPr txBox="1"/>
          <p:nvPr/>
        </p:nvSpPr>
        <p:spPr>
          <a:xfrm>
            <a:off x="487218" y="4286044"/>
            <a:ext cx="822498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dirty="0">
                <a:solidFill>
                  <a:schemeClr val="dk1"/>
                </a:solidFill>
                <a:latin typeface="Calibri"/>
                <a:ea typeface="Calibri"/>
                <a:cs typeface="Calibri"/>
                <a:sym typeface="Calibri"/>
              </a:rPr>
              <a:t>5) Dans le champ </a:t>
            </a:r>
            <a:r>
              <a:rPr lang="fr-FR" sz="1800" i="1" dirty="0">
                <a:solidFill>
                  <a:schemeClr val="dk1"/>
                </a:solidFill>
                <a:latin typeface="Calibri"/>
                <a:ea typeface="Calibri"/>
                <a:cs typeface="Calibri"/>
                <a:sym typeface="Calibri"/>
              </a:rPr>
              <a:t>Scan </a:t>
            </a:r>
            <a:r>
              <a:rPr lang="fr-FR" sz="1800" i="1" dirty="0" err="1">
                <a:solidFill>
                  <a:schemeClr val="dk1"/>
                </a:solidFill>
                <a:latin typeface="Calibri"/>
                <a:ea typeface="Calibri"/>
                <a:cs typeface="Calibri"/>
                <a:sym typeface="Calibri"/>
              </a:rPr>
              <a:t>request</a:t>
            </a:r>
            <a:r>
              <a:rPr lang="fr-FR" sz="1800" i="1" dirty="0">
                <a:solidFill>
                  <a:schemeClr val="dk1"/>
                </a:solidFill>
                <a:latin typeface="Calibri"/>
                <a:ea typeface="Calibri"/>
                <a:cs typeface="Calibri"/>
                <a:sym typeface="Calibri"/>
              </a:rPr>
              <a:t> ID to </a:t>
            </a:r>
            <a:r>
              <a:rPr lang="fr-FR" sz="1800" i="1" dirty="0" err="1">
                <a:solidFill>
                  <a:schemeClr val="dk1"/>
                </a:solidFill>
                <a:latin typeface="Calibri"/>
                <a:ea typeface="Calibri"/>
                <a:cs typeface="Calibri"/>
                <a:sym typeface="Calibri"/>
              </a:rPr>
              <a:t>upload</a:t>
            </a:r>
            <a:r>
              <a:rPr lang="fr-FR" sz="1800" i="1" dirty="0">
                <a:solidFill>
                  <a:schemeClr val="dk1"/>
                </a:solidFill>
                <a:latin typeface="Calibri"/>
                <a:ea typeface="Calibri"/>
                <a:cs typeface="Calibri"/>
                <a:sym typeface="Calibri"/>
              </a:rPr>
              <a:t> files</a:t>
            </a:r>
            <a:r>
              <a:rPr lang="fr-FR" sz="1800" dirty="0">
                <a:solidFill>
                  <a:schemeClr val="dk1"/>
                </a:solidFill>
                <a:latin typeface="Calibri"/>
                <a:ea typeface="Calibri"/>
                <a:cs typeface="Calibri"/>
                <a:sym typeface="Calibri"/>
              </a:rPr>
              <a:t>, coller l’identifiant de la demande</a:t>
            </a:r>
            <a:endParaRPr sz="1800" dirty="0">
              <a:solidFill>
                <a:schemeClr val="dk1"/>
              </a:solidFill>
              <a:latin typeface="Calibri"/>
              <a:ea typeface="Calibri"/>
              <a:cs typeface="Calibri"/>
              <a:sym typeface="Calibri"/>
            </a:endParaRPr>
          </a:p>
        </p:txBody>
      </p:sp>
      <p:pic>
        <p:nvPicPr>
          <p:cNvPr id="1141" name="Google Shape;1141;p91"/>
          <p:cNvPicPr preferRelativeResize="0"/>
          <p:nvPr/>
        </p:nvPicPr>
        <p:blipFill rotWithShape="1">
          <a:blip r:embed="rId5">
            <a:alphaModFix/>
          </a:blip>
          <a:srcRect/>
          <a:stretch/>
        </p:blipFill>
        <p:spPr>
          <a:xfrm rot="-4569030">
            <a:off x="6830984" y="5627047"/>
            <a:ext cx="480816" cy="750597"/>
          </a:xfrm>
          <a:prstGeom prst="rect">
            <a:avLst/>
          </a:prstGeom>
          <a:noFill/>
          <a:ln>
            <a:noFill/>
          </a:ln>
        </p:spPr>
      </p:pic>
      <p:sp>
        <p:nvSpPr>
          <p:cNvPr id="4" name="Rectangle à coins arrondis 16">
            <a:extLst>
              <a:ext uri="{FF2B5EF4-FFF2-40B4-BE49-F238E27FC236}">
                <a16:creationId xmlns:a16="http://schemas.microsoft.com/office/drawing/2014/main" id="{7DAC0C2C-42C8-06D4-6617-03CCCDEA2FCB}"/>
              </a:ext>
            </a:extLst>
          </p:cNvPr>
          <p:cNvSpPr/>
          <p:nvPr/>
        </p:nvSpPr>
        <p:spPr>
          <a:xfrm>
            <a:off x="2798139" y="3574855"/>
            <a:ext cx="1497414" cy="199703"/>
          </a:xfrm>
          <a:prstGeom prst="roundRect">
            <a:avLst/>
          </a:prstGeom>
          <a:noFill/>
          <a:ln w="19050">
            <a:solidFill>
              <a:srgbClr val="0070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243070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1146"/>
        <p:cNvGrpSpPr/>
        <p:nvPr/>
      </p:nvGrpSpPr>
      <p:grpSpPr>
        <a:xfrm>
          <a:off x="0" y="0"/>
          <a:ext cx="0" cy="0"/>
          <a:chOff x="0" y="0"/>
          <a:chExt cx="0" cy="0"/>
        </a:xfrm>
      </p:grpSpPr>
      <p:sp>
        <p:nvSpPr>
          <p:cNvPr id="1147" name="Google Shape;1147;p92"/>
          <p:cNvSpPr txBox="1"/>
          <p:nvPr/>
        </p:nvSpPr>
        <p:spPr>
          <a:xfrm>
            <a:off x="457200" y="532405"/>
            <a:ext cx="8229600" cy="60216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5FA3B0"/>
              </a:buClr>
              <a:buSzPts val="3000"/>
              <a:buFont typeface="Calibri"/>
              <a:buNone/>
            </a:pPr>
            <a:r>
              <a:rPr lang="fr-FR" sz="3000" b="0" i="0" dirty="0">
                <a:solidFill>
                  <a:srgbClr val="00707F"/>
                </a:solidFill>
                <a:latin typeface="Calibri"/>
                <a:ea typeface="Calibri"/>
                <a:cs typeface="Calibri"/>
                <a:sym typeface="Calibri"/>
              </a:rPr>
              <a:t>Traiter une demande de numérisation (3)</a:t>
            </a:r>
            <a:endParaRPr sz="3000" b="0" i="0" dirty="0">
              <a:solidFill>
                <a:srgbClr val="00707F"/>
              </a:solidFill>
              <a:latin typeface="Calibri"/>
              <a:ea typeface="Calibri"/>
              <a:cs typeface="Calibri"/>
              <a:sym typeface="Calibri"/>
            </a:endParaRPr>
          </a:p>
        </p:txBody>
      </p:sp>
      <p:sp>
        <p:nvSpPr>
          <p:cNvPr id="1148" name="Google Shape;1148;p92"/>
          <p:cNvSpPr txBox="1"/>
          <p:nvPr/>
        </p:nvSpPr>
        <p:spPr>
          <a:xfrm>
            <a:off x="457200" y="1433890"/>
            <a:ext cx="822498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1"/>
                </a:solidFill>
                <a:latin typeface="Calibri"/>
                <a:ea typeface="Calibri"/>
                <a:cs typeface="Calibri"/>
                <a:sym typeface="Calibri"/>
              </a:rPr>
              <a:t>6) Sélectionner le document sauvegardé en cliquant sur </a:t>
            </a:r>
            <a:r>
              <a:rPr lang="fr-FR" sz="1800" i="1">
                <a:solidFill>
                  <a:schemeClr val="dk1"/>
                </a:solidFill>
                <a:latin typeface="Calibri"/>
                <a:ea typeface="Calibri"/>
                <a:cs typeface="Calibri"/>
                <a:sym typeface="Calibri"/>
              </a:rPr>
              <a:t>Browse</a:t>
            </a:r>
            <a:r>
              <a:rPr lang="fr-FR" sz="1800">
                <a:solidFill>
                  <a:schemeClr val="dk1"/>
                </a:solidFill>
                <a:latin typeface="Calibri"/>
                <a:ea typeface="Calibri"/>
                <a:cs typeface="Calibri"/>
                <a:sym typeface="Calibri"/>
              </a:rPr>
              <a:t> ou réaliser un glisser-déposer:</a:t>
            </a:r>
            <a:endParaRPr sz="1800">
              <a:solidFill>
                <a:schemeClr val="dk1"/>
              </a:solidFill>
              <a:latin typeface="Calibri"/>
              <a:ea typeface="Calibri"/>
              <a:cs typeface="Calibri"/>
              <a:sym typeface="Calibri"/>
            </a:endParaRPr>
          </a:p>
        </p:txBody>
      </p:sp>
      <p:sp>
        <p:nvSpPr>
          <p:cNvPr id="1149" name="Google Shape;1149;p92"/>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94</a:t>
            </a:fld>
            <a:endParaRPr/>
          </a:p>
        </p:txBody>
      </p:sp>
      <p:pic>
        <p:nvPicPr>
          <p:cNvPr id="3" name="Image 2">
            <a:extLst>
              <a:ext uri="{FF2B5EF4-FFF2-40B4-BE49-F238E27FC236}">
                <a16:creationId xmlns:a16="http://schemas.microsoft.com/office/drawing/2014/main" id="{0D44B39C-03FF-17F1-9F87-F99A1F2C5215}"/>
              </a:ext>
            </a:extLst>
          </p:cNvPr>
          <p:cNvPicPr>
            <a:picLocks noChangeAspect="1"/>
          </p:cNvPicPr>
          <p:nvPr/>
        </p:nvPicPr>
        <p:blipFill>
          <a:blip r:embed="rId3"/>
          <a:stretch>
            <a:fillRect/>
          </a:stretch>
        </p:blipFill>
        <p:spPr>
          <a:xfrm>
            <a:off x="318976" y="2624092"/>
            <a:ext cx="8506047" cy="1985869"/>
          </a:xfrm>
          <a:prstGeom prst="rect">
            <a:avLst/>
          </a:prstGeom>
          <a:ln>
            <a:solidFill>
              <a:schemeClr val="tx1"/>
            </a:solidFill>
          </a:ln>
        </p:spPr>
      </p:pic>
      <p:sp>
        <p:nvSpPr>
          <p:cNvPr id="4" name="Rectangle à coins arrondis 16">
            <a:extLst>
              <a:ext uri="{FF2B5EF4-FFF2-40B4-BE49-F238E27FC236}">
                <a16:creationId xmlns:a16="http://schemas.microsoft.com/office/drawing/2014/main" id="{20428512-D334-C4E6-CB8B-AB5B62D9147B}"/>
              </a:ext>
            </a:extLst>
          </p:cNvPr>
          <p:cNvSpPr/>
          <p:nvPr/>
        </p:nvSpPr>
        <p:spPr>
          <a:xfrm>
            <a:off x="3882667" y="3976577"/>
            <a:ext cx="402254" cy="191386"/>
          </a:xfrm>
          <a:prstGeom prst="roundRect">
            <a:avLst/>
          </a:prstGeom>
          <a:noFill/>
          <a:ln w="19050">
            <a:solidFill>
              <a:srgbClr val="0070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751714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1155"/>
        <p:cNvGrpSpPr/>
        <p:nvPr/>
      </p:nvGrpSpPr>
      <p:grpSpPr>
        <a:xfrm>
          <a:off x="0" y="0"/>
          <a:ext cx="0" cy="0"/>
          <a:chOff x="0" y="0"/>
          <a:chExt cx="0" cy="0"/>
        </a:xfrm>
      </p:grpSpPr>
      <p:sp>
        <p:nvSpPr>
          <p:cNvPr id="1156" name="Google Shape;1156;p93"/>
          <p:cNvSpPr txBox="1"/>
          <p:nvPr/>
        </p:nvSpPr>
        <p:spPr>
          <a:xfrm>
            <a:off x="457200" y="532404"/>
            <a:ext cx="8229600" cy="60216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5FA3B0"/>
              </a:buClr>
              <a:buSzPts val="3000"/>
              <a:buFont typeface="Calibri"/>
              <a:buNone/>
            </a:pPr>
            <a:r>
              <a:rPr lang="fr-FR" sz="3000" b="0" i="0" dirty="0">
                <a:solidFill>
                  <a:srgbClr val="00707F"/>
                </a:solidFill>
                <a:latin typeface="Calibri"/>
                <a:ea typeface="Calibri"/>
                <a:cs typeface="Calibri"/>
                <a:sym typeface="Calibri"/>
              </a:rPr>
              <a:t>Traiter une demande de numérisation (4)</a:t>
            </a:r>
            <a:endParaRPr sz="3000" b="0" i="0" dirty="0">
              <a:solidFill>
                <a:srgbClr val="00707F"/>
              </a:solidFill>
              <a:latin typeface="Calibri"/>
              <a:ea typeface="Calibri"/>
              <a:cs typeface="Calibri"/>
              <a:sym typeface="Calibri"/>
            </a:endParaRPr>
          </a:p>
        </p:txBody>
      </p:sp>
      <p:sp>
        <p:nvSpPr>
          <p:cNvPr id="1157" name="Google Shape;1157;p93"/>
          <p:cNvSpPr txBox="1"/>
          <p:nvPr/>
        </p:nvSpPr>
        <p:spPr>
          <a:xfrm>
            <a:off x="457200" y="1433890"/>
            <a:ext cx="822498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dirty="0">
                <a:solidFill>
                  <a:schemeClr val="dk1"/>
                </a:solidFill>
                <a:latin typeface="Calibri"/>
                <a:ea typeface="Calibri"/>
                <a:cs typeface="Calibri"/>
                <a:sym typeface="Calibri"/>
              </a:rPr>
              <a:t>7) Lorsque le chargement est terminé (cf. la mention </a:t>
            </a:r>
            <a:r>
              <a:rPr lang="fr-FR" sz="1800" i="1" dirty="0" err="1">
                <a:solidFill>
                  <a:schemeClr val="dk1"/>
                </a:solidFill>
                <a:latin typeface="Calibri"/>
                <a:ea typeface="Calibri"/>
                <a:cs typeface="Calibri"/>
                <a:sym typeface="Calibri"/>
              </a:rPr>
              <a:t>Uploaded</a:t>
            </a:r>
            <a:r>
              <a:rPr lang="fr-FR" sz="1800" dirty="0">
                <a:solidFill>
                  <a:schemeClr val="dk1"/>
                </a:solidFill>
                <a:latin typeface="Calibri"/>
                <a:ea typeface="Calibri"/>
                <a:cs typeface="Calibri"/>
                <a:sym typeface="Calibri"/>
              </a:rPr>
              <a:t>), cliquer sur </a:t>
            </a:r>
            <a:r>
              <a:rPr lang="fr-FR" sz="1800" i="1" dirty="0" err="1">
                <a:solidFill>
                  <a:schemeClr val="dk1"/>
                </a:solidFill>
                <a:latin typeface="Calibri"/>
                <a:ea typeface="Calibri"/>
                <a:cs typeface="Calibri"/>
                <a:sym typeface="Calibri"/>
              </a:rPr>
              <a:t>Done</a:t>
            </a:r>
            <a:r>
              <a:rPr lang="fr-FR" sz="1800"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p:txBody>
      </p:sp>
      <p:sp>
        <p:nvSpPr>
          <p:cNvPr id="1158" name="Google Shape;1158;p93"/>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95</a:t>
            </a:fld>
            <a:endParaRPr/>
          </a:p>
        </p:txBody>
      </p:sp>
      <p:sp>
        <p:nvSpPr>
          <p:cNvPr id="1160" name="Google Shape;1160;p93"/>
          <p:cNvSpPr/>
          <p:nvPr/>
        </p:nvSpPr>
        <p:spPr>
          <a:xfrm rot="5400000">
            <a:off x="4311561" y="3737135"/>
            <a:ext cx="516255" cy="305435"/>
          </a:xfrm>
          <a:prstGeom prst="rightArrow">
            <a:avLst>
              <a:gd name="adj1" fmla="val 50000"/>
              <a:gd name="adj2" fmla="val 50000"/>
            </a:avLst>
          </a:prstGeom>
          <a:solidFill>
            <a:srgbClr val="5FA4B0"/>
          </a:solidFill>
          <a:ln w="25400" cap="flat" cmpd="sng">
            <a:solidFill>
              <a:srgbClr val="00707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5" name="Image 4">
            <a:extLst>
              <a:ext uri="{FF2B5EF4-FFF2-40B4-BE49-F238E27FC236}">
                <a16:creationId xmlns:a16="http://schemas.microsoft.com/office/drawing/2014/main" id="{36F55D33-84F5-6728-E607-91D5E2A547C5}"/>
              </a:ext>
            </a:extLst>
          </p:cNvPr>
          <p:cNvPicPr>
            <a:picLocks noChangeAspect="1"/>
          </p:cNvPicPr>
          <p:nvPr/>
        </p:nvPicPr>
        <p:blipFill>
          <a:blip r:embed="rId3"/>
          <a:stretch>
            <a:fillRect/>
          </a:stretch>
        </p:blipFill>
        <p:spPr>
          <a:xfrm>
            <a:off x="679490" y="1845150"/>
            <a:ext cx="7780399" cy="1729548"/>
          </a:xfrm>
          <a:prstGeom prst="rect">
            <a:avLst/>
          </a:prstGeom>
          <a:ln>
            <a:solidFill>
              <a:schemeClr val="tx1"/>
            </a:solidFill>
          </a:ln>
        </p:spPr>
      </p:pic>
      <p:pic>
        <p:nvPicPr>
          <p:cNvPr id="7" name="Image 6">
            <a:extLst>
              <a:ext uri="{FF2B5EF4-FFF2-40B4-BE49-F238E27FC236}">
                <a16:creationId xmlns:a16="http://schemas.microsoft.com/office/drawing/2014/main" id="{A4A5B228-3D55-35B7-C630-4AEBE745C29E}"/>
              </a:ext>
            </a:extLst>
          </p:cNvPr>
          <p:cNvPicPr>
            <a:picLocks noChangeAspect="1"/>
          </p:cNvPicPr>
          <p:nvPr/>
        </p:nvPicPr>
        <p:blipFill>
          <a:blip r:embed="rId4"/>
          <a:stretch>
            <a:fillRect/>
          </a:stretch>
        </p:blipFill>
        <p:spPr>
          <a:xfrm>
            <a:off x="1588391" y="4205007"/>
            <a:ext cx="5967218" cy="2483466"/>
          </a:xfrm>
          <a:prstGeom prst="rect">
            <a:avLst/>
          </a:prstGeom>
          <a:ln>
            <a:solidFill>
              <a:schemeClr val="tx1"/>
            </a:solidFill>
          </a:ln>
        </p:spPr>
      </p:pic>
      <p:sp>
        <p:nvSpPr>
          <p:cNvPr id="8" name="Rectangle à coins arrondis 16">
            <a:extLst>
              <a:ext uri="{FF2B5EF4-FFF2-40B4-BE49-F238E27FC236}">
                <a16:creationId xmlns:a16="http://schemas.microsoft.com/office/drawing/2014/main" id="{C7B88F27-99F3-DE8C-F6E5-521B9FE4FD8B}"/>
              </a:ext>
            </a:extLst>
          </p:cNvPr>
          <p:cNvSpPr/>
          <p:nvPr/>
        </p:nvSpPr>
        <p:spPr>
          <a:xfrm>
            <a:off x="6179306" y="6453957"/>
            <a:ext cx="402254" cy="191386"/>
          </a:xfrm>
          <a:prstGeom prst="roundRect">
            <a:avLst/>
          </a:prstGeom>
          <a:noFill/>
          <a:ln w="19050">
            <a:solidFill>
              <a:srgbClr val="0070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à coins arrondis 16">
            <a:extLst>
              <a:ext uri="{FF2B5EF4-FFF2-40B4-BE49-F238E27FC236}">
                <a16:creationId xmlns:a16="http://schemas.microsoft.com/office/drawing/2014/main" id="{C4095BC9-EB22-97CA-47F7-0D1D001A267A}"/>
              </a:ext>
            </a:extLst>
          </p:cNvPr>
          <p:cNvSpPr/>
          <p:nvPr/>
        </p:nvSpPr>
        <p:spPr>
          <a:xfrm>
            <a:off x="7153355" y="4179879"/>
            <a:ext cx="402254" cy="253895"/>
          </a:xfrm>
          <a:prstGeom prst="roundRect">
            <a:avLst/>
          </a:prstGeom>
          <a:noFill/>
          <a:ln w="19050">
            <a:solidFill>
              <a:srgbClr val="0070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ZoneTexte 9">
            <a:extLst>
              <a:ext uri="{FF2B5EF4-FFF2-40B4-BE49-F238E27FC236}">
                <a16:creationId xmlns:a16="http://schemas.microsoft.com/office/drawing/2014/main" id="{C3C6EF17-74CB-1434-5F25-C449CBDB0701}"/>
              </a:ext>
            </a:extLst>
          </p:cNvPr>
          <p:cNvSpPr txBox="1"/>
          <p:nvPr/>
        </p:nvSpPr>
        <p:spPr>
          <a:xfrm>
            <a:off x="5911701" y="6400792"/>
            <a:ext cx="284052" cy="307777"/>
          </a:xfrm>
          <a:prstGeom prst="rect">
            <a:avLst/>
          </a:prstGeom>
          <a:noFill/>
          <a:ln>
            <a:noFill/>
          </a:ln>
        </p:spPr>
        <p:txBody>
          <a:bodyPr wrap="none" rtlCol="0">
            <a:spAutoFit/>
          </a:bodyPr>
          <a:lstStyle/>
          <a:p>
            <a:r>
              <a:rPr lang="fr-FR" dirty="0">
                <a:solidFill>
                  <a:srgbClr val="00707F"/>
                </a:solidFill>
              </a:rPr>
              <a:t>1</a:t>
            </a:r>
          </a:p>
        </p:txBody>
      </p:sp>
      <p:sp>
        <p:nvSpPr>
          <p:cNvPr id="11" name="ZoneTexte 10">
            <a:extLst>
              <a:ext uri="{FF2B5EF4-FFF2-40B4-BE49-F238E27FC236}">
                <a16:creationId xmlns:a16="http://schemas.microsoft.com/office/drawing/2014/main" id="{6D392299-3E6C-FEB9-ACE5-5CAE37C46CCA}"/>
              </a:ext>
            </a:extLst>
          </p:cNvPr>
          <p:cNvSpPr txBox="1"/>
          <p:nvPr/>
        </p:nvSpPr>
        <p:spPr>
          <a:xfrm>
            <a:off x="7212456" y="4382097"/>
            <a:ext cx="284052" cy="307777"/>
          </a:xfrm>
          <a:prstGeom prst="rect">
            <a:avLst/>
          </a:prstGeom>
          <a:noFill/>
          <a:ln>
            <a:noFill/>
          </a:ln>
        </p:spPr>
        <p:txBody>
          <a:bodyPr wrap="none" rtlCol="0">
            <a:spAutoFit/>
          </a:bodyPr>
          <a:lstStyle/>
          <a:p>
            <a:r>
              <a:rPr lang="fr-FR" dirty="0">
                <a:solidFill>
                  <a:srgbClr val="00707F"/>
                </a:solidFill>
              </a:rPr>
              <a:t>2</a:t>
            </a:r>
          </a:p>
        </p:txBody>
      </p:sp>
    </p:spTree>
    <p:extLst>
      <p:ext uri="{BB962C8B-B14F-4D97-AF65-F5344CB8AC3E}">
        <p14:creationId xmlns:p14="http://schemas.microsoft.com/office/powerpoint/2010/main" val="268446885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pic>
        <p:nvPicPr>
          <p:cNvPr id="3" name="Image 2">
            <a:extLst>
              <a:ext uri="{FF2B5EF4-FFF2-40B4-BE49-F238E27FC236}">
                <a16:creationId xmlns:a16="http://schemas.microsoft.com/office/drawing/2014/main" id="{3A6E9B70-79A9-8965-4C56-C4F4D5A27034}"/>
              </a:ext>
            </a:extLst>
          </p:cNvPr>
          <p:cNvPicPr>
            <a:picLocks noChangeAspect="1"/>
          </p:cNvPicPr>
          <p:nvPr/>
        </p:nvPicPr>
        <p:blipFill>
          <a:blip r:embed="rId3"/>
          <a:stretch>
            <a:fillRect/>
          </a:stretch>
        </p:blipFill>
        <p:spPr>
          <a:xfrm>
            <a:off x="967516" y="2849197"/>
            <a:ext cx="7208968" cy="1860379"/>
          </a:xfrm>
          <a:prstGeom prst="rect">
            <a:avLst/>
          </a:prstGeom>
          <a:ln>
            <a:solidFill>
              <a:schemeClr val="tx1"/>
            </a:solidFill>
          </a:ln>
        </p:spPr>
      </p:pic>
      <p:sp>
        <p:nvSpPr>
          <p:cNvPr id="1167" name="Google Shape;1167;p94"/>
          <p:cNvSpPr txBox="1"/>
          <p:nvPr/>
        </p:nvSpPr>
        <p:spPr>
          <a:xfrm>
            <a:off x="457200" y="532402"/>
            <a:ext cx="8229600" cy="60216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5FA3B0"/>
              </a:buClr>
              <a:buSzPts val="3000"/>
              <a:buFont typeface="Calibri"/>
              <a:buNone/>
            </a:pPr>
            <a:r>
              <a:rPr lang="fr-FR" sz="3000" b="0" i="0" dirty="0">
                <a:solidFill>
                  <a:srgbClr val="00707F"/>
                </a:solidFill>
                <a:latin typeface="Calibri"/>
                <a:ea typeface="Calibri"/>
                <a:cs typeface="Calibri"/>
                <a:sym typeface="Calibri"/>
              </a:rPr>
              <a:t>Traiter une demande de numérisation (5)</a:t>
            </a:r>
            <a:endParaRPr sz="3000" b="0" i="0" dirty="0">
              <a:solidFill>
                <a:srgbClr val="00707F"/>
              </a:solidFill>
              <a:latin typeface="Calibri"/>
              <a:ea typeface="Calibri"/>
              <a:cs typeface="Calibri"/>
              <a:sym typeface="Calibri"/>
            </a:endParaRPr>
          </a:p>
        </p:txBody>
      </p:sp>
      <p:sp>
        <p:nvSpPr>
          <p:cNvPr id="1168" name="Google Shape;1168;p94"/>
          <p:cNvSpPr txBox="1"/>
          <p:nvPr/>
        </p:nvSpPr>
        <p:spPr>
          <a:xfrm>
            <a:off x="457200" y="1323829"/>
            <a:ext cx="8224981" cy="153884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600" dirty="0">
                <a:solidFill>
                  <a:schemeClr val="dk1"/>
                </a:solidFill>
                <a:latin typeface="Calibri"/>
                <a:ea typeface="Calibri"/>
                <a:cs typeface="Calibri"/>
                <a:sym typeface="Calibri"/>
              </a:rPr>
              <a:t>Remarques :</a:t>
            </a:r>
            <a:endParaRPr sz="16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600"/>
              <a:buFont typeface="Calibri"/>
              <a:buAutoNum type="arabicParenR"/>
            </a:pPr>
            <a:r>
              <a:rPr lang="fr-FR" sz="1600" dirty="0">
                <a:solidFill>
                  <a:schemeClr val="dk1"/>
                </a:solidFill>
                <a:latin typeface="Calibri"/>
                <a:ea typeface="Calibri"/>
                <a:cs typeface="Calibri"/>
                <a:sym typeface="Calibri"/>
              </a:rPr>
              <a:t>Si le fichier dépasse 25 MB pour les usagers </a:t>
            </a:r>
            <a:r>
              <a:rPr lang="fr-FR" sz="1600" dirty="0" err="1">
                <a:solidFill>
                  <a:schemeClr val="dk1"/>
                </a:solidFill>
                <a:latin typeface="Calibri"/>
                <a:ea typeface="Calibri"/>
                <a:cs typeface="Calibri"/>
                <a:sym typeface="Calibri"/>
              </a:rPr>
              <a:t>ULiège</a:t>
            </a:r>
            <a:r>
              <a:rPr lang="fr-FR" sz="1600" dirty="0">
                <a:solidFill>
                  <a:schemeClr val="dk1"/>
                </a:solidFill>
                <a:latin typeface="Calibri"/>
                <a:ea typeface="Calibri"/>
                <a:cs typeface="Calibri"/>
                <a:sym typeface="Calibri"/>
              </a:rPr>
              <a:t> ou 17 MB pour le PIB et les usagers BX (cette information figure sur le bordereau), il faut utiliser un service de partage de fichiers</a:t>
            </a:r>
          </a:p>
          <a:p>
            <a:pPr marL="342900" marR="0" lvl="0" indent="-342900" algn="l" rtl="0">
              <a:spcBef>
                <a:spcPts val="0"/>
              </a:spcBef>
              <a:spcAft>
                <a:spcPts val="0"/>
              </a:spcAft>
              <a:buClr>
                <a:schemeClr val="dk1"/>
              </a:buClr>
              <a:buSzPts val="1600"/>
              <a:buFont typeface="Calibri"/>
              <a:buAutoNum type="arabicParenR"/>
            </a:pPr>
            <a:endParaRPr lang="fr-FR" dirty="0">
              <a:ea typeface="Calibri"/>
            </a:endParaRPr>
          </a:p>
          <a:p>
            <a:pPr marL="342900" marR="0" lvl="0" indent="-342900" algn="l" rtl="0">
              <a:spcBef>
                <a:spcPts val="0"/>
              </a:spcBef>
              <a:spcAft>
                <a:spcPts val="0"/>
              </a:spcAft>
              <a:buClr>
                <a:schemeClr val="dk1"/>
              </a:buClr>
              <a:buSzPts val="1600"/>
              <a:buFont typeface="Calibri"/>
              <a:buAutoNum type="arabicParenR"/>
            </a:pPr>
            <a:r>
              <a:rPr lang="fr-FR" sz="1600" b="1" dirty="0">
                <a:solidFill>
                  <a:schemeClr val="dk1"/>
                </a:solidFill>
                <a:latin typeface="Calibri"/>
                <a:ea typeface="Calibri"/>
                <a:cs typeface="Calibri"/>
                <a:sym typeface="Calibri"/>
              </a:rPr>
              <a:t>Cas de plusieurs demandes sur le même document</a:t>
            </a:r>
            <a:r>
              <a:rPr lang="fr-FR" sz="1600" dirty="0">
                <a:solidFill>
                  <a:schemeClr val="dk1"/>
                </a:solidFill>
                <a:latin typeface="Calibri"/>
                <a:ea typeface="Calibri"/>
                <a:cs typeface="Calibri"/>
                <a:sym typeface="Calibri"/>
              </a:rPr>
              <a:t> : on ne le voit pas directement dans la liste des tâches. Pour les repérer, cliquer sur le nombre dans le champ </a:t>
            </a:r>
            <a:r>
              <a:rPr lang="fr-FR" sz="1600" i="1" dirty="0" err="1">
                <a:solidFill>
                  <a:schemeClr val="dk1"/>
                </a:solidFill>
                <a:latin typeface="Calibri"/>
                <a:ea typeface="Calibri"/>
                <a:cs typeface="Calibri"/>
                <a:sym typeface="Calibri"/>
              </a:rPr>
              <a:t>Requests</a:t>
            </a:r>
            <a:r>
              <a:rPr lang="fr-FR" sz="1600" dirty="0">
                <a:solidFill>
                  <a:schemeClr val="dk1"/>
                </a:solidFill>
                <a:latin typeface="Calibri"/>
                <a:ea typeface="Calibri"/>
                <a:cs typeface="Calibri"/>
                <a:sym typeface="Calibri"/>
              </a:rPr>
              <a:t> :</a:t>
            </a:r>
            <a:endParaRPr sz="1600" dirty="0">
              <a:solidFill>
                <a:schemeClr val="dk1"/>
              </a:solidFill>
              <a:latin typeface="Calibri"/>
              <a:ea typeface="Calibri"/>
              <a:cs typeface="Calibri"/>
              <a:sym typeface="Calibri"/>
            </a:endParaRPr>
          </a:p>
        </p:txBody>
      </p:sp>
      <p:sp>
        <p:nvSpPr>
          <p:cNvPr id="1169" name="Google Shape;1169;p94"/>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96</a:t>
            </a:fld>
            <a:endParaRPr/>
          </a:p>
        </p:txBody>
      </p:sp>
      <p:sp>
        <p:nvSpPr>
          <p:cNvPr id="1171" name="Google Shape;1171;p94"/>
          <p:cNvSpPr/>
          <p:nvPr/>
        </p:nvSpPr>
        <p:spPr>
          <a:xfrm rot="5400000">
            <a:off x="4401413" y="4813693"/>
            <a:ext cx="336552" cy="224833"/>
          </a:xfrm>
          <a:prstGeom prst="rightArrow">
            <a:avLst>
              <a:gd name="adj1" fmla="val 50000"/>
              <a:gd name="adj2" fmla="val 50000"/>
            </a:avLst>
          </a:prstGeom>
          <a:solidFill>
            <a:srgbClr val="5FA4B0"/>
          </a:solidFill>
          <a:ln w="25400" cap="flat" cmpd="sng">
            <a:solidFill>
              <a:srgbClr val="00707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 name="Rectangle à coins arrondis 16">
            <a:extLst>
              <a:ext uri="{FF2B5EF4-FFF2-40B4-BE49-F238E27FC236}">
                <a16:creationId xmlns:a16="http://schemas.microsoft.com/office/drawing/2014/main" id="{7F3B68C5-9896-CAB9-CD01-EE122B2D5B04}"/>
              </a:ext>
            </a:extLst>
          </p:cNvPr>
          <p:cNvSpPr/>
          <p:nvPr/>
        </p:nvSpPr>
        <p:spPr>
          <a:xfrm>
            <a:off x="5415073" y="4140420"/>
            <a:ext cx="321333" cy="206110"/>
          </a:xfrm>
          <a:prstGeom prst="roundRect">
            <a:avLst/>
          </a:prstGeom>
          <a:noFill/>
          <a:ln w="19050">
            <a:solidFill>
              <a:srgbClr val="0070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73" name="Google Shape;1173;p94"/>
          <p:cNvPicPr preferRelativeResize="0"/>
          <p:nvPr/>
        </p:nvPicPr>
        <p:blipFill rotWithShape="1">
          <a:blip r:embed="rId4">
            <a:alphaModFix/>
          </a:blip>
          <a:srcRect/>
          <a:stretch/>
        </p:blipFill>
        <p:spPr>
          <a:xfrm rot="-4569030">
            <a:off x="5637577" y="4110236"/>
            <a:ext cx="480816" cy="750597"/>
          </a:xfrm>
          <a:prstGeom prst="rect">
            <a:avLst/>
          </a:prstGeom>
          <a:noFill/>
          <a:ln>
            <a:noFill/>
          </a:ln>
        </p:spPr>
      </p:pic>
      <p:pic>
        <p:nvPicPr>
          <p:cNvPr id="6" name="Image 5">
            <a:extLst>
              <a:ext uri="{FF2B5EF4-FFF2-40B4-BE49-F238E27FC236}">
                <a16:creationId xmlns:a16="http://schemas.microsoft.com/office/drawing/2014/main" id="{9CD090D7-15D9-EB7D-081A-091C3E93B49C}"/>
              </a:ext>
            </a:extLst>
          </p:cNvPr>
          <p:cNvPicPr>
            <a:picLocks noChangeAspect="1"/>
          </p:cNvPicPr>
          <p:nvPr/>
        </p:nvPicPr>
        <p:blipFill>
          <a:blip r:embed="rId5"/>
          <a:stretch>
            <a:fillRect/>
          </a:stretch>
        </p:blipFill>
        <p:spPr>
          <a:xfrm>
            <a:off x="1022227" y="5151067"/>
            <a:ext cx="7099545" cy="1567890"/>
          </a:xfrm>
          <a:prstGeom prst="rect">
            <a:avLst/>
          </a:prstGeom>
          <a:ln>
            <a:solidFill>
              <a:schemeClr val="tx1"/>
            </a:solidFill>
          </a:ln>
        </p:spPr>
      </p:pic>
    </p:spTree>
    <p:extLst>
      <p:ext uri="{BB962C8B-B14F-4D97-AF65-F5344CB8AC3E}">
        <p14:creationId xmlns:p14="http://schemas.microsoft.com/office/powerpoint/2010/main" val="119758306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1178"/>
        <p:cNvGrpSpPr/>
        <p:nvPr/>
      </p:nvGrpSpPr>
      <p:grpSpPr>
        <a:xfrm>
          <a:off x="0" y="0"/>
          <a:ext cx="0" cy="0"/>
          <a:chOff x="0" y="0"/>
          <a:chExt cx="0" cy="0"/>
        </a:xfrm>
      </p:grpSpPr>
      <p:sp>
        <p:nvSpPr>
          <p:cNvPr id="1179" name="Google Shape;1179;gc676683eab_0_0"/>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5FA3B0"/>
              </a:buClr>
              <a:buSzPts val="3000"/>
              <a:buFont typeface="Calibri"/>
              <a:buNone/>
            </a:pPr>
            <a:r>
              <a:rPr lang="fr-FR" sz="3000" dirty="0"/>
              <a:t>Traiter une demande de numérisation (6)</a:t>
            </a:r>
            <a:endParaRPr dirty="0"/>
          </a:p>
        </p:txBody>
      </p:sp>
      <p:sp>
        <p:nvSpPr>
          <p:cNvPr id="1180" name="Google Shape;1180;gc676683eab_0_0"/>
          <p:cNvSpPr txBox="1">
            <a:spLocks noGrp="1"/>
          </p:cNvSpPr>
          <p:nvPr>
            <p:ph type="body" idx="1"/>
          </p:nvPr>
        </p:nvSpPr>
        <p:spPr>
          <a:prstGeom prst="rect">
            <a:avLst/>
          </a:prstGeom>
        </p:spPr>
        <p:txBody>
          <a:bodyPr spcFirstLastPara="1" wrap="square" lIns="91425" tIns="45700" rIns="91425" bIns="45700" anchor="t" anchorCtr="0">
            <a:normAutofit/>
          </a:bodyPr>
          <a:lstStyle/>
          <a:p>
            <a:pPr marL="0" lvl="0" indent="0" algn="l" rtl="0">
              <a:spcBef>
                <a:spcPts val="360"/>
              </a:spcBef>
              <a:spcAft>
                <a:spcPts val="0"/>
              </a:spcAft>
              <a:buNone/>
            </a:pPr>
            <a:r>
              <a:rPr lang="fr-FR" sz="1600" dirty="0"/>
              <a:t>Après avoir traité la première demande, dans le menu </a:t>
            </a:r>
            <a:r>
              <a:rPr lang="fr-FR" sz="1600" i="1" dirty="0" err="1"/>
              <a:t>Fulfillment</a:t>
            </a:r>
            <a:r>
              <a:rPr lang="fr-FR" sz="1600" dirty="0"/>
              <a:t>, sélectionner </a:t>
            </a:r>
            <a:r>
              <a:rPr lang="fr-FR" sz="1600" i="1" dirty="0"/>
              <a:t>Monitor </a:t>
            </a:r>
            <a:r>
              <a:rPr lang="fr-FR" sz="1600" i="1" dirty="0" err="1"/>
              <a:t>Requests</a:t>
            </a:r>
            <a:r>
              <a:rPr lang="fr-FR" sz="1600" i="1" dirty="0"/>
              <a:t> &amp; Item </a:t>
            </a:r>
            <a:r>
              <a:rPr lang="fr-FR" sz="1600" i="1" dirty="0" err="1"/>
              <a:t>Processes</a:t>
            </a:r>
            <a:r>
              <a:rPr lang="fr-FR" sz="1600" dirty="0"/>
              <a:t> </a:t>
            </a:r>
            <a:endParaRPr sz="1600" dirty="0"/>
          </a:p>
          <a:p>
            <a:pPr marL="0" lvl="0" indent="0" algn="l" rtl="0">
              <a:spcBef>
                <a:spcPts val="360"/>
              </a:spcBef>
              <a:spcAft>
                <a:spcPts val="0"/>
              </a:spcAft>
              <a:buNone/>
            </a:pPr>
            <a:endParaRPr sz="1600" dirty="0"/>
          </a:p>
          <a:p>
            <a:pPr marL="0" lvl="0" indent="0" algn="l" rtl="0">
              <a:spcBef>
                <a:spcPts val="360"/>
              </a:spcBef>
              <a:spcAft>
                <a:spcPts val="0"/>
              </a:spcAft>
              <a:buNone/>
            </a:pPr>
            <a:endParaRPr sz="1600" dirty="0"/>
          </a:p>
          <a:p>
            <a:pPr marL="0" lvl="0" indent="0" algn="l" rtl="0">
              <a:spcBef>
                <a:spcPts val="360"/>
              </a:spcBef>
              <a:spcAft>
                <a:spcPts val="0"/>
              </a:spcAft>
              <a:buNone/>
            </a:pPr>
            <a:endParaRPr sz="1600" dirty="0"/>
          </a:p>
          <a:p>
            <a:pPr marL="0" lvl="0" indent="0" algn="l" rtl="0">
              <a:spcBef>
                <a:spcPts val="360"/>
              </a:spcBef>
              <a:spcAft>
                <a:spcPts val="0"/>
              </a:spcAft>
              <a:buNone/>
            </a:pPr>
            <a:endParaRPr sz="1600" dirty="0"/>
          </a:p>
          <a:p>
            <a:pPr marL="0" lvl="0" indent="0" algn="l" rtl="0">
              <a:spcBef>
                <a:spcPts val="360"/>
              </a:spcBef>
              <a:spcAft>
                <a:spcPts val="0"/>
              </a:spcAft>
              <a:buNone/>
            </a:pPr>
            <a:endParaRPr sz="1600" dirty="0"/>
          </a:p>
          <a:p>
            <a:pPr marL="0" lvl="0" indent="0" algn="l" rtl="0">
              <a:spcBef>
                <a:spcPts val="360"/>
              </a:spcBef>
              <a:spcAft>
                <a:spcPts val="0"/>
              </a:spcAft>
              <a:buNone/>
            </a:pPr>
            <a:endParaRPr lang="fr-FR" sz="1600" dirty="0"/>
          </a:p>
          <a:p>
            <a:pPr marL="0" lvl="0" indent="0" algn="l" rtl="0">
              <a:spcBef>
                <a:spcPts val="360"/>
              </a:spcBef>
              <a:spcAft>
                <a:spcPts val="0"/>
              </a:spcAft>
              <a:buNone/>
            </a:pPr>
            <a:r>
              <a:rPr lang="fr-FR" sz="1600" dirty="0"/>
              <a:t>Repérer les autres demandes en faisant par exemple une recherche sur le titre et copier l’identifiant de la demande :</a:t>
            </a:r>
            <a:endParaRPr sz="2000" dirty="0"/>
          </a:p>
        </p:txBody>
      </p:sp>
      <p:sp>
        <p:nvSpPr>
          <p:cNvPr id="1181" name="Google Shape;1181;gc676683eab_0_0"/>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fr-FR"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97</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pic>
        <p:nvPicPr>
          <p:cNvPr id="2" name="Image 1">
            <a:extLst>
              <a:ext uri="{FF2B5EF4-FFF2-40B4-BE49-F238E27FC236}">
                <a16:creationId xmlns:a16="http://schemas.microsoft.com/office/drawing/2014/main" id="{1E1FF819-5376-1BC9-6DE2-E6A4774224F3}"/>
              </a:ext>
            </a:extLst>
          </p:cNvPr>
          <p:cNvPicPr>
            <a:picLocks noChangeAspect="1"/>
          </p:cNvPicPr>
          <p:nvPr/>
        </p:nvPicPr>
        <p:blipFill>
          <a:blip r:embed="rId3"/>
          <a:stretch>
            <a:fillRect/>
          </a:stretch>
        </p:blipFill>
        <p:spPr>
          <a:xfrm>
            <a:off x="2275207" y="1656774"/>
            <a:ext cx="4593586" cy="1992806"/>
          </a:xfrm>
          <a:prstGeom prst="rect">
            <a:avLst/>
          </a:prstGeom>
          <a:ln>
            <a:solidFill>
              <a:schemeClr val="tx1"/>
            </a:solidFill>
          </a:ln>
        </p:spPr>
      </p:pic>
      <p:pic>
        <p:nvPicPr>
          <p:cNvPr id="4" name="Image 3" descr="Une image contenant texte&#10;&#10;Description générée automatiquement">
            <a:extLst>
              <a:ext uri="{FF2B5EF4-FFF2-40B4-BE49-F238E27FC236}">
                <a16:creationId xmlns:a16="http://schemas.microsoft.com/office/drawing/2014/main" id="{982DF033-A43C-D19A-F29A-FBD542BD81B7}"/>
              </a:ext>
            </a:extLst>
          </p:cNvPr>
          <p:cNvPicPr>
            <a:picLocks noChangeAspect="1"/>
          </p:cNvPicPr>
          <p:nvPr/>
        </p:nvPicPr>
        <p:blipFill>
          <a:blip r:embed="rId4"/>
          <a:stretch>
            <a:fillRect/>
          </a:stretch>
        </p:blipFill>
        <p:spPr>
          <a:xfrm>
            <a:off x="935665" y="4219820"/>
            <a:ext cx="7272670" cy="2501655"/>
          </a:xfrm>
          <a:prstGeom prst="rect">
            <a:avLst/>
          </a:prstGeom>
          <a:ln>
            <a:solidFill>
              <a:schemeClr val="tx1"/>
            </a:solidFill>
          </a:ln>
        </p:spPr>
      </p:pic>
      <p:sp>
        <p:nvSpPr>
          <p:cNvPr id="5" name="Rectangle à coins arrondis 16">
            <a:extLst>
              <a:ext uri="{FF2B5EF4-FFF2-40B4-BE49-F238E27FC236}">
                <a16:creationId xmlns:a16="http://schemas.microsoft.com/office/drawing/2014/main" id="{D696B263-160A-9AE4-8BD7-D1B4F6F36CDC}"/>
              </a:ext>
            </a:extLst>
          </p:cNvPr>
          <p:cNvSpPr/>
          <p:nvPr/>
        </p:nvSpPr>
        <p:spPr>
          <a:xfrm>
            <a:off x="3074585" y="3429001"/>
            <a:ext cx="1667535" cy="195508"/>
          </a:xfrm>
          <a:prstGeom prst="roundRect">
            <a:avLst/>
          </a:prstGeom>
          <a:noFill/>
          <a:ln w="19050">
            <a:solidFill>
              <a:srgbClr val="0070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6" name="Rectangle à coins arrondis 16">
            <a:extLst>
              <a:ext uri="{FF2B5EF4-FFF2-40B4-BE49-F238E27FC236}">
                <a16:creationId xmlns:a16="http://schemas.microsoft.com/office/drawing/2014/main" id="{039EF2BB-8836-FA1F-8459-10B28AE3F124}"/>
              </a:ext>
            </a:extLst>
          </p:cNvPr>
          <p:cNvSpPr/>
          <p:nvPr/>
        </p:nvSpPr>
        <p:spPr>
          <a:xfrm>
            <a:off x="1192624" y="4182029"/>
            <a:ext cx="3007236" cy="336812"/>
          </a:xfrm>
          <a:prstGeom prst="roundRect">
            <a:avLst/>
          </a:prstGeom>
          <a:noFill/>
          <a:ln w="19050">
            <a:solidFill>
              <a:srgbClr val="0070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7" name="Rectangle à coins arrondis 16">
            <a:extLst>
              <a:ext uri="{FF2B5EF4-FFF2-40B4-BE49-F238E27FC236}">
                <a16:creationId xmlns:a16="http://schemas.microsoft.com/office/drawing/2014/main" id="{D223C55E-E631-9071-53CD-C3AC4EFA8A33}"/>
              </a:ext>
            </a:extLst>
          </p:cNvPr>
          <p:cNvSpPr/>
          <p:nvPr/>
        </p:nvSpPr>
        <p:spPr>
          <a:xfrm>
            <a:off x="2915098" y="5877480"/>
            <a:ext cx="1061479" cy="183079"/>
          </a:xfrm>
          <a:prstGeom prst="roundRect">
            <a:avLst/>
          </a:prstGeom>
          <a:noFill/>
          <a:ln w="19050">
            <a:solidFill>
              <a:srgbClr val="0070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9" name="ZoneTexte 8">
            <a:extLst>
              <a:ext uri="{FF2B5EF4-FFF2-40B4-BE49-F238E27FC236}">
                <a16:creationId xmlns:a16="http://schemas.microsoft.com/office/drawing/2014/main" id="{CA060DF4-4B7B-E464-5B21-013B3504D776}"/>
              </a:ext>
            </a:extLst>
          </p:cNvPr>
          <p:cNvSpPr txBox="1"/>
          <p:nvPr/>
        </p:nvSpPr>
        <p:spPr>
          <a:xfrm>
            <a:off x="4167961" y="4194749"/>
            <a:ext cx="284052" cy="307777"/>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400" b="0" i="0" u="none" strike="noStrike" kern="0" cap="none" spc="0" normalizeH="0" baseline="0" noProof="0" dirty="0">
                <a:ln>
                  <a:noFill/>
                </a:ln>
                <a:solidFill>
                  <a:srgbClr val="00707F"/>
                </a:solidFill>
                <a:effectLst/>
                <a:uLnTx/>
                <a:uFillTx/>
                <a:latin typeface="Arial"/>
                <a:cs typeface="Arial"/>
                <a:sym typeface="Arial"/>
              </a:rPr>
              <a:t>1</a:t>
            </a:r>
          </a:p>
        </p:txBody>
      </p:sp>
      <p:sp>
        <p:nvSpPr>
          <p:cNvPr id="11" name="ZoneTexte 10">
            <a:extLst>
              <a:ext uri="{FF2B5EF4-FFF2-40B4-BE49-F238E27FC236}">
                <a16:creationId xmlns:a16="http://schemas.microsoft.com/office/drawing/2014/main" id="{B6FDBE41-31C9-70C7-3253-045E1DE1688D}"/>
              </a:ext>
            </a:extLst>
          </p:cNvPr>
          <p:cNvSpPr txBox="1"/>
          <p:nvPr/>
        </p:nvSpPr>
        <p:spPr>
          <a:xfrm>
            <a:off x="3937074" y="5826543"/>
            <a:ext cx="284052" cy="307777"/>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400" b="0" i="0" u="none" strike="noStrike" kern="0" cap="none" spc="0" normalizeH="0" baseline="0" noProof="0" dirty="0">
                <a:ln>
                  <a:noFill/>
                </a:ln>
                <a:solidFill>
                  <a:srgbClr val="00707F"/>
                </a:solidFill>
                <a:effectLst/>
                <a:uLnTx/>
                <a:uFillTx/>
                <a:latin typeface="Arial"/>
                <a:cs typeface="Arial"/>
                <a:sym typeface="Arial"/>
              </a:rPr>
              <a:t>2</a:t>
            </a:r>
          </a:p>
        </p:txBody>
      </p:sp>
    </p:spTree>
    <p:extLst>
      <p:ext uri="{BB962C8B-B14F-4D97-AF65-F5344CB8AC3E}">
        <p14:creationId xmlns:p14="http://schemas.microsoft.com/office/powerpoint/2010/main" val="204831789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1188"/>
        <p:cNvGrpSpPr/>
        <p:nvPr/>
      </p:nvGrpSpPr>
      <p:grpSpPr>
        <a:xfrm>
          <a:off x="0" y="0"/>
          <a:ext cx="0" cy="0"/>
          <a:chOff x="0" y="0"/>
          <a:chExt cx="0" cy="0"/>
        </a:xfrm>
      </p:grpSpPr>
      <p:sp>
        <p:nvSpPr>
          <p:cNvPr id="1189" name="Google Shape;1189;p9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fr-FR"/>
              <a:t>Formation FF1</a:t>
            </a:r>
            <a:endParaRPr/>
          </a:p>
        </p:txBody>
      </p:sp>
      <p:sp>
        <p:nvSpPr>
          <p:cNvPr id="1190" name="Google Shape;1190;p95"/>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98</a:t>
            </a:fld>
            <a:endParaRPr/>
          </a:p>
        </p:txBody>
      </p:sp>
      <p:sp>
        <p:nvSpPr>
          <p:cNvPr id="1191" name="Google Shape;1191;p9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FA3B0"/>
              </a:buClr>
              <a:buSzPts val="4000"/>
              <a:buFont typeface="Calibri"/>
              <a:buNone/>
            </a:pPr>
            <a:r>
              <a:rPr lang="fr-FR" sz="4000" b="1"/>
              <a:t>Merci de votre attention</a:t>
            </a:r>
            <a:br>
              <a:rPr lang="fr-FR" sz="4000" b="1"/>
            </a:br>
            <a:r>
              <a:rPr lang="fr-FR" sz="4000" b="1"/>
              <a:t>Vous avez des questions?</a:t>
            </a:r>
            <a:endParaRPr sz="4000" b="1"/>
          </a:p>
        </p:txBody>
      </p:sp>
    </p:spTree>
    <p:extLst>
      <p:ext uri="{BB962C8B-B14F-4D97-AF65-F5344CB8AC3E}">
        <p14:creationId xmlns:p14="http://schemas.microsoft.com/office/powerpoint/2010/main" val="167155563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1196"/>
        <p:cNvGrpSpPr/>
        <p:nvPr/>
      </p:nvGrpSpPr>
      <p:grpSpPr>
        <a:xfrm>
          <a:off x="0" y="0"/>
          <a:ext cx="0" cy="0"/>
          <a:chOff x="0" y="0"/>
          <a:chExt cx="0" cy="0"/>
        </a:xfrm>
      </p:grpSpPr>
    </p:spTree>
    <p:extLst>
      <p:ext uri="{BB962C8B-B14F-4D97-AF65-F5344CB8AC3E}">
        <p14:creationId xmlns:p14="http://schemas.microsoft.com/office/powerpoint/2010/main" val="4083869700"/>
      </p:ext>
    </p:extLst>
  </p:cSld>
  <p:clrMapOvr>
    <a:masterClrMapping/>
  </p:clrMapOvr>
</p:sld>
</file>

<file path=ppt/theme/theme1.xml><?xml version="1.0" encoding="utf-8"?>
<a:theme xmlns:a="http://schemas.openxmlformats.org/drawingml/2006/main" name="1_Thème Office">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Thème Office">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4810</Words>
  <Application>Microsoft Office PowerPoint</Application>
  <PresentationFormat>Affichage à l'écran (4:3)</PresentationFormat>
  <Paragraphs>737</Paragraphs>
  <Slides>99</Slides>
  <Notes>93</Notes>
  <HiddenSlides>0</HiddenSlides>
  <MMClips>0</MMClips>
  <ScaleCrop>false</ScaleCrop>
  <HeadingPairs>
    <vt:vector size="6" baseType="variant">
      <vt:variant>
        <vt:lpstr>Polices utilisées</vt:lpstr>
      </vt:variant>
      <vt:variant>
        <vt:i4>6</vt:i4>
      </vt:variant>
      <vt:variant>
        <vt:lpstr>Thème</vt:lpstr>
      </vt:variant>
      <vt:variant>
        <vt:i4>3</vt:i4>
      </vt:variant>
      <vt:variant>
        <vt:lpstr>Titres des diapositives</vt:lpstr>
      </vt:variant>
      <vt:variant>
        <vt:i4>99</vt:i4>
      </vt:variant>
    </vt:vector>
  </HeadingPairs>
  <TitlesOfParts>
    <vt:vector size="108" baseType="lpstr">
      <vt:lpstr>Arial</vt:lpstr>
      <vt:lpstr>Calibri</vt:lpstr>
      <vt:lpstr>Merriweather Sans</vt:lpstr>
      <vt:lpstr>Noto Sans Symbols</vt:lpstr>
      <vt:lpstr>Source Sans Pro</vt:lpstr>
      <vt:lpstr>Wingdings</vt:lpstr>
      <vt:lpstr>1_Thème Office</vt:lpstr>
      <vt:lpstr>Thème Office</vt:lpstr>
      <vt:lpstr>2_Thème Office</vt:lpstr>
      <vt:lpstr>ALMA Fulfillment Formation de base</vt:lpstr>
      <vt:lpstr>Introduction générale Notions fondamentales Fiche d’un lecteur Prêts Retours Requests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Trier et filtrer</vt:lpstr>
      <vt:lpstr>Présentation PowerPoint</vt:lpstr>
      <vt:lpstr>Présentation PowerPoint</vt:lpstr>
      <vt:lpstr>Présentation PowerPoint</vt:lpstr>
      <vt:lpstr>Présentation PowerPoint</vt:lpstr>
      <vt:lpstr>Présentation PowerPoint</vt:lpstr>
      <vt:lpstr>Règles de circulation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Visualiser les requests &gt; accès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Traiter une demande de numérisation (6)</vt:lpstr>
      <vt:lpstr>Merci de votre attention Vous avez des questions?</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Formation ALMA Fulfillment 1</dc:title>
  <dc:creator>Sophie Minon</dc:creator>
  <cp:lastModifiedBy>Prosmans Fabienne</cp:lastModifiedBy>
  <cp:revision>140</cp:revision>
  <dcterms:created xsi:type="dcterms:W3CDTF">2018-04-18T15:28:21Z</dcterms:created>
  <dcterms:modified xsi:type="dcterms:W3CDTF">2024-03-25T10:11:06Z</dcterms:modified>
</cp:coreProperties>
</file>