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Lst>
  <p:notesMasterIdLst>
    <p:notesMasterId r:id="rId19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565" r:id="rId22"/>
    <p:sldId id="548" r:id="rId23"/>
    <p:sldId id="549" r:id="rId24"/>
    <p:sldId id="550" r:id="rId25"/>
    <p:sldId id="551" r:id="rId26"/>
    <p:sldId id="552" r:id="rId27"/>
    <p:sldId id="494" r:id="rId28"/>
    <p:sldId id="495" r:id="rId29"/>
    <p:sldId id="497" r:id="rId30"/>
    <p:sldId id="498" r:id="rId31"/>
    <p:sldId id="499" r:id="rId32"/>
    <p:sldId id="500" r:id="rId33"/>
    <p:sldId id="501" r:id="rId34"/>
    <p:sldId id="502" r:id="rId35"/>
    <p:sldId id="503" r:id="rId36"/>
    <p:sldId id="504" r:id="rId37"/>
    <p:sldId id="414" r:id="rId38"/>
    <p:sldId id="293" r:id="rId39"/>
    <p:sldId id="294" r:id="rId40"/>
    <p:sldId id="295" r:id="rId41"/>
    <p:sldId id="553" r:id="rId42"/>
    <p:sldId id="554" r:id="rId43"/>
    <p:sldId id="555"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570" r:id="rId65"/>
    <p:sldId id="556" r:id="rId66"/>
    <p:sldId id="320" r:id="rId67"/>
    <p:sldId id="321" r:id="rId68"/>
    <p:sldId id="322" r:id="rId69"/>
    <p:sldId id="323" r:id="rId70"/>
    <p:sldId id="324" r:id="rId71"/>
    <p:sldId id="325" r:id="rId72"/>
    <p:sldId id="326" r:id="rId73"/>
    <p:sldId id="327" r:id="rId74"/>
    <p:sldId id="328" r:id="rId75"/>
    <p:sldId id="329" r:id="rId76"/>
    <p:sldId id="330" r:id="rId77"/>
    <p:sldId id="557" r:id="rId78"/>
    <p:sldId id="558" r:id="rId79"/>
    <p:sldId id="559" r:id="rId80"/>
    <p:sldId id="416" r:id="rId81"/>
    <p:sldId id="335" r:id="rId82"/>
    <p:sldId id="336" r:id="rId83"/>
    <p:sldId id="337" r:id="rId84"/>
    <p:sldId id="338" r:id="rId85"/>
    <p:sldId id="339" r:id="rId86"/>
    <p:sldId id="340" r:id="rId87"/>
    <p:sldId id="341" r:id="rId88"/>
    <p:sldId id="342" r:id="rId89"/>
    <p:sldId id="343" r:id="rId90"/>
    <p:sldId id="344" r:id="rId91"/>
    <p:sldId id="345" r:id="rId92"/>
    <p:sldId id="560" r:id="rId93"/>
    <p:sldId id="561" r:id="rId94"/>
    <p:sldId id="562" r:id="rId95"/>
    <p:sldId id="563" r:id="rId96"/>
    <p:sldId id="350" r:id="rId97"/>
    <p:sldId id="351" r:id="rId98"/>
    <p:sldId id="352" r:id="rId99"/>
    <p:sldId id="564"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418" r:id="rId118"/>
    <p:sldId id="506" r:id="rId119"/>
    <p:sldId id="331" r:id="rId120"/>
    <p:sldId id="332" r:id="rId121"/>
    <p:sldId id="333" r:id="rId122"/>
    <p:sldId id="334" r:id="rId123"/>
    <p:sldId id="387" r:id="rId124"/>
    <p:sldId id="507" r:id="rId125"/>
    <p:sldId id="508" r:id="rId126"/>
    <p:sldId id="509" r:id="rId127"/>
    <p:sldId id="510" r:id="rId128"/>
    <p:sldId id="511" r:id="rId129"/>
    <p:sldId id="512" r:id="rId130"/>
    <p:sldId id="513" r:id="rId131"/>
    <p:sldId id="514" r:id="rId132"/>
    <p:sldId id="515" r:id="rId133"/>
    <p:sldId id="516" r:id="rId134"/>
    <p:sldId id="391" r:id="rId135"/>
    <p:sldId id="517" r:id="rId136"/>
    <p:sldId id="518" r:id="rId137"/>
    <p:sldId id="519" r:id="rId138"/>
    <p:sldId id="346" r:id="rId139"/>
    <p:sldId id="395" r:id="rId140"/>
    <p:sldId id="347" r:id="rId141"/>
    <p:sldId id="348" r:id="rId142"/>
    <p:sldId id="349" r:id="rId143"/>
    <p:sldId id="463" r:id="rId144"/>
    <p:sldId id="520" r:id="rId145"/>
    <p:sldId id="521" r:id="rId146"/>
    <p:sldId id="353" r:id="rId147"/>
    <p:sldId id="522" r:id="rId148"/>
    <p:sldId id="465" r:id="rId149"/>
    <p:sldId id="523" r:id="rId150"/>
    <p:sldId id="524" r:id="rId151"/>
    <p:sldId id="525" r:id="rId152"/>
    <p:sldId id="526" r:id="rId153"/>
    <p:sldId id="527" r:id="rId154"/>
    <p:sldId id="528" r:id="rId155"/>
    <p:sldId id="529" r:id="rId156"/>
    <p:sldId id="473" r:id="rId157"/>
    <p:sldId id="530" r:id="rId158"/>
    <p:sldId id="531" r:id="rId159"/>
    <p:sldId id="397" r:id="rId160"/>
    <p:sldId id="398" r:id="rId161"/>
    <p:sldId id="399" r:id="rId162"/>
    <p:sldId id="532" r:id="rId163"/>
    <p:sldId id="533" r:id="rId164"/>
    <p:sldId id="475" r:id="rId165"/>
    <p:sldId id="476" r:id="rId166"/>
    <p:sldId id="477" r:id="rId167"/>
    <p:sldId id="374" r:id="rId168"/>
    <p:sldId id="375" r:id="rId169"/>
    <p:sldId id="534" r:id="rId170"/>
    <p:sldId id="535" r:id="rId171"/>
    <p:sldId id="536" r:id="rId172"/>
    <p:sldId id="537" r:id="rId173"/>
    <p:sldId id="538" r:id="rId174"/>
    <p:sldId id="539" r:id="rId175"/>
    <p:sldId id="479" r:id="rId176"/>
    <p:sldId id="540" r:id="rId177"/>
    <p:sldId id="541" r:id="rId178"/>
    <p:sldId id="542" r:id="rId179"/>
    <p:sldId id="386" r:id="rId180"/>
    <p:sldId id="481" r:id="rId181"/>
    <p:sldId id="546" r:id="rId182"/>
    <p:sldId id="389" r:id="rId183"/>
    <p:sldId id="482" r:id="rId184"/>
    <p:sldId id="547" r:id="rId185"/>
    <p:sldId id="483" r:id="rId186"/>
    <p:sldId id="543" r:id="rId187"/>
    <p:sldId id="485" r:id="rId188"/>
    <p:sldId id="486" r:id="rId189"/>
    <p:sldId id="544" r:id="rId190"/>
    <p:sldId id="488" r:id="rId191"/>
    <p:sldId id="545" r:id="rId192"/>
    <p:sldId id="490" r:id="rId193"/>
    <p:sldId id="493" r:id="rId194"/>
    <p:sldId id="492" r:id="rId195"/>
    <p:sldId id="402" r:id="rId196"/>
    <p:sldId id="403" r:id="rId197"/>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5">
          <p15:clr>
            <a:srgbClr val="A4A3A4"/>
          </p15:clr>
        </p15:guide>
        <p15:guide id="2" orient="horz" pos="550">
          <p15:clr>
            <a:srgbClr val="A4A3A4"/>
          </p15:clr>
        </p15:guide>
        <p15:guide id="3" orient="horz" pos="2137">
          <p15:clr>
            <a:srgbClr val="A4A3A4"/>
          </p15:clr>
        </p15:guide>
        <p15:guide id="4" pos="548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9" roundtripDataSignature="AMtx7miJe0+QO0ylUCy/tT8qvQN5ibmJ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D2"/>
    <a:srgbClr val="7FB6BF"/>
    <a:srgbClr val="5FA4B0"/>
    <a:srgbClr val="007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53" autoAdjust="0"/>
  </p:normalViewPr>
  <p:slideViewPr>
    <p:cSldViewPr snapToGrid="0">
      <p:cViewPr varScale="1">
        <p:scale>
          <a:sx n="94" d="100"/>
          <a:sy n="94" d="100"/>
        </p:scale>
        <p:origin x="2094" y="78"/>
      </p:cViewPr>
      <p:guideLst>
        <p:guide orient="horz" pos="255"/>
        <p:guide orient="horz" pos="550"/>
        <p:guide orient="horz" pos="2137"/>
        <p:guide pos="548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customschemas.google.com/relationships/presentationmetadata" Target="metadata"/><Relationship Id="rId20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7427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lg.alma.exlibrisgroup.com/SAML/idpCode/IdpULie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u01.alma.exlibrisgroup.com/mng/login?institute=32ULG_INST&amp;auth=SA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84" name="Google Shape;284;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9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9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Service associé : le plus souvent le bureau d’un professeur.</a:t>
            </a:r>
            <a:endParaRPr sz="120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Rapporter le document dans le service.</a:t>
            </a:r>
            <a:endParaRPr/>
          </a:p>
        </p:txBody>
      </p:sp>
      <p:sp>
        <p:nvSpPr>
          <p:cNvPr id="1293" name="Google Shape;1293;p19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19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19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302" name="Google Shape;1302;p19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19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199: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i="1"/>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20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20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24" name="Google Shape;1324;p20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20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20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37" name="Google Shape;1337;p20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115</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dirty="0">
                <a:solidFill>
                  <a:schemeClr val="dk1"/>
                </a:solidFill>
                <a:latin typeface="Calibri"/>
                <a:ea typeface="Calibri"/>
                <a:cs typeface="Calibri"/>
                <a:sym typeface="Calibri"/>
              </a:rPr>
              <a:t>Colonne</a:t>
            </a:r>
            <a:r>
              <a:rPr lang="fr-FR" sz="1200" i="1" dirty="0">
                <a:solidFill>
                  <a:schemeClr val="dk1"/>
                </a:solidFill>
                <a:latin typeface="Calibri"/>
                <a:ea typeface="Calibri"/>
                <a:cs typeface="Calibri"/>
                <a:sym typeface="Calibri"/>
              </a:rPr>
              <a:t> Place in queue </a:t>
            </a:r>
            <a:r>
              <a:rPr lang="fr-FR" sz="1200" dirty="0">
                <a:solidFill>
                  <a:schemeClr val="dk1"/>
                </a:solidFill>
                <a:latin typeface="Calibri"/>
                <a:ea typeface="Calibri"/>
                <a:cs typeface="Calibri"/>
                <a:sym typeface="Calibri"/>
              </a:rPr>
              <a:t>: file d’attente. Lorsque plusieurs </a:t>
            </a:r>
            <a:r>
              <a:rPr lang="fr-FR" sz="1200" i="1" dirty="0" err="1">
                <a:solidFill>
                  <a:schemeClr val="dk1"/>
                </a:solidFill>
                <a:latin typeface="Calibri"/>
                <a:ea typeface="Calibri"/>
                <a:cs typeface="Calibri"/>
                <a:sym typeface="Calibri"/>
              </a:rPr>
              <a:t>requests</a:t>
            </a:r>
            <a:r>
              <a:rPr lang="fr-FR" sz="1200" dirty="0">
                <a:solidFill>
                  <a:schemeClr val="dk1"/>
                </a:solidFill>
                <a:latin typeface="Calibri"/>
                <a:ea typeface="Calibri"/>
                <a:cs typeface="Calibri"/>
                <a:sym typeface="Calibri"/>
              </a:rPr>
              <a:t> sont placées sur un exemplaire, celui-ci est listé uniquement dans la liste des tâches, mais le nombre de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pour l'exemplaire est indiqué dans le champ Place dans la file d'attente. Le nombre d'avis imprimés est identique au nombre des </a:t>
            </a:r>
            <a:r>
              <a:rPr lang="fr-FR" sz="1200" i="1" dirty="0" err="1">
                <a:solidFill>
                  <a:schemeClr val="dk1"/>
                </a:solidFill>
                <a:latin typeface="Calibri"/>
                <a:ea typeface="Calibri"/>
                <a:cs typeface="Calibri"/>
                <a:sym typeface="Calibri"/>
              </a:rPr>
              <a:t>requests</a:t>
            </a:r>
            <a:r>
              <a:rPr lang="fr-FR" sz="1200" dirty="0">
                <a:solidFill>
                  <a:schemeClr val="dk1"/>
                </a:solidFill>
                <a:latin typeface="Calibri"/>
                <a:ea typeface="Calibri"/>
                <a:cs typeface="Calibri"/>
                <a:sym typeface="Calibri"/>
              </a:rPr>
              <a:t>. Pour plus d’informations, voir File d'attente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La valeur du lien Place dans la file d'attente indique la place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dans la file d'attente, à savoir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0 – Aucune autre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n'est présente dans la file d'attente mise à part celle-ci.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est active ; l'exemplaire est pris en rayon ou se trouve sur le rayon des réservations.</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&lt;autre nombre&gt; – Ce nombre correspond au nombre de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pour l'exemplaire dans la file d'attente, cette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y compris. Par exemple, si Place dans la file d'attente = 3, cela signifie que cette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sera la troisième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de la file traitée par le système. Les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qui sont placées avant celle-ci ont soit une priorité plus élevée, soit la même priorité mais ont été placées plus tôt dans la file que la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en question.</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Si plusieurs exemplaires peuvent satisfaire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mais que chacun est dans une file d'attente différente, la valeur de la file d'attente la plus longue est affichée (c'est-à-dire que le nombre affiché est basé sur l'exemplaire qui sera disponible en dernier). Vous pouvez vous trouver face à des scenarii où des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sont satisfaites en fonction de l'ordre dans lequel elles ont été placées, et où d'autres sont satisfaites en fonction de la priorité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669" name="Google Shape;669;p4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FR"/>
              <a:t>117</a:t>
            </a:fld>
            <a:endParaRPr/>
          </a:p>
        </p:txBody>
      </p:sp>
    </p:spTree>
    <p:extLst>
      <p:ext uri="{BB962C8B-B14F-4D97-AF65-F5344CB8AC3E}">
        <p14:creationId xmlns:p14="http://schemas.microsoft.com/office/powerpoint/2010/main" val="1103691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2549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b="0" dirty="0">
                <a:solidFill>
                  <a:schemeClr val="dk1"/>
                </a:solidFill>
                <a:latin typeface="+mn-lt"/>
                <a:ea typeface="Calibri"/>
                <a:cs typeface="Calibri"/>
                <a:sym typeface="Calibri"/>
              </a:rPr>
              <a:t>Les </a:t>
            </a:r>
            <a:r>
              <a:rPr lang="fr-BE" sz="1200" b="0" i="1" dirty="0">
                <a:solidFill>
                  <a:schemeClr val="dk1"/>
                </a:solidFill>
                <a:latin typeface="+mn-lt"/>
                <a:ea typeface="Calibri"/>
                <a:cs typeface="Calibri"/>
                <a:sym typeface="Calibri"/>
              </a:rPr>
              <a:t>Storage</a:t>
            </a:r>
            <a:r>
              <a:rPr lang="fr-BE" sz="1200" b="0" dirty="0">
                <a:solidFill>
                  <a:schemeClr val="dk1"/>
                </a:solidFill>
                <a:latin typeface="+mn-lt"/>
                <a:ea typeface="Calibri"/>
                <a:cs typeface="Calibri"/>
                <a:sym typeface="Calibri"/>
              </a:rPr>
              <a:t> NE POURRONT être déplacés hors de la bibliothèque propriétaire &gt; PAS de </a:t>
            </a:r>
            <a:r>
              <a:rPr lang="fr-BE" sz="1200" b="0" i="1" dirty="0">
                <a:solidFill>
                  <a:schemeClr val="dk1"/>
                </a:solidFill>
                <a:latin typeface="+mn-lt"/>
                <a:ea typeface="Calibri"/>
                <a:cs typeface="Calibri"/>
                <a:sym typeface="Calibri"/>
              </a:rPr>
              <a:t>Transit</a:t>
            </a:r>
            <a:endParaRPr lang="en-US" b="0" dirty="0"/>
          </a:p>
        </p:txBody>
      </p:sp>
      <p:sp>
        <p:nvSpPr>
          <p:cNvPr id="4" name="Espace réservé du numéro de diapositive 3"/>
          <p:cNvSpPr>
            <a:spLocks noGrp="1"/>
          </p:cNvSpPr>
          <p:nvPr>
            <p:ph type="sldNum" sz="quarter" idx="10"/>
          </p:nvPr>
        </p:nvSpPr>
        <p:spPr/>
        <p:txBody>
          <a:bodyPr/>
          <a:lstStyle/>
          <a:p>
            <a:fld id="{D26EEF71-3952-194F-85CC-3FDA4381B35B}" type="slidenum">
              <a:rPr lang="fr-FR" smtClean="0"/>
              <a:t>120</a:t>
            </a:fld>
            <a:endParaRPr lang="fr-FR"/>
          </a:p>
        </p:txBody>
      </p:sp>
    </p:spTree>
    <p:extLst>
      <p:ext uri="{BB962C8B-B14F-4D97-AF65-F5344CB8AC3E}">
        <p14:creationId xmlns:p14="http://schemas.microsoft.com/office/powerpoint/2010/main" val="4921362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8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8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023" name="Google Shape;1023;p8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122</a:t>
            </a:fld>
            <a:endParaRPr/>
          </a:p>
        </p:txBody>
      </p:sp>
    </p:spTree>
    <p:extLst>
      <p:ext uri="{BB962C8B-B14F-4D97-AF65-F5344CB8AC3E}">
        <p14:creationId xmlns:p14="http://schemas.microsoft.com/office/powerpoint/2010/main" val="25937846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74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Cliquer sur les </a:t>
            </a:r>
            <a:r>
              <a:rPr lang="fr-FR" i="1"/>
              <a:t>widgets</a:t>
            </a:r>
            <a:r>
              <a:rPr lang="fr-FR"/>
              <a:t> que vous souhaitez rajouter.</a:t>
            </a:r>
            <a:endParaRPr/>
          </a:p>
          <a:p>
            <a:pPr marL="0" marR="0" lvl="0" indent="0" algn="l" rtl="0">
              <a:lnSpc>
                <a:spcPct val="100000"/>
              </a:lnSpc>
              <a:spcBef>
                <a:spcPts val="0"/>
              </a:spcBef>
              <a:spcAft>
                <a:spcPts val="0"/>
              </a:spcAft>
              <a:buClr>
                <a:schemeClr val="dk1"/>
              </a:buClr>
              <a:buSzPts val="1200"/>
              <a:buFont typeface="Calibri"/>
              <a:buNone/>
            </a:pPr>
            <a:r>
              <a:rPr lang="fr-FR"/>
              <a:t>Pas besoin de confirmer, les </a:t>
            </a:r>
            <a:r>
              <a:rPr lang="fr-FR" i="1"/>
              <a:t>widgets</a:t>
            </a:r>
            <a:r>
              <a:rPr lang="fr-FR"/>
              <a:t> apparaissent directement derrière la fenêtre quand vous cochez une option.</a:t>
            </a:r>
            <a:endParaRPr/>
          </a:p>
          <a:p>
            <a:pPr marL="0" marR="0" lvl="0" indent="0" algn="l" rtl="0">
              <a:lnSpc>
                <a:spcPct val="100000"/>
              </a:lnSpc>
              <a:spcBef>
                <a:spcPts val="0"/>
              </a:spcBef>
              <a:spcAft>
                <a:spcPts val="0"/>
              </a:spcAft>
              <a:buClr>
                <a:schemeClr val="dk1"/>
              </a:buClr>
              <a:buSzPts val="1200"/>
              <a:buFont typeface="Calibri"/>
              <a:buNone/>
            </a:pPr>
            <a:r>
              <a:rPr lang="fr-FR"/>
              <a:t>Les </a:t>
            </a:r>
            <a:r>
              <a:rPr lang="fr-FR" i="1"/>
              <a:t>widgets</a:t>
            </a:r>
            <a:r>
              <a:rPr lang="fr-FR" i="0"/>
              <a:t> peuvent être déplacés pour les localiser de manière à organiser sa page d’accueil à sa meilleure convenance.</a:t>
            </a:r>
            <a:endParaRPr/>
          </a:p>
        </p:txBody>
      </p:sp>
      <p:sp>
        <p:nvSpPr>
          <p:cNvPr id="295" name="Google Shape;295;p1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7762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7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7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Attention : ne pas faire de </a:t>
            </a:r>
            <a:r>
              <a:rPr lang="fr-FR" i="1" dirty="0" err="1"/>
              <a:t>request</a:t>
            </a:r>
            <a:r>
              <a:rPr lang="fr-FR" dirty="0"/>
              <a:t> depuis les collections ULiège avec sa propre identification pour un lecteur, car la </a:t>
            </a:r>
            <a:r>
              <a:rPr lang="fr-FR" i="1" dirty="0" err="1"/>
              <a:t>request</a:t>
            </a:r>
            <a:r>
              <a:rPr lang="fr-FR" dirty="0"/>
              <a:t> serait encodée à votre nom.</a:t>
            </a:r>
            <a:endParaRPr dirty="0"/>
          </a:p>
        </p:txBody>
      </p:sp>
      <p:sp>
        <p:nvSpPr>
          <p:cNvPr id="988" name="Google Shape;988;p7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126</a:t>
            </a:fld>
            <a:endParaRPr/>
          </a:p>
        </p:txBody>
      </p:sp>
    </p:spTree>
    <p:extLst>
      <p:ext uri="{BB962C8B-B14F-4D97-AF65-F5344CB8AC3E}">
        <p14:creationId xmlns:p14="http://schemas.microsoft.com/office/powerpoint/2010/main" val="30085437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8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8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63" name="Google Shape;1063;p8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132</a:t>
            </a:fld>
            <a:endParaRPr/>
          </a:p>
        </p:txBody>
      </p:sp>
    </p:spTree>
    <p:extLst>
      <p:ext uri="{BB962C8B-B14F-4D97-AF65-F5344CB8AC3E}">
        <p14:creationId xmlns:p14="http://schemas.microsoft.com/office/powerpoint/2010/main" val="7433918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72" name="Google Shape;1072;p8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133</a:t>
            </a:fld>
            <a:endParaRPr/>
          </a:p>
        </p:txBody>
      </p:sp>
    </p:spTree>
    <p:extLst>
      <p:ext uri="{BB962C8B-B14F-4D97-AF65-F5344CB8AC3E}">
        <p14:creationId xmlns:p14="http://schemas.microsoft.com/office/powerpoint/2010/main" val="25158143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8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8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dirty="0">
              <a:solidFill>
                <a:schemeClr val="dk1"/>
              </a:solidFill>
              <a:latin typeface="Calibri"/>
              <a:ea typeface="Calibri"/>
              <a:cs typeface="Calibri"/>
              <a:sym typeface="Calibri"/>
            </a:endParaRPr>
          </a:p>
        </p:txBody>
      </p:sp>
      <p:sp>
        <p:nvSpPr>
          <p:cNvPr id="1081" name="Google Shape;1081;p8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134</a:t>
            </a:fld>
            <a:endParaRPr/>
          </a:p>
        </p:txBody>
      </p:sp>
    </p:spTree>
    <p:extLst>
      <p:ext uri="{BB962C8B-B14F-4D97-AF65-F5344CB8AC3E}">
        <p14:creationId xmlns:p14="http://schemas.microsoft.com/office/powerpoint/2010/main" val="34411053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8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8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Le statut du document change</a:t>
            </a:r>
            <a:endParaRPr/>
          </a:p>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	Dans les Collections ULiège : « en rayon des réservations jusqu’au… », « en cours », puis « en prêt »</a:t>
            </a:r>
            <a:endParaRPr/>
          </a:p>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 	Dans Alma, successivement </a:t>
            </a:r>
            <a:r>
              <a:rPr lang="fr-FR" sz="1200" i="1" u="none">
                <a:solidFill>
                  <a:schemeClr val="dk1"/>
                </a:solidFill>
                <a:latin typeface="Calibri"/>
                <a:ea typeface="Calibri"/>
                <a:cs typeface="Calibri"/>
                <a:sym typeface="Calibri"/>
              </a:rPr>
              <a:t>transit, hold shelf</a:t>
            </a:r>
            <a:r>
              <a:rPr lang="fr-FR" sz="1200" i="0" u="none">
                <a:solidFill>
                  <a:schemeClr val="dk1"/>
                </a:solidFill>
                <a:latin typeface="Calibri"/>
                <a:ea typeface="Calibri"/>
                <a:cs typeface="Calibri"/>
                <a:sym typeface="Calibri"/>
              </a:rPr>
              <a:t>  et puis </a:t>
            </a:r>
            <a:r>
              <a:rPr lang="fr-FR" sz="1200" i="1" u="none">
                <a:solidFill>
                  <a:schemeClr val="dk1"/>
                </a:solidFill>
                <a:latin typeface="Calibri"/>
                <a:ea typeface="Calibri"/>
                <a:cs typeface="Calibri"/>
                <a:sym typeface="Calibri"/>
              </a:rPr>
              <a:t>loan</a:t>
            </a:r>
            <a:endParaRPr sz="1200" i="0" u="none">
              <a:solidFill>
                <a:schemeClr val="dk1"/>
              </a:solidFill>
              <a:latin typeface="Calibri"/>
              <a:ea typeface="Calibri"/>
              <a:cs typeface="Calibri"/>
              <a:sym typeface="Calibri"/>
            </a:endParaRPr>
          </a:p>
        </p:txBody>
      </p:sp>
      <p:sp>
        <p:nvSpPr>
          <p:cNvPr id="1091" name="Google Shape;1091;p8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135</a:t>
            </a:fld>
            <a:endParaRPr/>
          </a:p>
        </p:txBody>
      </p:sp>
    </p:spTree>
    <p:extLst>
      <p:ext uri="{BB962C8B-B14F-4D97-AF65-F5344CB8AC3E}">
        <p14:creationId xmlns:p14="http://schemas.microsoft.com/office/powerpoint/2010/main" val="21878944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8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8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02" name="Google Shape;1102;p8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136</a:t>
            </a:fld>
            <a:endParaRPr/>
          </a:p>
        </p:txBody>
      </p:sp>
    </p:spTree>
    <p:extLst>
      <p:ext uri="{BB962C8B-B14F-4D97-AF65-F5344CB8AC3E}">
        <p14:creationId xmlns:p14="http://schemas.microsoft.com/office/powerpoint/2010/main" val="39343986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8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8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p:txBody>
      </p:sp>
      <p:sp>
        <p:nvSpPr>
          <p:cNvPr id="1113" name="Google Shape;1113;p8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138</a:t>
            </a:fld>
            <a:endParaRPr/>
          </a:p>
        </p:txBody>
      </p:sp>
    </p:spTree>
    <p:extLst>
      <p:ext uri="{BB962C8B-B14F-4D97-AF65-F5344CB8AC3E}">
        <p14:creationId xmlns:p14="http://schemas.microsoft.com/office/powerpoint/2010/main" val="21680183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3807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fr-FR" dirty="0"/>
              <a:t>Plusieurs</a:t>
            </a:r>
            <a:r>
              <a:rPr lang="fr-FR" baseline="0" dirty="0"/>
              <a:t> localisations de la bibliothèque </a:t>
            </a:r>
            <a:r>
              <a:rPr lang="fr-FR" baseline="0" dirty="0" err="1"/>
              <a:t>Graulich</a:t>
            </a:r>
            <a:r>
              <a:rPr lang="fr-FR" baseline="0" dirty="0"/>
              <a:t> sont </a:t>
            </a:r>
            <a:r>
              <a:rPr lang="en-US" i="0" dirty="0"/>
              <a:t>”Is </a:t>
            </a:r>
            <a:r>
              <a:rPr lang="en-US" i="0" dirty="0" err="1"/>
              <a:t>Digitizable</a:t>
            </a:r>
            <a:r>
              <a:rPr lang="en-US" i="0" dirty="0"/>
              <a:t>”: </a:t>
            </a:r>
            <a:r>
              <a:rPr lang="en-US" i="0" dirty="0" err="1"/>
              <a:t>aucun</a:t>
            </a:r>
            <a:r>
              <a:rPr lang="en-US" i="0" dirty="0"/>
              <a:t> prêt, </a:t>
            </a:r>
            <a:r>
              <a:rPr lang="en-US" i="0" dirty="0" err="1"/>
              <a:t>aucune</a:t>
            </a:r>
            <a:r>
              <a:rPr lang="en-US" i="0" dirty="0"/>
              <a:t> reservation, </a:t>
            </a:r>
            <a:r>
              <a:rPr lang="en-US" i="0" dirty="0" err="1"/>
              <a:t>mais</a:t>
            </a:r>
            <a:r>
              <a:rPr lang="en-US" i="0" dirty="0"/>
              <a:t> </a:t>
            </a:r>
            <a:r>
              <a:rPr lang="en-US" i="0" dirty="0" err="1"/>
              <a:t>possibilité</a:t>
            </a:r>
            <a:r>
              <a:rPr lang="en-US" i="0" dirty="0"/>
              <a:t> de demander des entrées</a:t>
            </a:r>
            <a:r>
              <a:rPr lang="en-US" i="0" baseline="0" dirty="0"/>
              <a:t> de </a:t>
            </a:r>
            <a:r>
              <a:rPr lang="en-US" i="0" baseline="0" dirty="0" err="1"/>
              <a:t>dictionnaires</a:t>
            </a:r>
            <a:r>
              <a:rPr lang="en-US" i="0" baseline="0" dirty="0"/>
              <a:t>, des </a:t>
            </a:r>
            <a:r>
              <a:rPr lang="en-US" i="0" baseline="0" dirty="0" err="1"/>
              <a:t>chapitres</a:t>
            </a:r>
            <a:r>
              <a:rPr lang="en-US" i="0" baseline="0" dirty="0"/>
              <a:t>… via les </a:t>
            </a:r>
            <a:r>
              <a:rPr lang="en-US" i="0" baseline="0" dirty="0" err="1"/>
              <a:t>demandes</a:t>
            </a:r>
            <a:r>
              <a:rPr lang="en-US" i="0" baseline="0" dirty="0"/>
              <a:t> de </a:t>
            </a:r>
            <a:r>
              <a:rPr lang="en-US" i="0" baseline="0" dirty="0" err="1"/>
              <a:t>numérisation</a:t>
            </a:r>
            <a:r>
              <a:rPr lang="en-US" i="0" baseline="0" dirty="0"/>
              <a:t> </a:t>
            </a:r>
            <a:r>
              <a:rPr lang="en-US" i="0" baseline="0" dirty="0" err="1"/>
              <a:t>partielle</a:t>
            </a:r>
            <a:endParaRPr lang="en-US" i="0"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41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6" name="Google Shape;306;p1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036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459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0243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3846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684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635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697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3279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9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9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21" name="Google Shape;1121;p9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157</a:t>
            </a:fld>
            <a:endParaRPr/>
          </a:p>
        </p:txBody>
      </p:sp>
    </p:spTree>
    <p:extLst>
      <p:ext uri="{BB962C8B-B14F-4D97-AF65-F5344CB8AC3E}">
        <p14:creationId xmlns:p14="http://schemas.microsoft.com/office/powerpoint/2010/main" val="32999959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33" name="Google Shape;1133;p9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158</a:t>
            </a:fld>
            <a:endParaRPr/>
          </a:p>
        </p:txBody>
      </p:sp>
    </p:spTree>
    <p:extLst>
      <p:ext uri="{BB962C8B-B14F-4D97-AF65-F5344CB8AC3E}">
        <p14:creationId xmlns:p14="http://schemas.microsoft.com/office/powerpoint/2010/main" val="184440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16" name="Google Shape;316;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9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9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45" name="Google Shape;1145;p9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159</a:t>
            </a:fld>
            <a:endParaRPr/>
          </a:p>
        </p:txBody>
      </p:sp>
    </p:spTree>
    <p:extLst>
      <p:ext uri="{BB962C8B-B14F-4D97-AF65-F5344CB8AC3E}">
        <p14:creationId xmlns:p14="http://schemas.microsoft.com/office/powerpoint/2010/main" val="16747978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9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dirty="0">
              <a:solidFill>
                <a:schemeClr val="dk1"/>
              </a:solidFill>
              <a:latin typeface="Calibri"/>
              <a:ea typeface="Calibri"/>
              <a:cs typeface="Calibri"/>
              <a:sym typeface="Calibri"/>
            </a:endParaRPr>
          </a:p>
        </p:txBody>
      </p:sp>
      <p:sp>
        <p:nvSpPr>
          <p:cNvPr id="1154" name="Google Shape;1154;p9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160</a:t>
            </a:fld>
            <a:endParaRPr/>
          </a:p>
        </p:txBody>
      </p:sp>
    </p:spTree>
    <p:extLst>
      <p:ext uri="{BB962C8B-B14F-4D97-AF65-F5344CB8AC3E}">
        <p14:creationId xmlns:p14="http://schemas.microsoft.com/office/powerpoint/2010/main" val="916455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9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9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65" name="Google Shape;1165;p9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161</a:t>
            </a:fld>
            <a:endParaRPr/>
          </a:p>
        </p:txBody>
      </p:sp>
    </p:spTree>
    <p:extLst>
      <p:ext uri="{BB962C8B-B14F-4D97-AF65-F5344CB8AC3E}">
        <p14:creationId xmlns:p14="http://schemas.microsoft.com/office/powerpoint/2010/main" val="41253518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c676683eab_0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c676683eab_0_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7" name="Google Shape;1177;gc676683eab_0_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162</a:t>
            </a:fld>
            <a:endParaRPr/>
          </a:p>
        </p:txBody>
      </p:sp>
    </p:spTree>
    <p:extLst>
      <p:ext uri="{BB962C8B-B14F-4D97-AF65-F5344CB8AC3E}">
        <p14:creationId xmlns:p14="http://schemas.microsoft.com/office/powerpoint/2010/main" val="17987967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Ces</a:t>
            </a:r>
            <a:r>
              <a:rPr lang="en-US" dirty="0"/>
              <a:t> types de </a:t>
            </a:r>
            <a:r>
              <a:rPr lang="en-US" i="1" dirty="0"/>
              <a:t>requests</a:t>
            </a:r>
            <a:r>
              <a:rPr lang="en-US" dirty="0"/>
              <a:t> ne </a:t>
            </a:r>
            <a:r>
              <a:rPr lang="en-US" dirty="0" err="1"/>
              <a:t>sont</a:t>
            </a:r>
            <a:r>
              <a:rPr lang="en-US" dirty="0"/>
              <a:t> pas encore </a:t>
            </a:r>
            <a:r>
              <a:rPr lang="en-US" dirty="0" err="1"/>
              <a:t>exploités</a:t>
            </a:r>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2620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a:t>
            </a:r>
            <a:r>
              <a:rPr lang="en-US" i="1" dirty="0"/>
              <a:t>Booking Request Start Time</a:t>
            </a:r>
            <a:r>
              <a:rPr lang="en-US" dirty="0"/>
              <a:t> : la </a:t>
            </a:r>
            <a:r>
              <a:rPr lang="en-US" dirty="0" err="1"/>
              <a:t>fonction</a:t>
            </a:r>
            <a:r>
              <a:rPr lang="en-US" dirty="0"/>
              <a:t> </a:t>
            </a:r>
            <a:r>
              <a:rPr lang="en-US" i="1" dirty="0"/>
              <a:t>Booking</a:t>
            </a:r>
            <a:r>
              <a:rPr lang="en-US" dirty="0"/>
              <a:t> </a:t>
            </a:r>
            <a:r>
              <a:rPr lang="en-US" dirty="0" err="1"/>
              <a:t>n’est</a:t>
            </a:r>
            <a:r>
              <a:rPr lang="en-US" dirty="0"/>
              <a:t> pas </a:t>
            </a:r>
            <a:r>
              <a:rPr lang="en-US" dirty="0" err="1"/>
              <a:t>utilisée</a:t>
            </a:r>
            <a:r>
              <a:rPr lang="en-US" dirty="0"/>
              <a:t> à </a:t>
            </a:r>
            <a:r>
              <a:rPr lang="en-US" dirty="0" err="1"/>
              <a:t>l’ULiège</a:t>
            </a:r>
            <a:r>
              <a:rPr lang="en-US" dirty="0"/>
              <a:t>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1117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On</a:t>
            </a:r>
            <a:r>
              <a:rPr lang="en-US" baseline="0" dirty="0"/>
              <a:t> </a:t>
            </a:r>
            <a:r>
              <a:rPr lang="en-US" baseline="0" dirty="0" err="1"/>
              <a:t>peut</a:t>
            </a:r>
            <a:r>
              <a:rPr lang="en-US" baseline="0" dirty="0"/>
              <a:t> </a:t>
            </a:r>
            <a:r>
              <a:rPr lang="en-US" baseline="0" dirty="0" err="1"/>
              <a:t>aussi</a:t>
            </a:r>
            <a:r>
              <a:rPr lang="en-US" baseline="0" dirty="0"/>
              <a:t> </a:t>
            </a:r>
            <a:r>
              <a:rPr lang="en-US" baseline="0" dirty="0" err="1"/>
              <a:t>effectuer</a:t>
            </a:r>
            <a:r>
              <a:rPr lang="en-US" baseline="0" dirty="0"/>
              <a:t> un retour </a:t>
            </a:r>
            <a:r>
              <a:rPr lang="en-US" baseline="0" dirty="0" err="1"/>
              <a:t>dans</a:t>
            </a:r>
            <a:r>
              <a:rPr lang="en-US" baseline="0" dirty="0"/>
              <a:t> le </a:t>
            </a:r>
            <a:r>
              <a:rPr lang="en-US" baseline="0" dirty="0" err="1"/>
              <a:t>compte</a:t>
            </a:r>
            <a:r>
              <a:rPr lang="en-US" baseline="0" dirty="0"/>
              <a:t> du </a:t>
            </a:r>
            <a:r>
              <a:rPr lang="en-US" baseline="0" dirty="0" err="1"/>
              <a:t>lecteur</a:t>
            </a:r>
            <a:r>
              <a:rPr lang="en-US" baseline="0" dirty="0"/>
              <a:t> </a:t>
            </a:r>
            <a:r>
              <a:rPr lang="en-US" baseline="0" dirty="0" err="1"/>
              <a:t>en</a:t>
            </a:r>
            <a:r>
              <a:rPr lang="en-US" baseline="0" dirty="0"/>
              <a:t> </a:t>
            </a:r>
            <a:r>
              <a:rPr lang="en-US" baseline="0" dirty="0" err="1"/>
              <a:t>décochant</a:t>
            </a:r>
            <a:r>
              <a:rPr lang="en-US" baseline="0" dirty="0"/>
              <a:t> la case </a:t>
            </a:r>
            <a:r>
              <a:rPr lang="en-US" i="1" baseline="0" dirty="0"/>
              <a:t>Final check-in mode</a:t>
            </a:r>
            <a:r>
              <a:rPr lang="en-US" i="0" baseline="0" dirty="0"/>
              <a:t> (</a:t>
            </a:r>
            <a:r>
              <a:rPr lang="en-US" i="0" baseline="0" dirty="0" err="1"/>
              <a:t>voir</a:t>
            </a:r>
            <a:r>
              <a:rPr lang="en-US" i="0" baseline="0" dirty="0"/>
              <a:t> FF1)</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4611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On </a:t>
            </a:r>
            <a:r>
              <a:rPr lang="en-US" dirty="0" err="1"/>
              <a:t>peut</a:t>
            </a:r>
            <a:r>
              <a:rPr lang="en-US" dirty="0"/>
              <a:t> </a:t>
            </a:r>
            <a:r>
              <a:rPr lang="en-US" dirty="0" err="1"/>
              <a:t>aussi</a:t>
            </a:r>
            <a:r>
              <a:rPr lang="en-US" dirty="0"/>
              <a:t> </a:t>
            </a:r>
            <a:r>
              <a:rPr lang="en-US" dirty="0" err="1"/>
              <a:t>effectuer</a:t>
            </a:r>
            <a:r>
              <a:rPr lang="en-US" dirty="0"/>
              <a:t> le prêt </a:t>
            </a:r>
            <a:r>
              <a:rPr lang="en-US" dirty="0" err="1"/>
              <a:t>dans</a:t>
            </a:r>
            <a:r>
              <a:rPr lang="en-US" dirty="0"/>
              <a:t> le </a:t>
            </a:r>
            <a:r>
              <a:rPr lang="en-US" dirty="0" err="1"/>
              <a:t>compte</a:t>
            </a:r>
            <a:r>
              <a:rPr lang="en-US" dirty="0"/>
              <a:t> du </a:t>
            </a:r>
            <a:r>
              <a:rPr lang="en-US" dirty="0" err="1"/>
              <a:t>lecteur</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7451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700507296</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7290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700507296</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336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2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Ne </a:t>
            </a:r>
            <a:r>
              <a:rPr lang="en-US" dirty="0" err="1"/>
              <a:t>permet</a:t>
            </a:r>
            <a:r>
              <a:rPr lang="en-US" dirty="0"/>
              <a:t> pas de </a:t>
            </a:r>
            <a:r>
              <a:rPr lang="en-US" dirty="0" err="1"/>
              <a:t>visualiser</a:t>
            </a:r>
            <a:endParaRPr lang="en-US" dirty="0"/>
          </a:p>
          <a:p>
            <a:pPr marL="171450" indent="-171450">
              <a:buFontTx/>
              <a:buChar char="-"/>
            </a:pPr>
            <a:r>
              <a:rPr lang="en-US" dirty="0"/>
              <a:t>les </a:t>
            </a:r>
            <a:r>
              <a:rPr lang="en-US" i="1" dirty="0"/>
              <a:t>Items </a:t>
            </a:r>
            <a:r>
              <a:rPr lang="en-US" i="0" dirty="0" err="1"/>
              <a:t>en</a:t>
            </a:r>
            <a:r>
              <a:rPr lang="en-US" i="0" dirty="0"/>
              <a:t> prêt</a:t>
            </a:r>
            <a:endParaRPr lang="en-US" i="1" dirty="0"/>
          </a:p>
          <a:p>
            <a:pPr marL="171450" indent="-171450">
              <a:buFontTx/>
              <a:buChar char="-"/>
            </a:pPr>
            <a:r>
              <a:rPr lang="fr-BE" dirty="0"/>
              <a:t>Les </a:t>
            </a:r>
            <a:r>
              <a:rPr lang="fr-BE" i="1" dirty="0" err="1"/>
              <a:t>Lost</a:t>
            </a:r>
            <a:r>
              <a:rPr lang="fr-BE" i="1" dirty="0"/>
              <a:t> Items</a:t>
            </a:r>
          </a:p>
          <a:p>
            <a:pPr marL="171450" indent="-171450">
              <a:buFontTx/>
              <a:buChar char="-"/>
            </a:pPr>
            <a:r>
              <a:rPr lang="fr-BE" dirty="0"/>
              <a:t>Les </a:t>
            </a:r>
            <a:r>
              <a:rPr lang="fr-BE" i="1" dirty="0" err="1"/>
              <a:t>Missing</a:t>
            </a:r>
            <a:r>
              <a:rPr lang="fr-BE" i="1" dirty="0"/>
              <a:t> Items</a:t>
            </a:r>
          </a:p>
          <a:p>
            <a:pPr marL="171450" indent="-171450">
              <a:buFontTx/>
              <a:buChar char="-"/>
            </a:pPr>
            <a:r>
              <a:rPr lang="fr-BE" dirty="0"/>
              <a:t>Les </a:t>
            </a:r>
            <a:r>
              <a:rPr lang="fr-BE" i="1" dirty="0"/>
              <a:t>Items</a:t>
            </a:r>
            <a:r>
              <a:rPr lang="fr-BE" dirty="0"/>
              <a:t> en place</a:t>
            </a:r>
          </a:p>
          <a:p>
            <a:pPr marL="171450" indent="-171450">
              <a:buFontTx/>
              <a:buChar char="-"/>
            </a:pPr>
            <a:r>
              <a:rPr lang="fr-BE" dirty="0"/>
              <a:t>Les changements de localisation</a:t>
            </a:r>
            <a:r>
              <a:rPr lang="fr-BE" baseline="0" dirty="0"/>
              <a:t> temporaires</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1233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9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9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87" name="Google Shape;1187;p9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194</a:t>
            </a:fld>
            <a:endParaRPr/>
          </a:p>
        </p:txBody>
      </p:sp>
    </p:spTree>
    <p:extLst>
      <p:ext uri="{BB962C8B-B14F-4D97-AF65-F5344CB8AC3E}">
        <p14:creationId xmlns:p14="http://schemas.microsoft.com/office/powerpoint/2010/main" val="36577073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9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p9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9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195</a:t>
            </a:fld>
            <a:endParaRPr/>
          </a:p>
        </p:txBody>
      </p:sp>
    </p:spTree>
    <p:extLst>
      <p:ext uri="{BB962C8B-B14F-4D97-AF65-F5344CB8AC3E}">
        <p14:creationId xmlns:p14="http://schemas.microsoft.com/office/powerpoint/2010/main" val="197329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46" name="Google Shape;346;p1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Où retirer un document empruntable </a:t>
            </a:r>
            <a:r>
              <a:rPr lang="fr-FR" sz="1200" b="0" i="0" u="none" strike="noStrike" cap="none">
                <a:solidFill>
                  <a:schemeClr val="dk1"/>
                </a:solidFill>
                <a:latin typeface="Calibri"/>
                <a:ea typeface="Calibri"/>
                <a:cs typeface="Calibri"/>
                <a:sym typeface="Calibri"/>
              </a:rPr>
              <a:t>(après l’avoir demandé) </a:t>
            </a:r>
            <a:r>
              <a:rPr lang="fr-FR" sz="1400" b="0" i="0" u="none" strike="noStrike" cap="none">
                <a:solidFill>
                  <a:schemeClr val="dk1"/>
                </a:solidFill>
                <a:latin typeface="Calibri"/>
                <a:ea typeface="Calibri"/>
                <a:cs typeface="Calibri"/>
                <a:sym typeface="Calibri"/>
              </a:rPr>
              <a:t>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la bibliothèque-propriétaire</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une </a:t>
            </a:r>
            <a:r>
              <a:rPr lang="fr-FR" sz="1200" b="0" i="1" u="none" strike="noStrike" cap="none">
                <a:solidFill>
                  <a:schemeClr val="dk1"/>
                </a:solidFill>
                <a:latin typeface="Calibri"/>
                <a:ea typeface="Calibri"/>
                <a:cs typeface="Calibri"/>
                <a:sym typeface="Calibri"/>
              </a:rPr>
              <a:t>pick-up location</a:t>
            </a:r>
            <a:endParaRPr/>
          </a:p>
          <a:p>
            <a:pPr marL="0" marR="0" lvl="0" indent="0" algn="l"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Où rendre un document en prêt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la bibliothèque-propriétaire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une </a:t>
            </a:r>
            <a:r>
              <a:rPr lang="fr-FR" sz="1200" b="0" i="1" u="none" strike="noStrike" cap="none">
                <a:solidFill>
                  <a:schemeClr val="dk1"/>
                </a:solidFill>
                <a:latin typeface="Calibri"/>
                <a:ea typeface="Calibri"/>
                <a:cs typeface="Calibri"/>
                <a:sym typeface="Calibri"/>
              </a:rPr>
              <a:t>pick-up location</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4" name="Google Shape;354;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2" name="Google Shape;362;p1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3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86" name="Google Shape;386;p13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a:t>
            </a:fld>
            <a:endParaRPr/>
          </a:p>
        </p:txBody>
      </p:sp>
    </p:spTree>
    <p:extLst>
      <p:ext uri="{BB962C8B-B14F-4D97-AF65-F5344CB8AC3E}">
        <p14:creationId xmlns:p14="http://schemas.microsoft.com/office/powerpoint/2010/main" val="222372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17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3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20" name="Google Shape;420;p1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rapports statistiques aident</a:t>
            </a:r>
            <a:r>
              <a:rPr lang="fr-FR" baseline="0" dirty="0"/>
              <a:t> les documentaliste à gérer les ouvrages en retard et n’ayant pas de replacement </a:t>
            </a:r>
            <a:r>
              <a:rPr lang="fr-FR" baseline="0" dirty="0" err="1"/>
              <a:t>cost</a:t>
            </a:r>
            <a:r>
              <a:rPr lang="fr-FR" baseline="0" dirty="0"/>
              <a:t>. Ils sont accessible via le </a:t>
            </a:r>
            <a:r>
              <a:rPr lang="fr-FR" baseline="0" dirty="0" err="1"/>
              <a:t>dashboard</a:t>
            </a:r>
            <a:r>
              <a:rPr lang="fr-FR" baseline="0" dirty="0"/>
              <a:t> de votre bibliothèque (onglet « Prêts &amp; retours ») ou peuvent vous être envoyés par mail via </a:t>
            </a:r>
            <a:r>
              <a:rPr lang="fr-FR" dirty="0"/>
              <a:t>Alma &gt; </a:t>
            </a:r>
            <a:r>
              <a:rPr lang="fr-FR" dirty="0" err="1"/>
              <a:t>Analytics</a:t>
            </a:r>
            <a:r>
              <a:rPr lang="fr-FR" dirty="0"/>
              <a:t> &gt; </a:t>
            </a:r>
            <a:r>
              <a:rPr lang="fr-FR" dirty="0" err="1"/>
              <a:t>Subscribe</a:t>
            </a:r>
            <a:r>
              <a:rPr lang="fr-FR" dirty="0"/>
              <a:t> to </a:t>
            </a:r>
            <a:r>
              <a:rPr lang="fr-FR" dirty="0" err="1"/>
              <a:t>Analytics</a:t>
            </a:r>
            <a:r>
              <a:rPr lang="fr-FR" dirty="0"/>
              <a:t> &gt; s’abonner à « FF - Prêts en cours (--&gt; ajout frais de remplacement) planifié »,</a:t>
            </a: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427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34" name="Google Shape;534;p2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Attendre que la liste déroulante des noms apparaisse &amp; sélectionner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45" name="Google Shape;545;p2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Deux blocages automatiques d’Alma :</a:t>
            </a:r>
            <a:endParaRPr/>
          </a:p>
          <a:p>
            <a:pPr marL="171450" marR="0" lvl="0" indent="-171450" algn="l" rtl="0">
              <a:lnSpc>
                <a:spcPct val="100000"/>
              </a:lnSpc>
              <a:spcBef>
                <a:spcPts val="0"/>
              </a:spcBef>
              <a:spcAft>
                <a:spcPts val="0"/>
              </a:spcAft>
              <a:buClr>
                <a:schemeClr val="dk1"/>
              </a:buClr>
              <a:buSzPts val="1200"/>
              <a:buFont typeface="Calibri"/>
              <a:buChar char="-"/>
            </a:pPr>
            <a:r>
              <a:rPr lang="fr-FR"/>
              <a:t>plus de 3 documents en retard</a:t>
            </a:r>
            <a:endParaRPr/>
          </a:p>
          <a:p>
            <a:pPr marL="171450" marR="0" lvl="0" indent="-171450" algn="l" rtl="0">
              <a:lnSpc>
                <a:spcPct val="100000"/>
              </a:lnSpc>
              <a:spcBef>
                <a:spcPts val="0"/>
              </a:spcBef>
              <a:spcAft>
                <a:spcPts val="0"/>
              </a:spcAft>
              <a:buClr>
                <a:schemeClr val="dk1"/>
              </a:buClr>
              <a:buSzPts val="1200"/>
              <a:buFont typeface="Calibri"/>
              <a:buChar char="-"/>
            </a:pPr>
            <a:r>
              <a:rPr lang="fr-FR"/>
              <a:t>plus de 25 euros d’amendes</a:t>
            </a:r>
            <a:endParaRPr/>
          </a:p>
        </p:txBody>
      </p:sp>
      <p:sp>
        <p:nvSpPr>
          <p:cNvPr id="557" name="Google Shape;557;p2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u="sng" dirty="0">
                <a:solidFill>
                  <a:schemeClr val="hlink"/>
                </a:solidFill>
                <a:hlinkClick r:id="rId3"/>
              </a:rPr>
              <a:t>https://ulg.alma.exlibrisgroup.com/SAML/idpCode/IdpULiege</a:t>
            </a:r>
            <a:r>
              <a:rPr lang="fr-FR" dirty="0"/>
              <a:t> (lien à utiliser de préférence pour utiliser Alma et Collections ULiège dans le même navigateur sans changement inopiné de langue de l’interface Alma)</a:t>
            </a:r>
            <a:endParaRPr dirty="0"/>
          </a:p>
          <a:p>
            <a:pPr marL="0" lvl="0" indent="0" algn="l" rtl="0">
              <a:spcBef>
                <a:spcPts val="0"/>
              </a:spcBef>
              <a:spcAft>
                <a:spcPts val="0"/>
              </a:spcAft>
              <a:buNone/>
            </a:pPr>
            <a:r>
              <a:rPr lang="fr-FR" u="sng" dirty="0">
                <a:solidFill>
                  <a:schemeClr val="hlink"/>
                </a:solidFill>
                <a:hlinkClick r:id="rId4"/>
              </a:rPr>
              <a:t>https://eu01.alma.exlibrisgroup.com/mng/login?institute=32ULG_INST&amp;auth=SAML</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27" name="Google Shape;227;p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extLst>
      <p:ext uri="{BB962C8B-B14F-4D97-AF65-F5344CB8AC3E}">
        <p14:creationId xmlns:p14="http://schemas.microsoft.com/office/powerpoint/2010/main" val="3300380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dirty="0"/>
              <a:t>Patron Services </a:t>
            </a:r>
            <a:r>
              <a:rPr lang="fr-FR" dirty="0"/>
              <a:t>:  3 zones d'informations différentes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fr-FR" dirty="0"/>
              <a:t>1. informations sur le lecteur</a:t>
            </a:r>
            <a:endParaRPr dirty="0"/>
          </a:p>
          <a:p>
            <a:pPr marL="0" marR="0" lvl="0" indent="0" algn="l" rtl="0">
              <a:lnSpc>
                <a:spcPct val="100000"/>
              </a:lnSpc>
              <a:spcBef>
                <a:spcPts val="0"/>
              </a:spcBef>
              <a:spcAft>
                <a:spcPts val="0"/>
              </a:spcAft>
              <a:buClr>
                <a:schemeClr val="dk1"/>
              </a:buClr>
              <a:buSzPts val="1200"/>
              <a:buFont typeface="Calibri"/>
              <a:buNone/>
            </a:pPr>
            <a:r>
              <a:rPr lang="fr-FR" dirty="0"/>
              <a:t>2. notes sur le compte du lecteur (documents réservés en attente…)</a:t>
            </a:r>
            <a:endParaRPr dirty="0"/>
          </a:p>
          <a:p>
            <a:pPr marL="0" marR="0" lvl="0" indent="0" algn="l" rtl="0">
              <a:lnSpc>
                <a:spcPct val="100000"/>
              </a:lnSpc>
              <a:spcBef>
                <a:spcPts val="0"/>
              </a:spcBef>
              <a:spcAft>
                <a:spcPts val="0"/>
              </a:spcAft>
              <a:buClr>
                <a:schemeClr val="dk1"/>
              </a:buClr>
              <a:buSzPts val="1200"/>
              <a:buFont typeface="Calibri"/>
              <a:buNone/>
            </a:pPr>
            <a:r>
              <a:rPr lang="fr-FR" dirty="0"/>
              <a:t>3. accès aux services : prêt, retour de prêt et </a:t>
            </a:r>
            <a:r>
              <a:rPr lang="fr-FR" i="1" dirty="0" err="1"/>
              <a:t>requests</a:t>
            </a:r>
            <a:r>
              <a:rPr lang="fr-FR" dirty="0"/>
              <a:t> (réservations…)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fr-FR" i="1" dirty="0" err="1"/>
              <a:t>Done</a:t>
            </a:r>
            <a:r>
              <a:rPr lang="fr-FR" dirty="0"/>
              <a:t> : renvoi au pavé </a:t>
            </a:r>
            <a:r>
              <a:rPr lang="fr-FR" i="1" dirty="0"/>
              <a:t>Patron Identification </a:t>
            </a:r>
            <a:r>
              <a:rPr lang="fr-FR" dirty="0"/>
              <a:t>pour chercher un autre lecteur (sans passer par le menu Alma) ou raccourci </a:t>
            </a:r>
            <a:r>
              <a:rPr lang="fr-FR" dirty="0" err="1"/>
              <a:t>Ctrl+Alt+D</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67" name="Google Shape;567;p2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83" name="Google Shape;583;p2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593" name="Google Shape;593;p2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02" name="Google Shape;602;p2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i="1"/>
              <a:t>.</a:t>
            </a:r>
            <a:endParaRPr/>
          </a:p>
        </p:txBody>
      </p:sp>
      <p:sp>
        <p:nvSpPr>
          <p:cNvPr id="614" name="Google Shape;614;p2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23" name="Google Shape;623;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3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34" name="Google Shape;634;p3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3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1. Certaines notes peuvent correspondre à des informations expliquant où travaille le lecteur (U ou C) ou bien où étudie le lecteur (S) ATTENTION, ces informations, héritées de notre ancien logiciel, SONT OBSOLETES. Il ne faut pas en tenir compte.</a:t>
            </a:r>
            <a:endParaRPr/>
          </a:p>
          <a:p>
            <a:pPr marL="0" marR="0" lvl="0" indent="0" algn="l" rtl="0">
              <a:lnSpc>
                <a:spcPct val="100000"/>
              </a:lnSpc>
              <a:spcBef>
                <a:spcPts val="0"/>
              </a:spcBef>
              <a:spcAft>
                <a:spcPts val="0"/>
              </a:spcAft>
              <a:buClr>
                <a:schemeClr val="dk1"/>
              </a:buClr>
              <a:buSzPts val="1200"/>
              <a:buFont typeface="Calibri"/>
              <a:buNone/>
            </a:pPr>
            <a:r>
              <a:rPr lang="fr-FR"/>
              <a:t>2. Eléments suivants : notes ajoutées par le personnel des bibliothèques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Montrer comment apparaissent les notes dans les Collections ULiège</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44" name="Google Shape;644;p3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7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dirty="0">
                <a:solidFill>
                  <a:schemeClr val="dk1"/>
                </a:solidFill>
                <a:latin typeface="Calibri"/>
                <a:ea typeface="Calibri"/>
                <a:cs typeface="Calibri"/>
                <a:sym typeface="Calibri"/>
              </a:rPr>
              <a:t>Il peut s’avérer utile d’ajouter une note sur la fiche d’un lecteur.</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u="none" dirty="0">
                <a:solidFill>
                  <a:schemeClr val="dk1"/>
                </a:solidFill>
                <a:latin typeface="Calibri"/>
                <a:ea typeface="Calibri"/>
                <a:cs typeface="Calibri"/>
                <a:sym typeface="Calibri"/>
              </a:rPr>
              <a:t>Onglet </a:t>
            </a:r>
            <a:r>
              <a:rPr lang="fr-FR" sz="1200" i="1" u="none" dirty="0">
                <a:solidFill>
                  <a:schemeClr val="dk1"/>
                </a:solidFill>
                <a:latin typeface="Calibri"/>
                <a:ea typeface="Calibri"/>
                <a:cs typeface="Calibri"/>
                <a:sym typeface="Calibri"/>
              </a:rPr>
              <a:t>Notes</a:t>
            </a:r>
            <a:r>
              <a:rPr lang="fr-FR" sz="1200" i="0" u="none" dirty="0">
                <a:solidFill>
                  <a:schemeClr val="dk1"/>
                </a:solidFill>
                <a:latin typeface="Calibri"/>
                <a:ea typeface="Calibri"/>
                <a:cs typeface="Calibri"/>
                <a:sym typeface="Calibri"/>
              </a:rPr>
              <a:t> de la zone </a:t>
            </a:r>
            <a:r>
              <a:rPr lang="fr-FR" sz="1200" i="1" u="none" dirty="0">
                <a:solidFill>
                  <a:schemeClr val="dk1"/>
                </a:solidFill>
                <a:latin typeface="Calibri"/>
                <a:ea typeface="Calibri"/>
                <a:cs typeface="Calibri"/>
                <a:sym typeface="Calibri"/>
              </a:rPr>
              <a:t>User Details</a:t>
            </a:r>
            <a:endParaRPr sz="1200" i="1" u="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1" u="none" dirty="0">
                <a:solidFill>
                  <a:schemeClr val="dk1"/>
                </a:solidFill>
                <a:latin typeface="Calibri"/>
                <a:ea typeface="Calibri"/>
                <a:cs typeface="Calibri"/>
                <a:sym typeface="Calibri"/>
              </a:rPr>
              <a:t> Note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Entrer la note dans le champ </a:t>
            </a:r>
            <a:r>
              <a:rPr lang="fr-FR" sz="1200" i="1" u="none" dirty="0">
                <a:solidFill>
                  <a:schemeClr val="dk1"/>
                </a:solidFill>
                <a:latin typeface="Calibri"/>
                <a:ea typeface="Calibri"/>
                <a:cs typeface="Calibri"/>
                <a:sym typeface="Calibri"/>
              </a:rPr>
              <a:t>note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Choisir le type de</a:t>
            </a:r>
            <a:r>
              <a:rPr lang="fr-FR" sz="1200" i="1" u="none" dirty="0">
                <a:solidFill>
                  <a:schemeClr val="dk1"/>
                </a:solidFill>
                <a:latin typeface="Calibri"/>
                <a:ea typeface="Calibri"/>
                <a:cs typeface="Calibri"/>
                <a:sym typeface="Calibri"/>
              </a:rPr>
              <a:t> </a:t>
            </a:r>
            <a:r>
              <a:rPr lang="fr-FR" sz="1200" i="0" u="none" dirty="0">
                <a:solidFill>
                  <a:schemeClr val="dk1"/>
                </a:solidFill>
                <a:latin typeface="Calibri"/>
                <a:ea typeface="Calibri"/>
                <a:cs typeface="Calibri"/>
                <a:sym typeface="Calibri"/>
              </a:rPr>
              <a:t>note (</a:t>
            </a:r>
            <a:r>
              <a:rPr lang="fr-FR" sz="1200" i="1" u="none" dirty="0" err="1">
                <a:solidFill>
                  <a:schemeClr val="dk1"/>
                </a:solidFill>
                <a:latin typeface="Calibri"/>
                <a:ea typeface="Calibri"/>
                <a:cs typeface="Calibri"/>
                <a:sym typeface="Calibri"/>
              </a:rPr>
              <a:t>Address</a:t>
            </a:r>
            <a:r>
              <a:rPr lang="fr-FR" sz="1200" i="1" u="none" dirty="0">
                <a:solidFill>
                  <a:schemeClr val="dk1"/>
                </a:solidFill>
                <a:latin typeface="Calibri"/>
                <a:ea typeface="Calibri"/>
                <a:cs typeface="Calibri"/>
                <a:sym typeface="Calibri"/>
              </a:rPr>
              <a:t>, Circulation, General, </a:t>
            </a:r>
            <a:r>
              <a:rPr lang="fr-FR" sz="1200" i="1" u="none" dirty="0" err="1">
                <a:solidFill>
                  <a:schemeClr val="dk1"/>
                </a:solidFill>
                <a:latin typeface="Calibri"/>
                <a:ea typeface="Calibri"/>
                <a:cs typeface="Calibri"/>
                <a:sym typeface="Calibri"/>
              </a:rPr>
              <a:t>Other</a:t>
            </a:r>
            <a:r>
              <a:rPr lang="fr-FR" sz="1200" i="1" u="none" dirty="0">
                <a:solidFill>
                  <a:schemeClr val="dk1"/>
                </a:solidFill>
                <a:latin typeface="Calibri"/>
                <a:ea typeface="Calibri"/>
                <a:cs typeface="Calibri"/>
                <a:sym typeface="Calibri"/>
              </a:rPr>
              <a:t>…</a:t>
            </a:r>
            <a:r>
              <a:rPr lang="fr-FR" sz="1200" i="0" u="none" dirty="0">
                <a:solidFill>
                  <a:schemeClr val="dk1"/>
                </a:solidFill>
                <a:latin typeface="Calibri"/>
                <a:ea typeface="Calibri"/>
                <a:cs typeface="Calibri"/>
                <a:sym typeface="Calibri"/>
              </a:rPr>
              <a:t>) qui correspond.</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Cocher la case </a:t>
            </a:r>
            <a:r>
              <a:rPr lang="fr-FR" sz="1200" i="1" u="none" dirty="0">
                <a:solidFill>
                  <a:schemeClr val="dk1"/>
                </a:solidFill>
                <a:latin typeface="Calibri"/>
                <a:ea typeface="Calibri"/>
                <a:cs typeface="Calibri"/>
                <a:sym typeface="Calibri"/>
              </a:rPr>
              <a:t>User </a:t>
            </a:r>
            <a:r>
              <a:rPr lang="fr-FR" sz="1200" i="1" u="none" dirty="0" err="1">
                <a:solidFill>
                  <a:schemeClr val="dk1"/>
                </a:solidFill>
                <a:latin typeface="Calibri"/>
                <a:ea typeface="Calibri"/>
                <a:cs typeface="Calibri"/>
                <a:sym typeface="Calibri"/>
              </a:rPr>
              <a:t>viewable</a:t>
            </a:r>
            <a:r>
              <a:rPr lang="fr-FR" sz="1200" i="1" u="none" dirty="0">
                <a:solidFill>
                  <a:schemeClr val="dk1"/>
                </a:solidFill>
                <a:latin typeface="Calibri"/>
                <a:ea typeface="Calibri"/>
                <a:cs typeface="Calibri"/>
                <a:sym typeface="Calibri"/>
              </a:rPr>
              <a:t> </a:t>
            </a:r>
            <a:r>
              <a:rPr lang="fr-FR" sz="1200" i="0" u="none" dirty="0">
                <a:solidFill>
                  <a:schemeClr val="dk1"/>
                </a:solidFill>
                <a:latin typeface="Calibri"/>
                <a:ea typeface="Calibri"/>
                <a:cs typeface="Calibri"/>
                <a:sym typeface="Calibri"/>
              </a:rPr>
              <a:t>si vous voulez que le lecteur puisse voir la note dans </a:t>
            </a:r>
            <a:r>
              <a:rPr lang="fr-FR" sz="1200" i="0" u="none" dirty="0" err="1">
                <a:solidFill>
                  <a:schemeClr val="dk1"/>
                </a:solidFill>
                <a:latin typeface="Calibri"/>
                <a:ea typeface="Calibri"/>
                <a:cs typeface="Calibri"/>
                <a:sym typeface="Calibri"/>
              </a:rPr>
              <a:t>MyLibrary</a:t>
            </a:r>
            <a:endParaRPr sz="1200" i="0" u="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0" u="none" dirty="0">
                <a:solidFill>
                  <a:schemeClr val="dk1"/>
                </a:solidFill>
                <a:latin typeface="Calibri"/>
                <a:ea typeface="Calibri"/>
                <a:cs typeface="Calibri"/>
                <a:sym typeface="Calibri"/>
              </a:rPr>
              <a:t> pour confirmer la note et continuer à entrer des notes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1" u="none" dirty="0">
                <a:solidFill>
                  <a:schemeClr val="dk1"/>
                </a:solidFill>
                <a:latin typeface="Calibri"/>
                <a:ea typeface="Calibri"/>
                <a:cs typeface="Calibri"/>
                <a:sym typeface="Calibri"/>
              </a:rPr>
              <a:t> and Close </a:t>
            </a:r>
            <a:r>
              <a:rPr lang="fr-FR" sz="1200" i="0" u="none" dirty="0">
                <a:solidFill>
                  <a:schemeClr val="dk1"/>
                </a:solidFill>
                <a:latin typeface="Calibri"/>
                <a:ea typeface="Calibri"/>
                <a:cs typeface="Calibri"/>
                <a:sym typeface="Calibri"/>
              </a:rPr>
              <a:t>pour conclure</a:t>
            </a:r>
            <a:endParaRPr dirty="0"/>
          </a:p>
          <a:p>
            <a:pPr marL="0" marR="0" lvl="0" indent="0" algn="l" rtl="0">
              <a:lnSpc>
                <a:spcPct val="100000"/>
              </a:lnSpc>
              <a:spcBef>
                <a:spcPts val="0"/>
              </a:spcBef>
              <a:spcAft>
                <a:spcPts val="0"/>
              </a:spcAft>
              <a:buClr>
                <a:schemeClr val="dk1"/>
              </a:buClr>
              <a:buSzPts val="1200"/>
              <a:buFont typeface="Calibri"/>
              <a:buNone/>
            </a:pPr>
            <a:endParaRPr sz="1200" u="none" dirty="0">
              <a:solidFill>
                <a:schemeClr val="dk1"/>
              </a:solidFill>
              <a:latin typeface="Calibri"/>
              <a:ea typeface="Calibri"/>
              <a:cs typeface="Calibri"/>
              <a:sym typeface="Calibri"/>
            </a:endParaRPr>
          </a:p>
        </p:txBody>
      </p:sp>
      <p:sp>
        <p:nvSpPr>
          <p:cNvPr id="654" name="Google Shape;654;p7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7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7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Notes</a:t>
            </a:r>
            <a:r>
              <a:rPr lang="fr-FR" sz="1200" i="0" u="none">
                <a:solidFill>
                  <a:schemeClr val="dk1"/>
                </a:solidFill>
                <a:latin typeface="Calibri"/>
                <a:ea typeface="Calibri"/>
                <a:cs typeface="Calibri"/>
                <a:sym typeface="Calibri"/>
              </a:rPr>
              <a:t> de la zone </a:t>
            </a:r>
            <a:r>
              <a:rPr lang="fr-FR" sz="1200" i="1" u="none">
                <a:solidFill>
                  <a:schemeClr val="dk1"/>
                </a:solidFill>
                <a:latin typeface="Calibri"/>
                <a:ea typeface="Calibri"/>
                <a:cs typeface="Calibri"/>
                <a:sym typeface="Calibri"/>
              </a:rPr>
              <a:t>User Details</a:t>
            </a:r>
            <a:endParaRPr sz="1200" i="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Edit </a:t>
            </a:r>
            <a:r>
              <a:rPr lang="fr-FR" sz="1200" i="0" u="none">
                <a:solidFill>
                  <a:schemeClr val="dk1"/>
                </a:solidFill>
                <a:latin typeface="Calibri"/>
                <a:ea typeface="Calibri"/>
                <a:cs typeface="Calibri"/>
                <a:sym typeface="Calibri"/>
              </a:rPr>
              <a:t>p</a:t>
            </a:r>
            <a:r>
              <a:rPr lang="fr-FR" sz="1200" u="none">
                <a:solidFill>
                  <a:schemeClr val="dk1"/>
                </a:solidFill>
                <a:latin typeface="Calibri"/>
                <a:ea typeface="Calibri"/>
                <a:cs typeface="Calibri"/>
                <a:sym typeface="Calibri"/>
              </a:rPr>
              <a:t>our modifier une note</a:t>
            </a:r>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Cocher la case </a:t>
            </a:r>
            <a:r>
              <a:rPr lang="fr-FR" sz="1200" i="1" u="none">
                <a:solidFill>
                  <a:schemeClr val="dk1"/>
                </a:solidFill>
                <a:latin typeface="Calibri"/>
                <a:ea typeface="Calibri"/>
                <a:cs typeface="Calibri"/>
                <a:sym typeface="Calibri"/>
              </a:rPr>
              <a:t>User viewable </a:t>
            </a:r>
            <a:r>
              <a:rPr lang="fr-FR" sz="1200" i="0" u="none">
                <a:solidFill>
                  <a:schemeClr val="dk1"/>
                </a:solidFill>
                <a:latin typeface="Calibri"/>
                <a:ea typeface="Calibri"/>
                <a:cs typeface="Calibri"/>
                <a:sym typeface="Calibri"/>
              </a:rPr>
              <a:t>pour que la note soit visible par le lecteur</a:t>
            </a:r>
            <a:endParaRPr sz="120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Update Note</a:t>
            </a:r>
            <a:r>
              <a:rPr lang="fr-FR" sz="1200" i="0" u="none">
                <a:solidFill>
                  <a:schemeClr val="dk1"/>
                </a:solidFill>
                <a:latin typeface="Calibri"/>
                <a:ea typeface="Calibri"/>
                <a:cs typeface="Calibri"/>
                <a:sym typeface="Calibri"/>
              </a:rPr>
              <a:t> pour valider la modification</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663" name="Google Shape;663;p7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17" name="Google Shape;217;p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7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Notes</a:t>
            </a:r>
            <a:r>
              <a:rPr lang="fr-FR" sz="1200" i="0" u="none">
                <a:solidFill>
                  <a:schemeClr val="dk1"/>
                </a:solidFill>
                <a:latin typeface="Calibri"/>
                <a:ea typeface="Calibri"/>
                <a:cs typeface="Calibri"/>
                <a:sym typeface="Calibri"/>
              </a:rPr>
              <a:t> de la zone </a:t>
            </a:r>
            <a:r>
              <a:rPr lang="fr-FR" sz="1200" i="1" u="none">
                <a:solidFill>
                  <a:schemeClr val="dk1"/>
                </a:solidFill>
                <a:latin typeface="Calibri"/>
                <a:ea typeface="Calibri"/>
                <a:cs typeface="Calibri"/>
                <a:sym typeface="Calibri"/>
              </a:rPr>
              <a:t>User Details</a:t>
            </a:r>
            <a:endParaRPr sz="1200" i="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Delete </a:t>
            </a:r>
            <a:r>
              <a:rPr lang="fr-FR" sz="1200" i="0" u="none">
                <a:solidFill>
                  <a:schemeClr val="dk1"/>
                </a:solidFill>
                <a:latin typeface="Calibri"/>
                <a:ea typeface="Calibri"/>
                <a:cs typeface="Calibri"/>
                <a:sym typeface="Calibri"/>
              </a:rPr>
              <a:t>p</a:t>
            </a:r>
            <a:r>
              <a:rPr lang="fr-FR" sz="1200" u="none">
                <a:solidFill>
                  <a:schemeClr val="dk1"/>
                </a:solidFill>
                <a:latin typeface="Calibri"/>
                <a:ea typeface="Calibri"/>
                <a:cs typeface="Calibri"/>
                <a:sym typeface="Calibri"/>
              </a:rPr>
              <a:t>our supprimer une note</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672" name="Google Shape;672;p7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1" name="Google Shape;681;p3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91" name="Google Shape;691;p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01" name="Google Shape;701;p3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4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1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5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5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5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15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1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5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Exemple de rôles : </a:t>
            </a:r>
            <a:endParaRPr/>
          </a:p>
          <a:p>
            <a:pPr marL="171450" marR="0" lvl="0" indent="-171450" algn="l" rtl="0">
              <a:lnSpc>
                <a:spcPct val="100000"/>
              </a:lnSpc>
              <a:spcBef>
                <a:spcPts val="0"/>
              </a:spcBef>
              <a:spcAft>
                <a:spcPts val="0"/>
              </a:spcAft>
              <a:buClr>
                <a:schemeClr val="dk1"/>
              </a:buClr>
              <a:buSzPts val="1200"/>
              <a:buFont typeface="Calibri"/>
              <a:buChar char="-"/>
            </a:pPr>
            <a:r>
              <a:rPr lang="fr-FR" i="1"/>
              <a:t>Patron</a:t>
            </a:r>
            <a:r>
              <a:rPr lang="fr-FR"/>
              <a:t> : tous les usagers ont ce rôle</a:t>
            </a:r>
            <a:endParaRPr/>
          </a:p>
          <a:p>
            <a:pPr marL="171450" marR="0" lvl="0" indent="-171450" algn="l" rtl="0">
              <a:lnSpc>
                <a:spcPct val="100000"/>
              </a:lnSpc>
              <a:spcBef>
                <a:spcPts val="0"/>
              </a:spcBef>
              <a:spcAft>
                <a:spcPts val="0"/>
              </a:spcAft>
              <a:buClr>
                <a:schemeClr val="dk1"/>
              </a:buClr>
              <a:buSzPts val="1200"/>
              <a:buFont typeface="Calibri"/>
              <a:buChar char="-"/>
            </a:pPr>
            <a:r>
              <a:rPr lang="fr-FR" i="1"/>
              <a:t>Circulation Desk Operator Limited </a:t>
            </a:r>
            <a:r>
              <a:rPr lang="fr-FR"/>
              <a:t>: cas des jobistes</a:t>
            </a:r>
            <a:endParaRPr/>
          </a:p>
          <a:p>
            <a:pPr marL="171450" marR="0" lvl="0" indent="-171450" algn="l" rtl="0">
              <a:lnSpc>
                <a:spcPct val="100000"/>
              </a:lnSpc>
              <a:spcBef>
                <a:spcPts val="0"/>
              </a:spcBef>
              <a:spcAft>
                <a:spcPts val="0"/>
              </a:spcAft>
              <a:buClr>
                <a:schemeClr val="dk1"/>
              </a:buClr>
              <a:buSzPts val="1200"/>
              <a:buFont typeface="Calibri"/>
              <a:buChar char="-"/>
            </a:pPr>
            <a:r>
              <a:rPr lang="fr-FR" i="1"/>
              <a:t>Circulation Desk Operator </a:t>
            </a:r>
            <a:r>
              <a:rPr lang="fr-FR"/>
              <a:t>: FF2</a:t>
            </a:r>
            <a:endParaRPr/>
          </a:p>
          <a:p>
            <a:pPr marL="171450" marR="0" lvl="0" indent="-171450" algn="l" rtl="0">
              <a:lnSpc>
                <a:spcPct val="100000"/>
              </a:lnSpc>
              <a:spcBef>
                <a:spcPts val="0"/>
              </a:spcBef>
              <a:spcAft>
                <a:spcPts val="0"/>
              </a:spcAft>
              <a:buClr>
                <a:schemeClr val="dk1"/>
              </a:buClr>
              <a:buSzPts val="1200"/>
              <a:buFont typeface="Calibri"/>
              <a:buChar char="-"/>
            </a:pPr>
            <a:r>
              <a:rPr lang="fr-FR" i="1"/>
              <a:t>Electronic Inventory Operator </a:t>
            </a:r>
            <a:r>
              <a:rPr lang="fr-FR"/>
              <a:t>: Responsable des ressources électroniques</a:t>
            </a:r>
            <a:endParaRPr/>
          </a:p>
          <a:p>
            <a:pPr marL="171450" marR="0" lvl="0" indent="-171450" algn="l" rtl="0">
              <a:lnSpc>
                <a:spcPct val="100000"/>
              </a:lnSpc>
              <a:spcBef>
                <a:spcPts val="0"/>
              </a:spcBef>
              <a:spcAft>
                <a:spcPts val="0"/>
              </a:spcAft>
              <a:buClr>
                <a:schemeClr val="dk1"/>
              </a:buClr>
              <a:buSzPts val="1200"/>
              <a:buFont typeface="Calibri"/>
              <a:buChar char="-"/>
            </a:pPr>
            <a:r>
              <a:rPr lang="fr-FR" i="1"/>
              <a:t>Invoice Manager </a:t>
            </a:r>
            <a:r>
              <a:rPr lang="fr-FR"/>
              <a:t>: Responsable de la facturation</a:t>
            </a:r>
            <a:endParaRPr/>
          </a:p>
          <a:p>
            <a:pPr marL="171450" marR="0" lvl="0" indent="-171450" algn="l" rtl="0">
              <a:lnSpc>
                <a:spcPct val="100000"/>
              </a:lnSpc>
              <a:spcBef>
                <a:spcPts val="0"/>
              </a:spcBef>
              <a:spcAft>
                <a:spcPts val="0"/>
              </a:spcAft>
              <a:buClr>
                <a:schemeClr val="dk1"/>
              </a:buClr>
              <a:buSzPts val="1200"/>
              <a:buFont typeface="Calibri"/>
              <a:buChar char="-"/>
            </a:pPr>
            <a:r>
              <a:rPr lang="fr-FR" i="1"/>
              <a:t>Invoice Operator </a:t>
            </a:r>
            <a:r>
              <a:rPr lang="fr-FR"/>
              <a:t>: Facturation </a:t>
            </a:r>
            <a:endParaRPr/>
          </a:p>
          <a:p>
            <a:pPr marL="171450" marR="0" lvl="0" indent="-171450" algn="l" rtl="0">
              <a:lnSpc>
                <a:spcPct val="100000"/>
              </a:lnSpc>
              <a:spcBef>
                <a:spcPts val="0"/>
              </a:spcBef>
              <a:spcAft>
                <a:spcPts val="0"/>
              </a:spcAft>
              <a:buClr>
                <a:schemeClr val="dk1"/>
              </a:buClr>
              <a:buSzPts val="1200"/>
              <a:buFont typeface="Calibri"/>
              <a:buChar char="-"/>
            </a:pPr>
            <a:r>
              <a:rPr lang="fr-FR" i="1"/>
              <a:t>Physical Inventory Operator (Extented) </a:t>
            </a:r>
            <a:r>
              <a:rPr lang="fr-FR" i="0"/>
              <a:t>:</a:t>
            </a:r>
            <a:r>
              <a:rPr lang="fr-FR" i="1"/>
              <a:t> </a:t>
            </a:r>
            <a:r>
              <a:rPr lang="fr-FR"/>
              <a:t>Catalogueur</a:t>
            </a:r>
            <a:endParaRPr/>
          </a:p>
          <a:p>
            <a:pPr marL="171450" marR="0" lvl="0" indent="-171450" algn="l" rtl="0">
              <a:lnSpc>
                <a:spcPct val="100000"/>
              </a:lnSpc>
              <a:spcBef>
                <a:spcPts val="0"/>
              </a:spcBef>
              <a:spcAft>
                <a:spcPts val="0"/>
              </a:spcAft>
              <a:buClr>
                <a:schemeClr val="dk1"/>
              </a:buClr>
              <a:buSzPts val="1200"/>
              <a:buFont typeface="Calibri"/>
              <a:buChar char="-"/>
            </a:pPr>
            <a:r>
              <a:rPr lang="fr-FR" i="1"/>
              <a:t>Purchasing Manager </a:t>
            </a:r>
            <a:r>
              <a:rPr lang="fr-FR"/>
              <a:t>: Acquisitions</a:t>
            </a:r>
            <a:endParaRPr/>
          </a:p>
          <a:p>
            <a:pPr marL="171450" marR="0" lvl="0" indent="-171450" algn="l" rtl="0">
              <a:lnSpc>
                <a:spcPct val="100000"/>
              </a:lnSpc>
              <a:spcBef>
                <a:spcPts val="0"/>
              </a:spcBef>
              <a:spcAft>
                <a:spcPts val="0"/>
              </a:spcAft>
              <a:buClr>
                <a:schemeClr val="dk1"/>
              </a:buClr>
              <a:buSzPts val="1200"/>
              <a:buFont typeface="Calibri"/>
              <a:buChar char="-"/>
            </a:pPr>
            <a:r>
              <a:rPr lang="fr-FR" i="1"/>
              <a:t>Receiving Operator </a:t>
            </a:r>
            <a:r>
              <a:rPr lang="fr-FR"/>
              <a:t>: Réception</a:t>
            </a:r>
            <a:endParaRPr/>
          </a:p>
          <a:p>
            <a:pPr marL="171450" marR="0" lvl="0" indent="-171450" algn="l" rtl="0">
              <a:lnSpc>
                <a:spcPct val="100000"/>
              </a:lnSpc>
              <a:spcBef>
                <a:spcPts val="0"/>
              </a:spcBef>
              <a:spcAft>
                <a:spcPts val="0"/>
              </a:spcAft>
              <a:buClr>
                <a:schemeClr val="dk1"/>
              </a:buClr>
              <a:buSzPts val="1200"/>
              <a:buFont typeface="Calibri"/>
              <a:buChar char="-"/>
            </a:pPr>
            <a:r>
              <a:rPr lang="fr-FR" i="1"/>
              <a:t>Requests Operator </a:t>
            </a:r>
            <a:r>
              <a:rPr lang="fr-FR"/>
              <a:t>: Gestion des </a:t>
            </a:r>
            <a:r>
              <a:rPr lang="fr-FR" i="1"/>
              <a:t>requests</a:t>
            </a:r>
            <a:endParaRPr/>
          </a:p>
          <a:p>
            <a:pPr marL="171450" marR="0" lvl="0" indent="-171450" algn="l" rtl="0">
              <a:lnSpc>
                <a:spcPct val="100000"/>
              </a:lnSpc>
              <a:spcBef>
                <a:spcPts val="0"/>
              </a:spcBef>
              <a:spcAft>
                <a:spcPts val="0"/>
              </a:spcAft>
              <a:buClr>
                <a:schemeClr val="dk1"/>
              </a:buClr>
              <a:buSzPts val="1200"/>
              <a:buFont typeface="Calibri"/>
              <a:buChar char="-"/>
            </a:pPr>
            <a:r>
              <a:rPr lang="fr-FR" i="1"/>
              <a:t>Work Order Operator</a:t>
            </a:r>
            <a:endParaRPr i="1"/>
          </a:p>
          <a:p>
            <a:pPr marL="171450" marR="0" lvl="0" indent="-171450" algn="l" rtl="0">
              <a:lnSpc>
                <a:spcPct val="100000"/>
              </a:lnSpc>
              <a:spcBef>
                <a:spcPts val="0"/>
              </a:spcBef>
              <a:spcAft>
                <a:spcPts val="0"/>
              </a:spcAft>
              <a:buClr>
                <a:schemeClr val="dk1"/>
              </a:buClr>
              <a:buSzPts val="1200"/>
              <a:buFont typeface="Calibri"/>
              <a:buChar char="-"/>
            </a:pPr>
            <a:r>
              <a:rPr lang="fr-FR"/>
              <a:t>…</a:t>
            </a:r>
            <a:endParaRPr/>
          </a:p>
        </p:txBody>
      </p:sp>
      <p:sp>
        <p:nvSpPr>
          <p:cNvPr id="228" name="Google Shape;228;p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5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55: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3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a:t>Fines</a:t>
            </a:r>
            <a:r>
              <a:rPr lang="fr-FR"/>
              <a:t> = Amendes</a:t>
            </a:r>
            <a:endParaRPr/>
          </a:p>
          <a:p>
            <a:pPr marL="0" marR="0" lvl="0" indent="0" algn="l" rtl="0">
              <a:lnSpc>
                <a:spcPct val="100000"/>
              </a:lnSpc>
              <a:spcBef>
                <a:spcPts val="0"/>
              </a:spcBef>
              <a:spcAft>
                <a:spcPts val="0"/>
              </a:spcAft>
              <a:buClr>
                <a:schemeClr val="dk1"/>
              </a:buClr>
              <a:buSzPts val="1200"/>
              <a:buFont typeface="Calibri"/>
              <a:buNone/>
            </a:pPr>
            <a:r>
              <a:rPr lang="fr-FR" i="1"/>
              <a:t>Fees</a:t>
            </a:r>
            <a:r>
              <a:rPr lang="fr-FR"/>
              <a:t> = Frais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774" name="Google Shape;774;p3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15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On peut trouver d’autres frais dans </a:t>
            </a:r>
            <a:r>
              <a:rPr lang="fr-FR" sz="1200" i="1" u="none">
                <a:solidFill>
                  <a:schemeClr val="dk1"/>
                </a:solidFill>
                <a:latin typeface="Calibri"/>
                <a:ea typeface="Calibri"/>
                <a:cs typeface="Calibri"/>
                <a:sym typeface="Calibri"/>
              </a:rPr>
              <a:t>l’active balance :</a:t>
            </a:r>
            <a:r>
              <a:rPr lang="fr-FR" sz="1200" u="none">
                <a:solidFill>
                  <a:schemeClr val="dk1"/>
                </a:solidFill>
                <a:latin typeface="Calibri"/>
                <a:ea typeface="Calibri"/>
                <a:cs typeface="Calibri"/>
                <a:sym typeface="Calibri"/>
              </a:rPr>
              <a:t> frais de prêts interbibliothèques, des frais ajoutés manuellement par les membres du personnel (carte de photocopies, cautions etc.)</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84" name="Google Shape;784;p15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15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On peut trouver d’autres frais dans </a:t>
            </a:r>
            <a:r>
              <a:rPr lang="fr-FR" sz="1200" i="1" u="none">
                <a:solidFill>
                  <a:schemeClr val="dk1"/>
                </a:solidFill>
                <a:latin typeface="Calibri"/>
                <a:ea typeface="Calibri"/>
                <a:cs typeface="Calibri"/>
                <a:sym typeface="Calibri"/>
              </a:rPr>
              <a:t>l’active balance :</a:t>
            </a:r>
            <a:r>
              <a:rPr lang="fr-FR" sz="1200" u="none">
                <a:solidFill>
                  <a:schemeClr val="dk1"/>
                </a:solidFill>
                <a:latin typeface="Calibri"/>
                <a:ea typeface="Calibri"/>
                <a:cs typeface="Calibri"/>
                <a:sym typeface="Calibri"/>
              </a:rPr>
              <a:t> frais de prêts interbibliothèques, des frais ajoutés manuellement par les membres du personnel (carte de photocopies, cautions etc.)</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84" name="Google Shape;784;p15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63</a:t>
            </a:fld>
            <a:endParaRPr/>
          </a:p>
        </p:txBody>
      </p:sp>
    </p:spTree>
    <p:extLst>
      <p:ext uri="{BB962C8B-B14F-4D97-AF65-F5344CB8AC3E}">
        <p14:creationId xmlns:p14="http://schemas.microsoft.com/office/powerpoint/2010/main" val="3835979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5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5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93" name="Google Shape;793;p15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5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15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dirty="0">
              <a:solidFill>
                <a:schemeClr val="dk1"/>
              </a:solidFill>
              <a:latin typeface="Calibri"/>
              <a:ea typeface="Calibri"/>
              <a:cs typeface="Calibri"/>
              <a:sym typeface="Calibri"/>
            </a:endParaRPr>
          </a:p>
        </p:txBody>
      </p:sp>
      <p:sp>
        <p:nvSpPr>
          <p:cNvPr id="803" name="Google Shape;803;p15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5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15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1" u="none">
              <a:solidFill>
                <a:schemeClr val="dk1"/>
              </a:solidFill>
              <a:latin typeface="Calibri"/>
              <a:ea typeface="Calibri"/>
              <a:cs typeface="Calibri"/>
              <a:sym typeface="Calibri"/>
            </a:endParaRPr>
          </a:p>
        </p:txBody>
      </p:sp>
      <p:sp>
        <p:nvSpPr>
          <p:cNvPr id="812" name="Google Shape;812;p15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16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16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821" name="Google Shape;821;p16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6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16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1" u="none">
              <a:solidFill>
                <a:schemeClr val="dk1"/>
              </a:solidFill>
              <a:latin typeface="Calibri"/>
              <a:ea typeface="Calibri"/>
              <a:cs typeface="Calibri"/>
              <a:sym typeface="Calibri"/>
            </a:endParaRPr>
          </a:p>
        </p:txBody>
      </p:sp>
      <p:sp>
        <p:nvSpPr>
          <p:cNvPr id="830" name="Google Shape;830;p16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16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16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Fines/Fees </a:t>
            </a:r>
            <a:r>
              <a:rPr lang="fr-FR" sz="1200" i="0" u="none">
                <a:solidFill>
                  <a:schemeClr val="dk1"/>
                </a:solidFill>
                <a:latin typeface="Calibri"/>
                <a:ea typeface="Calibri"/>
                <a:cs typeface="Calibri"/>
                <a:sym typeface="Calibri"/>
              </a:rPr>
              <a:t>de la zone </a:t>
            </a:r>
            <a:r>
              <a:rPr lang="fr-FR" sz="1200" i="1" u="none">
                <a:solidFill>
                  <a:schemeClr val="dk1"/>
                </a:solidFill>
                <a:latin typeface="Calibri"/>
                <a:ea typeface="Calibri"/>
                <a:cs typeface="Calibri"/>
                <a:sym typeface="Calibri"/>
              </a:rPr>
              <a:t>User Details</a:t>
            </a:r>
            <a:endParaRPr sz="1200" i="1"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a:t>
            </a:r>
            <a:r>
              <a:rPr lang="fr-FR" sz="1200" i="1" u="none">
                <a:solidFill>
                  <a:schemeClr val="dk1"/>
                </a:solidFill>
                <a:latin typeface="Calibri"/>
                <a:ea typeface="Calibri"/>
                <a:cs typeface="Calibri"/>
                <a:sym typeface="Calibri"/>
              </a:rPr>
              <a:t> Add Fine or Fee</a:t>
            </a:r>
            <a:endParaRPr sz="1200" i="1"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Compléter les différents champs</a:t>
            </a:r>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a:t>
            </a:r>
            <a:r>
              <a:rPr lang="fr-FR" sz="1200" i="1" u="none">
                <a:solidFill>
                  <a:schemeClr val="dk1"/>
                </a:solidFill>
                <a:latin typeface="Calibri"/>
                <a:ea typeface="Calibri"/>
                <a:cs typeface="Calibri"/>
                <a:sym typeface="Calibri"/>
              </a:rPr>
              <a:t> Add and Close</a:t>
            </a:r>
            <a:endParaRPr sz="120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839" name="Google Shape;839;p16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8" name="Google Shape;238;p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6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163: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16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16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77" name="Google Shape;877;p16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72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6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90" name="Google Shape;890;p16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3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3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Visualisation uniquement. Ne rien supprimer.</a:t>
            </a:r>
            <a:endParaRPr/>
          </a:p>
        </p:txBody>
      </p:sp>
      <p:sp>
        <p:nvSpPr>
          <p:cNvPr id="900" name="Google Shape;900;p3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6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16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10" name="Google Shape;910;p16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20" name="Google Shape;920;p3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3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30" name="Google Shape;930;p3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4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Raccourcis : Alt+1, Alt+2, Alt+3</a:t>
            </a:r>
            <a:endParaRPr/>
          </a:p>
        </p:txBody>
      </p:sp>
      <p:sp>
        <p:nvSpPr>
          <p:cNvPr id="943" name="Google Shape;943;p4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4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958" name="Google Shape;958;p4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48" name="Google Shape;248;p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4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970" name="Google Shape;970;p4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6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16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7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17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Attention : Le code-barres Alma est différent de celui de l’éditeur (ISBN ou EAN, généralement au dos du document)</a:t>
            </a:r>
            <a:endParaRPr/>
          </a:p>
        </p:txBody>
      </p:sp>
      <p:sp>
        <p:nvSpPr>
          <p:cNvPr id="992" name="Google Shape;992;p17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7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7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01" name="Google Shape;1001;p17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7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17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D’autres blocages sont possibles :</a:t>
            </a:r>
            <a:endParaRPr/>
          </a:p>
          <a:p>
            <a:pPr marL="0" marR="0" lvl="0" indent="0" algn="l" rtl="0">
              <a:lnSpc>
                <a:spcPct val="100000"/>
              </a:lnSpc>
              <a:spcBef>
                <a:spcPts val="0"/>
              </a:spcBef>
              <a:spcAft>
                <a:spcPts val="0"/>
              </a:spcAft>
              <a:buClr>
                <a:schemeClr val="dk1"/>
              </a:buClr>
              <a:buSzPts val="1200"/>
              <a:buFont typeface="Calibri"/>
              <a:buNone/>
            </a:pPr>
            <a:r>
              <a:rPr lang="fr-FR" sz="1200" i="1">
                <a:solidFill>
                  <a:schemeClr val="dk1"/>
                </a:solidFill>
                <a:latin typeface="Calibri"/>
                <a:ea typeface="Calibri"/>
                <a:cs typeface="Calibri"/>
                <a:sym typeface="Calibri"/>
              </a:rPr>
              <a:t>Item not found </a:t>
            </a:r>
            <a:r>
              <a:rPr lang="fr-FR" sz="1200">
                <a:solidFill>
                  <a:schemeClr val="dk1"/>
                </a:solidFill>
                <a:latin typeface="Calibri"/>
                <a:ea typeface="Calibri"/>
                <a:cs typeface="Calibri"/>
                <a:sym typeface="Calibri"/>
              </a:rPr>
              <a:t>: le code barres que vous avez entré n’existe pas. Vérifiez la saisie du code barres, ou assurez-vous bien de ne pas avoir scanné l’ISBN-EAN du document.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11" name="Google Shape;1011;p17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7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17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a:solidFill>
                  <a:schemeClr val="dk1"/>
                </a:solidFill>
                <a:latin typeface="Calibri"/>
                <a:ea typeface="Calibri"/>
                <a:cs typeface="Calibri"/>
                <a:sym typeface="Calibri"/>
              </a:rPr>
              <a:t>Des blocages sont possibles si les documents ont déjà été renouvelés plusieurs fois (durée maximale de prêt atteinte) ou si le document a fait l’objet d’une </a:t>
            </a:r>
            <a:r>
              <a:rPr lang="fr-FR" sz="1200" i="1">
                <a:solidFill>
                  <a:schemeClr val="dk1"/>
                </a:solidFill>
                <a:latin typeface="Calibri"/>
                <a:ea typeface="Calibri"/>
                <a:cs typeface="Calibri"/>
                <a:sym typeface="Calibri"/>
              </a:rPr>
              <a:t>request</a:t>
            </a:r>
            <a:r>
              <a:rPr lang="fr-FR" sz="1200" i="0">
                <a:solidFill>
                  <a:schemeClr val="dk1"/>
                </a:solidFill>
                <a:latin typeface="Calibri"/>
                <a:ea typeface="Calibri"/>
                <a:cs typeface="Calibri"/>
                <a:sym typeface="Calibri"/>
              </a:rPr>
              <a:t> par un autre lecteur.</a:t>
            </a:r>
            <a:endParaRPr/>
          </a:p>
          <a:p>
            <a:pPr marL="0" marR="0" lvl="0" indent="0" algn="l" rtl="0">
              <a:lnSpc>
                <a:spcPct val="100000"/>
              </a:lnSpc>
              <a:spcBef>
                <a:spcPts val="0"/>
              </a:spcBef>
              <a:spcAft>
                <a:spcPts val="0"/>
              </a:spcAft>
              <a:buClr>
                <a:schemeClr val="dk1"/>
              </a:buClr>
              <a:buSzPts val="1200"/>
              <a:buFont typeface="Calibri"/>
              <a:buNone/>
            </a:pPr>
            <a:r>
              <a:rPr lang="fr-FR" sz="1200" i="0">
                <a:solidFill>
                  <a:schemeClr val="dk1"/>
                </a:solidFill>
                <a:latin typeface="Calibri"/>
                <a:ea typeface="Calibri"/>
                <a:cs typeface="Calibri"/>
                <a:sym typeface="Calibri"/>
              </a:rPr>
              <a:t>Le lecteur peut effectuer un renouvellement à partir des Collections ULiège en s’identifiant &gt; </a:t>
            </a:r>
            <a:r>
              <a:rPr lang="fr-FR" sz="1200" i="1">
                <a:solidFill>
                  <a:schemeClr val="dk1"/>
                </a:solidFill>
                <a:latin typeface="Calibri"/>
                <a:ea typeface="Calibri"/>
                <a:cs typeface="Calibri"/>
                <a:sym typeface="Calibri"/>
              </a:rPr>
              <a:t>MyLibrary</a:t>
            </a:r>
            <a:r>
              <a:rPr lang="fr-FR" sz="1200" i="0">
                <a:solidFill>
                  <a:schemeClr val="dk1"/>
                </a:solidFill>
                <a:latin typeface="Calibri"/>
                <a:ea typeface="Calibri"/>
                <a:cs typeface="Calibri"/>
                <a:sym typeface="Calibri"/>
              </a:rPr>
              <a:t>.</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20" name="Google Shape;1020;p17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7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17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Si tout se passe bien la nouvelle </a:t>
            </a:r>
            <a:r>
              <a:rPr lang="fr-FR" sz="1200" i="1">
                <a:solidFill>
                  <a:schemeClr val="dk1"/>
                </a:solidFill>
                <a:latin typeface="Calibri"/>
                <a:ea typeface="Calibri"/>
                <a:cs typeface="Calibri"/>
                <a:sym typeface="Calibri"/>
              </a:rPr>
              <a:t>Due Date </a:t>
            </a:r>
            <a:r>
              <a:rPr lang="fr-FR" sz="1200" i="0">
                <a:solidFill>
                  <a:schemeClr val="dk1"/>
                </a:solidFill>
                <a:latin typeface="Calibri"/>
                <a:ea typeface="Calibri"/>
                <a:cs typeface="Calibri"/>
                <a:sym typeface="Calibri"/>
              </a:rPr>
              <a:t>est calculée et un petit « v » sur fond vert se place. Dans le cas contraire, un petit « x » sur fond rouge vous indique que le renouvellement n’a pas pu être réalisé.</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a:solidFill>
                  <a:schemeClr val="dk1"/>
                </a:solidFill>
                <a:latin typeface="Calibri"/>
                <a:ea typeface="Calibri"/>
                <a:cs typeface="Calibri"/>
                <a:sym typeface="Calibri"/>
              </a:rPr>
              <a:t>Une alerte vous indique que le renouvellement s’est bien déroulé et qu’un rapport d’activité à été envoyé à l’usager.</a:t>
            </a:r>
            <a:endParaRPr/>
          </a:p>
        </p:txBody>
      </p:sp>
      <p:sp>
        <p:nvSpPr>
          <p:cNvPr id="1032" name="Google Shape;1032;p17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7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7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17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050" name="Google Shape;1050;p17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7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17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58" name="Google Shape;1058;p17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90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différentes pages présentées dans cette partie de l’écran dépendent de votre localisation et de vos actions.</a:t>
            </a:r>
            <a:endParaRPr/>
          </a:p>
          <a:p>
            <a:pPr marL="0" marR="0" lvl="0" indent="0" algn="l" rtl="0">
              <a:lnSpc>
                <a:spcPct val="100000"/>
              </a:lnSpc>
              <a:spcBef>
                <a:spcPts val="0"/>
              </a:spcBef>
              <a:spcAft>
                <a:spcPts val="0"/>
              </a:spcAft>
              <a:buClr>
                <a:schemeClr val="dk1"/>
              </a:buClr>
              <a:buSzPts val="1200"/>
              <a:buFont typeface="Calibri"/>
              <a:buNone/>
            </a:pPr>
            <a:r>
              <a:rPr lang="fr-FR"/>
              <a:t>Si vous êtes localisé ailleurs, par exemple en acquisitions, Alma vous présentera les pages récentes liées à cette localisation (</a:t>
            </a:r>
            <a:r>
              <a:rPr lang="fr-FR" i="1"/>
              <a:t>Package</a:t>
            </a:r>
            <a:r>
              <a:rPr lang="fr-FR"/>
              <a:t>, </a:t>
            </a:r>
            <a:r>
              <a:rPr lang="fr-FR" i="1"/>
              <a:t>Create Invoice </a:t>
            </a:r>
            <a:r>
              <a:rPr lang="fr-FR"/>
              <a:t>etc…)</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59" name="Google Shape;259;p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17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178: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17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179: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r>
              <a:rPr lang="fr-FR"/>
              <a:t>A ne faire que lorsque le livre n’a pas été prêté à ce lecteur et qu’il se trouve bien en rayon.</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8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8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100" name="Google Shape;1100;p18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93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8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181: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8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18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8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2" name="Google Shape;1132;p18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8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18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85: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8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86: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8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18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9" name="Google Shape;269;p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4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89" name="Google Shape;1189;p4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8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8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04" name="Google Shape;1204;p18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8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18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12" name="Google Shape;1212;p18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9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19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23" name="Google Shape;1223;p19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9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19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234" name="Google Shape;1234;p19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9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19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47" name="Google Shape;1247;p192: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9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193: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56" name="Google Shape;1256;p193: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9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19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Lorsqu’un document est réservé par un autre lecteur (</a:t>
            </a:r>
            <a:r>
              <a:rPr lang="fr-FR" sz="1200" i="1">
                <a:solidFill>
                  <a:schemeClr val="dk1"/>
                </a:solidFill>
                <a:latin typeface="Calibri"/>
                <a:ea typeface="Calibri"/>
                <a:cs typeface="Calibri"/>
                <a:sym typeface="Calibri"/>
              </a:rPr>
              <a:t>recalled</a:t>
            </a:r>
            <a:r>
              <a:rPr lang="fr-FR" sz="1200">
                <a:solidFill>
                  <a:schemeClr val="dk1"/>
                </a:solidFill>
                <a:latin typeface="Calibri"/>
                <a:ea typeface="Calibri"/>
                <a:cs typeface="Calibri"/>
                <a:sym typeface="Calibri"/>
              </a:rPr>
              <a:t>), la </a:t>
            </a:r>
            <a:r>
              <a:rPr lang="fr-FR" sz="1200" i="1">
                <a:solidFill>
                  <a:schemeClr val="dk1"/>
                </a:solidFill>
                <a:latin typeface="Calibri"/>
                <a:ea typeface="Calibri"/>
                <a:cs typeface="Calibri"/>
                <a:sym typeface="Calibri"/>
              </a:rPr>
              <a:t>request </a:t>
            </a:r>
            <a:r>
              <a:rPr lang="fr-FR" sz="1200">
                <a:solidFill>
                  <a:schemeClr val="dk1"/>
                </a:solidFill>
                <a:latin typeface="Calibri"/>
                <a:ea typeface="Calibri"/>
                <a:cs typeface="Calibri"/>
                <a:sym typeface="Calibri"/>
              </a:rPr>
              <a:t>n’apparaît pas dans le </a:t>
            </a:r>
            <a:r>
              <a:rPr lang="fr-FR" sz="1200" i="1">
                <a:solidFill>
                  <a:schemeClr val="dk1"/>
                </a:solidFill>
                <a:latin typeface="Calibri"/>
                <a:ea typeface="Calibri"/>
                <a:cs typeface="Calibri"/>
                <a:sym typeface="Calibri"/>
              </a:rPr>
              <a:t>Pick from Shelf</a:t>
            </a:r>
            <a:r>
              <a:rPr lang="fr-FR" sz="1200">
                <a:solidFill>
                  <a:schemeClr val="dk1"/>
                </a:solidFill>
                <a:latin typeface="Calibri"/>
                <a:ea typeface="Calibri"/>
                <a:cs typeface="Calibri"/>
                <a:sym typeface="Calibri"/>
              </a:rPr>
              <a:t>., mais un </a:t>
            </a:r>
            <a:r>
              <a:rPr lang="fr-FR" sz="1200" i="1" u="none">
                <a:solidFill>
                  <a:schemeClr val="dk1"/>
                </a:solidFill>
                <a:latin typeface="Calibri"/>
                <a:ea typeface="Calibri"/>
                <a:cs typeface="Calibri"/>
                <a:sym typeface="Calibri"/>
              </a:rPr>
              <a:t>popup</a:t>
            </a:r>
            <a:r>
              <a:rPr lang="fr-FR" sz="1200">
                <a:solidFill>
                  <a:schemeClr val="dk1"/>
                </a:solidFill>
                <a:latin typeface="Calibri"/>
                <a:ea typeface="Calibri"/>
                <a:cs typeface="Calibri"/>
                <a:sym typeface="Calibri"/>
              </a:rPr>
              <a:t> apparaît lors du retour de prêt (on doit alors placer le document sur le </a:t>
            </a:r>
            <a:r>
              <a:rPr lang="fr-FR" sz="1200" i="1">
                <a:solidFill>
                  <a:schemeClr val="dk1"/>
                </a:solidFill>
                <a:latin typeface="Calibri"/>
                <a:ea typeface="Calibri"/>
                <a:cs typeface="Calibri"/>
                <a:sym typeface="Calibri"/>
              </a:rPr>
              <a:t>hold shelf </a:t>
            </a:r>
            <a:r>
              <a:rPr lang="fr-FR" sz="1200">
                <a:solidFill>
                  <a:schemeClr val="dk1"/>
                </a:solidFill>
                <a:latin typeface="Calibri"/>
                <a:ea typeface="Calibri"/>
                <a:cs typeface="Calibri"/>
                <a:sym typeface="Calibri"/>
              </a:rPr>
              <a:t>ou le mettre en transit si il doit aller dans une autre </a:t>
            </a:r>
            <a:r>
              <a:rPr lang="fr-FR" sz="1200" i="1">
                <a:solidFill>
                  <a:schemeClr val="dk1"/>
                </a:solidFill>
                <a:latin typeface="Calibri"/>
                <a:ea typeface="Calibri"/>
                <a:cs typeface="Calibri"/>
                <a:sym typeface="Calibri"/>
              </a:rPr>
              <a:t>Pick up Location</a:t>
            </a:r>
            <a:r>
              <a:rPr lang="fr-FR" sz="120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265" name="Google Shape;1265;p19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9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195: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76" name="Google Shape;1276;p195: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9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9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p:txBody>
      </p:sp>
      <p:sp>
        <p:nvSpPr>
          <p:cNvPr id="1285" name="Google Shape;1285;p19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re avec photo" type="title">
  <p:cSld name="TITLE">
    <p:spTree>
      <p:nvGrpSpPr>
        <p:cNvPr id="1" name="Shape 15"/>
        <p:cNvGrpSpPr/>
        <p:nvPr/>
      </p:nvGrpSpPr>
      <p:grpSpPr>
        <a:xfrm>
          <a:off x="0" y="0"/>
          <a:ext cx="0" cy="0"/>
          <a:chOff x="0" y="0"/>
          <a:chExt cx="0" cy="0"/>
        </a:xfrm>
      </p:grpSpPr>
      <p:pic>
        <p:nvPicPr>
          <p:cNvPr id="16" name="Google Shape;16;p9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98"/>
          <p:cNvSpPr/>
          <p:nvPr/>
        </p:nvSpPr>
        <p:spPr>
          <a:xfrm flipH="1">
            <a:off x="0" y="2258058"/>
            <a:ext cx="9144000" cy="4599941"/>
          </a:xfrm>
          <a:prstGeom prst="rtTriangle">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98"/>
          <p:cNvSpPr txBox="1">
            <a:spLocks noGrp="1"/>
          </p:cNvSpPr>
          <p:nvPr>
            <p:ph type="ctrTitle"/>
          </p:nvPr>
        </p:nvSpPr>
        <p:spPr>
          <a:xfrm>
            <a:off x="1047645" y="4572579"/>
            <a:ext cx="7772400" cy="796567"/>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3B0"/>
              </a:buClr>
              <a:buSzPts val="3200"/>
              <a:buFont typeface="Calibri"/>
              <a:buNone/>
              <a:defRPr sz="3200" b="1"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8"/>
          <p:cNvSpPr txBox="1">
            <a:spLocks noGrp="1"/>
          </p:cNvSpPr>
          <p:nvPr>
            <p:ph type="subTitle" idx="1"/>
          </p:nvPr>
        </p:nvSpPr>
        <p:spPr>
          <a:xfrm>
            <a:off x="2419245" y="5496030"/>
            <a:ext cx="6400800" cy="550475"/>
          </a:xfrm>
          <a:prstGeom prst="rect">
            <a:avLst/>
          </a:prstGeom>
          <a:noFill/>
          <a:ln>
            <a:noFill/>
          </a:ln>
        </p:spPr>
        <p:txBody>
          <a:bodyPr spcFirstLastPara="1" wrap="square" lIns="91425" tIns="45700" rIns="91425" bIns="45700" anchor="t" anchorCtr="0">
            <a:noAutofit/>
          </a:bodyPr>
          <a:lstStyle>
            <a:lvl1pPr lvl="0" algn="r">
              <a:spcBef>
                <a:spcPts val="480"/>
              </a:spcBef>
              <a:spcAft>
                <a:spcPts val="0"/>
              </a:spcAft>
              <a:buSzPts val="1320"/>
              <a:buNone/>
              <a:defRPr sz="2400">
                <a:solidFill>
                  <a:schemeClr val="dk1"/>
                </a:solidFill>
              </a:defRPr>
            </a:lvl1pPr>
            <a:lvl2pPr lvl="1" algn="ctr">
              <a:spcBef>
                <a:spcPts val="560"/>
              </a:spcBef>
              <a:spcAft>
                <a:spcPts val="0"/>
              </a:spcAft>
              <a:buSzPts val="2800"/>
              <a:buNone/>
              <a:defRPr>
                <a:solidFill>
                  <a:srgbClr val="888888"/>
                </a:solidFill>
              </a:defRPr>
            </a:lvl2pPr>
            <a:lvl3pPr lvl="2" algn="ctr">
              <a:spcBef>
                <a:spcPts val="480"/>
              </a:spcBef>
              <a:spcAft>
                <a:spcPts val="0"/>
              </a:spcAft>
              <a:buSzPts val="2400"/>
              <a:buNone/>
              <a:defRPr>
                <a:solidFill>
                  <a:srgbClr val="888888"/>
                </a:solidFill>
              </a:defRPr>
            </a:lvl3pPr>
            <a:lvl4pPr lvl="3" algn="ctr">
              <a:spcBef>
                <a:spcPts val="400"/>
              </a:spcBef>
              <a:spcAft>
                <a:spcPts val="0"/>
              </a:spcAft>
              <a:buSzPts val="2000"/>
              <a:buNone/>
              <a:defRPr>
                <a:solidFill>
                  <a:srgbClr val="888888"/>
                </a:solidFill>
              </a:defRPr>
            </a:lvl4pPr>
            <a:lvl5pPr lvl="4" algn="ctr">
              <a:spcBef>
                <a:spcPts val="400"/>
              </a:spcBef>
              <a:spcAft>
                <a:spcPts val="0"/>
              </a:spcAft>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23" name="Google Shape;23;p98"/>
          <p:cNvSpPr/>
          <p:nvPr/>
        </p:nvSpPr>
        <p:spPr>
          <a:xfrm rot="10800000">
            <a:off x="3345882" y="0"/>
            <a:ext cx="5798118" cy="2909525"/>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98"/>
          <p:cNvSpPr/>
          <p:nvPr/>
        </p:nvSpPr>
        <p:spPr>
          <a:xfrm>
            <a:off x="0" y="4525194"/>
            <a:ext cx="4632534" cy="2332806"/>
          </a:xfrm>
          <a:prstGeom prst="rtTriangle">
            <a:avLst/>
          </a:prstGeom>
          <a:solidFill>
            <a:srgbClr val="00707F">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25" name="Google Shape;25;p98"/>
          <p:cNvPicPr preferRelativeResize="0"/>
          <p:nvPr/>
        </p:nvPicPr>
        <p:blipFill rotWithShape="1">
          <a:blip r:embed="rId3">
            <a:alphaModFix/>
          </a:blip>
          <a:srcRect/>
          <a:stretch/>
        </p:blipFill>
        <p:spPr>
          <a:xfrm>
            <a:off x="6244941" y="145774"/>
            <a:ext cx="2777548" cy="11405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p:cSld name="Image avec légende">
    <p:spTree>
      <p:nvGrpSpPr>
        <p:cNvPr id="1" name="Shape 48"/>
        <p:cNvGrpSpPr/>
        <p:nvPr/>
      </p:nvGrpSpPr>
      <p:grpSpPr>
        <a:xfrm>
          <a:off x="0" y="0"/>
          <a:ext cx="0" cy="0"/>
          <a:chOff x="0" y="0"/>
          <a:chExt cx="0" cy="0"/>
        </a:xfrm>
      </p:grpSpPr>
      <p:sp>
        <p:nvSpPr>
          <p:cNvPr id="49" name="Google Shape;49;p124"/>
          <p:cNvSpPr>
            <a:spLocks noGrp="1"/>
          </p:cNvSpPr>
          <p:nvPr>
            <p:ph type="pic" idx="2"/>
          </p:nvPr>
        </p:nvSpPr>
        <p:spPr>
          <a:xfrm>
            <a:off x="1792288" y="612775"/>
            <a:ext cx="5486400" cy="4114800"/>
          </a:xfrm>
          <a:prstGeom prst="rect">
            <a:avLst/>
          </a:prstGeom>
          <a:noFill/>
          <a:ln>
            <a:noFill/>
          </a:ln>
        </p:spPr>
      </p:sp>
      <p:sp>
        <p:nvSpPr>
          <p:cNvPr id="50" name="Google Shape;50;p1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770"/>
              <a:buNone/>
              <a:defRPr sz="1400">
                <a:solidFill>
                  <a:srgbClr val="7F7F7F"/>
                </a:solidFill>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1" name="Google Shape;51;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54" name="Google Shape;54;p124"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extLst>
      <p:ext uri="{BB962C8B-B14F-4D97-AF65-F5344CB8AC3E}">
        <p14:creationId xmlns:p14="http://schemas.microsoft.com/office/powerpoint/2010/main" val="35681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riangle rectangle 10"/>
          <p:cNvSpPr/>
          <p:nvPr userDrawn="1"/>
        </p:nvSpPr>
        <p:spPr>
          <a:xfrm rot="10800000" flipV="1">
            <a:off x="0" y="2258058"/>
            <a:ext cx="9144000" cy="4599941"/>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2" name="Titre 1"/>
          <p:cNvSpPr>
            <a:spLocks noGrp="1"/>
          </p:cNvSpPr>
          <p:nvPr>
            <p:ph type="ctrTitle"/>
          </p:nvPr>
        </p:nvSpPr>
        <p:spPr>
          <a:xfrm>
            <a:off x="1047645" y="4572579"/>
            <a:ext cx="7772400" cy="796567"/>
          </a:xfrm>
        </p:spPr>
        <p:txBody>
          <a:bodyPr>
            <a:normAutofit/>
          </a:bodyPr>
          <a:lstStyle>
            <a:lvl1pPr algn="r">
              <a:defRPr sz="3200" b="1" i="0">
                <a:solidFill>
                  <a:srgbClr val="5FA3B0"/>
                </a:solidFill>
                <a:latin typeface="+mj-lt"/>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Sous-titre 2"/>
          <p:cNvSpPr>
            <a:spLocks noGrp="1"/>
          </p:cNvSpPr>
          <p:nvPr>
            <p:ph type="subTitle" idx="1"/>
          </p:nvPr>
        </p:nvSpPr>
        <p:spPr>
          <a:xfrm>
            <a:off x="1664043" y="5496030"/>
            <a:ext cx="7156002" cy="550475"/>
          </a:xfrm>
        </p:spPr>
        <p:txBody>
          <a:bodyPr>
            <a:noAutofit/>
          </a:bodyPr>
          <a:lstStyle>
            <a:lvl1pPr marL="0" indent="0" algn="r">
              <a:buNone/>
              <a:defRPr sz="2400">
                <a:solidFill>
                  <a:schemeClr val="tx1"/>
                </a:solidFill>
                <a:latin typeface="+mj-lt"/>
                <a:ea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1F1410E3-9082-4122-BD0F-717244A7CBE7}" type="datetime1">
              <a:rPr lang="fr-FR" smtClean="0"/>
              <a:pPr/>
              <a:t>25/10/2023</a:t>
            </a:fld>
            <a:endParaRPr lang="fr-FR"/>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7" name="Triangle rectangle 6"/>
          <p:cNvSpPr>
            <a:spLocks noChangeAspect="1"/>
          </p:cNvSpPr>
          <p:nvPr userDrawn="1"/>
        </p:nvSpPr>
        <p:spPr>
          <a:xfrm rot="10800000">
            <a:off x="3345882" y="0"/>
            <a:ext cx="5798118" cy="29095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9"/>
          <p:cNvSpPr/>
          <p:nvPr userDrawn="1"/>
        </p:nvSpPr>
        <p:spPr>
          <a:xfrm>
            <a:off x="0" y="4525194"/>
            <a:ext cx="4632534"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4941" y="145774"/>
            <a:ext cx="2777548" cy="1140574"/>
          </a:xfrm>
          <a:prstGeom prst="rect">
            <a:avLst/>
          </a:prstGeom>
        </p:spPr>
      </p:pic>
    </p:spTree>
    <p:extLst>
      <p:ext uri="{BB962C8B-B14F-4D97-AF65-F5344CB8AC3E}">
        <p14:creationId xmlns:p14="http://schemas.microsoft.com/office/powerpoint/2010/main" val="245904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914541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sp>
        <p:nvSpPr>
          <p:cNvPr id="4" name="Espace réservé de la date 3"/>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90BB4A46-2F4D-4FA2-ADD6-EE1C8641F306}" type="datetime1">
              <a:rPr lang="fr-FR" smtClean="0"/>
              <a:pPr/>
              <a:t>25/10/2023</a:t>
            </a:fld>
            <a:endParaRPr lang="fr-FR"/>
          </a:p>
        </p:txBody>
      </p:sp>
      <p:sp>
        <p:nvSpPr>
          <p:cNvPr id="5" name="Espace réservé du pied de page 4"/>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19329706-12B3-8F4C-9CA9-063F8C6A2AC6}" type="slidenum">
              <a:rPr lang="fr-FR" smtClean="0"/>
              <a:pPr/>
              <a:t>‹N°›</a:t>
            </a:fld>
            <a:endParaRPr lang="fr-FR"/>
          </a:p>
        </p:txBody>
      </p:sp>
      <p:sp>
        <p:nvSpPr>
          <p:cNvPr id="14" name="Titre 1"/>
          <p:cNvSpPr>
            <a:spLocks noGrp="1"/>
          </p:cNvSpPr>
          <p:nvPr>
            <p:ph type="title"/>
          </p:nvPr>
        </p:nvSpPr>
        <p:spPr>
          <a:xfrm>
            <a:off x="825102" y="2653447"/>
            <a:ext cx="7493796" cy="567349"/>
          </a:xfrm>
        </p:spPr>
        <p:txBody>
          <a:bodyPr>
            <a:normAutofit/>
          </a:bodyPr>
          <a:lstStyle>
            <a:lvl1pPr>
              <a:defRPr sz="3200" b="1">
                <a:solidFill>
                  <a:srgbClr val="5FA3B0"/>
                </a:solidFill>
                <a:latin typeface="+mj-lt"/>
                <a:ea typeface="Source Sans Pro" panose="020B0503030403020204" pitchFamily="34" charset="0"/>
              </a:defRPr>
            </a:lvl1pPr>
          </a:lstStyle>
          <a:p>
            <a:r>
              <a:rPr lang="fr-FR" dirty="0"/>
              <a:t>Cliquez et modifiez le titre</a:t>
            </a:r>
          </a:p>
        </p:txBody>
      </p:sp>
      <p:sp>
        <p:nvSpPr>
          <p:cNvPr id="15" name="Espace réservé du texte 6"/>
          <p:cNvSpPr>
            <a:spLocks noGrp="1"/>
          </p:cNvSpPr>
          <p:nvPr>
            <p:ph type="body" sz="quarter" idx="13" hasCustomPrompt="1"/>
          </p:nvPr>
        </p:nvSpPr>
        <p:spPr>
          <a:xfrm>
            <a:off x="2012181" y="3429000"/>
            <a:ext cx="5119638" cy="552855"/>
          </a:xfrm>
        </p:spPr>
        <p:txBody>
          <a:bodyPr>
            <a:noAutofit/>
          </a:bodyPr>
          <a:lstStyle>
            <a:lvl1pPr marL="0" indent="0" algn="ctr">
              <a:buNone/>
              <a:defRPr sz="2400">
                <a:latin typeface="+mj-lt"/>
                <a:ea typeface="Source Sans Pro" panose="020B0503030403020204" pitchFamily="34" charset="0"/>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9118" y="288015"/>
            <a:ext cx="2142067" cy="879620"/>
          </a:xfrm>
          <a:prstGeom prst="rect">
            <a:avLst/>
          </a:prstGeom>
        </p:spPr>
      </p:pic>
    </p:spTree>
    <p:extLst>
      <p:ext uri="{BB962C8B-B14F-4D97-AF65-F5344CB8AC3E}">
        <p14:creationId xmlns:p14="http://schemas.microsoft.com/office/powerpoint/2010/main" val="174181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B6976F31-04EB-4FF6-A894-A4E78DEF918B}" type="datetime1">
              <a:rPr lang="fr-FR" smtClean="0"/>
              <a:pPr/>
              <a:t>25/10/2023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12" name="Titre 1"/>
          <p:cNvSpPr>
            <a:spLocks noGrp="1"/>
          </p:cNvSpPr>
          <p:nvPr>
            <p:ph type="title"/>
          </p:nvPr>
        </p:nvSpPr>
        <p:spPr>
          <a:xfrm>
            <a:off x="3192540" y="4716148"/>
            <a:ext cx="5622328" cy="567349"/>
          </a:xfrm>
        </p:spPr>
        <p:txBody>
          <a:bodyPr>
            <a:normAutofit/>
          </a:bodyPr>
          <a:lstStyle>
            <a:lvl1pPr algn="r">
              <a:defRPr sz="3200" b="1">
                <a:solidFill>
                  <a:srgbClr val="5FA4B0"/>
                </a:solidFill>
                <a:latin typeface="+mj-lt"/>
                <a:ea typeface="Source Sans Pro" panose="020B0503030403020204" pitchFamily="34" charset="0"/>
              </a:defRPr>
            </a:lvl1pPr>
          </a:lstStyle>
          <a:p>
            <a:r>
              <a:rPr lang="fr-FR" dirty="0"/>
              <a:t>Cliquez et modifiez le titre</a:t>
            </a:r>
          </a:p>
        </p:txBody>
      </p:sp>
      <p:sp>
        <p:nvSpPr>
          <p:cNvPr id="13" name="Espace réservé du texte 6"/>
          <p:cNvSpPr>
            <a:spLocks noGrp="1"/>
          </p:cNvSpPr>
          <p:nvPr>
            <p:ph type="body" sz="quarter" idx="13" hasCustomPrompt="1"/>
          </p:nvPr>
        </p:nvSpPr>
        <p:spPr>
          <a:xfrm>
            <a:off x="3192540" y="5362098"/>
            <a:ext cx="5622328" cy="486486"/>
          </a:xfrm>
        </p:spPr>
        <p:txBody>
          <a:bodyPr>
            <a:noAutofit/>
          </a:bodyPr>
          <a:lstStyle>
            <a:lvl1pPr marL="0" indent="0" algn="r">
              <a:buNone/>
              <a:defRPr sz="2400">
                <a:latin typeface="+mj-lt"/>
                <a:ea typeface="Source Sans Pro" panose="020B0503030403020204" pitchFamily="34" charset="0"/>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2" name="Grouper 1"/>
          <p:cNvGrpSpPr/>
          <p:nvPr userDrawn="1"/>
        </p:nvGrpSpPr>
        <p:grpSpPr>
          <a:xfrm>
            <a:off x="-5102" y="-5100"/>
            <a:ext cx="91491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6240" y="146951"/>
            <a:ext cx="1159933" cy="476316"/>
          </a:xfrm>
          <a:prstGeom prst="rect">
            <a:avLst/>
          </a:prstGeom>
        </p:spPr>
      </p:pic>
    </p:spTree>
    <p:extLst>
      <p:ext uri="{BB962C8B-B14F-4D97-AF65-F5344CB8AC3E}">
        <p14:creationId xmlns:p14="http://schemas.microsoft.com/office/powerpoint/2010/main" val="3839835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u avec puces">
    <p:spTree>
      <p:nvGrpSpPr>
        <p:cNvPr id="1" name=""/>
        <p:cNvGrpSpPr/>
        <p:nvPr/>
      </p:nvGrpSpPr>
      <p:grpSpPr>
        <a:xfrm>
          <a:off x="0" y="0"/>
          <a:ext cx="0" cy="0"/>
          <a:chOff x="0" y="0"/>
          <a:chExt cx="0" cy="0"/>
        </a:xfrm>
      </p:grpSpPr>
      <p:sp>
        <p:nvSpPr>
          <p:cNvPr id="2"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Espace réservé du contenu 2"/>
          <p:cNvSpPr>
            <a:spLocks noGrp="1"/>
          </p:cNvSpPr>
          <p:nvPr>
            <p:ph idx="1"/>
          </p:nvPr>
        </p:nvSpPr>
        <p:spPr>
          <a:xfrm>
            <a:off x="457200" y="1304925"/>
            <a:ext cx="8229600" cy="4525963"/>
          </a:xfrm>
        </p:spPr>
        <p:txBody>
          <a:bodyPr/>
          <a:lstStyle>
            <a:lvl1pPr marL="342900" indent="-342900">
              <a:buSzPct val="75000"/>
              <a:buFont typeface="Wingdings" panose="05000000000000000000" pitchFamily="2" charset="2"/>
              <a:buChar char="Ø"/>
              <a:defRPr sz="2000" baseline="0">
                <a:latin typeface="Calibri" panose="020F0502020204030204" pitchFamily="34" charset="0"/>
                <a:ea typeface="Source Sans Pro" panose="020B0503030403020204" pitchFamily="34" charset="0"/>
              </a:defRPr>
            </a:lvl1pPr>
            <a:lvl2pPr>
              <a:defRPr sz="1800" baseline="0">
                <a:latin typeface="Calibri" panose="020F0502020204030204" pitchFamily="34" charset="0"/>
                <a:ea typeface="Source Sans Pro" panose="020B0503030403020204" pitchFamily="34" charset="0"/>
              </a:defRPr>
            </a:lvl2pPr>
            <a:lvl3pPr>
              <a:defRPr sz="1800">
                <a:latin typeface="Calibri" panose="020F0502020204030204" pitchFamily="34" charset="0"/>
                <a:ea typeface="Source Sans Pro" panose="020B0503030403020204" pitchFamily="34" charset="0"/>
              </a:defRPr>
            </a:lvl3pPr>
            <a:lvl4pPr>
              <a:defRPr sz="1800">
                <a:latin typeface="Calibri" panose="020F0502020204030204" pitchFamily="34" charset="0"/>
                <a:ea typeface="Source Sans Pro" panose="020B0503030403020204" pitchFamily="34" charset="0"/>
              </a:defRPr>
            </a:lvl4pPr>
            <a:lvl5pPr>
              <a:defRPr sz="1800">
                <a:latin typeface="Calibri" panose="020F0502020204030204" pitchFamily="34" charset="0"/>
                <a:ea typeface="Source Sans Pro" panose="020B0503030403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29839FE2-28E2-4E9B-8467-FDF9C652D8BA}" type="datetime1">
              <a:rPr lang="fr-FR" smtClean="0"/>
              <a:pPr/>
              <a:t>25/10/2023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92259"/>
            <a:ext cx="496997" cy="540000"/>
          </a:xfrm>
          <a:prstGeom prst="rect">
            <a:avLst/>
          </a:prstGeom>
        </p:spPr>
      </p:pic>
    </p:spTree>
    <p:extLst>
      <p:ext uri="{BB962C8B-B14F-4D97-AF65-F5344CB8AC3E}">
        <p14:creationId xmlns:p14="http://schemas.microsoft.com/office/powerpoint/2010/main" val="333201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u sans puce">
    <p:spTree>
      <p:nvGrpSpPr>
        <p:cNvPr id="1" name=""/>
        <p:cNvGrpSpPr/>
        <p:nvPr/>
      </p:nvGrpSpPr>
      <p:grpSpPr>
        <a:xfrm>
          <a:off x="0" y="0"/>
          <a:ext cx="0" cy="0"/>
          <a:chOff x="0" y="0"/>
          <a:chExt cx="0" cy="0"/>
        </a:xfrm>
      </p:grpSpPr>
      <p:sp>
        <p:nvSpPr>
          <p:cNvPr id="2"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Espace réservé du contenu 2"/>
          <p:cNvSpPr>
            <a:spLocks noGrp="1"/>
          </p:cNvSpPr>
          <p:nvPr>
            <p:ph idx="1" hasCustomPrompt="1"/>
          </p:nvPr>
        </p:nvSpPr>
        <p:spPr>
          <a:xfrm>
            <a:off x="457200" y="1304925"/>
            <a:ext cx="8229600" cy="4525963"/>
          </a:xfrm>
        </p:spPr>
        <p:txBody>
          <a:bodyPr/>
          <a:lstStyle>
            <a:lvl1pPr marL="0" indent="0">
              <a:buNone/>
              <a:defRPr sz="2000" baseline="0">
                <a:latin typeface="Calibri" panose="020F0502020204030204" pitchFamily="34" charset="0"/>
                <a:ea typeface="Source Sans Pro" panose="020B0503030403020204" pitchFamily="34" charset="0"/>
              </a:defRPr>
            </a:lvl1pPr>
            <a:lvl2pPr>
              <a:defRPr sz="1800" baseline="0">
                <a:latin typeface="Calibri" panose="020F0502020204030204" pitchFamily="34" charset="0"/>
                <a:ea typeface="Source Sans Pro" panose="020B0503030403020204" pitchFamily="34" charset="0"/>
              </a:defRPr>
            </a:lvl2pPr>
            <a:lvl3pPr>
              <a:defRPr sz="1800">
                <a:latin typeface="Calibri" panose="020F0502020204030204" pitchFamily="34" charset="0"/>
                <a:ea typeface="Source Sans Pro" panose="020B0503030403020204" pitchFamily="34" charset="0"/>
              </a:defRPr>
            </a:lvl3pPr>
            <a:lvl4pPr>
              <a:defRPr sz="1800">
                <a:latin typeface="Calibri" panose="020F0502020204030204" pitchFamily="34" charset="0"/>
                <a:ea typeface="Source Sans Pro" panose="020B0503030403020204" pitchFamily="34" charset="0"/>
              </a:defRPr>
            </a:lvl4pPr>
            <a:lvl5pPr>
              <a:defRPr sz="1800">
                <a:latin typeface="Calibri" panose="020F0502020204030204" pitchFamily="34" charset="0"/>
                <a:ea typeface="Source Sans Pro" panose="020B0503030403020204" pitchFamily="34" charset="0"/>
              </a:defRPr>
            </a:lvl5pPr>
          </a:lstStyle>
          <a:p>
            <a:pPr lvl="0"/>
            <a:r>
              <a:rPr lang="fr-FR" dirty="0"/>
              <a:t>Cliquez pour modifier les styles du texte du masque</a:t>
            </a:r>
          </a:p>
        </p:txBody>
      </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29839FE2-28E2-4E9B-8467-FDF9C652D8BA}" type="datetime1">
              <a:rPr lang="fr-FR" smtClean="0"/>
              <a:pPr/>
              <a:t>25/10/2023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92259"/>
            <a:ext cx="496997" cy="540000"/>
          </a:xfrm>
          <a:prstGeom prst="rect">
            <a:avLst/>
          </a:prstGeom>
        </p:spPr>
      </p:pic>
    </p:spTree>
    <p:extLst>
      <p:ext uri="{BB962C8B-B14F-4D97-AF65-F5344CB8AC3E}">
        <p14:creationId xmlns:p14="http://schemas.microsoft.com/office/powerpoint/2010/main" val="140819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60154"/>
            <a:ext cx="4038600" cy="4525963"/>
          </a:xfrm>
        </p:spPr>
        <p:txBody>
          <a:bodyPr/>
          <a:lstStyle>
            <a:lvl1pPr marL="457200" indent="-457200">
              <a:buSzPct val="75000"/>
              <a:buFont typeface="Wingdings" panose="05000000000000000000" pitchFamily="2" charset="2"/>
              <a:buChar char="Ø"/>
              <a:defRPr sz="2800">
                <a:latin typeface="+mj-lt"/>
                <a:ea typeface="Source Sans Pro" panose="020B0503030403020204" pitchFamily="34" charset="0"/>
              </a:defRPr>
            </a:lvl1pPr>
            <a:lvl2pPr>
              <a:defRPr sz="2400">
                <a:latin typeface="+mj-lt"/>
                <a:ea typeface="Source Sans Pro" panose="020B0503030403020204" pitchFamily="34" charset="0"/>
              </a:defRPr>
            </a:lvl2pPr>
            <a:lvl3pPr>
              <a:defRPr sz="2000">
                <a:latin typeface="+mj-lt"/>
                <a:ea typeface="Source Sans Pro" panose="020B0503030403020204" pitchFamily="34" charset="0"/>
              </a:defRPr>
            </a:lvl3pPr>
            <a:lvl4pPr>
              <a:defRPr sz="1800">
                <a:latin typeface="+mj-lt"/>
                <a:ea typeface="Source Sans Pro" panose="020B0503030403020204" pitchFamily="34" charset="0"/>
              </a:defRPr>
            </a:lvl4pPr>
            <a:lvl5pPr>
              <a:defRPr sz="1800">
                <a:latin typeface="+mj-lt"/>
                <a:ea typeface="Source Sans Pro" panose="020B0503030403020204" pitchFamily="34" charset="0"/>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460154"/>
            <a:ext cx="4038600" cy="4525963"/>
          </a:xfrm>
        </p:spPr>
        <p:txBody>
          <a:bodyPr/>
          <a:lstStyle>
            <a:lvl1pPr marL="457200" indent="-457200">
              <a:buSzPct val="75000"/>
              <a:buFont typeface="Wingdings" panose="05000000000000000000" pitchFamily="2" charset="2"/>
              <a:buChar char="Ø"/>
              <a:defRPr sz="2800">
                <a:latin typeface="+mj-lt"/>
                <a:ea typeface="Source Sans Pro" panose="020B0503030403020204" pitchFamily="34" charset="0"/>
              </a:defRPr>
            </a:lvl1pPr>
            <a:lvl2pPr>
              <a:defRPr sz="2400">
                <a:latin typeface="+mj-lt"/>
                <a:ea typeface="Source Sans Pro" panose="020B0503030403020204" pitchFamily="34" charset="0"/>
              </a:defRPr>
            </a:lvl2pPr>
            <a:lvl3pPr>
              <a:defRPr sz="2000">
                <a:latin typeface="+mj-lt"/>
                <a:ea typeface="Source Sans Pro" panose="020B0503030403020204" pitchFamily="34" charset="0"/>
              </a:defRPr>
            </a:lvl3pPr>
            <a:lvl4pPr>
              <a:defRPr sz="1800">
                <a:latin typeface="+mj-lt"/>
                <a:ea typeface="Source Sans Pro" panose="020B0503030403020204" pitchFamily="34" charset="0"/>
              </a:defRPr>
            </a:lvl4pPr>
            <a:lvl5pPr>
              <a:defRPr sz="1800">
                <a:latin typeface="+mj-lt"/>
                <a:ea typeface="Source Sans Pro" panose="020B0503030403020204" pitchFamily="34" charset="0"/>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lvl1pPr>
              <a:defRPr>
                <a:latin typeface="+mj-lt"/>
                <a:ea typeface="Source Sans Pro" panose="020B0503030403020204" pitchFamily="34" charset="0"/>
              </a:defRPr>
            </a:lvl1pPr>
          </a:lstStyle>
          <a:p>
            <a:fld id="{0ADF4229-93D4-4734-9A5C-5EB86EE6E957}" type="datetime1">
              <a:rPr lang="fr-FR" smtClean="0"/>
              <a:pPr/>
              <a:t>25/10/2023</a:t>
            </a:fld>
            <a:endParaRPr lang="fr-FR" dirty="0"/>
          </a:p>
        </p:txBody>
      </p:sp>
      <p:sp>
        <p:nvSpPr>
          <p:cNvPr id="6" name="Espace réservé du pied de page 5"/>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7" name="Espace réservé du numéro de diapositive 6"/>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
        <p:nvSpPr>
          <p:cNvPr id="10"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Tree>
    <p:extLst>
      <p:ext uri="{BB962C8B-B14F-4D97-AF65-F5344CB8AC3E}">
        <p14:creationId xmlns:p14="http://schemas.microsoft.com/office/powerpoint/2010/main" val="50039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mj-lt"/>
              </a:defRPr>
            </a:lvl1pPr>
          </a:lstStyle>
          <a:p>
            <a:fld id="{D66CD96A-35AB-4EB9-A2B8-9E0D3AC939F5}" type="datetime1">
              <a:rPr lang="fr-FR" smtClean="0"/>
              <a:pPr/>
              <a:t>25/10/2023</a:t>
            </a:fld>
            <a:endParaRPr lang="fr-FR" dirty="0"/>
          </a:p>
        </p:txBody>
      </p:sp>
      <p:sp>
        <p:nvSpPr>
          <p:cNvPr id="3" name="Espace réservé du pied de page 2"/>
          <p:cNvSpPr>
            <a:spLocks noGrp="1"/>
          </p:cNvSpPr>
          <p:nvPr>
            <p:ph type="ftr" sz="quarter" idx="11"/>
          </p:nvPr>
        </p:nvSpPr>
        <p:spPr/>
        <p:txBody>
          <a:bodyPr/>
          <a:lstStyle>
            <a:lvl1pPr>
              <a:defRPr>
                <a:latin typeface="+mj-lt"/>
              </a:defRPr>
            </a:lvl1pPr>
          </a:lstStyle>
          <a:p>
            <a:endParaRPr lang="fr-FR" dirty="0"/>
          </a:p>
        </p:txBody>
      </p:sp>
      <p:sp>
        <p:nvSpPr>
          <p:cNvPr id="4" name="Espace réservé du numéro de diapositive 3"/>
          <p:cNvSpPr>
            <a:spLocks noGrp="1"/>
          </p:cNvSpPr>
          <p:nvPr>
            <p:ph type="sldNum" sz="quarter" idx="12"/>
          </p:nvPr>
        </p:nvSpPr>
        <p:spPr/>
        <p:txBody>
          <a:bodyPr/>
          <a:lstStyle>
            <a:lvl1pPr>
              <a:defRPr>
                <a:latin typeface="+mj-lt"/>
              </a:defRPr>
            </a:lvl1pPr>
          </a:lstStyle>
          <a:p>
            <a:fld id="{19329706-12B3-8F4C-9CA9-063F8C6A2AC6}" type="slidenum">
              <a:rPr lang="fr-FR" smtClean="0"/>
              <a:pPr/>
              <a:t>‹N°›</a:t>
            </a:fld>
            <a:endParaRPr lang="fr-FR" dirty="0"/>
          </a:p>
        </p:txBody>
      </p:sp>
      <p:pic>
        <p:nvPicPr>
          <p:cNvPr id="5" name="Image 4"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Tree>
    <p:extLst>
      <p:ext uri="{BB962C8B-B14F-4D97-AF65-F5344CB8AC3E}">
        <p14:creationId xmlns:p14="http://schemas.microsoft.com/office/powerpoint/2010/main" val="991719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solidFill>
                  <a:schemeClr val="bg1">
                    <a:lumMod val="50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lvl1pPr>
              <a:defRPr>
                <a:latin typeface="+mj-lt"/>
              </a:defRPr>
            </a:lvl1pPr>
          </a:lstStyle>
          <a:p>
            <a:fld id="{973FEF22-AF47-448C-B679-0D0EFB4454E9}" type="datetime1">
              <a:rPr lang="fr-FR" smtClean="0"/>
              <a:pPr/>
              <a:t>25/10/2023</a:t>
            </a:fld>
            <a:endParaRPr lang="fr-FR" dirty="0"/>
          </a:p>
        </p:txBody>
      </p:sp>
      <p:sp>
        <p:nvSpPr>
          <p:cNvPr id="6" name="Espace réservé du pied de page 5"/>
          <p:cNvSpPr>
            <a:spLocks noGrp="1"/>
          </p:cNvSpPr>
          <p:nvPr>
            <p:ph type="ftr" sz="quarter" idx="11"/>
          </p:nvPr>
        </p:nvSpPr>
        <p:spPr/>
        <p:txBody>
          <a:bodyPr/>
          <a:lstStyle>
            <a:lvl1pPr>
              <a:defRPr>
                <a:latin typeface="+mj-lt"/>
              </a:defRPr>
            </a:lvl1pPr>
          </a:lstStyle>
          <a:p>
            <a:endParaRPr lang="fr-FR" dirty="0"/>
          </a:p>
        </p:txBody>
      </p:sp>
      <p:sp>
        <p:nvSpPr>
          <p:cNvPr id="7" name="Espace réservé du numéro de diapositive 6"/>
          <p:cNvSpPr>
            <a:spLocks noGrp="1"/>
          </p:cNvSpPr>
          <p:nvPr>
            <p:ph type="sldNum" sz="quarter" idx="12"/>
          </p:nvPr>
        </p:nvSpPr>
        <p:spPr/>
        <p:txBody>
          <a:bodyPr/>
          <a:lstStyle>
            <a:lvl1pPr>
              <a:defRPr>
                <a:latin typeface="+mj-lt"/>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Tree>
    <p:extLst>
      <p:ext uri="{BB962C8B-B14F-4D97-AF65-F5344CB8AC3E}">
        <p14:creationId xmlns:p14="http://schemas.microsoft.com/office/powerpoint/2010/main" val="118874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914541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994ABD94-56D0-4830-A76E-9A04082BA77D}" type="datetime1">
              <a:rPr lang="fr-FR" smtClean="0"/>
              <a:pPr/>
              <a:t>25/10/2023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14" name="Titre 1"/>
          <p:cNvSpPr>
            <a:spLocks noGrp="1"/>
          </p:cNvSpPr>
          <p:nvPr>
            <p:ph type="title" hasCustomPrompt="1"/>
          </p:nvPr>
        </p:nvSpPr>
        <p:spPr>
          <a:xfrm>
            <a:off x="825102" y="2861458"/>
            <a:ext cx="7493796" cy="567349"/>
          </a:xfrm>
        </p:spPr>
        <p:txBody>
          <a:bodyPr>
            <a:noAutofit/>
          </a:bodyPr>
          <a:lstStyle>
            <a:lvl1pPr>
              <a:defRPr sz="2900" b="0" i="0" baseline="0">
                <a:solidFill>
                  <a:srgbClr val="5FA3B0"/>
                </a:solidFill>
                <a:latin typeface="+mj-lt"/>
                <a:ea typeface="Source Sans Pro" panose="020B0503030403020204" pitchFamily="34" charset="0"/>
                <a:cs typeface="Source Sans Pro" panose="020B0503030403020204" pitchFamily="34" charset="0"/>
              </a:defRPr>
            </a:lvl1pPr>
          </a:lstStyle>
          <a:p>
            <a:r>
              <a:rPr lang="fr-FR" dirty="0"/>
              <a:t>Merci de votre attention/</a:t>
            </a:r>
            <a:br>
              <a:rPr lang="fr-FR" dirty="0"/>
            </a:br>
            <a:r>
              <a:rPr lang="fr-FR" dirty="0"/>
              <a:t>Questions-suggestions/...</a:t>
            </a:r>
          </a:p>
        </p:txBody>
      </p:sp>
      <p:sp>
        <p:nvSpPr>
          <p:cNvPr id="3" name="Espace réservé du texte 2"/>
          <p:cNvSpPr>
            <a:spLocks noGrp="1"/>
          </p:cNvSpPr>
          <p:nvPr>
            <p:ph type="body" sz="quarter" idx="13" hasCustomPrompt="1"/>
          </p:nvPr>
        </p:nvSpPr>
        <p:spPr>
          <a:xfrm>
            <a:off x="6040699" y="5857103"/>
            <a:ext cx="2975615" cy="426221"/>
          </a:xfrm>
        </p:spPr>
        <p:txBody>
          <a:bodyPr>
            <a:normAutofit/>
          </a:bodyPr>
          <a:lstStyle>
            <a:lvl1pPr marL="0" indent="0" algn="r">
              <a:buNone/>
              <a:defRPr sz="1600" baseline="0">
                <a:solidFill>
                  <a:srgbClr val="000000"/>
                </a:solidFill>
                <a:latin typeface="+mj-lt"/>
                <a:ea typeface="Source Sans Pro" panose="020B0503030403020204" pitchFamily="34" charset="0"/>
              </a:defRPr>
            </a:lvl1pPr>
          </a:lstStyle>
          <a:p>
            <a:pPr lvl="0"/>
            <a:r>
              <a:rPr lang="fr-FR" dirty="0"/>
              <a:t>À compléter</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9118" y="288015"/>
            <a:ext cx="2142067" cy="879620"/>
          </a:xfrm>
          <a:prstGeom prst="rect">
            <a:avLst/>
          </a:prstGeom>
        </p:spPr>
      </p:pic>
    </p:spTree>
    <p:extLst>
      <p:ext uri="{BB962C8B-B14F-4D97-AF65-F5344CB8AC3E}">
        <p14:creationId xmlns:p14="http://schemas.microsoft.com/office/powerpoint/2010/main" val="188577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26"/>
        <p:cNvGrpSpPr/>
        <p:nvPr/>
      </p:nvGrpSpPr>
      <p:grpSpPr>
        <a:xfrm>
          <a:off x="0" y="0"/>
          <a:ext cx="0" cy="0"/>
          <a:chOff x="0" y="0"/>
          <a:chExt cx="0" cy="0"/>
        </a:xfrm>
      </p:grpSpPr>
      <p:sp>
        <p:nvSpPr>
          <p:cNvPr id="27" name="Google Shape;2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30" name="Google Shape;30;p99"/>
          <p:cNvSpPr txBox="1">
            <a:spLocks noGrp="1"/>
          </p:cNvSpPr>
          <p:nvPr>
            <p:ph type="title"/>
          </p:nvPr>
        </p:nvSpPr>
        <p:spPr>
          <a:xfrm>
            <a:off x="3192540" y="4716148"/>
            <a:ext cx="5622328" cy="567349"/>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4B0"/>
              </a:buClr>
              <a:buSzPts val="3200"/>
              <a:buFont typeface="Calibri"/>
              <a:buNone/>
              <a:defRPr sz="3200" b="1">
                <a:solidFill>
                  <a:srgbClr val="5FA4B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9"/>
          <p:cNvSpPr txBox="1">
            <a:spLocks noGrp="1"/>
          </p:cNvSpPr>
          <p:nvPr>
            <p:ph type="body" idx="1"/>
          </p:nvPr>
        </p:nvSpPr>
        <p:spPr>
          <a:xfrm>
            <a:off x="3192540" y="5362098"/>
            <a:ext cx="5622328" cy="486486"/>
          </a:xfrm>
          <a:prstGeom prst="rect">
            <a:avLst/>
          </a:prstGeom>
          <a:noFill/>
          <a:ln>
            <a:noFill/>
          </a:ln>
        </p:spPr>
        <p:txBody>
          <a:bodyPr spcFirstLastPara="1" wrap="square" lIns="91425" tIns="45700" rIns="91425" bIns="45700" anchor="t" anchorCtr="0">
            <a:noAutofit/>
          </a:bodyPr>
          <a:lstStyle>
            <a:lvl1pPr marL="457200" lvl="0" indent="-228600" algn="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32" name="Google Shape;32;p99"/>
          <p:cNvGrpSpPr/>
          <p:nvPr/>
        </p:nvGrpSpPr>
        <p:grpSpPr>
          <a:xfrm>
            <a:off x="-5102" y="-5100"/>
            <a:ext cx="9149101" cy="5719283"/>
            <a:chOff x="-5102" y="-5100"/>
            <a:chExt cx="9149101" cy="5719283"/>
          </a:xfrm>
        </p:grpSpPr>
        <p:sp>
          <p:nvSpPr>
            <p:cNvPr id="33" name="Google Shape;33;p99"/>
            <p:cNvSpPr/>
            <p:nvPr/>
          </p:nvSpPr>
          <p:spPr>
            <a:xfrm rot="5400000">
              <a:off x="916003" y="-926205"/>
              <a:ext cx="5719283" cy="7561493"/>
            </a:xfrm>
            <a:custGeom>
              <a:avLst/>
              <a:gdLst/>
              <a:ahLst/>
              <a:cxnLst/>
              <a:rect l="l" t="t" r="r" b="b"/>
              <a:pathLst>
                <a:path w="5719283" h="7561493" extrusionOk="0">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 name="Google Shape;34;p99"/>
            <p:cNvSpPr/>
            <p:nvPr/>
          </p:nvSpPr>
          <p:spPr>
            <a:xfrm rot="-5400000" flipH="1">
              <a:off x="6187138" y="633785"/>
              <a:ext cx="2967379" cy="2946343"/>
            </a:xfrm>
            <a:prstGeom prst="triangle">
              <a:avLst>
                <a:gd name="adj" fmla="val 50000"/>
              </a:avLst>
            </a:pr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pic>
        <p:nvPicPr>
          <p:cNvPr id="35" name="Google Shape;35;p99"/>
          <p:cNvPicPr preferRelativeResize="0"/>
          <p:nvPr/>
        </p:nvPicPr>
        <p:blipFill rotWithShape="1">
          <a:blip r:embed="rId2">
            <a:alphaModFix/>
          </a:blip>
          <a:srcRect/>
          <a:stretch/>
        </p:blipFill>
        <p:spPr>
          <a:xfrm>
            <a:off x="7736240" y="146951"/>
            <a:ext cx="1159933" cy="47631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840" y="2743200"/>
            <a:ext cx="3912217" cy="1606515"/>
          </a:xfrm>
          <a:prstGeom prst="rect">
            <a:avLst/>
          </a:prstGeom>
        </p:spPr>
      </p:pic>
    </p:spTree>
    <p:extLst>
      <p:ext uri="{BB962C8B-B14F-4D97-AF65-F5344CB8AC3E}">
        <p14:creationId xmlns:p14="http://schemas.microsoft.com/office/powerpoint/2010/main" val="1840630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p:cSld name="1_Section">
    <p:spTree>
      <p:nvGrpSpPr>
        <p:cNvPr id="1" name="Shape 26"/>
        <p:cNvGrpSpPr/>
        <p:nvPr/>
      </p:nvGrpSpPr>
      <p:grpSpPr>
        <a:xfrm>
          <a:off x="0" y="0"/>
          <a:ext cx="0" cy="0"/>
          <a:chOff x="0" y="0"/>
          <a:chExt cx="0" cy="0"/>
        </a:xfrm>
      </p:grpSpPr>
      <p:sp>
        <p:nvSpPr>
          <p:cNvPr id="27" name="Google Shape;2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30" name="Google Shape;30;p99"/>
          <p:cNvSpPr txBox="1">
            <a:spLocks noGrp="1"/>
          </p:cNvSpPr>
          <p:nvPr>
            <p:ph type="title"/>
          </p:nvPr>
        </p:nvSpPr>
        <p:spPr>
          <a:xfrm>
            <a:off x="3192540" y="4716148"/>
            <a:ext cx="5622328" cy="567349"/>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4B0"/>
              </a:buClr>
              <a:buSzPts val="3200"/>
              <a:buFont typeface="Calibri"/>
              <a:buNone/>
              <a:defRPr sz="3200" b="1">
                <a:solidFill>
                  <a:srgbClr val="5FA4B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9"/>
          <p:cNvSpPr txBox="1">
            <a:spLocks noGrp="1"/>
          </p:cNvSpPr>
          <p:nvPr>
            <p:ph type="body" idx="1"/>
          </p:nvPr>
        </p:nvSpPr>
        <p:spPr>
          <a:xfrm>
            <a:off x="3192540" y="5362098"/>
            <a:ext cx="5622328" cy="486486"/>
          </a:xfrm>
          <a:prstGeom prst="rect">
            <a:avLst/>
          </a:prstGeom>
          <a:noFill/>
          <a:ln>
            <a:noFill/>
          </a:ln>
        </p:spPr>
        <p:txBody>
          <a:bodyPr spcFirstLastPara="1" wrap="square" lIns="91425" tIns="45700" rIns="91425" bIns="45700" anchor="t" anchorCtr="0">
            <a:noAutofit/>
          </a:bodyPr>
          <a:lstStyle>
            <a:lvl1pPr marL="457200" lvl="0" indent="-228600" algn="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32" name="Google Shape;32;p99"/>
          <p:cNvGrpSpPr/>
          <p:nvPr/>
        </p:nvGrpSpPr>
        <p:grpSpPr>
          <a:xfrm>
            <a:off x="-5102" y="-5100"/>
            <a:ext cx="9149101" cy="5719283"/>
            <a:chOff x="-5102" y="-5100"/>
            <a:chExt cx="9149101" cy="5719283"/>
          </a:xfrm>
        </p:grpSpPr>
        <p:sp>
          <p:nvSpPr>
            <p:cNvPr id="33" name="Google Shape;33;p99"/>
            <p:cNvSpPr/>
            <p:nvPr/>
          </p:nvSpPr>
          <p:spPr>
            <a:xfrm rot="5400000">
              <a:off x="916003" y="-926205"/>
              <a:ext cx="5719283" cy="7561493"/>
            </a:xfrm>
            <a:custGeom>
              <a:avLst/>
              <a:gdLst/>
              <a:ahLst/>
              <a:cxnLst/>
              <a:rect l="l" t="t" r="r" b="b"/>
              <a:pathLst>
                <a:path w="5719283" h="7561493" extrusionOk="0">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 name="Google Shape;34;p99"/>
            <p:cNvSpPr/>
            <p:nvPr/>
          </p:nvSpPr>
          <p:spPr>
            <a:xfrm rot="-5400000" flipH="1">
              <a:off x="6187138" y="633785"/>
              <a:ext cx="2967379" cy="2946343"/>
            </a:xfrm>
            <a:prstGeom prst="triangle">
              <a:avLst>
                <a:gd name="adj" fmla="val 50000"/>
              </a:avLst>
            </a:pr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pic>
        <p:nvPicPr>
          <p:cNvPr id="35" name="Google Shape;35;p99"/>
          <p:cNvPicPr preferRelativeResize="0"/>
          <p:nvPr/>
        </p:nvPicPr>
        <p:blipFill rotWithShape="1">
          <a:blip r:embed="rId2">
            <a:alphaModFix/>
          </a:blip>
          <a:srcRect/>
          <a:stretch/>
        </p:blipFill>
        <p:spPr>
          <a:xfrm>
            <a:off x="7736240" y="146951"/>
            <a:ext cx="1159933" cy="476316"/>
          </a:xfrm>
          <a:prstGeom prst="rect">
            <a:avLst/>
          </a:prstGeom>
          <a:noFill/>
          <a:ln>
            <a:noFill/>
          </a:ln>
        </p:spPr>
      </p:pic>
    </p:spTree>
    <p:extLst>
      <p:ext uri="{BB962C8B-B14F-4D97-AF65-F5344CB8AC3E}">
        <p14:creationId xmlns:p14="http://schemas.microsoft.com/office/powerpoint/2010/main" val="86367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6"/>
        <p:cNvGrpSpPr/>
        <p:nvPr/>
      </p:nvGrpSpPr>
      <p:grpSpPr>
        <a:xfrm>
          <a:off x="0" y="0"/>
          <a:ext cx="0" cy="0"/>
          <a:chOff x="0" y="0"/>
          <a:chExt cx="0" cy="0"/>
        </a:xfrm>
      </p:grpSpPr>
      <p:sp>
        <p:nvSpPr>
          <p:cNvPr id="37" name="Google Shape;37;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pic>
        <p:nvPicPr>
          <p:cNvPr id="40" name="Google Shape;40;p100"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p:cSld name="Titre">
    <p:spTree>
      <p:nvGrpSpPr>
        <p:cNvPr id="1" name="Shape 41"/>
        <p:cNvGrpSpPr/>
        <p:nvPr/>
      </p:nvGrpSpPr>
      <p:grpSpPr>
        <a:xfrm>
          <a:off x="0" y="0"/>
          <a:ext cx="0" cy="0"/>
          <a:chOff x="0" y="0"/>
          <a:chExt cx="0" cy="0"/>
        </a:xfrm>
      </p:grpSpPr>
      <p:grpSp>
        <p:nvGrpSpPr>
          <p:cNvPr id="42" name="Google Shape;42;p121"/>
          <p:cNvGrpSpPr/>
          <p:nvPr/>
        </p:nvGrpSpPr>
        <p:grpSpPr>
          <a:xfrm>
            <a:off x="0" y="3985324"/>
            <a:ext cx="9145410" cy="2872676"/>
            <a:chOff x="0" y="2271293"/>
            <a:chExt cx="9145410" cy="2872676"/>
          </a:xfrm>
        </p:grpSpPr>
        <p:sp>
          <p:nvSpPr>
            <p:cNvPr id="43" name="Google Shape;43;p121"/>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 name="Google Shape;44;p121"/>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5FA4B0">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 name="Google Shape;45;p121"/>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6" name="Google Shape;46;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49" name="Google Shape;49;p121"/>
          <p:cNvSpPr txBox="1">
            <a:spLocks noGrp="1"/>
          </p:cNvSpPr>
          <p:nvPr>
            <p:ph type="title"/>
          </p:nvPr>
        </p:nvSpPr>
        <p:spPr>
          <a:xfrm>
            <a:off x="825102" y="2653447"/>
            <a:ext cx="7493796" cy="56734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FA3B0"/>
              </a:buClr>
              <a:buSzPts val="3200"/>
              <a:buFont typeface="Calibri"/>
              <a:buNone/>
              <a:defRPr sz="3200" b="1">
                <a:solidFill>
                  <a:srgbClr val="0070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121"/>
          <p:cNvSpPr txBox="1">
            <a:spLocks noGrp="1"/>
          </p:cNvSpPr>
          <p:nvPr>
            <p:ph type="body" idx="1"/>
          </p:nvPr>
        </p:nvSpPr>
        <p:spPr>
          <a:xfrm>
            <a:off x="2012181" y="3429000"/>
            <a:ext cx="5119638" cy="552855"/>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1" name="Google Shape;51;p121"/>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 type="obj">
  <p:cSld name="OBJECT">
    <p:spTree>
      <p:nvGrpSpPr>
        <p:cNvPr id="1" name="Shape 52"/>
        <p:cNvGrpSpPr/>
        <p:nvPr/>
      </p:nvGrpSpPr>
      <p:grpSpPr>
        <a:xfrm>
          <a:off x="0" y="0"/>
          <a:ext cx="0" cy="0"/>
          <a:chOff x="0" y="0"/>
          <a:chExt cx="0" cy="0"/>
        </a:xfrm>
      </p:grpSpPr>
      <p:sp>
        <p:nvSpPr>
          <p:cNvPr id="53" name="Google Shape;53;p12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FA3B0"/>
              </a:buClr>
              <a:buSzPts val="3600"/>
              <a:buFont typeface="Calibri"/>
              <a:buNone/>
              <a:defRPr sz="3600" b="0" i="0">
                <a:solidFill>
                  <a:srgbClr val="00707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4" name="Google Shape;54;p12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lvl1pPr marL="622935" lvl="0" indent="-457200" algn="l">
              <a:spcBef>
                <a:spcPts val="360"/>
              </a:spcBef>
              <a:spcAft>
                <a:spcPts val="0"/>
              </a:spcAft>
              <a:buSzPct val="75000"/>
              <a:buFont typeface="Wingdings" panose="05000000000000000000" pitchFamily="2" charset="2"/>
              <a:buChar char="Ø"/>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55" name="Google Shape;55;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pic>
        <p:nvPicPr>
          <p:cNvPr id="58" name="Google Shape;58;p122" descr="uLIEGE_DroitSciencesPoCrimino_Logo_U_RVB@2x.png"/>
          <p:cNvPicPr preferRelativeResize="0"/>
          <p:nvPr/>
        </p:nvPicPr>
        <p:blipFill rotWithShape="1">
          <a:blip r:embed="rId2">
            <a:alphaModFix/>
          </a:blip>
          <a:srcRect/>
          <a:stretch/>
        </p:blipFill>
        <p:spPr>
          <a:xfrm>
            <a:off x="8329574" y="92259"/>
            <a:ext cx="496997" cy="540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deux colonnes">
  <p:cSld name="Contenu deux colonnes">
    <p:spTree>
      <p:nvGrpSpPr>
        <p:cNvPr id="1" name="Shape 59"/>
        <p:cNvGrpSpPr/>
        <p:nvPr/>
      </p:nvGrpSpPr>
      <p:grpSpPr>
        <a:xfrm>
          <a:off x="0" y="0"/>
          <a:ext cx="0" cy="0"/>
          <a:chOff x="0" y="0"/>
          <a:chExt cx="0" cy="0"/>
        </a:xfrm>
      </p:grpSpPr>
      <p:sp>
        <p:nvSpPr>
          <p:cNvPr id="60" name="Google Shape;60;p123"/>
          <p:cNvSpPr txBox="1">
            <a:spLocks noGrp="1"/>
          </p:cNvSpPr>
          <p:nvPr>
            <p:ph type="body" idx="1"/>
          </p:nvPr>
        </p:nvSpPr>
        <p:spPr>
          <a:xfrm>
            <a:off x="457200" y="1204546"/>
            <a:ext cx="4038600" cy="4921617"/>
          </a:xfrm>
          <a:prstGeom prst="rect">
            <a:avLst/>
          </a:prstGeom>
          <a:noFill/>
          <a:ln>
            <a:noFill/>
          </a:ln>
        </p:spPr>
        <p:txBody>
          <a:bodyPr spcFirstLastPara="1" wrap="square" lIns="91425" tIns="45700" rIns="91425" bIns="45700" anchor="t" anchorCtr="0">
            <a:normAutofit/>
          </a:bodyPr>
          <a:lstStyle>
            <a:lvl1pPr marL="588010" lvl="0" indent="-457200" algn="l">
              <a:spcBef>
                <a:spcPts val="560"/>
              </a:spcBef>
              <a:spcAft>
                <a:spcPts val="0"/>
              </a:spcAft>
              <a:buSzPct val="75000"/>
              <a:buFont typeface="Wingdings" panose="05000000000000000000" pitchFamily="2" charset="2"/>
              <a:buChar char="Ø"/>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lang="fr-FR" dirty="0"/>
          </a:p>
        </p:txBody>
      </p:sp>
      <p:sp>
        <p:nvSpPr>
          <p:cNvPr id="61" name="Google Shape;61;p123"/>
          <p:cNvSpPr txBox="1">
            <a:spLocks noGrp="1"/>
          </p:cNvSpPr>
          <p:nvPr>
            <p:ph type="body" idx="2"/>
          </p:nvPr>
        </p:nvSpPr>
        <p:spPr>
          <a:xfrm>
            <a:off x="4648200" y="1204546"/>
            <a:ext cx="4038600" cy="4921617"/>
          </a:xfrm>
          <a:prstGeom prst="rect">
            <a:avLst/>
          </a:prstGeom>
          <a:noFill/>
          <a:ln>
            <a:noFill/>
          </a:ln>
        </p:spPr>
        <p:txBody>
          <a:bodyPr spcFirstLastPara="1" wrap="square" lIns="91425" tIns="45700" rIns="91425" bIns="45700" anchor="t" anchorCtr="0">
            <a:normAutofit/>
          </a:bodyPr>
          <a:lstStyle>
            <a:lvl1pPr marL="588010" lvl="0" indent="-457200" algn="l">
              <a:spcBef>
                <a:spcPts val="560"/>
              </a:spcBef>
              <a:spcAft>
                <a:spcPts val="0"/>
              </a:spcAft>
              <a:buSzPct val="75000"/>
              <a:buFont typeface="Wingdings" panose="05000000000000000000" pitchFamily="2" charset="2"/>
              <a:buChar char="Ø"/>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62" name="Google Shape;62;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65" name="Google Shape;65;p123"/>
          <p:cNvSpPr txBox="1">
            <a:spLocks noGrp="1"/>
          </p:cNvSpPr>
          <p:nvPr>
            <p:ph type="title"/>
          </p:nvPr>
        </p:nvSpPr>
        <p:spPr>
          <a:xfrm>
            <a:off x="457200" y="514743"/>
            <a:ext cx="8229600" cy="6215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FA3B0"/>
              </a:buClr>
              <a:buSzPts val="3600"/>
              <a:buFont typeface="Calibri"/>
              <a:buNone/>
              <a:defRPr sz="3600" b="0" i="0">
                <a:solidFill>
                  <a:srgbClr val="00707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66" name="Google Shape;66;p123"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ture ">
  <p:cSld name="Cloture ">
    <p:spTree>
      <p:nvGrpSpPr>
        <p:cNvPr id="1" name="Shape 74"/>
        <p:cNvGrpSpPr/>
        <p:nvPr/>
      </p:nvGrpSpPr>
      <p:grpSpPr>
        <a:xfrm>
          <a:off x="0" y="0"/>
          <a:ext cx="0" cy="0"/>
          <a:chOff x="0" y="0"/>
          <a:chExt cx="0" cy="0"/>
        </a:xfrm>
      </p:grpSpPr>
      <p:grpSp>
        <p:nvGrpSpPr>
          <p:cNvPr id="75" name="Google Shape;75;p125"/>
          <p:cNvGrpSpPr/>
          <p:nvPr/>
        </p:nvGrpSpPr>
        <p:grpSpPr>
          <a:xfrm>
            <a:off x="0" y="3985324"/>
            <a:ext cx="9145410" cy="2872676"/>
            <a:chOff x="0" y="2271293"/>
            <a:chExt cx="9145410" cy="2872676"/>
          </a:xfrm>
        </p:grpSpPr>
        <p:sp>
          <p:nvSpPr>
            <p:cNvPr id="76" name="Google Shape;76;p125"/>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 name="Google Shape;77;p125"/>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 name="Google Shape;78;p125"/>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9" name="Google Shape;79;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82" name="Google Shape;82;p125"/>
          <p:cNvSpPr txBox="1">
            <a:spLocks noGrp="1"/>
          </p:cNvSpPr>
          <p:nvPr>
            <p:ph type="title"/>
          </p:nvPr>
        </p:nvSpPr>
        <p:spPr>
          <a:xfrm>
            <a:off x="825102" y="2861458"/>
            <a:ext cx="7493796" cy="56734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125"/>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loture et contact">
  <p:cSld name="1_Cloture et contact">
    <p:spTree>
      <p:nvGrpSpPr>
        <p:cNvPr id="1" name="Shape 84"/>
        <p:cNvGrpSpPr/>
        <p:nvPr/>
      </p:nvGrpSpPr>
      <p:grpSpPr>
        <a:xfrm>
          <a:off x="0" y="0"/>
          <a:ext cx="0" cy="0"/>
          <a:chOff x="0" y="0"/>
          <a:chExt cx="0" cy="0"/>
        </a:xfrm>
      </p:grpSpPr>
      <p:grpSp>
        <p:nvGrpSpPr>
          <p:cNvPr id="85" name="Google Shape;85;p126"/>
          <p:cNvGrpSpPr/>
          <p:nvPr/>
        </p:nvGrpSpPr>
        <p:grpSpPr>
          <a:xfrm>
            <a:off x="0" y="3985324"/>
            <a:ext cx="9145410" cy="2872676"/>
            <a:chOff x="0" y="2271293"/>
            <a:chExt cx="9145410" cy="2872676"/>
          </a:xfrm>
        </p:grpSpPr>
        <p:sp>
          <p:nvSpPr>
            <p:cNvPr id="86" name="Google Shape;86;p126"/>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 name="Google Shape;87;p126"/>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 name="Google Shape;88;p126"/>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89" name="Google Shape;89;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92" name="Google Shape;92;p126"/>
          <p:cNvSpPr txBox="1">
            <a:spLocks noGrp="1"/>
          </p:cNvSpPr>
          <p:nvPr>
            <p:ph type="title"/>
          </p:nvPr>
        </p:nvSpPr>
        <p:spPr>
          <a:xfrm>
            <a:off x="825102" y="2861458"/>
            <a:ext cx="7493796" cy="56734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6"/>
          <p:cNvSpPr txBox="1">
            <a:spLocks noGrp="1"/>
          </p:cNvSpPr>
          <p:nvPr>
            <p:ph type="body" idx="1"/>
          </p:nvPr>
        </p:nvSpPr>
        <p:spPr>
          <a:xfrm>
            <a:off x="6553200" y="5278847"/>
            <a:ext cx="2133600" cy="1004478"/>
          </a:xfrm>
          <a:prstGeom prst="rect">
            <a:avLst/>
          </a:prstGeom>
          <a:noFill/>
          <a:ln>
            <a:noFill/>
          </a:ln>
        </p:spPr>
        <p:txBody>
          <a:bodyPr spcFirstLastPara="1" wrap="square" lIns="91425" tIns="45700" rIns="91425" bIns="45700" anchor="t" anchorCtr="0">
            <a:normAutofit/>
          </a:bodyPr>
          <a:lstStyle>
            <a:lvl1pPr marL="457200" lvl="0" indent="-228600" algn="r">
              <a:spcBef>
                <a:spcPts val="320"/>
              </a:spcBef>
              <a:spcAft>
                <a:spcPts val="0"/>
              </a:spcAft>
              <a:buSzPts val="880"/>
              <a:buNone/>
              <a:defRPr sz="1600">
                <a:solidFill>
                  <a:srgbClr val="000000"/>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4" name="Google Shape;94;p126"/>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95"/>
        <p:cNvGrpSpPr/>
        <p:nvPr/>
      </p:nvGrpSpPr>
      <p:grpSpPr>
        <a:xfrm>
          <a:off x="0" y="0"/>
          <a:ext cx="0" cy="0"/>
          <a:chOff x="0" y="0"/>
          <a:chExt cx="0" cy="0"/>
        </a:xfrm>
      </p:grpSpPr>
      <p:pic>
        <p:nvPicPr>
          <p:cNvPr id="96" name="Google Shape;96;p127"/>
          <p:cNvPicPr preferRelativeResize="0"/>
          <p:nvPr/>
        </p:nvPicPr>
        <p:blipFill rotWithShape="1">
          <a:blip r:embed="rId2">
            <a:alphaModFix/>
          </a:blip>
          <a:srcRect/>
          <a:stretch/>
        </p:blipFill>
        <p:spPr>
          <a:xfrm>
            <a:off x="3032840" y="2743200"/>
            <a:ext cx="3912217" cy="160651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40360" algn="l" rtl="0">
              <a:spcBef>
                <a:spcPts val="640"/>
              </a:spcBef>
              <a:spcAft>
                <a:spcPts val="0"/>
              </a:spcAft>
              <a:buClr>
                <a:srgbClr val="00707F"/>
              </a:buClr>
              <a:buSzPts val="1760"/>
              <a:buFont typeface="Merriweather Sans"/>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00707F"/>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00707F"/>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00707F"/>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00707F"/>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B6A5708-9219-4ABB-8FC8-5C182745FF08}" type="datetime1">
              <a:rPr lang="fr-FR" smtClean="0"/>
              <a:pPr/>
              <a:t>25/10/2023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19329706-12B3-8F4C-9CA9-063F8C6A2AC6}" type="slidenum">
              <a:rPr lang="fr-FR" smtClean="0"/>
              <a:pPr/>
              <a:t>‹N°›</a:t>
            </a:fld>
            <a:endParaRPr lang="fr-FR"/>
          </a:p>
        </p:txBody>
      </p:sp>
    </p:spTree>
    <p:extLst>
      <p:ext uri="{BB962C8B-B14F-4D97-AF65-F5344CB8AC3E}">
        <p14:creationId xmlns:p14="http://schemas.microsoft.com/office/powerpoint/2010/main" val="239451101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defTabSz="457200" rtl="0" eaLnBrk="1" latinLnBrk="0" hangingPunct="1">
        <a:spcBef>
          <a:spcPct val="0"/>
        </a:spcBef>
        <a:buNone/>
        <a:defRPr sz="44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p:titleStyle>
    <p:bodyStyle>
      <a:lvl1pPr marL="457200" indent="-457200" algn="l" defTabSz="457200"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42950" indent="-285750" algn="l" defTabSz="457200" rtl="0" eaLnBrk="1" latinLnBrk="0" hangingPunct="1">
        <a:spcBef>
          <a:spcPct val="20000"/>
        </a:spcBef>
        <a:buClr>
          <a:srgbClr val="00707F"/>
        </a:buClr>
        <a:buFont typeface="Arial"/>
        <a:buChar char="–"/>
        <a:defRPr sz="28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lgn="l" defTabSz="457200" rtl="0" eaLnBrk="1" latinLnBrk="0" hangingPunct="1">
        <a:spcBef>
          <a:spcPct val="20000"/>
        </a:spcBef>
        <a:buClr>
          <a:srgbClr val="00707F"/>
        </a:buClr>
        <a:buFont typeface="Arial"/>
        <a:buChar char="•"/>
        <a:defRPr sz="24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lgn="l" defTabSz="457200" rtl="0" eaLnBrk="1" latinLnBrk="0" hangingPunct="1">
        <a:spcBef>
          <a:spcPct val="20000"/>
        </a:spcBef>
        <a:buClr>
          <a:srgbClr val="00707F"/>
        </a:buClr>
        <a:buFont typeface="Arial"/>
        <a:buChar char="–"/>
        <a:defRPr sz="20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lgn="l" defTabSz="457200" rtl="0" eaLnBrk="1" latinLnBrk="0" hangingPunct="1">
        <a:spcBef>
          <a:spcPct val="20000"/>
        </a:spcBef>
        <a:buClr>
          <a:srgbClr val="00707F"/>
        </a:buClr>
        <a:buFont typeface="Arial"/>
        <a:buChar char="»"/>
        <a:defRPr sz="20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0.xml"/><Relationship Id="rId1" Type="http://schemas.openxmlformats.org/officeDocument/2006/relationships/slideLayout" Target="../slideLayouts/slideLayout14.xml"/><Relationship Id="rId5" Type="http://schemas.openxmlformats.org/officeDocument/2006/relationships/image" Target="../media/image117.jpg"/><Relationship Id="rId4" Type="http://schemas.openxmlformats.org/officeDocument/2006/relationships/image" Target="../media/image51.png"/></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2.jp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121.png"/><Relationship Id="rId4" Type="http://schemas.openxmlformats.org/officeDocument/2006/relationships/image" Target="../media/image120.jpg"/></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3.jpg"/><Relationship Id="rId1" Type="http://schemas.openxmlformats.org/officeDocument/2006/relationships/slideLayout" Target="../slideLayouts/slideLayout14.xml"/><Relationship Id="rId5" Type="http://schemas.openxmlformats.org/officeDocument/2006/relationships/image" Target="../media/image125.jpg"/><Relationship Id="rId4" Type="http://schemas.openxmlformats.org/officeDocument/2006/relationships/image" Target="../media/image124.jpg"/></Relationships>
</file>

<file path=ppt/slides/_rels/slide1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3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36.jpg"/></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0.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21.xml"/><Relationship Id="rId1" Type="http://schemas.openxmlformats.org/officeDocument/2006/relationships/slideLayout" Target="../slideLayouts/slideLayout14.xml"/><Relationship Id="rId5" Type="http://schemas.openxmlformats.org/officeDocument/2006/relationships/image" Target="../media/image116.jpg"/><Relationship Id="rId4" Type="http://schemas.openxmlformats.org/officeDocument/2006/relationships/image" Target="../media/image51.png"/></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22.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23.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24.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14.xml"/><Relationship Id="rId6" Type="http://schemas.openxmlformats.org/officeDocument/2006/relationships/image" Target="../media/image122.jpg"/><Relationship Id="rId5" Type="http://schemas.openxmlformats.org/officeDocument/2006/relationships/image" Target="../media/image147.jpg"/><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6.xml"/><Relationship Id="rId1" Type="http://schemas.openxmlformats.org/officeDocument/2006/relationships/slideLayout" Target="../slideLayouts/slideLayout14.xml"/><Relationship Id="rId5" Type="http://schemas.openxmlformats.org/officeDocument/2006/relationships/image" Target="../media/image149.jpg"/><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8.png"/><Relationship Id="rId1" Type="http://schemas.openxmlformats.org/officeDocument/2006/relationships/slideLayout" Target="../slideLayouts/slideLayout14.xml"/><Relationship Id="rId4" Type="http://schemas.openxmlformats.org/officeDocument/2006/relationships/image" Target="../media/image150.jpg"/></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7.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152.jpg"/></Relationships>
</file>

<file path=ppt/slides/_rels/slide1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3.png"/><Relationship Id="rId1" Type="http://schemas.openxmlformats.org/officeDocument/2006/relationships/slideLayout" Target="../slideLayouts/slideLayout14.xml"/><Relationship Id="rId5" Type="http://schemas.openxmlformats.org/officeDocument/2006/relationships/image" Target="../media/image155.png"/><Relationship Id="rId4" Type="http://schemas.openxmlformats.org/officeDocument/2006/relationships/image" Target="../media/image154.png"/></Relationships>
</file>

<file path=ppt/slides/_rels/slide1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59.jpg"/></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61.png"/></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51.png"/></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3.xml"/><Relationship Id="rId1" Type="http://schemas.openxmlformats.org/officeDocument/2006/relationships/slideLayout" Target="../slideLayouts/slideLayout5.xml"/><Relationship Id="rId4" Type="http://schemas.openxmlformats.org/officeDocument/2006/relationships/image" Target="../media/image167.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hyperlink" Target="https://app.lib.uliege.be/guide_catalo/deplacer-des-exemplaires-dune-implantation-a-une-autre-move-permanently/" TargetMode="External"/><Relationship Id="rId2" Type="http://schemas.openxmlformats.org/officeDocument/2006/relationships/notesSlide" Target="../notesSlides/notesSlide134.xml"/><Relationship Id="rId1" Type="http://schemas.openxmlformats.org/officeDocument/2006/relationships/slideLayout" Target="../slideLayouts/slideLayout14.xml"/><Relationship Id="rId4" Type="http://schemas.openxmlformats.org/officeDocument/2006/relationships/image" Target="../media/image16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5.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171.jpg"/></Relationships>
</file>

<file path=ppt/slides/_rels/slide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2.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3.jp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4.jp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5.jp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8.xml"/><Relationship Id="rId1" Type="http://schemas.openxmlformats.org/officeDocument/2006/relationships/slideLayout" Target="../slideLayouts/slideLayout14.xml"/><Relationship Id="rId4" Type="http://schemas.openxmlformats.org/officeDocument/2006/relationships/image" Target="../media/image186.jpg"/></Relationships>
</file>

<file path=ppt/slides/_rels/slide18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8.png"/><Relationship Id="rId1" Type="http://schemas.openxmlformats.org/officeDocument/2006/relationships/slideLayout" Target="../slideLayouts/slideLayout14.xml"/><Relationship Id="rId4" Type="http://schemas.openxmlformats.org/officeDocument/2006/relationships/image" Target="../media/image189.jp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18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3.xml.rels><?xml version="1.0" encoding="UTF-8" standalone="yes"?>
<Relationships xmlns="http://schemas.openxmlformats.org/package/2006/relationships"><Relationship Id="rId2" Type="http://schemas.openxmlformats.org/officeDocument/2006/relationships/hyperlink" Target="https://app.lib.uliege.be/alma/category/fulfillment-0/fulfillment-circulation/" TargetMode="Externa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app.lib.uliege.be/alma/acc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87.png"/><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89.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51.png"/><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hyperlink" Target="https://app.lib.uliege.be/guide_catalo/catalogage-rapide-quick-cataloging/"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215"/>
        <p:cNvGrpSpPr/>
        <p:nvPr/>
      </p:nvGrpSpPr>
      <p:grpSpPr>
        <a:xfrm>
          <a:off x="0" y="0"/>
          <a:ext cx="0" cy="0"/>
          <a:chOff x="0" y="0"/>
          <a:chExt cx="0" cy="0"/>
        </a:xfrm>
      </p:grpSpPr>
      <p:sp>
        <p:nvSpPr>
          <p:cNvPr id="216" name="Google Shape;216;p1"/>
          <p:cNvSpPr txBox="1">
            <a:spLocks noGrp="1"/>
          </p:cNvSpPr>
          <p:nvPr>
            <p:ph type="ctrTitle"/>
          </p:nvPr>
        </p:nvSpPr>
        <p:spPr>
          <a:xfrm>
            <a:off x="1047645" y="4338662"/>
            <a:ext cx="7772400" cy="796567"/>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rgbClr val="5FA3B0"/>
              </a:buClr>
              <a:buSzPct val="100000"/>
              <a:buFont typeface="Calibri"/>
              <a:buNone/>
            </a:pPr>
            <a:r>
              <a:rPr lang="fr-FR" dirty="0">
                <a:solidFill>
                  <a:srgbClr val="00707F"/>
                </a:solidFill>
              </a:rPr>
              <a:t>Formation ALMA</a:t>
            </a:r>
            <a:br>
              <a:rPr lang="fr-FR" dirty="0">
                <a:solidFill>
                  <a:srgbClr val="00707F"/>
                </a:solidFill>
              </a:rPr>
            </a:br>
            <a:r>
              <a:rPr lang="fr-FR" i="1" dirty="0" err="1">
                <a:solidFill>
                  <a:srgbClr val="00707F"/>
                </a:solidFill>
              </a:rPr>
              <a:t>Fulfillment</a:t>
            </a:r>
            <a:r>
              <a:rPr lang="fr-FR" i="1" dirty="0">
                <a:solidFill>
                  <a:srgbClr val="00707F"/>
                </a:solidFill>
              </a:rPr>
              <a:t> </a:t>
            </a:r>
            <a:endParaRPr i="1" dirty="0">
              <a:solidFill>
                <a:srgbClr val="00707F"/>
              </a:solidFill>
            </a:endParaRPr>
          </a:p>
        </p:txBody>
      </p:sp>
      <p:sp>
        <p:nvSpPr>
          <p:cNvPr id="3" name="Sous-titre 2">
            <a:extLst>
              <a:ext uri="{FF2B5EF4-FFF2-40B4-BE49-F238E27FC236}">
                <a16:creationId xmlns:a16="http://schemas.microsoft.com/office/drawing/2014/main" id="{ECD65B59-EE94-4418-A75D-CE047F2A7139}"/>
              </a:ext>
            </a:extLst>
          </p:cNvPr>
          <p:cNvSpPr>
            <a:spLocks noGrp="1"/>
          </p:cNvSpPr>
          <p:nvPr>
            <p:ph type="subTitle" idx="1"/>
          </p:nvPr>
        </p:nvSpPr>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0"/>
          <p:cNvPicPr preferRelativeResize="0"/>
          <p:nvPr/>
        </p:nvPicPr>
        <p:blipFill rotWithShape="1">
          <a:blip r:embed="rId3">
            <a:alphaModFix/>
          </a:blip>
          <a:srcRect/>
          <a:stretch/>
        </p:blipFill>
        <p:spPr>
          <a:xfrm>
            <a:off x="628099" y="1291456"/>
            <a:ext cx="7887801" cy="4229690"/>
          </a:xfrm>
          <a:prstGeom prst="rect">
            <a:avLst/>
          </a:prstGeom>
          <a:noFill/>
          <a:ln w="9525" cap="flat" cmpd="sng">
            <a:solidFill>
              <a:schemeClr val="dk1"/>
            </a:solidFill>
            <a:prstDash val="solid"/>
            <a:round/>
            <a:headEnd type="none" w="sm" len="sm"/>
            <a:tailEnd type="none" w="sm" len="sm"/>
          </a:ln>
        </p:spPr>
      </p:pic>
      <p:sp>
        <p:nvSpPr>
          <p:cNvPr id="287" name="Google Shape;287;p10"/>
          <p:cNvSpPr txBox="1"/>
          <p:nvPr/>
        </p:nvSpPr>
        <p:spPr>
          <a:xfrm>
            <a:off x="457199" y="53007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Widgets</a:t>
            </a:r>
            <a:r>
              <a:rPr lang="fr-FR" sz="3600" b="0" i="0" u="none" strike="noStrike" cap="none">
                <a:solidFill>
                  <a:srgbClr val="00707F"/>
                </a:solidFill>
                <a:latin typeface="Calibri"/>
                <a:ea typeface="Calibri"/>
                <a:cs typeface="Calibri"/>
                <a:sym typeface="Calibri"/>
              </a:rPr>
              <a:t> (1)</a:t>
            </a:r>
            <a:endParaRPr sz="1400" b="0" i="0" u="none" strike="noStrike" cap="none">
              <a:solidFill>
                <a:srgbClr val="00707F"/>
              </a:solidFill>
              <a:latin typeface="Arial"/>
              <a:ea typeface="Arial"/>
              <a:cs typeface="Arial"/>
              <a:sym typeface="Arial"/>
            </a:endParaRPr>
          </a:p>
        </p:txBody>
      </p:sp>
      <p:sp>
        <p:nvSpPr>
          <p:cNvPr id="288" name="Google Shape;288;p10"/>
          <p:cNvSpPr txBox="1"/>
          <p:nvPr/>
        </p:nvSpPr>
        <p:spPr>
          <a:xfrm>
            <a:off x="467375" y="5683245"/>
            <a:ext cx="822498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 + » pour ajouter des </a:t>
            </a:r>
            <a:r>
              <a:rPr lang="fr-FR" sz="1800" b="0" i="1" u="none" strike="noStrike" cap="none">
                <a:solidFill>
                  <a:schemeClr val="dk1"/>
                </a:solidFill>
                <a:latin typeface="Calibri"/>
                <a:ea typeface="Calibri"/>
                <a:cs typeface="Calibri"/>
                <a:sym typeface="Calibri"/>
              </a:rPr>
              <a:t>widgets</a:t>
            </a:r>
            <a:r>
              <a:rPr lang="fr-FR" sz="1800" b="0" i="0" u="none" strike="noStrike" cap="none">
                <a:solidFill>
                  <a:schemeClr val="dk1"/>
                </a:solidFill>
                <a:latin typeface="Calibri"/>
                <a:ea typeface="Calibri"/>
                <a:cs typeface="Calibri"/>
                <a:sym typeface="Calibri"/>
              </a:rPr>
              <a:t> (ex : </a:t>
            </a:r>
            <a:r>
              <a:rPr lang="fr-FR" sz="1800" b="1" i="1" u="none" strike="noStrike" cap="none">
                <a:solidFill>
                  <a:schemeClr val="dk1"/>
                </a:solidFill>
                <a:latin typeface="Calibri"/>
                <a:ea typeface="Calibri"/>
                <a:cs typeface="Calibri"/>
                <a:sym typeface="Calibri"/>
              </a:rPr>
              <a:t>Discovery Search </a:t>
            </a:r>
            <a:r>
              <a:rPr lang="fr-FR" sz="1800" b="0" i="0" u="none" strike="noStrike" cap="none">
                <a:solidFill>
                  <a:schemeClr val="dk1"/>
                </a:solidFill>
                <a:latin typeface="Calibri"/>
                <a:ea typeface="Calibri"/>
                <a:cs typeface="Calibri"/>
                <a:sym typeface="Calibri"/>
              </a:rPr>
              <a:t>permet de faire une recherche simple dans les Collections ULiège). Le widget </a:t>
            </a:r>
            <a:r>
              <a:rPr lang="fr-FR" sz="1800" b="1" i="1" u="none" strike="noStrike" cap="none">
                <a:solidFill>
                  <a:schemeClr val="dk1"/>
                </a:solidFill>
                <a:latin typeface="Calibri"/>
                <a:ea typeface="Calibri"/>
                <a:cs typeface="Calibri"/>
                <a:sym typeface="Calibri"/>
              </a:rPr>
              <a:t>Tasks</a:t>
            </a:r>
            <a:r>
              <a:rPr lang="fr-FR" sz="1800" b="0" i="0" u="none" strike="noStrike" cap="none">
                <a:solidFill>
                  <a:schemeClr val="dk1"/>
                </a:solidFill>
                <a:latin typeface="Calibri"/>
                <a:ea typeface="Calibri"/>
                <a:cs typeface="Calibri"/>
                <a:sym typeface="Calibri"/>
              </a:rPr>
              <a:t> est indispensable.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10"/>
          <p:cNvSpPr/>
          <p:nvPr/>
        </p:nvSpPr>
        <p:spPr>
          <a:xfrm>
            <a:off x="7696784" y="1445580"/>
            <a:ext cx="641499"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0"/>
          <p:cNvSpPr/>
          <p:nvPr/>
        </p:nvSpPr>
        <p:spPr>
          <a:xfrm>
            <a:off x="940715" y="2750138"/>
            <a:ext cx="1182254"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87"/>
          <p:cNvSpPr txBox="1"/>
          <p:nvPr/>
        </p:nvSpPr>
        <p:spPr>
          <a:xfrm>
            <a:off x="4897925" y="3562536"/>
            <a:ext cx="4110274" cy="33239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fr-FR" sz="2800" b="0" i="0" u="none" strike="noStrike" cap="none">
                <a:solidFill>
                  <a:srgbClr val="A5A5A5"/>
                </a:solidFill>
                <a:latin typeface="Calibri"/>
                <a:ea typeface="Calibri"/>
                <a:cs typeface="Calibri"/>
                <a:sym typeface="Calibri"/>
              </a:rPr>
              <a:t>Introduction générale</a:t>
            </a:r>
            <a:endParaRPr/>
          </a:p>
          <a:p>
            <a:pPr marL="0" marR="0" lvl="0" indent="0" algn="r" rtl="0">
              <a:lnSpc>
                <a:spcPct val="100000"/>
              </a:lnSpc>
              <a:spcBef>
                <a:spcPts val="0"/>
              </a:spcBef>
              <a:spcAft>
                <a:spcPts val="0"/>
              </a:spcAft>
              <a:buClr>
                <a:srgbClr val="5FA4B0"/>
              </a:buClr>
              <a:buSzPts val="2800"/>
              <a:buFont typeface="Arial"/>
              <a:buNone/>
            </a:pPr>
            <a:r>
              <a:rPr lang="fr-FR" sz="2800" b="0" i="0" u="none" strike="noStrike" cap="none">
                <a:solidFill>
                  <a:srgbClr val="A5A5A5"/>
                </a:solidFill>
                <a:latin typeface="Calibri"/>
                <a:ea typeface="Calibri"/>
                <a:cs typeface="Calibri"/>
                <a:sym typeface="Calibri"/>
              </a:rPr>
              <a:t>Notions fondamentales</a:t>
            </a:r>
            <a:endParaRPr/>
          </a:p>
          <a:p>
            <a:pPr marL="0" marR="0" lvl="0" indent="0" algn="r" rtl="0">
              <a:lnSpc>
                <a:spcPct val="100000"/>
              </a:lnSpc>
              <a:spcBef>
                <a:spcPts val="0"/>
              </a:spcBef>
              <a:spcAft>
                <a:spcPts val="0"/>
              </a:spcAft>
              <a:buClr>
                <a:srgbClr val="5FA4B0"/>
              </a:buClr>
              <a:buSzPts val="2800"/>
              <a:buFont typeface="Arial"/>
              <a:buNone/>
            </a:pPr>
            <a:r>
              <a:rPr lang="fr-FR" sz="2800" b="0" i="0" u="none" strike="noStrike" cap="none">
                <a:solidFill>
                  <a:srgbClr val="A5A5A5"/>
                </a:solidFill>
                <a:latin typeface="Calibri"/>
                <a:ea typeface="Calibri"/>
                <a:cs typeface="Calibri"/>
                <a:sym typeface="Calibri"/>
              </a:rPr>
              <a:t>Fiche d’un lecteur</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Prêts</a:t>
            </a:r>
            <a:endParaRPr/>
          </a:p>
          <a:p>
            <a:pPr marL="457200" marR="0" lvl="0" indent="-457200" algn="r" rtl="0">
              <a:lnSpc>
                <a:spcPct val="100000"/>
              </a:lnSpc>
              <a:spcBef>
                <a:spcPts val="0"/>
              </a:spcBef>
              <a:spcAft>
                <a:spcPts val="0"/>
              </a:spcAft>
              <a:buClr>
                <a:srgbClr val="00707F"/>
              </a:buClr>
              <a:buSzPts val="2800"/>
              <a:buFont typeface="Noto Sans Symbols"/>
              <a:buChar char="⮚"/>
            </a:pPr>
            <a:r>
              <a:rPr lang="fr-FR" sz="2800" b="1" i="0" u="none" strike="noStrike" cap="none">
                <a:solidFill>
                  <a:srgbClr val="00707F"/>
                </a:solidFill>
                <a:latin typeface="Calibri"/>
                <a:ea typeface="Calibri"/>
                <a:cs typeface="Calibri"/>
                <a:sym typeface="Calibri"/>
              </a:rPr>
              <a:t>Retours</a:t>
            </a:r>
            <a:endParaRPr/>
          </a:p>
          <a:p>
            <a:pPr marL="0" marR="0" lvl="0" indent="0" algn="r" rtl="0">
              <a:lnSpc>
                <a:spcPct val="100000"/>
              </a:lnSpc>
              <a:spcBef>
                <a:spcPts val="0"/>
              </a:spcBef>
              <a:spcAft>
                <a:spcPts val="0"/>
              </a:spcAft>
              <a:buClr>
                <a:srgbClr val="000000"/>
              </a:buClr>
              <a:buSzPts val="2800"/>
              <a:buFont typeface="Arial"/>
              <a:buNone/>
            </a:pPr>
            <a:r>
              <a:rPr lang="fr-FR" sz="2800" b="0" i="1" u="none" strike="noStrike" cap="none">
                <a:solidFill>
                  <a:srgbClr val="A5A5A5"/>
                </a:solidFill>
                <a:latin typeface="Calibri"/>
                <a:ea typeface="Calibri"/>
                <a:cs typeface="Calibri"/>
                <a:sym typeface="Calibri"/>
              </a:rPr>
              <a:t>Requests</a:t>
            </a:r>
            <a:endParaRPr sz="2800" b="0" i="1" u="none" strike="noStrike" cap="none">
              <a:solidFill>
                <a:srgbClr val="5FA4B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fr-FR" sz="2800" b="0" i="0" u="none" strike="noStrike" cap="none">
                <a:solidFill>
                  <a:srgbClr val="A5A5A5"/>
                </a:solidFill>
                <a:latin typeface="Calibri"/>
                <a:ea typeface="Calibri"/>
                <a:cs typeface="Calibri"/>
                <a:sym typeface="Calibri"/>
              </a:rPr>
              <a:t>Outils supplémentaires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3" name="Image 2">
            <a:extLst>
              <a:ext uri="{FF2B5EF4-FFF2-40B4-BE49-F238E27FC236}">
                <a16:creationId xmlns:a16="http://schemas.microsoft.com/office/drawing/2014/main" id="{B1C2082F-45A4-4297-3AFC-4E55D01F4DB5}"/>
              </a:ext>
            </a:extLst>
          </p:cNvPr>
          <p:cNvPicPr>
            <a:picLocks noChangeAspect="1"/>
          </p:cNvPicPr>
          <p:nvPr/>
        </p:nvPicPr>
        <p:blipFill>
          <a:blip r:embed="rId3"/>
          <a:stretch>
            <a:fillRect/>
          </a:stretch>
        </p:blipFill>
        <p:spPr>
          <a:xfrm>
            <a:off x="437812" y="1639020"/>
            <a:ext cx="8268375" cy="2267317"/>
          </a:xfrm>
          <a:prstGeom prst="rect">
            <a:avLst/>
          </a:prstGeom>
          <a:ln>
            <a:solidFill>
              <a:schemeClr val="tx1"/>
            </a:solidFill>
          </a:ln>
        </p:spPr>
      </p:pic>
      <p:sp>
        <p:nvSpPr>
          <p:cNvPr id="1192" name="Google Shape;1192;p43"/>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Returns</a:t>
            </a:r>
            <a:endParaRPr sz="3600" b="0" i="1" u="none" strike="noStrike" cap="none">
              <a:solidFill>
                <a:srgbClr val="00707F"/>
              </a:solidFill>
              <a:latin typeface="Calibri"/>
              <a:ea typeface="Calibri"/>
              <a:cs typeface="Calibri"/>
              <a:sym typeface="Calibri"/>
            </a:endParaRPr>
          </a:p>
        </p:txBody>
      </p:sp>
      <p:sp>
        <p:nvSpPr>
          <p:cNvPr id="1193" name="Google Shape;1193;p43"/>
          <p:cNvSpPr txBox="1"/>
          <p:nvPr/>
        </p:nvSpPr>
        <p:spPr>
          <a:xfrm>
            <a:off x="487100" y="4210139"/>
            <a:ext cx="82251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Visualiser les retours d’un lecteur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Colonne</a:t>
            </a:r>
            <a:r>
              <a:rPr lang="fr-FR" sz="1800" b="0" i="1" u="none" strike="noStrike" cap="none">
                <a:solidFill>
                  <a:schemeClr val="dk1"/>
                </a:solidFill>
                <a:latin typeface="Calibri"/>
                <a:ea typeface="Calibri"/>
                <a:cs typeface="Calibri"/>
                <a:sym typeface="Calibri"/>
              </a:rPr>
              <a:t> Return date </a:t>
            </a:r>
            <a:r>
              <a:rPr lang="fr-FR" sz="1800" b="0" i="0" u="none" strike="noStrike" cap="none">
                <a:solidFill>
                  <a:schemeClr val="dk1"/>
                </a:solidFill>
                <a:latin typeface="Calibri"/>
                <a:ea typeface="Calibri"/>
                <a:cs typeface="Calibri"/>
                <a:sym typeface="Calibri"/>
              </a:rPr>
              <a:t>: pour visualiser les dates de retour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Colonne</a:t>
            </a:r>
            <a:r>
              <a:rPr lang="fr-FR" sz="1800" b="0" i="1" u="none" strike="noStrike" cap="none">
                <a:solidFill>
                  <a:schemeClr val="dk1"/>
                </a:solidFill>
                <a:latin typeface="Calibri"/>
                <a:ea typeface="Calibri"/>
                <a:cs typeface="Calibri"/>
                <a:sym typeface="Calibri"/>
              </a:rPr>
              <a:t> Next step </a:t>
            </a:r>
            <a:r>
              <a:rPr lang="fr-FR" sz="1800" b="0" i="0" u="none" strike="noStrike" cap="none">
                <a:solidFill>
                  <a:schemeClr val="dk1"/>
                </a:solidFill>
                <a:latin typeface="Calibri"/>
                <a:ea typeface="Calibri"/>
                <a:cs typeface="Calibri"/>
                <a:sym typeface="Calibri"/>
              </a:rPr>
              <a:t>: indique l’étape suivante à effectuer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Bouton </a:t>
            </a:r>
            <a:r>
              <a:rPr lang="fr-FR" sz="1800" b="0" i="1" u="none" strike="noStrike" cap="none">
                <a:solidFill>
                  <a:schemeClr val="dk1"/>
                </a:solidFill>
                <a:latin typeface="Calibri"/>
                <a:ea typeface="Calibri"/>
                <a:cs typeface="Calibri"/>
                <a:sym typeface="Calibri"/>
              </a:rPr>
              <a:t>Actions </a:t>
            </a:r>
            <a:r>
              <a:rPr lang="fr-FR" sz="1800" b="0" i="0" u="none" strike="noStrike" cap="none">
                <a:solidFill>
                  <a:schemeClr val="dk1"/>
                </a:solidFill>
                <a:latin typeface="Calibri"/>
                <a:ea typeface="Calibri"/>
                <a:cs typeface="Calibri"/>
                <a:sym typeface="Calibri"/>
              </a:rPr>
              <a:t>« … » : Historique de prêt, notes et colonnes non visibles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sp>
        <p:nvSpPr>
          <p:cNvPr id="1194" name="Google Shape;1194;p43"/>
          <p:cNvSpPr txBox="1">
            <a:spLocks noGrp="1"/>
          </p:cNvSpPr>
          <p:nvPr>
            <p:ph type="sldNum" idx="12"/>
          </p:nvPr>
        </p:nvSpPr>
        <p:spPr>
          <a:xfrm>
            <a:off x="6578600" y="64057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101</a:t>
            </a:fld>
            <a:endParaRPr/>
          </a:p>
        </p:txBody>
      </p:sp>
      <p:sp>
        <p:nvSpPr>
          <p:cNvPr id="1196" name="Google Shape;1196;p43"/>
          <p:cNvSpPr/>
          <p:nvPr/>
        </p:nvSpPr>
        <p:spPr>
          <a:xfrm>
            <a:off x="966158" y="1704129"/>
            <a:ext cx="500692" cy="344031"/>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7" name="Google Shape;1197;p43"/>
          <p:cNvSpPr/>
          <p:nvPr/>
        </p:nvSpPr>
        <p:spPr>
          <a:xfrm>
            <a:off x="1802921" y="2967488"/>
            <a:ext cx="905774" cy="76775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8" name="Google Shape;1198;p43"/>
          <p:cNvSpPr/>
          <p:nvPr/>
        </p:nvSpPr>
        <p:spPr>
          <a:xfrm>
            <a:off x="6090249" y="2967488"/>
            <a:ext cx="653554" cy="76774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9" name="Google Shape;1199;p43"/>
          <p:cNvSpPr/>
          <p:nvPr/>
        </p:nvSpPr>
        <p:spPr>
          <a:xfrm>
            <a:off x="8293101" y="3395165"/>
            <a:ext cx="285360" cy="32646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200" name="Google Shape;1200;p43"/>
          <p:cNvCxnSpPr>
            <a:cxnSpLocks/>
            <a:stCxn id="1199" idx="0"/>
          </p:cNvCxnSpPr>
          <p:nvPr/>
        </p:nvCxnSpPr>
        <p:spPr>
          <a:xfrm flipH="1" flipV="1">
            <a:off x="7967944" y="3147786"/>
            <a:ext cx="467837" cy="247379"/>
          </a:xfrm>
          <a:prstGeom prst="straightConnector1">
            <a:avLst/>
          </a:prstGeom>
          <a:noFill/>
          <a:ln w="19050" cap="flat" cmpd="sng">
            <a:solidFill>
              <a:srgbClr val="C00000"/>
            </a:solidFill>
            <a:prstDash val="solid"/>
            <a:round/>
            <a:headEnd type="none" w="sm" len="sm"/>
            <a:tailEnd type="none" w="sm" len="sm"/>
          </a:ln>
        </p:spPr>
      </p:cxnSp>
      <p:pic>
        <p:nvPicPr>
          <p:cNvPr id="6" name="Image 5">
            <a:extLst>
              <a:ext uri="{FF2B5EF4-FFF2-40B4-BE49-F238E27FC236}">
                <a16:creationId xmlns:a16="http://schemas.microsoft.com/office/drawing/2014/main" id="{58816A99-2793-B271-C86E-7023B9952C79}"/>
              </a:ext>
            </a:extLst>
          </p:cNvPr>
          <p:cNvPicPr>
            <a:picLocks noChangeAspect="1"/>
          </p:cNvPicPr>
          <p:nvPr/>
        </p:nvPicPr>
        <p:blipFill>
          <a:blip r:embed="rId4"/>
          <a:stretch>
            <a:fillRect/>
          </a:stretch>
        </p:blipFill>
        <p:spPr>
          <a:xfrm>
            <a:off x="7215025" y="1455623"/>
            <a:ext cx="1390844" cy="172426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88"/>
          <p:cNvSpPr txBox="1"/>
          <p:nvPr/>
        </p:nvSpPr>
        <p:spPr>
          <a:xfrm>
            <a:off x="510646" y="546350"/>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&gt; Deux possibilités</a:t>
            </a:r>
            <a:endParaRPr sz="1800" b="0" i="0" u="none" strike="noStrike" cap="none">
              <a:solidFill>
                <a:srgbClr val="00707F"/>
              </a:solidFill>
              <a:latin typeface="Calibri"/>
              <a:ea typeface="Calibri"/>
              <a:cs typeface="Calibri"/>
              <a:sym typeface="Calibri"/>
            </a:endParaRPr>
          </a:p>
        </p:txBody>
      </p:sp>
      <p:sp>
        <p:nvSpPr>
          <p:cNvPr id="1207" name="Google Shape;1207;p1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102</a:t>
            </a:fld>
            <a:endParaRPr/>
          </a:p>
        </p:txBody>
      </p:sp>
      <p:sp>
        <p:nvSpPr>
          <p:cNvPr id="1208" name="Google Shape;1208;p188"/>
          <p:cNvSpPr txBox="1"/>
          <p:nvPr/>
        </p:nvSpPr>
        <p:spPr>
          <a:xfrm>
            <a:off x="510646" y="2020508"/>
            <a:ext cx="8224981"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fr-FR" sz="2000" b="1" i="0" u="none" strike="noStrike" cap="none" dirty="0">
                <a:solidFill>
                  <a:schemeClr val="dk1"/>
                </a:solidFill>
                <a:latin typeface="Calibri"/>
                <a:ea typeface="Calibri"/>
                <a:cs typeface="Calibri"/>
                <a:sym typeface="Calibri"/>
              </a:rPr>
              <a:t>Par la fiche lecteur : </a:t>
            </a: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Noto Sans Symbols"/>
              <a:buChar char="⮚"/>
            </a:pPr>
            <a:r>
              <a:rPr lang="fr-BE" sz="2000" b="0" i="0" u="none" strike="noStrike" cap="none" dirty="0">
                <a:solidFill>
                  <a:schemeClr val="dk1"/>
                </a:solidFill>
                <a:latin typeface="Calibri"/>
                <a:ea typeface="Calibri"/>
                <a:cs typeface="Calibri"/>
                <a:sym typeface="Calibri"/>
              </a:rPr>
              <a:t>A préférer si le lecteur est devant vous, permet de repérer des amendes en cours, des ouvrages en attente, etc</a:t>
            </a:r>
            <a:r>
              <a:rPr lang="fr-BE" sz="2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fr-FR" sz="2000" b="1" i="0" u="none" strike="noStrike" cap="none" dirty="0">
                <a:solidFill>
                  <a:schemeClr val="dk1"/>
                </a:solidFill>
                <a:latin typeface="Calibri"/>
                <a:ea typeface="Calibri"/>
                <a:cs typeface="Calibri"/>
                <a:sym typeface="Calibri"/>
              </a:rPr>
              <a:t>Par le menu </a:t>
            </a:r>
            <a:r>
              <a:rPr lang="fr-FR" sz="2000" b="1" i="1" u="none" strike="noStrike" cap="none" dirty="0">
                <a:solidFill>
                  <a:schemeClr val="dk1"/>
                </a:solidFill>
                <a:latin typeface="Calibri"/>
                <a:ea typeface="Calibri"/>
                <a:cs typeface="Calibri"/>
                <a:sym typeface="Calibri"/>
              </a:rPr>
              <a:t>Return items </a:t>
            </a:r>
            <a:r>
              <a:rPr lang="fr-FR" sz="2000" b="1" i="0" u="none" strike="noStrike" cap="none" dirty="0">
                <a:solidFill>
                  <a:schemeClr val="dk1"/>
                </a:solidFill>
                <a:latin typeface="Calibri"/>
                <a:ea typeface="Calibri"/>
                <a:cs typeface="Calibri"/>
                <a:sym typeface="Calibri"/>
              </a:rPr>
              <a:t>:</a:t>
            </a: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Noto Sans Symbols"/>
              <a:buChar char="⮚"/>
            </a:pPr>
            <a:r>
              <a:rPr lang="fr-FR" sz="2000" b="0" i="0" u="none" strike="noStrike" cap="none" dirty="0">
                <a:solidFill>
                  <a:schemeClr val="dk1"/>
                </a:solidFill>
                <a:latin typeface="Calibri"/>
                <a:ea typeface="Calibri"/>
                <a:cs typeface="Calibri"/>
                <a:sym typeface="Calibri"/>
              </a:rPr>
              <a:t>Une pile de documents à rentrer vous attend, on ne connaît donc pas le ou les emprunteurs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89"/>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par la fiche lecteur (1)</a:t>
            </a:r>
            <a:endParaRPr sz="1800" b="0" i="0" u="none" strike="noStrike" cap="none">
              <a:solidFill>
                <a:srgbClr val="00707F"/>
              </a:solidFill>
              <a:latin typeface="Calibri"/>
              <a:ea typeface="Calibri"/>
              <a:cs typeface="Calibri"/>
              <a:sym typeface="Calibri"/>
            </a:endParaRPr>
          </a:p>
        </p:txBody>
      </p:sp>
      <p:sp>
        <p:nvSpPr>
          <p:cNvPr id="1215" name="Google Shape;1215;p189"/>
          <p:cNvSpPr txBox="1"/>
          <p:nvPr/>
        </p:nvSpPr>
        <p:spPr>
          <a:xfrm>
            <a:off x="504926" y="4593335"/>
            <a:ext cx="813414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Returns</a:t>
            </a:r>
            <a:r>
              <a:rPr lang="fr-FR" sz="1800" b="0" i="0" u="none" strike="noStrike" cap="none" dirty="0">
                <a:solidFill>
                  <a:schemeClr val="dk1"/>
                </a:solidFill>
                <a:latin typeface="Calibri"/>
                <a:ea typeface="Calibri"/>
                <a:cs typeface="Calibri"/>
                <a:sym typeface="Calibri"/>
              </a:rPr>
              <a:t> de la fiche du lecteur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Scanner le code-barres du document</a:t>
            </a:r>
            <a:endParaRPr sz="1800" b="0" i="1"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1"/>
              </a:solidFill>
              <a:latin typeface="Calibri"/>
              <a:ea typeface="Calibri"/>
              <a:cs typeface="Calibri"/>
              <a:sym typeface="Calibri"/>
            </a:endParaRPr>
          </a:p>
        </p:txBody>
      </p:sp>
      <p:sp>
        <p:nvSpPr>
          <p:cNvPr id="1216" name="Google Shape;1216;p1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103</a:t>
            </a:fld>
            <a:endParaRPr/>
          </a:p>
        </p:txBody>
      </p:sp>
      <p:pic>
        <p:nvPicPr>
          <p:cNvPr id="1217" name="Google Shape;1217;p189"/>
          <p:cNvPicPr preferRelativeResize="0"/>
          <p:nvPr/>
        </p:nvPicPr>
        <p:blipFill rotWithShape="1">
          <a:blip r:embed="rId3">
            <a:alphaModFix/>
          </a:blip>
          <a:srcRect/>
          <a:stretch/>
        </p:blipFill>
        <p:spPr>
          <a:xfrm>
            <a:off x="683536" y="2185036"/>
            <a:ext cx="7776927" cy="1977372"/>
          </a:xfrm>
          <a:prstGeom prst="rect">
            <a:avLst/>
          </a:prstGeom>
          <a:noFill/>
          <a:ln w="9525" cap="flat" cmpd="sng">
            <a:solidFill>
              <a:schemeClr val="dk1"/>
            </a:solidFill>
            <a:prstDash val="solid"/>
            <a:round/>
            <a:headEnd type="none" w="sm" len="sm"/>
            <a:tailEnd type="none" w="sm" len="sm"/>
          </a:ln>
        </p:spPr>
      </p:pic>
      <p:sp>
        <p:nvSpPr>
          <p:cNvPr id="1218" name="Google Shape;1218;p189"/>
          <p:cNvSpPr/>
          <p:nvPr/>
        </p:nvSpPr>
        <p:spPr>
          <a:xfrm>
            <a:off x="1412341" y="2643612"/>
            <a:ext cx="615635" cy="34403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9" name="Google Shape;1219;p189"/>
          <p:cNvSpPr/>
          <p:nvPr/>
        </p:nvSpPr>
        <p:spPr>
          <a:xfrm>
            <a:off x="1720158" y="3089465"/>
            <a:ext cx="2254313" cy="37437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3" name="Image 2">
            <a:extLst>
              <a:ext uri="{FF2B5EF4-FFF2-40B4-BE49-F238E27FC236}">
                <a16:creationId xmlns:a16="http://schemas.microsoft.com/office/drawing/2014/main" id="{6E7DDC1A-9DD0-EB91-25F6-B76804448706}"/>
              </a:ext>
            </a:extLst>
          </p:cNvPr>
          <p:cNvPicPr>
            <a:picLocks noChangeAspect="1"/>
          </p:cNvPicPr>
          <p:nvPr/>
        </p:nvPicPr>
        <p:blipFill>
          <a:blip r:embed="rId3"/>
          <a:stretch>
            <a:fillRect/>
          </a:stretch>
        </p:blipFill>
        <p:spPr>
          <a:xfrm>
            <a:off x="223480" y="1808486"/>
            <a:ext cx="8803931" cy="2319634"/>
          </a:xfrm>
          <a:prstGeom prst="rect">
            <a:avLst/>
          </a:prstGeom>
          <a:ln>
            <a:solidFill>
              <a:schemeClr val="tx1"/>
            </a:solidFill>
          </a:ln>
        </p:spPr>
      </p:pic>
      <p:sp>
        <p:nvSpPr>
          <p:cNvPr id="1225" name="Google Shape;1225;p190"/>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par la fiche lecteur (2)</a:t>
            </a:r>
            <a:endParaRPr sz="1800" b="0" i="0" u="none" strike="noStrike" cap="none">
              <a:solidFill>
                <a:srgbClr val="00707F"/>
              </a:solidFill>
              <a:latin typeface="Calibri"/>
              <a:ea typeface="Calibri"/>
              <a:cs typeface="Calibri"/>
              <a:sym typeface="Calibri"/>
            </a:endParaRPr>
          </a:p>
        </p:txBody>
      </p:sp>
      <p:sp>
        <p:nvSpPr>
          <p:cNvPr id="1226" name="Google Shape;1226;p190"/>
          <p:cNvSpPr txBox="1"/>
          <p:nvPr/>
        </p:nvSpPr>
        <p:spPr>
          <a:xfrm>
            <a:off x="457200" y="4602064"/>
            <a:ext cx="8225100"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Alma indique  la destination du document : </a:t>
            </a:r>
            <a:r>
              <a:rPr lang="fr-FR" sz="1800" b="0" i="0" u="none" strike="noStrike" cap="none" dirty="0" err="1">
                <a:solidFill>
                  <a:schemeClr val="dk1"/>
                </a:solidFill>
                <a:latin typeface="Calibri"/>
                <a:ea typeface="Calibri"/>
                <a:cs typeface="Calibri"/>
                <a:sym typeface="Calibri"/>
              </a:rPr>
              <a:t>Reshelve</a:t>
            </a:r>
            <a:r>
              <a:rPr lang="fr-FR" sz="1800" b="0" i="0" u="none" strike="noStrike" cap="none" dirty="0">
                <a:solidFill>
                  <a:schemeClr val="dk1"/>
                </a:solidFill>
                <a:latin typeface="Calibri"/>
                <a:ea typeface="Calibri"/>
                <a:cs typeface="Calibri"/>
                <a:sym typeface="Calibri"/>
              </a:rPr>
              <a:t> to … = rangement en rayon dans la bibliothèque où se trouve le Circulation Desk</a:t>
            </a:r>
            <a:endParaRPr dirty="0"/>
          </a:p>
          <a:p>
            <a:pPr marL="0" marR="0" lvl="0" indent="0" algn="l" rtl="0">
              <a:lnSpc>
                <a:spcPct val="100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1"/>
              </a:solidFill>
              <a:latin typeface="Calibri"/>
              <a:ea typeface="Calibri"/>
              <a:cs typeface="Calibri"/>
              <a:sym typeface="Calibri"/>
            </a:endParaRPr>
          </a:p>
        </p:txBody>
      </p:sp>
      <p:sp>
        <p:nvSpPr>
          <p:cNvPr id="1227" name="Google Shape;1227;p1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104</a:t>
            </a:fld>
            <a:endParaRPr/>
          </a:p>
        </p:txBody>
      </p:sp>
      <p:sp>
        <p:nvSpPr>
          <p:cNvPr id="1230" name="Google Shape;1230;p190"/>
          <p:cNvSpPr/>
          <p:nvPr/>
        </p:nvSpPr>
        <p:spPr>
          <a:xfrm>
            <a:off x="1777074" y="3133666"/>
            <a:ext cx="896275" cy="91440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91"/>
          <p:cNvSpPr txBox="1"/>
          <p:nvPr/>
        </p:nvSpPr>
        <p:spPr>
          <a:xfrm>
            <a:off x="457200" y="52666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Effectuer un retour de prêt par le </a:t>
            </a:r>
            <a:r>
              <a:rPr lang="fr-FR" sz="3200" b="0" i="1" u="none" strike="noStrike" cap="none">
                <a:solidFill>
                  <a:srgbClr val="00707F"/>
                </a:solidFill>
                <a:latin typeface="Calibri"/>
                <a:ea typeface="Calibri"/>
                <a:cs typeface="Calibri"/>
                <a:sym typeface="Calibri"/>
              </a:rPr>
              <a:t>Return Items</a:t>
            </a:r>
            <a:endParaRPr sz="3200" b="0" i="1" u="none" strike="noStrike" cap="none">
              <a:solidFill>
                <a:srgbClr val="00707F"/>
              </a:solidFill>
              <a:latin typeface="Calibri"/>
              <a:ea typeface="Calibri"/>
              <a:cs typeface="Calibri"/>
              <a:sym typeface="Calibri"/>
            </a:endParaRPr>
          </a:p>
        </p:txBody>
      </p:sp>
      <p:sp>
        <p:nvSpPr>
          <p:cNvPr id="1237" name="Google Shape;1237;p191"/>
          <p:cNvSpPr txBox="1"/>
          <p:nvPr/>
        </p:nvSpPr>
        <p:spPr>
          <a:xfrm>
            <a:off x="4468850" y="2268275"/>
            <a:ext cx="352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le menu </a:t>
            </a:r>
            <a:r>
              <a:rPr lang="fr-FR" sz="1800" b="0" i="1" u="none" strike="noStrike" cap="none">
                <a:solidFill>
                  <a:schemeClr val="dk1"/>
                </a:solidFill>
                <a:latin typeface="Calibri"/>
                <a:ea typeface="Calibri"/>
                <a:cs typeface="Calibri"/>
                <a:sym typeface="Calibri"/>
              </a:rPr>
              <a:t>Fulfillment</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fr-FR" sz="1800" b="0" i="0" u="none" strike="noStrike" cap="none">
                <a:solidFill>
                  <a:schemeClr val="dk1"/>
                </a:solidFill>
                <a:latin typeface="Calibri"/>
                <a:ea typeface="Calibri"/>
                <a:cs typeface="Calibri"/>
                <a:sym typeface="Calibri"/>
              </a:rPr>
              <a:t>Sélectionner </a:t>
            </a:r>
            <a:r>
              <a:rPr lang="fr-FR" sz="1800" b="0" i="1" u="none" strike="noStrike" cap="none">
                <a:solidFill>
                  <a:schemeClr val="dk1"/>
                </a:solidFill>
                <a:latin typeface="Calibri"/>
                <a:ea typeface="Calibri"/>
                <a:cs typeface="Calibri"/>
                <a:sym typeface="Calibri"/>
              </a:rPr>
              <a:t>Return Items</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fr-FR" sz="1800" b="0" i="0" u="none" strike="noStrike" cap="none">
                <a:solidFill>
                  <a:schemeClr val="dk1"/>
                </a:solidFill>
                <a:latin typeface="Calibri"/>
                <a:ea typeface="Calibri"/>
                <a:cs typeface="Calibri"/>
                <a:sym typeface="Calibri"/>
              </a:rPr>
              <a:t>Scanner le code-barres</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238" name="Google Shape;1238;p1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105</a:t>
            </a:fld>
            <a:endParaRPr/>
          </a:p>
        </p:txBody>
      </p:sp>
      <p:pic>
        <p:nvPicPr>
          <p:cNvPr id="1242" name="Google Shape;1242;p191"/>
          <p:cNvPicPr preferRelativeResize="0"/>
          <p:nvPr/>
        </p:nvPicPr>
        <p:blipFill rotWithShape="1">
          <a:blip r:embed="rId3">
            <a:alphaModFix/>
          </a:blip>
          <a:srcRect/>
          <a:stretch/>
        </p:blipFill>
        <p:spPr>
          <a:xfrm>
            <a:off x="457200" y="5536046"/>
            <a:ext cx="8506047" cy="820179"/>
          </a:xfrm>
          <a:prstGeom prst="rect">
            <a:avLst/>
          </a:prstGeom>
          <a:noFill/>
          <a:ln w="9525" cap="flat" cmpd="sng">
            <a:solidFill>
              <a:schemeClr val="dk1"/>
            </a:solidFill>
            <a:prstDash val="solid"/>
            <a:round/>
            <a:headEnd type="none" w="sm" len="sm"/>
            <a:tailEnd type="none" w="sm" len="sm"/>
          </a:ln>
        </p:spPr>
      </p:pic>
      <p:sp>
        <p:nvSpPr>
          <p:cNvPr id="1243" name="Google Shape;1243;p191"/>
          <p:cNvSpPr/>
          <p:nvPr/>
        </p:nvSpPr>
        <p:spPr>
          <a:xfrm>
            <a:off x="823865" y="5942856"/>
            <a:ext cx="3748135" cy="32389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Image 2">
            <a:extLst>
              <a:ext uri="{FF2B5EF4-FFF2-40B4-BE49-F238E27FC236}">
                <a16:creationId xmlns:a16="http://schemas.microsoft.com/office/drawing/2014/main" id="{49601595-E6A7-242A-A9FD-E17833AF1D6E}"/>
              </a:ext>
            </a:extLst>
          </p:cNvPr>
          <p:cNvPicPr>
            <a:picLocks noChangeAspect="1"/>
          </p:cNvPicPr>
          <p:nvPr/>
        </p:nvPicPr>
        <p:blipFill>
          <a:blip r:embed="rId4"/>
          <a:stretch>
            <a:fillRect/>
          </a:stretch>
        </p:blipFill>
        <p:spPr>
          <a:xfrm>
            <a:off x="457200" y="1148214"/>
            <a:ext cx="3250284" cy="4257079"/>
          </a:xfrm>
          <a:prstGeom prst="rect">
            <a:avLst/>
          </a:prstGeom>
          <a:noFill/>
          <a:ln>
            <a:solidFill>
              <a:schemeClr val="dk2"/>
            </a:solidFill>
          </a:ln>
        </p:spPr>
      </p:pic>
      <p:sp>
        <p:nvSpPr>
          <p:cNvPr id="5" name="Google Shape;1243;p191">
            <a:extLst>
              <a:ext uri="{FF2B5EF4-FFF2-40B4-BE49-F238E27FC236}">
                <a16:creationId xmlns:a16="http://schemas.microsoft.com/office/drawing/2014/main" id="{B14D96E5-626E-B74D-4EF4-6EB52D633C90}"/>
              </a:ext>
            </a:extLst>
          </p:cNvPr>
          <p:cNvSpPr/>
          <p:nvPr/>
        </p:nvSpPr>
        <p:spPr>
          <a:xfrm>
            <a:off x="1280970" y="1989866"/>
            <a:ext cx="1100282" cy="211363"/>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1243;p191">
            <a:extLst>
              <a:ext uri="{FF2B5EF4-FFF2-40B4-BE49-F238E27FC236}">
                <a16:creationId xmlns:a16="http://schemas.microsoft.com/office/drawing/2014/main" id="{296D1FD9-BBF0-B769-193B-67615254DF49}"/>
              </a:ext>
            </a:extLst>
          </p:cNvPr>
          <p:cNvSpPr/>
          <p:nvPr/>
        </p:nvSpPr>
        <p:spPr>
          <a:xfrm>
            <a:off x="489369" y="3007024"/>
            <a:ext cx="791601" cy="533617"/>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106</a:t>
            </a:fld>
            <a:endParaRPr/>
          </a:p>
        </p:txBody>
      </p:sp>
      <p:sp>
        <p:nvSpPr>
          <p:cNvPr id="1250" name="Google Shape;1250;p192"/>
          <p:cNvSpPr txBox="1"/>
          <p:nvPr/>
        </p:nvSpPr>
        <p:spPr>
          <a:xfrm>
            <a:off x="495000" y="567225"/>
            <a:ext cx="84771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(1) : retour d’un document d’une autre implantation</a:t>
            </a:r>
            <a:endParaRPr/>
          </a:p>
        </p:txBody>
      </p:sp>
      <p:sp>
        <p:nvSpPr>
          <p:cNvPr id="1251" name="Google Shape;1251;p192"/>
          <p:cNvSpPr txBox="1"/>
          <p:nvPr/>
        </p:nvSpPr>
        <p:spPr>
          <a:xfrm>
            <a:off x="1227225" y="3665125"/>
            <a:ext cx="5940300" cy="2677626"/>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Dans les </a:t>
            </a:r>
            <a:r>
              <a:rPr lang="fr-FR" sz="1800" b="0" i="1" u="none" strike="noStrike" cap="none" dirty="0">
                <a:solidFill>
                  <a:schemeClr val="dk1"/>
                </a:solidFill>
                <a:latin typeface="Calibri"/>
                <a:ea typeface="Calibri"/>
                <a:cs typeface="Calibri"/>
                <a:sym typeface="Calibri"/>
              </a:rPr>
              <a:t>Pick-up Location</a:t>
            </a:r>
            <a:r>
              <a:rPr lang="fr-FR" sz="1800" b="0" i="0" u="none" strike="noStrike" cap="none" dirty="0">
                <a:solidFill>
                  <a:schemeClr val="dk1"/>
                </a:solidFill>
                <a:latin typeface="Calibri"/>
                <a:ea typeface="Calibri"/>
                <a:cs typeface="Calibri"/>
                <a:sym typeface="Calibri"/>
              </a:rPr>
              <a:t>, vous êtes amenés à effectuer des retours d’</a:t>
            </a:r>
            <a:r>
              <a:rPr lang="fr-FR" sz="1800" b="0" i="1" u="none" strike="noStrike" cap="none" dirty="0">
                <a:solidFill>
                  <a:schemeClr val="dk1"/>
                </a:solidFill>
                <a:latin typeface="Calibri"/>
                <a:ea typeface="Calibri"/>
                <a:cs typeface="Calibri"/>
                <a:sym typeface="Calibri"/>
              </a:rPr>
              <a:t>items</a:t>
            </a:r>
            <a:r>
              <a:rPr lang="fr-FR" sz="1800" b="0" i="0" u="none" strike="noStrike" cap="none" dirty="0">
                <a:solidFill>
                  <a:schemeClr val="dk1"/>
                </a:solidFill>
                <a:latin typeface="Calibri"/>
                <a:ea typeface="Calibri"/>
                <a:cs typeface="Calibri"/>
                <a:sym typeface="Calibri"/>
              </a:rPr>
              <a:t> provenant d’autres implantations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Après le </a:t>
            </a:r>
            <a:r>
              <a:rPr lang="fr-FR" sz="1800" b="0" i="1" u="none" strike="noStrike" cap="none" dirty="0">
                <a:solidFill>
                  <a:schemeClr val="dk1"/>
                </a:solidFill>
                <a:latin typeface="Calibri"/>
                <a:ea typeface="Calibri"/>
                <a:cs typeface="Calibri"/>
                <a:sym typeface="Calibri"/>
              </a:rPr>
              <a:t>scan</a:t>
            </a:r>
            <a:r>
              <a:rPr lang="fr-FR" sz="1800" b="0" i="0" u="none" strike="noStrike" cap="none" dirty="0">
                <a:solidFill>
                  <a:schemeClr val="dk1"/>
                </a:solidFill>
                <a:latin typeface="Calibri"/>
                <a:ea typeface="Calibri"/>
                <a:cs typeface="Calibri"/>
                <a:sym typeface="Calibri"/>
              </a:rPr>
              <a:t> du code-barres, une fenêtre pop-up apparaît. Cette fenêtre vous indique vers quelle implantation l’</a:t>
            </a:r>
            <a:r>
              <a:rPr lang="fr-FR" sz="1800" b="0" i="1" u="none" strike="noStrike" cap="none" dirty="0">
                <a:solidFill>
                  <a:schemeClr val="dk1"/>
                </a:solidFill>
                <a:latin typeface="Calibri"/>
                <a:ea typeface="Calibri"/>
                <a:cs typeface="Calibri"/>
                <a:sym typeface="Calibri"/>
              </a:rPr>
              <a:t>item</a:t>
            </a:r>
            <a:r>
              <a:rPr lang="fr-FR" sz="1800" b="0" i="0" u="none" strike="noStrike" cap="none" dirty="0">
                <a:solidFill>
                  <a:schemeClr val="dk1"/>
                </a:solidFill>
                <a:latin typeface="Calibri"/>
                <a:ea typeface="Calibri"/>
                <a:cs typeface="Calibri"/>
                <a:sym typeface="Calibri"/>
              </a:rPr>
              <a:t> part en transit</a:t>
            </a: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1" u="none" strike="noStrike" cap="none" dirty="0">
              <a:solidFill>
                <a:schemeClr val="dk1"/>
              </a:solidFill>
              <a:latin typeface="Calibri"/>
              <a:ea typeface="Calibri"/>
              <a:cs typeface="Calibri"/>
              <a:sym typeface="Calibri"/>
            </a:endParaRPr>
          </a:p>
        </p:txBody>
      </p:sp>
      <p:pic>
        <p:nvPicPr>
          <p:cNvPr id="6" name="Image 5">
            <a:extLst>
              <a:ext uri="{FF2B5EF4-FFF2-40B4-BE49-F238E27FC236}">
                <a16:creationId xmlns:a16="http://schemas.microsoft.com/office/drawing/2014/main" id="{F666587B-DD70-35EE-687A-A1B0A988D498}"/>
              </a:ext>
            </a:extLst>
          </p:cNvPr>
          <p:cNvPicPr>
            <a:picLocks noChangeAspect="1"/>
          </p:cNvPicPr>
          <p:nvPr/>
        </p:nvPicPr>
        <p:blipFill>
          <a:blip r:embed="rId3"/>
          <a:stretch>
            <a:fillRect/>
          </a:stretch>
        </p:blipFill>
        <p:spPr>
          <a:xfrm>
            <a:off x="342309" y="2179967"/>
            <a:ext cx="8459381" cy="1810003"/>
          </a:xfrm>
          <a:prstGeom prst="rect">
            <a:avLst/>
          </a:prstGeom>
          <a:ln>
            <a:solidFill>
              <a:schemeClr val="tx1"/>
            </a:solid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107</a:t>
            </a:fld>
            <a:endParaRPr/>
          </a:p>
        </p:txBody>
      </p:sp>
      <p:sp>
        <p:nvSpPr>
          <p:cNvPr id="1259" name="Google Shape;1259;p193"/>
          <p:cNvSpPr txBox="1"/>
          <p:nvPr/>
        </p:nvSpPr>
        <p:spPr>
          <a:xfrm>
            <a:off x="495448" y="533910"/>
            <a:ext cx="8535879"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Retour de prêt – cas particulier (2) : retour d’un document en retard </a:t>
            </a:r>
            <a:endParaRPr sz="3600" b="0" i="0" u="none" strike="noStrike" cap="none">
              <a:solidFill>
                <a:srgbClr val="00707F"/>
              </a:solidFill>
              <a:latin typeface="Calibri"/>
              <a:ea typeface="Calibri"/>
              <a:cs typeface="Calibri"/>
              <a:sym typeface="Calibri"/>
            </a:endParaRPr>
          </a:p>
        </p:txBody>
      </p:sp>
      <p:sp>
        <p:nvSpPr>
          <p:cNvPr id="1260" name="Google Shape;1260;p193"/>
          <p:cNvSpPr txBox="1"/>
          <p:nvPr/>
        </p:nvSpPr>
        <p:spPr>
          <a:xfrm>
            <a:off x="1144649" y="5123827"/>
            <a:ext cx="6440181" cy="1015632"/>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chemeClr val="dk2"/>
              </a:buClr>
              <a:buSzPts val="1800"/>
              <a:buFont typeface="Noto Sans Symbols"/>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Si le document est en retard, l’amende calculée pour ce document apparaît dans la fenêtre et s’ajoute à </a:t>
            </a:r>
            <a:r>
              <a:rPr lang="fr-FR" sz="1800" b="0" i="1" u="none" strike="noStrike" cap="none">
                <a:solidFill>
                  <a:schemeClr val="dk1"/>
                </a:solidFill>
                <a:latin typeface="Calibri"/>
                <a:ea typeface="Calibri"/>
                <a:cs typeface="Calibri"/>
                <a:sym typeface="Calibri"/>
              </a:rPr>
              <a:t>l’active</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balance</a:t>
            </a:r>
            <a:r>
              <a:rPr lang="fr-FR" sz="1800" b="0" i="0" u="none" strike="noStrike" cap="none">
                <a:solidFill>
                  <a:schemeClr val="dk1"/>
                </a:solidFill>
                <a:latin typeface="Calibri"/>
                <a:ea typeface="Calibri"/>
                <a:cs typeface="Calibri"/>
                <a:sym typeface="Calibri"/>
              </a:rPr>
              <a:t> du lecteur</a:t>
            </a:r>
            <a:endParaRPr sz="1800" b="0" i="0" u="none" strike="noStrike" cap="none">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61A0EC6D-8D60-883F-71FF-52515B2C0E77}"/>
              </a:ext>
            </a:extLst>
          </p:cNvPr>
          <p:cNvPicPr>
            <a:picLocks noChangeAspect="1"/>
          </p:cNvPicPr>
          <p:nvPr/>
        </p:nvPicPr>
        <p:blipFill>
          <a:blip r:embed="rId3"/>
          <a:stretch>
            <a:fillRect/>
          </a:stretch>
        </p:blipFill>
        <p:spPr>
          <a:xfrm>
            <a:off x="328020" y="1833340"/>
            <a:ext cx="8487960" cy="3191320"/>
          </a:xfrm>
          <a:prstGeom prst="rect">
            <a:avLst/>
          </a:prstGeom>
          <a:ln>
            <a:solidFill>
              <a:schemeClr val="tx1"/>
            </a:solidFill>
          </a:ln>
        </p:spPr>
      </p:pic>
      <p:sp>
        <p:nvSpPr>
          <p:cNvPr id="4" name="Google Shape;1243;p191">
            <a:extLst>
              <a:ext uri="{FF2B5EF4-FFF2-40B4-BE49-F238E27FC236}">
                <a16:creationId xmlns:a16="http://schemas.microsoft.com/office/drawing/2014/main" id="{2C209FD1-2733-0F92-4768-33FF46473060}"/>
              </a:ext>
            </a:extLst>
          </p:cNvPr>
          <p:cNvSpPr/>
          <p:nvPr/>
        </p:nvSpPr>
        <p:spPr>
          <a:xfrm>
            <a:off x="696517" y="2493486"/>
            <a:ext cx="3621986" cy="143571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194"/>
          <p:cNvSpPr txBox="1"/>
          <p:nvPr/>
        </p:nvSpPr>
        <p:spPr>
          <a:xfrm>
            <a:off x="457200" y="520995"/>
            <a:ext cx="8229600" cy="89664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(3) : retour d’un document réservé (recalled)</a:t>
            </a:r>
            <a:endParaRPr/>
          </a:p>
        </p:txBody>
      </p:sp>
      <p:sp>
        <p:nvSpPr>
          <p:cNvPr id="1269" name="Google Shape;1269;p194"/>
          <p:cNvSpPr txBox="1"/>
          <p:nvPr/>
        </p:nvSpPr>
        <p:spPr>
          <a:xfrm>
            <a:off x="398175" y="5522943"/>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70" name="Google Shape;1270;p1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108</a:t>
            </a:fld>
            <a:endParaRPr/>
          </a:p>
        </p:txBody>
      </p:sp>
      <p:sp>
        <p:nvSpPr>
          <p:cNvPr id="1272" name="Google Shape;1272;p194"/>
          <p:cNvSpPr txBox="1"/>
          <p:nvPr/>
        </p:nvSpPr>
        <p:spPr>
          <a:xfrm>
            <a:off x="650150" y="5507675"/>
            <a:ext cx="78888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Lors du retour d’un document : document réservé pour un autre lecteur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800"/>
              <a:buFont typeface="Noto Sans Symbols"/>
              <a:buNone/>
            </a:pPr>
            <a:endParaRPr sz="1800" b="0" i="1"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Rappel : Impossible de renouveler ou de prêter l’</a:t>
            </a:r>
            <a:r>
              <a:rPr lang="fr-FR" sz="1800" b="0" i="1" u="none" strike="noStrike" cap="none">
                <a:solidFill>
                  <a:schemeClr val="dk1"/>
                </a:solidFill>
                <a:latin typeface="Calibri"/>
                <a:ea typeface="Calibri"/>
                <a:cs typeface="Calibri"/>
                <a:sym typeface="Calibri"/>
              </a:rPr>
              <a:t>item</a:t>
            </a:r>
            <a:r>
              <a:rPr lang="fr-FR" sz="1800" b="0" i="0" u="none" strike="noStrike" cap="none">
                <a:solidFill>
                  <a:schemeClr val="dk1"/>
                </a:solidFill>
                <a:latin typeface="Calibri"/>
                <a:ea typeface="Calibri"/>
                <a:cs typeface="Calibri"/>
                <a:sym typeface="Calibri"/>
              </a:rPr>
              <a:t> à un autre usager</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9E8D7E3E-9D65-496D-6A3F-4167D25DF45A}"/>
              </a:ext>
            </a:extLst>
          </p:cNvPr>
          <p:cNvPicPr>
            <a:picLocks noChangeAspect="1"/>
          </p:cNvPicPr>
          <p:nvPr/>
        </p:nvPicPr>
        <p:blipFill>
          <a:blip r:embed="rId3"/>
          <a:stretch>
            <a:fillRect/>
          </a:stretch>
        </p:blipFill>
        <p:spPr>
          <a:xfrm>
            <a:off x="871267" y="3769040"/>
            <a:ext cx="7055291" cy="1753903"/>
          </a:xfrm>
          <a:prstGeom prst="rect">
            <a:avLst/>
          </a:prstGeom>
          <a:ln>
            <a:solidFill>
              <a:schemeClr val="tx1"/>
            </a:solidFill>
          </a:ln>
        </p:spPr>
      </p:pic>
      <p:pic>
        <p:nvPicPr>
          <p:cNvPr id="7" name="Image 6">
            <a:extLst>
              <a:ext uri="{FF2B5EF4-FFF2-40B4-BE49-F238E27FC236}">
                <a16:creationId xmlns:a16="http://schemas.microsoft.com/office/drawing/2014/main" id="{5D62A73C-6247-2763-F7DA-C457BD4E8234}"/>
              </a:ext>
            </a:extLst>
          </p:cNvPr>
          <p:cNvPicPr>
            <a:picLocks noChangeAspect="1"/>
          </p:cNvPicPr>
          <p:nvPr/>
        </p:nvPicPr>
        <p:blipFill>
          <a:blip r:embed="rId4"/>
          <a:stretch>
            <a:fillRect/>
          </a:stretch>
        </p:blipFill>
        <p:spPr>
          <a:xfrm>
            <a:off x="620212" y="1560595"/>
            <a:ext cx="7781026" cy="1976392"/>
          </a:xfrm>
          <a:prstGeom prst="rect">
            <a:avLst/>
          </a:prstGeom>
          <a:ln>
            <a:solidFill>
              <a:schemeClr val="tx1"/>
            </a:solidFill>
          </a:ln>
        </p:spPr>
      </p:pic>
      <p:sp>
        <p:nvSpPr>
          <p:cNvPr id="8" name="Google Shape;1230;p190">
            <a:extLst>
              <a:ext uri="{FF2B5EF4-FFF2-40B4-BE49-F238E27FC236}">
                <a16:creationId xmlns:a16="http://schemas.microsoft.com/office/drawing/2014/main" id="{17F63FBE-FD5E-9594-51FA-9425FD8260DC}"/>
              </a:ext>
            </a:extLst>
          </p:cNvPr>
          <p:cNvSpPr/>
          <p:nvPr/>
        </p:nvSpPr>
        <p:spPr>
          <a:xfrm>
            <a:off x="4675516" y="2950234"/>
            <a:ext cx="422694" cy="46151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109</a:t>
            </a:fld>
            <a:endParaRPr/>
          </a:p>
        </p:txBody>
      </p:sp>
      <p:sp>
        <p:nvSpPr>
          <p:cNvPr id="1279" name="Google Shape;1279;p195"/>
          <p:cNvSpPr txBox="1"/>
          <p:nvPr/>
        </p:nvSpPr>
        <p:spPr>
          <a:xfrm>
            <a:off x="495000" y="567225"/>
            <a:ext cx="8477100" cy="12618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FR" sz="3500" b="0" i="0" u="none" strike="noStrike" cap="none">
                <a:solidFill>
                  <a:srgbClr val="00707F"/>
                </a:solidFill>
                <a:latin typeface="Calibri"/>
                <a:ea typeface="Calibri"/>
                <a:cs typeface="Calibri"/>
                <a:sym typeface="Calibri"/>
              </a:rPr>
              <a:t>Retour de prêt – cas particulier (4) : retour d’un document réservé et à mettre en transit </a:t>
            </a:r>
            <a:endParaRPr/>
          </a:p>
        </p:txBody>
      </p:sp>
      <p:sp>
        <p:nvSpPr>
          <p:cNvPr id="1280" name="Google Shape;1280;p195"/>
          <p:cNvSpPr txBox="1"/>
          <p:nvPr/>
        </p:nvSpPr>
        <p:spPr>
          <a:xfrm>
            <a:off x="634964" y="4735491"/>
            <a:ext cx="6333003"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Le document est réservé </a:t>
            </a:r>
            <a:r>
              <a:rPr lang="fr-FR" sz="1800" b="0" i="1" u="none" strike="noStrike" cap="none">
                <a:solidFill>
                  <a:srgbClr val="000000"/>
                </a:solidFill>
                <a:latin typeface="Calibri"/>
                <a:ea typeface="Calibri"/>
                <a:cs typeface="Calibri"/>
                <a:sym typeface="Calibri"/>
              </a:rPr>
              <a:t>(requested</a:t>
            </a:r>
            <a:r>
              <a:rPr lang="fr-FR" sz="1800" b="0" i="0" u="none" strike="noStrike" cap="none">
                <a:solidFill>
                  <a:srgbClr val="000000"/>
                </a:solidFill>
                <a:latin typeface="Calibri"/>
                <a:ea typeface="Calibri"/>
                <a:cs typeface="Calibri"/>
                <a:sym typeface="Calibri"/>
              </a:rPr>
              <a:t>) avec retrait dans une autre implantation (Pick-up location) </a:t>
            </a:r>
            <a:r>
              <a:rPr lang="fr-FR" sz="2000" b="1" i="0" u="none" strike="noStrike" cap="none">
                <a:solidFill>
                  <a:srgbClr val="000000"/>
                </a:solidFill>
                <a:latin typeface="Calibri"/>
                <a:ea typeface="Calibri"/>
                <a:cs typeface="Calibri"/>
                <a:sym typeface="Calibri"/>
              </a:rPr>
              <a:t>→ transit</a:t>
            </a:r>
            <a:endParaRPr/>
          </a:p>
        </p:txBody>
      </p:sp>
      <p:pic>
        <p:nvPicPr>
          <p:cNvPr id="3" name="Image 2">
            <a:extLst>
              <a:ext uri="{FF2B5EF4-FFF2-40B4-BE49-F238E27FC236}">
                <a16:creationId xmlns:a16="http://schemas.microsoft.com/office/drawing/2014/main" id="{BD8C8BE4-CF81-3624-D9CE-18A83E4D8B0D}"/>
              </a:ext>
            </a:extLst>
          </p:cNvPr>
          <p:cNvPicPr>
            <a:picLocks noChangeAspect="1"/>
          </p:cNvPicPr>
          <p:nvPr/>
        </p:nvPicPr>
        <p:blipFill>
          <a:blip r:embed="rId3"/>
          <a:stretch>
            <a:fillRect/>
          </a:stretch>
        </p:blipFill>
        <p:spPr>
          <a:xfrm>
            <a:off x="861245" y="2327373"/>
            <a:ext cx="7421510" cy="1909824"/>
          </a:xfrm>
          <a:prstGeom prst="rect">
            <a:avLst/>
          </a:prstGeom>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1"/>
          <p:cNvPicPr preferRelativeResize="0"/>
          <p:nvPr/>
        </p:nvPicPr>
        <p:blipFill rotWithShape="1">
          <a:blip r:embed="rId3">
            <a:alphaModFix/>
          </a:blip>
          <a:srcRect/>
          <a:stretch/>
        </p:blipFill>
        <p:spPr>
          <a:xfrm>
            <a:off x="1606275" y="1579523"/>
            <a:ext cx="5926830" cy="4221567"/>
          </a:xfrm>
          <a:prstGeom prst="rect">
            <a:avLst/>
          </a:prstGeom>
          <a:noFill/>
          <a:ln w="9525" cap="flat" cmpd="sng">
            <a:solidFill>
              <a:srgbClr val="C00000"/>
            </a:solidFill>
            <a:prstDash val="solid"/>
            <a:round/>
            <a:headEnd type="none" w="sm" len="sm"/>
            <a:tailEnd type="none" w="sm" len="sm"/>
          </a:ln>
          <a:effectLst/>
        </p:spPr>
      </p:pic>
      <p:sp>
        <p:nvSpPr>
          <p:cNvPr id="298" name="Google Shape;298;p11"/>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Widgets</a:t>
            </a:r>
            <a:r>
              <a:rPr lang="fr-FR" sz="3600" b="0" i="0" u="none" strike="noStrike" cap="none">
                <a:solidFill>
                  <a:srgbClr val="00707F"/>
                </a:solidFill>
                <a:latin typeface="Calibri"/>
                <a:ea typeface="Calibri"/>
                <a:cs typeface="Calibri"/>
                <a:sym typeface="Calibri"/>
              </a:rPr>
              <a:t> (2)</a:t>
            </a:r>
            <a:endParaRPr sz="1400" b="0" i="0" u="none" strike="noStrike" cap="none">
              <a:solidFill>
                <a:srgbClr val="00707F"/>
              </a:solidFill>
              <a:latin typeface="Arial"/>
              <a:ea typeface="Arial"/>
              <a:cs typeface="Arial"/>
              <a:sym typeface="Arial"/>
            </a:endParaRPr>
          </a:p>
        </p:txBody>
      </p:sp>
      <p:sp>
        <p:nvSpPr>
          <p:cNvPr id="299" name="Google Shape;299;p11"/>
          <p:cNvSpPr txBox="1"/>
          <p:nvPr/>
        </p:nvSpPr>
        <p:spPr>
          <a:xfrm>
            <a:off x="457200" y="6012717"/>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Cocher les </a:t>
            </a:r>
            <a:r>
              <a:rPr lang="fr-FR" sz="1800" b="0" i="1" u="none" strike="noStrike" cap="none">
                <a:solidFill>
                  <a:schemeClr val="dk1"/>
                </a:solidFill>
                <a:latin typeface="Calibri"/>
                <a:ea typeface="Calibri"/>
                <a:cs typeface="Calibri"/>
                <a:sym typeface="Calibri"/>
              </a:rPr>
              <a:t>widgets</a:t>
            </a:r>
            <a:r>
              <a:rPr lang="fr-FR" sz="1800" b="0" i="0" u="none" strike="noStrike" cap="none">
                <a:solidFill>
                  <a:schemeClr val="dk1"/>
                </a:solidFill>
                <a:latin typeface="Calibri"/>
                <a:ea typeface="Calibri"/>
                <a:cs typeface="Calibri"/>
                <a:sym typeface="Calibri"/>
              </a:rPr>
              <a:t> que vous souhaitez ajouter</a:t>
            </a:r>
            <a:endParaRPr sz="1800" b="0" i="0" u="none" strike="noStrike" cap="none">
              <a:solidFill>
                <a:schemeClr val="dk1"/>
              </a:solidFill>
              <a:latin typeface="Calibri"/>
              <a:ea typeface="Calibri"/>
              <a:cs typeface="Calibri"/>
              <a:sym typeface="Calibri"/>
            </a:endParaRPr>
          </a:p>
        </p:txBody>
      </p:sp>
      <p:sp>
        <p:nvSpPr>
          <p:cNvPr id="300" name="Google Shape;30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a:t>
            </a:fld>
            <a:endParaRPr/>
          </a:p>
        </p:txBody>
      </p:sp>
      <p:sp>
        <p:nvSpPr>
          <p:cNvPr id="301" name="Google Shape;301;p11"/>
          <p:cNvSpPr/>
          <p:nvPr/>
        </p:nvSpPr>
        <p:spPr>
          <a:xfrm>
            <a:off x="1601239" y="2177470"/>
            <a:ext cx="499731"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11"/>
          <p:cNvSpPr/>
          <p:nvPr/>
        </p:nvSpPr>
        <p:spPr>
          <a:xfrm>
            <a:off x="1601238" y="3192886"/>
            <a:ext cx="499731"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96"/>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(5) : retour d’un document demandé en numérisation</a:t>
            </a:r>
            <a:endParaRPr/>
          </a:p>
        </p:txBody>
      </p:sp>
      <p:sp>
        <p:nvSpPr>
          <p:cNvPr id="1288" name="Google Shape;1288;p1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110</a:t>
            </a:fld>
            <a:endParaRPr/>
          </a:p>
        </p:txBody>
      </p:sp>
      <p:pic>
        <p:nvPicPr>
          <p:cNvPr id="1289" name="Google Shape;1289;p196"/>
          <p:cNvPicPr preferRelativeResize="0"/>
          <p:nvPr/>
        </p:nvPicPr>
        <p:blipFill rotWithShape="1">
          <a:blip r:embed="rId3">
            <a:alphaModFix/>
          </a:blip>
          <a:srcRect/>
          <a:stretch/>
        </p:blipFill>
        <p:spPr>
          <a:xfrm>
            <a:off x="333834" y="2267889"/>
            <a:ext cx="8583223" cy="191479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97"/>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(6) : retour d’un document « Services ULiège »</a:t>
            </a:r>
            <a:endParaRPr sz="1800" b="0" i="0" u="none" strike="noStrike" cap="none">
              <a:solidFill>
                <a:srgbClr val="00707F"/>
              </a:solidFill>
              <a:latin typeface="Calibri"/>
              <a:ea typeface="Calibri"/>
              <a:cs typeface="Calibri"/>
              <a:sym typeface="Calibri"/>
            </a:endParaRPr>
          </a:p>
        </p:txBody>
      </p:sp>
      <p:sp>
        <p:nvSpPr>
          <p:cNvPr id="1296" name="Google Shape;1296;p197"/>
          <p:cNvSpPr txBox="1"/>
          <p:nvPr/>
        </p:nvSpPr>
        <p:spPr>
          <a:xfrm>
            <a:off x="457200" y="550103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Lors du retour d’un document : document appartenant à un service</a:t>
            </a:r>
            <a:endParaRPr sz="1800" b="0" i="0" u="none" strike="noStrike" cap="none" dirty="0">
              <a:solidFill>
                <a:schemeClr val="dk1"/>
              </a:solidFill>
              <a:latin typeface="Calibri"/>
              <a:ea typeface="Calibri"/>
              <a:cs typeface="Calibri"/>
              <a:sym typeface="Calibri"/>
            </a:endParaRPr>
          </a:p>
        </p:txBody>
      </p:sp>
      <p:sp>
        <p:nvSpPr>
          <p:cNvPr id="1297" name="Google Shape;1297;p1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111</a:t>
            </a:fld>
            <a:endParaRPr/>
          </a:p>
        </p:txBody>
      </p:sp>
      <p:pic>
        <p:nvPicPr>
          <p:cNvPr id="5" name="Image 4">
            <a:extLst>
              <a:ext uri="{FF2B5EF4-FFF2-40B4-BE49-F238E27FC236}">
                <a16:creationId xmlns:a16="http://schemas.microsoft.com/office/drawing/2014/main" id="{C148D0FA-E5DB-A9F9-6C2E-CDDB3A03A1A8}"/>
              </a:ext>
            </a:extLst>
          </p:cNvPr>
          <p:cNvPicPr>
            <a:picLocks noChangeAspect="1"/>
          </p:cNvPicPr>
          <p:nvPr/>
        </p:nvPicPr>
        <p:blipFill>
          <a:blip r:embed="rId3"/>
          <a:stretch>
            <a:fillRect/>
          </a:stretch>
        </p:blipFill>
        <p:spPr>
          <a:xfrm>
            <a:off x="336430" y="2215942"/>
            <a:ext cx="8471140" cy="2426116"/>
          </a:xfrm>
          <a:prstGeom prst="rect">
            <a:avLst/>
          </a:prstGeom>
          <a:ln>
            <a:solidFill>
              <a:schemeClr val="tx1"/>
            </a:solidFill>
          </a:ln>
        </p:spPr>
      </p:pic>
      <p:sp>
        <p:nvSpPr>
          <p:cNvPr id="6" name="Google Shape;1230;p190">
            <a:extLst>
              <a:ext uri="{FF2B5EF4-FFF2-40B4-BE49-F238E27FC236}">
                <a16:creationId xmlns:a16="http://schemas.microsoft.com/office/drawing/2014/main" id="{A4114CFA-0836-C46A-9B4F-0FBE866DB821}"/>
              </a:ext>
            </a:extLst>
          </p:cNvPr>
          <p:cNvSpPr/>
          <p:nvPr/>
        </p:nvSpPr>
        <p:spPr>
          <a:xfrm>
            <a:off x="1755774" y="3601230"/>
            <a:ext cx="879895" cy="9230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98"/>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(7) : documents </a:t>
            </a:r>
            <a:r>
              <a:rPr lang="fr-FR" sz="3600" b="0" i="1" u="none" strike="noStrike" cap="none">
                <a:solidFill>
                  <a:srgbClr val="00707F"/>
                </a:solidFill>
                <a:latin typeface="Calibri"/>
                <a:ea typeface="Calibri"/>
                <a:cs typeface="Calibri"/>
                <a:sym typeface="Calibri"/>
              </a:rPr>
              <a:t>lost</a:t>
            </a:r>
            <a:endParaRPr sz="3600" b="0" i="1" u="none" strike="noStrike" cap="none">
              <a:solidFill>
                <a:srgbClr val="00707F"/>
              </a:solidFill>
              <a:latin typeface="Calibri"/>
              <a:ea typeface="Calibri"/>
              <a:cs typeface="Calibri"/>
              <a:sym typeface="Calibri"/>
            </a:endParaRPr>
          </a:p>
        </p:txBody>
      </p:sp>
      <p:sp>
        <p:nvSpPr>
          <p:cNvPr id="1305" name="Google Shape;1305;p1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112</a:t>
            </a:fld>
            <a:endParaRPr/>
          </a:p>
        </p:txBody>
      </p:sp>
      <p:sp>
        <p:nvSpPr>
          <p:cNvPr id="1306" name="Google Shape;1306;p198"/>
          <p:cNvSpPr txBox="1"/>
          <p:nvPr/>
        </p:nvSpPr>
        <p:spPr>
          <a:xfrm>
            <a:off x="457200" y="2324416"/>
            <a:ext cx="8513686" cy="1692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sng" strike="noStrike" cap="none">
                <a:solidFill>
                  <a:schemeClr val="dk1"/>
                </a:solidFill>
                <a:latin typeface="Calibri"/>
                <a:ea typeface="Calibri"/>
                <a:cs typeface="Calibri"/>
                <a:sym typeface="Calibri"/>
              </a:rPr>
              <a:t>Encoder le retour du document comme d’habitude </a:t>
            </a:r>
            <a:r>
              <a:rPr lang="fr-FR" sz="1800" b="0" i="0" u="none" strike="noStrike" cap="none">
                <a:solidFill>
                  <a:schemeClr val="dk1"/>
                </a:solidFill>
                <a:latin typeface="Calibri"/>
                <a:ea typeface="Calibri"/>
                <a:cs typeface="Calibri"/>
                <a:sym typeface="Calibri"/>
              </a:rPr>
              <a:t>par le </a:t>
            </a:r>
            <a:r>
              <a:rPr lang="fr-FR" sz="1800" b="0" i="1" u="none" strike="noStrike" cap="none">
                <a:solidFill>
                  <a:schemeClr val="dk1"/>
                </a:solidFill>
                <a:latin typeface="Calibri"/>
                <a:ea typeface="Calibri"/>
                <a:cs typeface="Calibri"/>
                <a:sym typeface="Calibri"/>
              </a:rPr>
              <a:t>Return items </a:t>
            </a:r>
            <a:r>
              <a:rPr lang="fr-FR" sz="1800" b="0" i="0" u="none" strike="noStrike" cap="none">
                <a:solidFill>
                  <a:schemeClr val="dk1"/>
                </a:solidFill>
                <a:latin typeface="Calibri"/>
                <a:ea typeface="Calibri"/>
                <a:cs typeface="Calibri"/>
                <a:sym typeface="Calibri"/>
              </a:rPr>
              <a:t>ou le </a:t>
            </a:r>
            <a:r>
              <a:rPr lang="fr-FR" sz="1800" b="0" i="1" u="none" strike="noStrike" cap="none">
                <a:solidFill>
                  <a:schemeClr val="dk1"/>
                </a:solidFill>
                <a:latin typeface="Calibri"/>
                <a:ea typeface="Calibri"/>
                <a:cs typeface="Calibri"/>
                <a:sym typeface="Calibri"/>
              </a:rPr>
              <a:t>Returns </a:t>
            </a:r>
            <a:r>
              <a:rPr lang="fr-FR" sz="1800" b="0" i="0" u="none" strike="noStrike" cap="none">
                <a:solidFill>
                  <a:schemeClr val="dk1"/>
                </a:solidFill>
                <a:latin typeface="Calibri"/>
                <a:ea typeface="Calibri"/>
                <a:cs typeface="Calibri"/>
                <a:sym typeface="Calibri"/>
              </a:rPr>
              <a:t>de la fiche lecteur : </a:t>
            </a:r>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Frais de remplacement annulés</a:t>
            </a:r>
            <a:endParaRPr/>
          </a:p>
          <a:p>
            <a:pPr marL="742950" marR="0" lvl="1"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Pas de calcul d’amende supplémentaire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Google Shape;1311;p199"/>
          <p:cNvPicPr preferRelativeResize="0"/>
          <p:nvPr/>
        </p:nvPicPr>
        <p:blipFill rotWithShape="1">
          <a:blip r:embed="rId3">
            <a:alphaModFix/>
          </a:blip>
          <a:srcRect/>
          <a:stretch/>
        </p:blipFill>
        <p:spPr>
          <a:xfrm>
            <a:off x="5242502" y="3034215"/>
            <a:ext cx="3634370" cy="3389445"/>
          </a:xfrm>
          <a:prstGeom prst="rect">
            <a:avLst/>
          </a:prstGeom>
          <a:noFill/>
          <a:ln w="9525" cap="flat" cmpd="sng">
            <a:solidFill>
              <a:schemeClr val="dk1"/>
            </a:solidFill>
            <a:prstDash val="solid"/>
            <a:round/>
            <a:headEnd type="none" w="sm" len="sm"/>
            <a:tailEnd type="none" w="sm" len="sm"/>
          </a:ln>
        </p:spPr>
      </p:pic>
      <p:sp>
        <p:nvSpPr>
          <p:cNvPr id="1312" name="Google Shape;1312;p199"/>
          <p:cNvSpPr txBox="1"/>
          <p:nvPr/>
        </p:nvSpPr>
        <p:spPr>
          <a:xfrm>
            <a:off x="260899" y="3118480"/>
            <a:ext cx="3904117" cy="1719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Pour modifier la date de retour effective d’un prêt  (Par exemple : le retour dans Alma n’a pas pu être fait le jour effectif du retour ou oubli de paramétrer un jour de fermeture dans Alma.)</a:t>
            </a:r>
            <a:endParaRPr/>
          </a:p>
          <a:p>
            <a:pPr marL="0" marR="0" lvl="0" indent="0" algn="l" rtl="0">
              <a:lnSpc>
                <a:spcPct val="100000"/>
              </a:lnSpc>
              <a:spcBef>
                <a:spcPts val="0"/>
              </a:spcBef>
              <a:spcAft>
                <a:spcPts val="0"/>
              </a:spcAft>
              <a:buClr>
                <a:srgbClr val="000000"/>
              </a:buClr>
              <a:buSzPts val="350"/>
              <a:buFont typeface="Arial"/>
              <a:buNone/>
            </a:pPr>
            <a:endParaRPr sz="1400" b="0" i="0" u="none" strike="noStrike" cap="none">
              <a:solidFill>
                <a:schemeClr val="dk1"/>
              </a:solidFill>
              <a:latin typeface="Calibri"/>
              <a:ea typeface="Calibri"/>
              <a:cs typeface="Calibri"/>
              <a:sym typeface="Calibri"/>
            </a:endParaRPr>
          </a:p>
        </p:txBody>
      </p:sp>
      <p:sp>
        <p:nvSpPr>
          <p:cNvPr id="1313" name="Google Shape;1313;p199"/>
          <p:cNvSpPr txBox="1"/>
          <p:nvPr/>
        </p:nvSpPr>
        <p:spPr>
          <a:xfrm>
            <a:off x="344496" y="1024373"/>
            <a:ext cx="3390299" cy="522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Menu </a:t>
            </a:r>
            <a:r>
              <a:rPr lang="fr-FR" sz="1800" b="0" i="1" u="none" strike="noStrike" cap="none">
                <a:solidFill>
                  <a:schemeClr val="dk1"/>
                </a:solidFill>
                <a:latin typeface="Calibri"/>
                <a:ea typeface="Calibri"/>
                <a:cs typeface="Calibri"/>
                <a:sym typeface="Calibri"/>
              </a:rPr>
              <a:t>Return Items</a:t>
            </a:r>
            <a:endParaRPr sz="1800" b="0" i="0" u="none" strike="noStrike" cap="none">
              <a:solidFill>
                <a:schemeClr val="dk1"/>
              </a:solidFill>
              <a:latin typeface="Calibri"/>
              <a:ea typeface="Calibri"/>
              <a:cs typeface="Calibri"/>
              <a:sym typeface="Calibri"/>
            </a:endParaRPr>
          </a:p>
        </p:txBody>
      </p:sp>
      <p:cxnSp>
        <p:nvCxnSpPr>
          <p:cNvPr id="1314" name="Google Shape;1314;p199"/>
          <p:cNvCxnSpPr/>
          <p:nvPr/>
        </p:nvCxnSpPr>
        <p:spPr>
          <a:xfrm>
            <a:off x="4833359" y="2168860"/>
            <a:ext cx="526538" cy="540060"/>
          </a:xfrm>
          <a:prstGeom prst="straightConnector1">
            <a:avLst/>
          </a:prstGeom>
          <a:noFill/>
          <a:ln w="19050" cap="flat" cmpd="sng">
            <a:solidFill>
              <a:srgbClr val="FF6600"/>
            </a:solidFill>
            <a:prstDash val="solid"/>
            <a:round/>
            <a:headEnd type="none" w="sm" len="sm"/>
            <a:tailEnd type="stealth" w="med" len="med"/>
          </a:ln>
        </p:spPr>
      </p:cxnSp>
      <p:sp>
        <p:nvSpPr>
          <p:cNvPr id="1315" name="Google Shape;1315;p199"/>
          <p:cNvSpPr txBox="1"/>
          <p:nvPr/>
        </p:nvSpPr>
        <p:spPr>
          <a:xfrm>
            <a:off x="260898" y="5040939"/>
            <a:ext cx="360266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Le </a:t>
            </a:r>
            <a:r>
              <a:rPr lang="fr-FR" sz="1800" b="0" i="1" u="none" strike="noStrike" cap="none">
                <a:solidFill>
                  <a:srgbClr val="000000"/>
                </a:solidFill>
                <a:latin typeface="Calibri"/>
                <a:ea typeface="Calibri"/>
                <a:cs typeface="Calibri"/>
                <a:sym typeface="Calibri"/>
              </a:rPr>
              <a:t>Override Return Date </a:t>
            </a:r>
            <a:r>
              <a:rPr lang="fr-FR" sz="1800" b="0" i="0" u="none" strike="noStrike" cap="none">
                <a:solidFill>
                  <a:srgbClr val="000000"/>
                </a:solidFill>
                <a:latin typeface="Calibri"/>
                <a:ea typeface="Calibri"/>
                <a:cs typeface="Calibri"/>
                <a:sym typeface="Calibri"/>
              </a:rPr>
              <a:t>annule les amendes éventuelles</a:t>
            </a:r>
            <a:endParaRPr/>
          </a:p>
        </p:txBody>
      </p:sp>
      <p:pic>
        <p:nvPicPr>
          <p:cNvPr id="1316" name="Google Shape;1316;p199"/>
          <p:cNvPicPr preferRelativeResize="0"/>
          <p:nvPr/>
        </p:nvPicPr>
        <p:blipFill rotWithShape="1">
          <a:blip r:embed="rId4">
            <a:alphaModFix/>
          </a:blip>
          <a:srcRect/>
          <a:stretch/>
        </p:blipFill>
        <p:spPr>
          <a:xfrm>
            <a:off x="260898" y="1646042"/>
            <a:ext cx="8615973" cy="1334391"/>
          </a:xfrm>
          <a:prstGeom prst="rect">
            <a:avLst/>
          </a:prstGeom>
          <a:noFill/>
          <a:ln w="9525" cap="flat" cmpd="sng">
            <a:solidFill>
              <a:schemeClr val="dk1"/>
            </a:solidFill>
            <a:prstDash val="solid"/>
            <a:round/>
            <a:headEnd type="none" w="sm" len="sm"/>
            <a:tailEnd type="none" w="sm" len="sm"/>
          </a:ln>
        </p:spPr>
      </p:pic>
      <p:sp>
        <p:nvSpPr>
          <p:cNvPr id="1317" name="Google Shape;1317;p1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113</a:t>
            </a:fld>
            <a:endParaRPr/>
          </a:p>
        </p:txBody>
      </p:sp>
      <p:sp>
        <p:nvSpPr>
          <p:cNvPr id="1318" name="Google Shape;1318;p199"/>
          <p:cNvSpPr txBox="1"/>
          <p:nvPr/>
        </p:nvSpPr>
        <p:spPr>
          <a:xfrm>
            <a:off x="344496" y="336960"/>
            <a:ext cx="8060364"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retour – </a:t>
            </a:r>
            <a:r>
              <a:rPr lang="fr-FR" sz="3600" b="0" i="1" u="none" strike="noStrike" cap="none">
                <a:solidFill>
                  <a:srgbClr val="00707F"/>
                </a:solidFill>
                <a:latin typeface="Calibri"/>
                <a:ea typeface="Calibri"/>
                <a:cs typeface="Calibri"/>
                <a:sym typeface="Calibri"/>
              </a:rPr>
              <a:t>Override return date</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000" b="0" i="0" u="none" strike="noStrike" cap="none">
              <a:solidFill>
                <a:srgbClr val="00707F"/>
              </a:solidFill>
              <a:latin typeface="Arial"/>
              <a:ea typeface="Arial"/>
              <a:cs typeface="Arial"/>
              <a:sym typeface="Arial"/>
            </a:endParaRPr>
          </a:p>
        </p:txBody>
      </p:sp>
      <p:sp>
        <p:nvSpPr>
          <p:cNvPr id="1319" name="Google Shape;1319;p199"/>
          <p:cNvSpPr/>
          <p:nvPr/>
        </p:nvSpPr>
        <p:spPr>
          <a:xfrm>
            <a:off x="5096628" y="2438890"/>
            <a:ext cx="3308232"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0" name="Google Shape;1320;p199"/>
          <p:cNvSpPr/>
          <p:nvPr/>
        </p:nvSpPr>
        <p:spPr>
          <a:xfrm>
            <a:off x="8200126" y="5967730"/>
            <a:ext cx="590191" cy="3348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2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114</a:t>
            </a:fld>
            <a:endParaRPr/>
          </a:p>
        </p:txBody>
      </p:sp>
      <p:sp>
        <p:nvSpPr>
          <p:cNvPr id="1327" name="Google Shape;1327;p200"/>
          <p:cNvSpPr txBox="1"/>
          <p:nvPr/>
        </p:nvSpPr>
        <p:spPr>
          <a:xfrm>
            <a:off x="273604" y="532971"/>
            <a:ext cx="841319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a:t>
            </a:r>
            <a:r>
              <a:rPr lang="fr-FR" sz="3600" b="0" i="1" u="none" strike="noStrike" cap="none">
                <a:solidFill>
                  <a:srgbClr val="00707F"/>
                </a:solidFill>
                <a:latin typeface="Calibri"/>
                <a:ea typeface="Calibri"/>
                <a:cs typeface="Calibri"/>
                <a:sym typeface="Calibri"/>
              </a:rPr>
              <a:t>item</a:t>
            </a:r>
            <a:r>
              <a:rPr lang="fr-FR" sz="3600" b="0" i="0" u="none" strike="noStrike" cap="none">
                <a:solidFill>
                  <a:srgbClr val="00707F"/>
                </a:solidFill>
                <a:latin typeface="Calibri"/>
                <a:ea typeface="Calibri"/>
                <a:cs typeface="Calibri"/>
                <a:sym typeface="Calibri"/>
              </a:rPr>
              <a:t> – 1) </a:t>
            </a:r>
            <a:r>
              <a:rPr lang="fr-FR" sz="3600" b="0" i="1" u="none" strike="noStrike" cap="none">
                <a:solidFill>
                  <a:srgbClr val="00707F"/>
                </a:solidFill>
                <a:latin typeface="Calibri"/>
                <a:ea typeface="Calibri"/>
                <a:cs typeface="Calibri"/>
                <a:sym typeface="Calibri"/>
              </a:rPr>
              <a:t>Item changes</a:t>
            </a:r>
            <a:endParaRPr/>
          </a:p>
        </p:txBody>
      </p:sp>
      <p:pic>
        <p:nvPicPr>
          <p:cNvPr id="1328" name="Google Shape;1328;p200"/>
          <p:cNvPicPr preferRelativeResize="0"/>
          <p:nvPr/>
        </p:nvPicPr>
        <p:blipFill rotWithShape="1">
          <a:blip r:embed="rId3">
            <a:alphaModFix/>
          </a:blip>
          <a:srcRect/>
          <a:stretch/>
        </p:blipFill>
        <p:spPr>
          <a:xfrm>
            <a:off x="137160" y="2244573"/>
            <a:ext cx="8773749" cy="3162741"/>
          </a:xfrm>
          <a:prstGeom prst="rect">
            <a:avLst/>
          </a:prstGeom>
          <a:noFill/>
          <a:ln w="9525" cap="flat" cmpd="sng">
            <a:solidFill>
              <a:schemeClr val="dk1"/>
            </a:solidFill>
            <a:prstDash val="solid"/>
            <a:round/>
            <a:headEnd type="none" w="sm" len="sm"/>
            <a:tailEnd type="none" w="sm" len="sm"/>
          </a:ln>
        </p:spPr>
      </p:pic>
      <p:sp>
        <p:nvSpPr>
          <p:cNvPr id="1329" name="Google Shape;1329;p200"/>
          <p:cNvSpPr/>
          <p:nvPr/>
        </p:nvSpPr>
        <p:spPr>
          <a:xfrm>
            <a:off x="1465650" y="2723493"/>
            <a:ext cx="1152128"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0" name="Google Shape;1330;p200"/>
          <p:cNvSpPr txBox="1"/>
          <p:nvPr/>
        </p:nvSpPr>
        <p:spPr>
          <a:xfrm>
            <a:off x="335280" y="5604780"/>
            <a:ext cx="760475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des changement de statut liés au </a:t>
            </a:r>
            <a:r>
              <a:rPr lang="fr-FR" sz="1800" b="0" i="1" u="none" strike="noStrike" cap="none">
                <a:solidFill>
                  <a:srgbClr val="000000"/>
                </a:solidFill>
                <a:latin typeface="Calibri"/>
                <a:ea typeface="Calibri"/>
                <a:cs typeface="Calibri"/>
                <a:sym typeface="Calibri"/>
              </a:rPr>
              <a:t>fulfillment</a:t>
            </a:r>
            <a:r>
              <a:rPr lang="fr-FR" sz="1800" b="0" i="0" u="none" strike="noStrike" cap="none">
                <a:solidFill>
                  <a:srgbClr val="000000"/>
                </a:solidFill>
                <a:latin typeface="Calibri"/>
                <a:ea typeface="Calibri"/>
                <a:cs typeface="Calibri"/>
                <a:sym typeface="Calibri"/>
              </a:rPr>
              <a:t> (</a:t>
            </a:r>
            <a:r>
              <a:rPr lang="fr-FR" sz="1800" b="0" i="1" u="none" strike="noStrike" cap="none">
                <a:solidFill>
                  <a:srgbClr val="000000"/>
                </a:solidFill>
                <a:latin typeface="Calibri"/>
                <a:ea typeface="Calibri"/>
                <a:cs typeface="Calibri"/>
                <a:sym typeface="Calibri"/>
              </a:rPr>
              <a:t>loan, transit, hold shelf, lost)</a:t>
            </a:r>
            <a:r>
              <a:rPr lang="fr-FR" sz="1800" b="0" i="0" u="none" strike="noStrike" cap="none">
                <a:solidFill>
                  <a:srgbClr val="000000"/>
                </a:solidFill>
                <a:latin typeface="Calibri"/>
                <a:ea typeface="Calibri"/>
                <a:cs typeface="Calibri"/>
                <a:sym typeface="Calibri"/>
              </a:rPr>
              <a:t>, à l’acquisition ou au </a:t>
            </a:r>
            <a:r>
              <a:rPr lang="fr-FR" sz="1800" b="0" i="1" u="none" strike="noStrike" cap="none">
                <a:solidFill>
                  <a:srgbClr val="000000"/>
                </a:solidFill>
                <a:latin typeface="Calibri"/>
                <a:ea typeface="Calibri"/>
                <a:cs typeface="Calibri"/>
                <a:sym typeface="Calibri"/>
              </a:rPr>
              <a:t>Resource Management </a:t>
            </a:r>
            <a:endParaRPr/>
          </a:p>
        </p:txBody>
      </p:sp>
      <p:sp>
        <p:nvSpPr>
          <p:cNvPr id="1331" name="Google Shape;1331;p200"/>
          <p:cNvSpPr txBox="1"/>
          <p:nvPr/>
        </p:nvSpPr>
        <p:spPr>
          <a:xfrm>
            <a:off x="335281" y="1580775"/>
            <a:ext cx="6529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Recherche dans le </a:t>
            </a:r>
            <a:r>
              <a:rPr lang="fr-FR" sz="1800" b="0" i="1" u="none" strike="noStrike" cap="none">
                <a:solidFill>
                  <a:schemeClr val="dk1"/>
                </a:solidFill>
                <a:latin typeface="Calibri"/>
                <a:ea typeface="Calibri"/>
                <a:cs typeface="Calibri"/>
                <a:sym typeface="Calibri"/>
              </a:rPr>
              <a:t>Repository</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items</a:t>
            </a:r>
            <a:r>
              <a:rPr lang="fr-FR" sz="1800" b="0" i="0" u="none" strike="noStrike" cap="none">
                <a:solidFill>
                  <a:schemeClr val="dk1"/>
                </a:solidFill>
                <a:latin typeface="Calibri"/>
                <a:ea typeface="Calibri"/>
                <a:cs typeface="Calibri"/>
                <a:sym typeface="Calibri"/>
              </a:rPr>
              <a:t> &gt; code-barres &gt; onglet </a:t>
            </a:r>
            <a:r>
              <a:rPr lang="fr-FR" sz="1800" b="0" i="1" u="none" strike="noStrike" cap="none">
                <a:solidFill>
                  <a:schemeClr val="dk1"/>
                </a:solidFill>
                <a:latin typeface="Calibri"/>
                <a:ea typeface="Calibri"/>
                <a:cs typeface="Calibri"/>
                <a:sym typeface="Calibri"/>
              </a:rPr>
              <a:t>History</a:t>
            </a:r>
            <a:endParaRPr sz="1800" b="0" i="1" u="none" strike="noStrike" cap="none">
              <a:solidFill>
                <a:srgbClr val="000000"/>
              </a:solidFill>
              <a:latin typeface="Arial"/>
              <a:ea typeface="Arial"/>
              <a:cs typeface="Arial"/>
              <a:sym typeface="Arial"/>
            </a:endParaRPr>
          </a:p>
        </p:txBody>
      </p:sp>
      <p:pic>
        <p:nvPicPr>
          <p:cNvPr id="1332" name="Google Shape;1332;p200"/>
          <p:cNvPicPr preferRelativeResize="0"/>
          <p:nvPr/>
        </p:nvPicPr>
        <p:blipFill rotWithShape="1">
          <a:blip r:embed="rId4">
            <a:alphaModFix/>
          </a:blip>
          <a:srcRect/>
          <a:stretch/>
        </p:blipFill>
        <p:spPr>
          <a:xfrm rot="-4441214">
            <a:off x="1825763" y="2831903"/>
            <a:ext cx="431901" cy="674237"/>
          </a:xfrm>
          <a:prstGeom prst="rect">
            <a:avLst/>
          </a:prstGeom>
          <a:noFill/>
          <a:ln>
            <a:noFill/>
          </a:ln>
        </p:spPr>
      </p:pic>
      <p:sp>
        <p:nvSpPr>
          <p:cNvPr id="1333" name="Google Shape;1333;p200"/>
          <p:cNvSpPr/>
          <p:nvPr/>
        </p:nvSpPr>
        <p:spPr>
          <a:xfrm>
            <a:off x="2857311" y="2144413"/>
            <a:ext cx="777239" cy="43281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115</a:t>
            </a:fld>
            <a:endParaRPr/>
          </a:p>
        </p:txBody>
      </p:sp>
      <p:sp>
        <p:nvSpPr>
          <p:cNvPr id="1340" name="Google Shape;1340;p201"/>
          <p:cNvSpPr txBox="1"/>
          <p:nvPr/>
        </p:nvSpPr>
        <p:spPr>
          <a:xfrm>
            <a:off x="272648" y="539518"/>
            <a:ext cx="86979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item – 2) </a:t>
            </a:r>
            <a:r>
              <a:rPr lang="fr-FR" sz="3600" b="0" i="1" u="none" strike="noStrike" cap="none">
                <a:solidFill>
                  <a:srgbClr val="00707F"/>
                </a:solidFill>
                <a:latin typeface="Calibri"/>
                <a:ea typeface="Calibri"/>
                <a:cs typeface="Calibri"/>
                <a:sym typeface="Calibri"/>
              </a:rPr>
              <a:t>Fulfillment activities</a:t>
            </a:r>
            <a:endParaRPr sz="3600" b="0" i="1" u="none" strike="noStrike" cap="none">
              <a:solidFill>
                <a:srgbClr val="00707F"/>
              </a:solidFill>
              <a:latin typeface="Calibri"/>
              <a:ea typeface="Calibri"/>
              <a:cs typeface="Calibri"/>
              <a:sym typeface="Calibri"/>
            </a:endParaRPr>
          </a:p>
        </p:txBody>
      </p:sp>
      <p:pic>
        <p:nvPicPr>
          <p:cNvPr id="1341" name="Google Shape;1341;p201"/>
          <p:cNvPicPr preferRelativeResize="0"/>
          <p:nvPr/>
        </p:nvPicPr>
        <p:blipFill rotWithShape="1">
          <a:blip r:embed="rId3">
            <a:alphaModFix/>
          </a:blip>
          <a:srcRect/>
          <a:stretch/>
        </p:blipFill>
        <p:spPr>
          <a:xfrm>
            <a:off x="365681" y="2194652"/>
            <a:ext cx="8604911" cy="2894029"/>
          </a:xfrm>
          <a:prstGeom prst="rect">
            <a:avLst/>
          </a:prstGeom>
          <a:noFill/>
          <a:ln w="9525" cap="flat" cmpd="sng">
            <a:solidFill>
              <a:schemeClr val="dk1"/>
            </a:solidFill>
            <a:prstDash val="solid"/>
            <a:round/>
            <a:headEnd type="none" w="sm" len="sm"/>
            <a:tailEnd type="none" w="sm" len="sm"/>
          </a:ln>
        </p:spPr>
      </p:pic>
      <p:sp>
        <p:nvSpPr>
          <p:cNvPr id="1342" name="Google Shape;1342;p201"/>
          <p:cNvSpPr/>
          <p:nvPr/>
        </p:nvSpPr>
        <p:spPr>
          <a:xfrm>
            <a:off x="3418777" y="2560046"/>
            <a:ext cx="1374203" cy="28803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3" name="Google Shape;1343;p201"/>
          <p:cNvSpPr txBox="1"/>
          <p:nvPr/>
        </p:nvSpPr>
        <p:spPr>
          <a:xfrm>
            <a:off x="403782" y="5351903"/>
            <a:ext cx="68428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des prêts et retours donnant l’information sur l’emprunteur et l’opérateur</a:t>
            </a:r>
            <a:endParaRPr/>
          </a:p>
        </p:txBody>
      </p:sp>
      <p:sp>
        <p:nvSpPr>
          <p:cNvPr id="1344" name="Google Shape;1344;p201"/>
          <p:cNvSpPr txBox="1"/>
          <p:nvPr/>
        </p:nvSpPr>
        <p:spPr>
          <a:xfrm>
            <a:off x="365681" y="1481909"/>
            <a:ext cx="64393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Recherche dans le </a:t>
            </a:r>
            <a:r>
              <a:rPr lang="fr-FR" sz="1800" b="0" i="1" u="none" strike="noStrike" cap="none">
                <a:solidFill>
                  <a:schemeClr val="dk1"/>
                </a:solidFill>
                <a:latin typeface="Calibri"/>
                <a:ea typeface="Calibri"/>
                <a:cs typeface="Calibri"/>
                <a:sym typeface="Calibri"/>
              </a:rPr>
              <a:t>Repository</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items</a:t>
            </a:r>
            <a:r>
              <a:rPr lang="fr-FR" sz="1800" b="0" i="0" u="none" strike="noStrike" cap="none">
                <a:solidFill>
                  <a:schemeClr val="dk1"/>
                </a:solidFill>
                <a:latin typeface="Calibri"/>
                <a:ea typeface="Calibri"/>
                <a:cs typeface="Calibri"/>
                <a:sym typeface="Calibri"/>
              </a:rPr>
              <a:t> &gt; code-barre &gt; onglet </a:t>
            </a:r>
            <a:r>
              <a:rPr lang="fr-FR" sz="1800" b="0" i="1" u="none" strike="noStrike" cap="none">
                <a:solidFill>
                  <a:schemeClr val="dk1"/>
                </a:solidFill>
                <a:latin typeface="Calibri"/>
                <a:ea typeface="Calibri"/>
                <a:cs typeface="Calibri"/>
                <a:sym typeface="Calibri"/>
              </a:rPr>
              <a:t>History</a:t>
            </a:r>
            <a:endParaRPr sz="1800" b="0" i="1" u="none" strike="noStrike" cap="none">
              <a:solidFill>
                <a:srgbClr val="000000"/>
              </a:solidFill>
              <a:latin typeface="Arial"/>
              <a:ea typeface="Arial"/>
              <a:cs typeface="Arial"/>
              <a:sym typeface="Arial"/>
            </a:endParaRPr>
          </a:p>
        </p:txBody>
      </p:sp>
      <p:sp>
        <p:nvSpPr>
          <p:cNvPr id="1345" name="Google Shape;1345;p201"/>
          <p:cNvSpPr/>
          <p:nvPr/>
        </p:nvSpPr>
        <p:spPr>
          <a:xfrm>
            <a:off x="2514600" y="2141754"/>
            <a:ext cx="777239" cy="402364"/>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6" name="Google Shape;1346;p201"/>
          <p:cNvPicPr preferRelativeResize="0"/>
          <p:nvPr/>
        </p:nvPicPr>
        <p:blipFill rotWithShape="1">
          <a:blip r:embed="rId4">
            <a:alphaModFix/>
          </a:blip>
          <a:srcRect/>
          <a:stretch/>
        </p:blipFill>
        <p:spPr>
          <a:xfrm rot="-4441214">
            <a:off x="4706124" y="2369643"/>
            <a:ext cx="431901" cy="67423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Retours</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1" u="none" strike="noStrike" kern="0" cap="none" spc="0" normalizeH="0" baseline="0" noProof="0" dirty="0" err="1">
                <a:ln>
                  <a:noFill/>
                </a:ln>
                <a:solidFill>
                  <a:srgbClr val="00707F"/>
                </a:solidFill>
                <a:effectLst/>
                <a:uLnTx/>
                <a:uFillTx/>
                <a:latin typeface="Calibri"/>
                <a:cs typeface="Calibri"/>
                <a:sym typeface="Calibri"/>
              </a:rPr>
              <a:t>Requests</a:t>
            </a:r>
            <a:endParaRPr kumimoji="0" lang="fr-FR" sz="2800" b="1" i="1" u="none" strike="noStrike" kern="0" cap="none" spc="0" normalizeH="0" baseline="0" noProof="0" dirty="0">
              <a:ln>
                <a:noFill/>
              </a:ln>
              <a:solidFill>
                <a:srgbClr val="00707F"/>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3895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4"/>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Fiche du lecteur &gt; Zone 3 &gt; </a:t>
            </a:r>
            <a:r>
              <a:rPr lang="fr-FR" sz="3600" b="0" i="1" dirty="0" err="1">
                <a:solidFill>
                  <a:srgbClr val="00707F"/>
                </a:solidFill>
                <a:latin typeface="Calibri"/>
                <a:ea typeface="Calibri"/>
                <a:cs typeface="Calibri"/>
                <a:sym typeface="Calibri"/>
              </a:rPr>
              <a:t>Requests</a:t>
            </a:r>
            <a:endParaRPr sz="3600" b="0" i="1" dirty="0">
              <a:solidFill>
                <a:srgbClr val="00707F"/>
              </a:solidFill>
              <a:latin typeface="Calibri"/>
              <a:ea typeface="Calibri"/>
              <a:cs typeface="Calibri"/>
              <a:sym typeface="Calibri"/>
            </a:endParaRPr>
          </a:p>
        </p:txBody>
      </p:sp>
      <p:sp>
        <p:nvSpPr>
          <p:cNvPr id="672" name="Google Shape;672;p44"/>
          <p:cNvSpPr txBox="1"/>
          <p:nvPr/>
        </p:nvSpPr>
        <p:spPr>
          <a:xfrm>
            <a:off x="469105" y="4042178"/>
            <a:ext cx="8225100"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fr-FR" sz="1800" dirty="0">
                <a:solidFill>
                  <a:schemeClr val="dk1"/>
                </a:solidFill>
                <a:latin typeface="Calibri"/>
                <a:ea typeface="Calibri"/>
                <a:cs typeface="Calibri"/>
                <a:sym typeface="Calibri"/>
              </a:rPr>
              <a:t>Visualiser les </a:t>
            </a:r>
            <a:r>
              <a:rPr lang="fr-FR" sz="1800" i="1" dirty="0" err="1">
                <a:solidFill>
                  <a:schemeClr val="dk1"/>
                </a:solidFill>
                <a:latin typeface="Calibri"/>
                <a:ea typeface="Calibri"/>
                <a:cs typeface="Calibri"/>
                <a:sym typeface="Calibri"/>
              </a:rPr>
              <a:t>requests</a:t>
            </a:r>
            <a:r>
              <a:rPr lang="fr-FR" sz="1800" dirty="0">
                <a:solidFill>
                  <a:schemeClr val="dk1"/>
                </a:solidFill>
                <a:latin typeface="Calibri"/>
                <a:ea typeface="Calibri"/>
                <a:cs typeface="Calibri"/>
                <a:sym typeface="Calibri"/>
              </a:rPr>
              <a:t> d’un lecteur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fr-FR" sz="1800" dirty="0">
                <a:solidFill>
                  <a:schemeClr val="dk1"/>
                </a:solidFill>
                <a:latin typeface="Calibri"/>
                <a:ea typeface="Calibri"/>
                <a:cs typeface="Calibri"/>
                <a:sym typeface="Calibri"/>
              </a:rPr>
              <a:t>Colonne</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Task</a:t>
            </a:r>
            <a:r>
              <a:rPr lang="fr-FR" sz="1800" i="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 informe de l’état de traitement de la </a:t>
            </a:r>
            <a:r>
              <a:rPr lang="fr-FR" sz="1800" dirty="0" err="1">
                <a:solidFill>
                  <a:schemeClr val="dk1"/>
                </a:solidFill>
                <a:latin typeface="Calibri"/>
                <a:ea typeface="Calibri"/>
                <a:cs typeface="Calibri"/>
                <a:sym typeface="Calibri"/>
              </a:rPr>
              <a:t>request</a:t>
            </a:r>
            <a:r>
              <a:rPr lang="fr-FR" sz="1800"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hold</a:t>
            </a:r>
            <a:r>
              <a:rPr lang="fr-FR" sz="1800" i="1" dirty="0">
                <a:solidFill>
                  <a:schemeClr val="dk1"/>
                </a:solidFill>
                <a:latin typeface="Calibri"/>
                <a:ea typeface="Calibri"/>
                <a:cs typeface="Calibri"/>
                <a:sym typeface="Calibri"/>
              </a:rPr>
              <a:t> shelf</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not </a:t>
            </a:r>
            <a:r>
              <a:rPr lang="fr-FR" sz="1800" i="1" dirty="0" err="1">
                <a:solidFill>
                  <a:schemeClr val="dk1"/>
                </a:solidFill>
                <a:latin typeface="Calibri"/>
                <a:ea typeface="Calibri"/>
                <a:cs typeface="Calibri"/>
                <a:sym typeface="Calibri"/>
              </a:rPr>
              <a:t>started</a:t>
            </a:r>
            <a:r>
              <a:rPr lang="fr-FR" sz="1800"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digitize</a:t>
            </a:r>
            <a:r>
              <a:rPr lang="fr-FR" sz="1800" i="1" dirty="0">
                <a:solidFill>
                  <a:schemeClr val="dk1"/>
                </a:solidFill>
                <a:latin typeface="Calibri"/>
                <a:ea typeface="Calibri"/>
                <a:cs typeface="Calibri"/>
                <a:sym typeface="Calibri"/>
              </a:rPr>
              <a:t> item</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pickup </a:t>
            </a:r>
            <a:r>
              <a:rPr lang="fr-FR" sz="1800" i="1" dirty="0" err="1">
                <a:solidFill>
                  <a:schemeClr val="dk1"/>
                </a:solidFill>
                <a:latin typeface="Calibri"/>
                <a:ea typeface="Calibri"/>
                <a:cs typeface="Calibri"/>
                <a:sym typeface="Calibri"/>
              </a:rPr>
              <a:t>from</a:t>
            </a:r>
            <a:r>
              <a:rPr lang="fr-FR" sz="1800" i="1" dirty="0">
                <a:solidFill>
                  <a:schemeClr val="dk1"/>
                </a:solidFill>
                <a:latin typeface="Calibri"/>
                <a:ea typeface="Calibri"/>
                <a:cs typeface="Calibri"/>
                <a:sym typeface="Calibri"/>
              </a:rPr>
              <a:t> shelf</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transit item)</a:t>
            </a:r>
            <a:endParaRPr sz="1800" i="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fr-FR" sz="1800" dirty="0">
                <a:solidFill>
                  <a:schemeClr val="dk1"/>
                </a:solidFill>
                <a:latin typeface="Calibri"/>
                <a:ea typeface="Calibri"/>
                <a:cs typeface="Calibri"/>
                <a:sym typeface="Calibri"/>
              </a:rPr>
              <a:t>Colonne</a:t>
            </a:r>
            <a:r>
              <a:rPr lang="fr-FR" sz="1800" i="1" dirty="0">
                <a:solidFill>
                  <a:schemeClr val="dk1"/>
                </a:solidFill>
                <a:latin typeface="Calibri"/>
                <a:ea typeface="Calibri"/>
                <a:cs typeface="Calibri"/>
                <a:sym typeface="Calibri"/>
              </a:rPr>
              <a:t> Place in queue </a:t>
            </a:r>
            <a:r>
              <a:rPr lang="fr-FR" sz="1800" dirty="0">
                <a:solidFill>
                  <a:schemeClr val="dk1"/>
                </a:solidFill>
                <a:latin typeface="Calibri"/>
                <a:ea typeface="Calibri"/>
                <a:cs typeface="Calibri"/>
                <a:sym typeface="Calibri"/>
              </a:rPr>
              <a:t>: place dans la file d’attente</a:t>
            </a:r>
          </a:p>
          <a:p>
            <a:pPr marL="1093788" lvl="5" indent="-285750">
              <a:buClr>
                <a:schemeClr val="dk1"/>
              </a:buClr>
              <a:buSzPts val="1800"/>
              <a:buFont typeface="Arial" panose="020B0604020202020204" pitchFamily="34" charset="0"/>
              <a:buChar char="•"/>
            </a:pPr>
            <a:r>
              <a:rPr lang="fr-FR" sz="1600" dirty="0">
                <a:solidFill>
                  <a:schemeClr val="dk1"/>
                </a:solidFill>
                <a:latin typeface="Calibri"/>
                <a:ea typeface="Calibri"/>
                <a:cs typeface="Calibri"/>
                <a:sym typeface="Calibri"/>
              </a:rPr>
              <a:t>0 : aucune autre </a:t>
            </a:r>
            <a:r>
              <a:rPr lang="fr-FR" sz="1600" dirty="0" err="1">
                <a:solidFill>
                  <a:schemeClr val="dk1"/>
                </a:solidFill>
                <a:latin typeface="Calibri"/>
                <a:ea typeface="Calibri"/>
                <a:cs typeface="Calibri"/>
                <a:sym typeface="Calibri"/>
              </a:rPr>
              <a:t>request</a:t>
            </a:r>
            <a:r>
              <a:rPr lang="fr-FR" sz="1600" dirty="0">
                <a:solidFill>
                  <a:schemeClr val="dk1"/>
                </a:solidFill>
                <a:latin typeface="Calibri"/>
                <a:ea typeface="Calibri"/>
                <a:cs typeface="Calibri"/>
                <a:sym typeface="Calibri"/>
              </a:rPr>
              <a:t> n'est présente dans la file d'attente</a:t>
            </a:r>
          </a:p>
          <a:p>
            <a:pPr marL="808038" marR="0" lvl="0" indent="265113" algn="l" rtl="0">
              <a:spcBef>
                <a:spcPts val="0"/>
              </a:spcBef>
              <a:spcAft>
                <a:spcPts val="0"/>
              </a:spcAft>
              <a:buClr>
                <a:schemeClr val="dk1"/>
              </a:buClr>
              <a:buSzPts val="1800"/>
              <a:buFont typeface="Arial" panose="020B0604020202020204" pitchFamily="34" charset="0"/>
              <a:buChar char="•"/>
            </a:pPr>
            <a:r>
              <a:rPr lang="fr-FR" sz="1600" dirty="0">
                <a:solidFill>
                  <a:schemeClr val="dk1"/>
                </a:solidFill>
                <a:latin typeface="Calibri"/>
                <a:ea typeface="Calibri"/>
                <a:cs typeface="Calibri"/>
                <a:sym typeface="Calibri"/>
              </a:rPr>
              <a:t>&lt;autre nombre&gt; : nombre de </a:t>
            </a:r>
            <a:r>
              <a:rPr lang="fr-FR" sz="1600" dirty="0" err="1">
                <a:solidFill>
                  <a:schemeClr val="dk1"/>
                </a:solidFill>
                <a:latin typeface="Calibri"/>
                <a:ea typeface="Calibri"/>
                <a:cs typeface="Calibri"/>
                <a:sym typeface="Calibri"/>
              </a:rPr>
              <a:t>requests</a:t>
            </a:r>
            <a:r>
              <a:rPr lang="fr-FR" sz="1600" dirty="0">
                <a:solidFill>
                  <a:schemeClr val="dk1"/>
                </a:solidFill>
                <a:latin typeface="Calibri"/>
                <a:ea typeface="Calibri"/>
                <a:cs typeface="Calibri"/>
                <a:sym typeface="Calibri"/>
              </a:rPr>
              <a:t> pour l'exemplaire dans la file d'attente, cette </a:t>
            </a:r>
            <a:r>
              <a:rPr lang="fr-FR" sz="1600" dirty="0" err="1">
                <a:solidFill>
                  <a:schemeClr val="dk1"/>
                </a:solidFill>
                <a:latin typeface="Calibri"/>
                <a:ea typeface="Calibri"/>
                <a:cs typeface="Calibri"/>
                <a:sym typeface="Calibri"/>
              </a:rPr>
              <a:t>request</a:t>
            </a:r>
            <a:r>
              <a:rPr lang="fr-FR" sz="1600" dirty="0">
                <a:solidFill>
                  <a:schemeClr val="dk1"/>
                </a:solidFill>
                <a:latin typeface="Calibri"/>
                <a:ea typeface="Calibri"/>
                <a:cs typeface="Calibri"/>
                <a:sym typeface="Calibri"/>
              </a:rPr>
              <a:t> comprise</a:t>
            </a:r>
          </a:p>
        </p:txBody>
      </p:sp>
      <p:sp>
        <p:nvSpPr>
          <p:cNvPr id="673" name="Google Shape;673;p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fr-FR"/>
              <a:t>117</a:t>
            </a:fld>
            <a:endParaRPr/>
          </a:p>
        </p:txBody>
      </p:sp>
      <p:pic>
        <p:nvPicPr>
          <p:cNvPr id="7" name="Image 6" descr="Une image contenant table&#10;&#10;Description générée automatiquement">
            <a:extLst>
              <a:ext uri="{FF2B5EF4-FFF2-40B4-BE49-F238E27FC236}">
                <a16:creationId xmlns:a16="http://schemas.microsoft.com/office/drawing/2014/main" id="{7FFA874D-929C-1689-AB64-1931005476D7}"/>
              </a:ext>
            </a:extLst>
          </p:cNvPr>
          <p:cNvPicPr>
            <a:picLocks noChangeAspect="1"/>
          </p:cNvPicPr>
          <p:nvPr/>
        </p:nvPicPr>
        <p:blipFill>
          <a:blip r:embed="rId3"/>
          <a:stretch>
            <a:fillRect/>
          </a:stretch>
        </p:blipFill>
        <p:spPr>
          <a:xfrm>
            <a:off x="388119" y="1518622"/>
            <a:ext cx="8367762" cy="2233367"/>
          </a:xfrm>
          <a:prstGeom prst="rect">
            <a:avLst/>
          </a:prstGeom>
          <a:ln>
            <a:solidFill>
              <a:schemeClr val="tx1"/>
            </a:solidFill>
          </a:ln>
        </p:spPr>
      </p:pic>
      <p:pic>
        <p:nvPicPr>
          <p:cNvPr id="3" name="Image 2">
            <a:extLst>
              <a:ext uri="{FF2B5EF4-FFF2-40B4-BE49-F238E27FC236}">
                <a16:creationId xmlns:a16="http://schemas.microsoft.com/office/drawing/2014/main" id="{C946B9A6-B9BC-439D-A222-C55821E9D972}"/>
              </a:ext>
            </a:extLst>
          </p:cNvPr>
          <p:cNvPicPr>
            <a:picLocks noChangeAspect="1"/>
          </p:cNvPicPr>
          <p:nvPr/>
        </p:nvPicPr>
        <p:blipFill>
          <a:blip r:embed="rId4"/>
          <a:stretch>
            <a:fillRect/>
          </a:stretch>
        </p:blipFill>
        <p:spPr>
          <a:xfrm>
            <a:off x="7689472" y="1537672"/>
            <a:ext cx="1033814" cy="1165913"/>
          </a:xfrm>
          <a:prstGeom prst="rect">
            <a:avLst/>
          </a:prstGeom>
          <a:ln>
            <a:solidFill>
              <a:schemeClr val="tx1"/>
            </a:solidFill>
          </a:ln>
        </p:spPr>
      </p:pic>
      <p:sp>
        <p:nvSpPr>
          <p:cNvPr id="8" name="Google Shape;675;p44">
            <a:extLst>
              <a:ext uri="{FF2B5EF4-FFF2-40B4-BE49-F238E27FC236}">
                <a16:creationId xmlns:a16="http://schemas.microsoft.com/office/drawing/2014/main" id="{F4B2A838-1A23-83BD-61B6-B581BA3ED36A}"/>
              </a:ext>
            </a:extLst>
          </p:cNvPr>
          <p:cNvSpPr/>
          <p:nvPr/>
        </p:nvSpPr>
        <p:spPr>
          <a:xfrm>
            <a:off x="1351434" y="1566247"/>
            <a:ext cx="552292" cy="282116"/>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 name="Google Shape;677;p44">
            <a:extLst>
              <a:ext uri="{FF2B5EF4-FFF2-40B4-BE49-F238E27FC236}">
                <a16:creationId xmlns:a16="http://schemas.microsoft.com/office/drawing/2014/main" id="{76FE6A31-CCBB-B042-7ACB-B144E5824403}"/>
              </a:ext>
            </a:extLst>
          </p:cNvPr>
          <p:cNvSpPr/>
          <p:nvPr/>
        </p:nvSpPr>
        <p:spPr>
          <a:xfrm>
            <a:off x="1637105" y="2376930"/>
            <a:ext cx="887020"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 name="Google Shape;678;p44">
            <a:extLst>
              <a:ext uri="{FF2B5EF4-FFF2-40B4-BE49-F238E27FC236}">
                <a16:creationId xmlns:a16="http://schemas.microsoft.com/office/drawing/2014/main" id="{D200FEAD-41BD-F93F-A8EB-EED28490ECD5}"/>
              </a:ext>
            </a:extLst>
          </p:cNvPr>
          <p:cNvSpPr/>
          <p:nvPr/>
        </p:nvSpPr>
        <p:spPr>
          <a:xfrm>
            <a:off x="4803397" y="2376930"/>
            <a:ext cx="606803"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 name="Google Shape;679;p44">
            <a:extLst>
              <a:ext uri="{FF2B5EF4-FFF2-40B4-BE49-F238E27FC236}">
                <a16:creationId xmlns:a16="http://schemas.microsoft.com/office/drawing/2014/main" id="{CCB774C9-0E98-BC5E-3F21-2F936BB8AF45}"/>
              </a:ext>
            </a:extLst>
          </p:cNvPr>
          <p:cNvSpPr/>
          <p:nvPr/>
        </p:nvSpPr>
        <p:spPr>
          <a:xfrm>
            <a:off x="6984132" y="2393784"/>
            <a:ext cx="686290"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 name="Google Shape;675;p44">
            <a:extLst>
              <a:ext uri="{FF2B5EF4-FFF2-40B4-BE49-F238E27FC236}">
                <a16:creationId xmlns:a16="http://schemas.microsoft.com/office/drawing/2014/main" id="{097A9E4A-C173-99EA-7C17-08F7132A212E}"/>
              </a:ext>
            </a:extLst>
          </p:cNvPr>
          <p:cNvSpPr/>
          <p:nvPr/>
        </p:nvSpPr>
        <p:spPr>
          <a:xfrm>
            <a:off x="8305800" y="2997405"/>
            <a:ext cx="421506" cy="282116"/>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3" name="Connecteur droit 12">
            <a:extLst>
              <a:ext uri="{FF2B5EF4-FFF2-40B4-BE49-F238E27FC236}">
                <a16:creationId xmlns:a16="http://schemas.microsoft.com/office/drawing/2014/main" id="{9C4A9346-16F1-493C-2C6A-A685A66B71F2}"/>
              </a:ext>
            </a:extLst>
          </p:cNvPr>
          <p:cNvCxnSpPr>
            <a:cxnSpLocks/>
            <a:stCxn id="12" idx="0"/>
          </p:cNvCxnSpPr>
          <p:nvPr/>
        </p:nvCxnSpPr>
        <p:spPr>
          <a:xfrm flipH="1" flipV="1">
            <a:off x="8225429" y="2721822"/>
            <a:ext cx="291124" cy="275583"/>
          </a:xfrm>
          <a:prstGeom prst="line">
            <a:avLst/>
          </a:prstGeom>
          <a:ln w="19050">
            <a:solidFill>
              <a:srgbClr val="0070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558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870" y="4716148"/>
            <a:ext cx="6186998" cy="567349"/>
          </a:xfrm>
        </p:spPr>
        <p:txBody>
          <a:bodyPr>
            <a:normAutofit fontScale="90000"/>
          </a:bodyPr>
          <a:lstStyle/>
          <a:p>
            <a:pPr lvl="0"/>
            <a:r>
              <a:rPr lang="fr-BE" dirty="0">
                <a:solidFill>
                  <a:srgbClr val="00707F"/>
                </a:solidFill>
              </a:rPr>
              <a:t>Les </a:t>
            </a:r>
            <a:r>
              <a:rPr lang="fr-BE" i="1" dirty="0">
                <a:solidFill>
                  <a:srgbClr val="00707F"/>
                </a:solidFill>
              </a:rPr>
              <a:t>Patron </a:t>
            </a:r>
            <a:r>
              <a:rPr lang="fr-BE" i="1" dirty="0" err="1">
                <a:solidFill>
                  <a:srgbClr val="00707F"/>
                </a:solidFill>
              </a:rPr>
              <a:t>physical</a:t>
            </a:r>
            <a:r>
              <a:rPr lang="fr-BE" i="1" dirty="0">
                <a:solidFill>
                  <a:srgbClr val="00707F"/>
                </a:solidFill>
              </a:rPr>
              <a:t> item </a:t>
            </a:r>
            <a:r>
              <a:rPr lang="fr-BE" i="1" dirty="0" err="1">
                <a:solidFill>
                  <a:srgbClr val="00707F"/>
                </a:solidFill>
              </a:rPr>
              <a:t>requests</a:t>
            </a:r>
            <a:endParaRPr lang="en-US" i="1" dirty="0">
              <a:solidFill>
                <a:srgbClr val="00707F"/>
              </a:solidFill>
            </a:endParaRPr>
          </a:p>
        </p:txBody>
      </p:sp>
    </p:spTree>
    <p:extLst>
      <p:ext uri="{BB962C8B-B14F-4D97-AF65-F5344CB8AC3E}">
        <p14:creationId xmlns:p14="http://schemas.microsoft.com/office/powerpoint/2010/main" val="3228845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a:xfrm>
            <a:off x="457200" y="1358090"/>
            <a:ext cx="8229600" cy="4525963"/>
          </a:xfrm>
        </p:spPr>
        <p:txBody>
          <a:bodyPr/>
          <a:lstStyle/>
          <a:p>
            <a:pPr marL="0" indent="0">
              <a:buNone/>
            </a:pPr>
            <a:r>
              <a:rPr lang="en-US" dirty="0"/>
              <a:t>Une </a:t>
            </a:r>
            <a:r>
              <a:rPr lang="en-US" i="1" dirty="0"/>
              <a:t>Patron physical item request </a:t>
            </a:r>
            <a:r>
              <a:rPr lang="en-US" dirty="0" err="1"/>
              <a:t>est</a:t>
            </a:r>
            <a:r>
              <a:rPr lang="en-US" dirty="0"/>
              <a:t> la </a:t>
            </a:r>
            <a:r>
              <a:rPr lang="en-US" dirty="0" err="1"/>
              <a:t>demande</a:t>
            </a:r>
            <a:r>
              <a:rPr lang="en-US" dirty="0"/>
              <a:t> de </a:t>
            </a:r>
            <a:r>
              <a:rPr lang="en-US" dirty="0" err="1"/>
              <a:t>réservation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marL="0" indent="0">
              <a:buNone/>
            </a:pPr>
            <a:endParaRPr lang="en-US" dirty="0"/>
          </a:p>
          <a:p>
            <a:pPr lvl="1" defTabSz="914400">
              <a:spcBef>
                <a:spcPts val="0"/>
              </a:spcBef>
              <a:buSzPts val="1800"/>
              <a:buFont typeface="Wingdings" panose="05000000000000000000" pitchFamily="2" charset="2"/>
              <a:buChar char="Ø"/>
              <a:defRPr/>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le lecteur, depuis les Collections ULiège</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lvl="1" defTabSz="914400">
              <a:spcBef>
                <a:spcPts val="0"/>
              </a:spcBef>
              <a:buSzPts val="1800"/>
              <a:buFont typeface="Wingdings" panose="05000000000000000000" pitchFamily="2" charset="2"/>
              <a:buChar char="Ø"/>
              <a:defRPr/>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un documentaliste, pour le lecteur, depuis Alma</a:t>
            </a:r>
            <a:endParaRPr lang="en-US" dirty="0"/>
          </a:p>
          <a:p>
            <a:pPr marL="0" indent="0">
              <a:buNone/>
            </a:pPr>
            <a:endParaRPr lang="en-US" dirty="0"/>
          </a:p>
          <a:p>
            <a:pPr marL="0" indent="0">
              <a:buNone/>
            </a:pPr>
            <a:r>
              <a:rPr lang="en-US" dirty="0"/>
              <a:t>Le document sera </a:t>
            </a:r>
            <a:r>
              <a:rPr lang="en-US" dirty="0" err="1"/>
              <a:t>consulté</a:t>
            </a:r>
            <a:r>
              <a:rPr lang="en-US" dirty="0"/>
              <a:t> </a:t>
            </a:r>
            <a:r>
              <a:rPr lang="en-US" dirty="0" err="1"/>
              <a:t>ou</a:t>
            </a:r>
            <a:r>
              <a:rPr lang="en-US" dirty="0"/>
              <a:t> </a:t>
            </a:r>
            <a:r>
              <a:rPr lang="en-US" dirty="0" err="1"/>
              <a:t>emprunté</a:t>
            </a:r>
            <a:r>
              <a:rPr lang="en-US" dirty="0"/>
              <a:t> dans la </a:t>
            </a:r>
            <a:r>
              <a:rPr lang="en-US" dirty="0" err="1"/>
              <a:t>bibliothèque</a:t>
            </a:r>
            <a:r>
              <a:rPr lang="en-US" dirty="0"/>
              <a:t> propriétaire </a:t>
            </a:r>
            <a:r>
              <a:rPr lang="en-US" dirty="0" err="1"/>
              <a:t>ou</a:t>
            </a:r>
            <a:r>
              <a:rPr lang="en-US" dirty="0"/>
              <a:t> dans </a:t>
            </a:r>
            <a:r>
              <a:rPr lang="en-US" dirty="0" err="1"/>
              <a:t>une</a:t>
            </a:r>
            <a:r>
              <a:rPr lang="en-US" dirty="0"/>
              <a:t> des </a:t>
            </a:r>
            <a:r>
              <a:rPr lang="en-US" i="1" dirty="0"/>
              <a:t>pick up locations</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08607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p:nvPr/>
        </p:nvSpPr>
        <p:spPr>
          <a:xfrm>
            <a:off x="457200" y="51963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Barre de recherche</a:t>
            </a:r>
            <a:endParaRPr sz="1400" b="0" i="0" u="none" strike="noStrike" cap="none">
              <a:solidFill>
                <a:srgbClr val="00707F"/>
              </a:solidFill>
              <a:latin typeface="Arial"/>
              <a:ea typeface="Arial"/>
              <a:cs typeface="Arial"/>
              <a:sym typeface="Arial"/>
            </a:endParaRPr>
          </a:p>
        </p:txBody>
      </p:sp>
      <p:sp>
        <p:nvSpPr>
          <p:cNvPr id="309" name="Google Shape;309;p12"/>
          <p:cNvSpPr txBox="1"/>
          <p:nvPr/>
        </p:nvSpPr>
        <p:spPr>
          <a:xfrm>
            <a:off x="457200" y="3947692"/>
            <a:ext cx="8224981"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chemeClr val="dk1"/>
                </a:solidFill>
                <a:latin typeface="Calibri"/>
                <a:ea typeface="Calibri"/>
                <a:cs typeface="Calibri"/>
                <a:sym typeface="Calibri"/>
              </a:rPr>
              <a:t>Permet de lancer rapidement une recherche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chemeClr val="dk1"/>
                </a:solidFill>
                <a:latin typeface="Calibri"/>
                <a:ea typeface="Calibri"/>
                <a:cs typeface="Calibri"/>
                <a:sym typeface="Calibri"/>
              </a:rPr>
              <a:t>Le menu déroulant permet de faire différentes recherches : documents, usagers, factures, lignes de commande etc.</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sng" strike="noStrike" cap="none" dirty="0">
                <a:solidFill>
                  <a:schemeClr val="dk1"/>
                </a:solidFill>
                <a:latin typeface="Calibri"/>
                <a:ea typeface="Calibri"/>
                <a:cs typeface="Calibri"/>
                <a:sym typeface="Calibri"/>
              </a:rPr>
              <a:t>Remarque</a:t>
            </a:r>
            <a:r>
              <a:rPr lang="fr-FR" sz="1800" b="0" i="0" u="none" strike="noStrike" cap="none" dirty="0">
                <a:solidFill>
                  <a:schemeClr val="dk1"/>
                </a:solidFill>
                <a:latin typeface="Calibri"/>
                <a:ea typeface="Calibri"/>
                <a:cs typeface="Calibri"/>
                <a:sym typeface="Calibri"/>
              </a:rPr>
              <a:t> : la recherche porte sur les mots tels qu’ils sont introduits (si un mot est encodé au singulier, la recherche ne portera pas sur le pluriel)</a:t>
            </a:r>
            <a:endParaRPr sz="1800" b="0" i="0" u="none" strike="noStrike" cap="none" dirty="0">
              <a:solidFill>
                <a:schemeClr val="dk1"/>
              </a:solidFill>
              <a:latin typeface="Calibri"/>
              <a:ea typeface="Calibri"/>
              <a:cs typeface="Calibri"/>
              <a:sym typeface="Calibri"/>
            </a:endParaRPr>
          </a:p>
        </p:txBody>
      </p:sp>
      <p:pic>
        <p:nvPicPr>
          <p:cNvPr id="310" name="Google Shape;310;p12"/>
          <p:cNvPicPr preferRelativeResize="0"/>
          <p:nvPr/>
        </p:nvPicPr>
        <p:blipFill rotWithShape="1">
          <a:blip r:embed="rId3">
            <a:alphaModFix/>
          </a:blip>
          <a:srcRect/>
          <a:stretch/>
        </p:blipFill>
        <p:spPr>
          <a:xfrm>
            <a:off x="556767" y="2202873"/>
            <a:ext cx="8125414" cy="704712"/>
          </a:xfrm>
          <a:prstGeom prst="rect">
            <a:avLst/>
          </a:prstGeom>
          <a:noFill/>
          <a:ln>
            <a:noFill/>
          </a:ln>
        </p:spPr>
      </p:pic>
      <p:sp>
        <p:nvSpPr>
          <p:cNvPr id="311" name="Google Shape;311;p12"/>
          <p:cNvSpPr/>
          <p:nvPr/>
        </p:nvSpPr>
        <p:spPr>
          <a:xfrm>
            <a:off x="730861" y="2063954"/>
            <a:ext cx="1101437" cy="67540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BE" sz="2800" dirty="0">
                <a:solidFill>
                  <a:srgbClr val="00707F"/>
                </a:solidFill>
              </a:rPr>
              <a:t>Documents pouvant faire l’objet d’une </a:t>
            </a:r>
            <a:r>
              <a:rPr lang="fr-BE" sz="2800" i="1" dirty="0">
                <a:solidFill>
                  <a:srgbClr val="00707F"/>
                </a:solidFill>
              </a:rPr>
              <a:t>Physical </a:t>
            </a:r>
            <a:r>
              <a:rPr lang="fr-BE" sz="2800" i="1" dirty="0" err="1">
                <a:solidFill>
                  <a:srgbClr val="00707F"/>
                </a:solidFill>
              </a:rPr>
              <a:t>Request</a:t>
            </a:r>
            <a:endParaRPr lang="en-US" sz="2800" dirty="0">
              <a:solidFill>
                <a:srgbClr val="00707F"/>
              </a:solidFill>
            </a:endParaRPr>
          </a:p>
        </p:txBody>
      </p:sp>
      <p:sp>
        <p:nvSpPr>
          <p:cNvPr id="3" name="Espace réservé du contenu 2"/>
          <p:cNvSpPr>
            <a:spLocks noGrp="1"/>
          </p:cNvSpPr>
          <p:nvPr>
            <p:ph idx="1"/>
          </p:nvPr>
        </p:nvSpPr>
        <p:spPr>
          <a:xfrm>
            <a:off x="457200" y="1389989"/>
            <a:ext cx="8229600" cy="4525963"/>
          </a:xfrm>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Font typeface="Arial" panose="020B0604020202020204" pitchFamily="34" charset="0"/>
              <a:buChar char="•"/>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Font typeface="Arial" panose="020B0604020202020204" pitchFamily="34" charset="0"/>
              <a:buChar char="•"/>
            </a:pPr>
            <a:r>
              <a:rPr lang="en-US" dirty="0" err="1"/>
              <a:t>Emprunt</a:t>
            </a:r>
            <a:r>
              <a:rPr lang="en-US" dirty="0"/>
              <a:t> normal (</a:t>
            </a:r>
            <a:r>
              <a:rPr lang="en-US" i="1" dirty="0"/>
              <a:t>Regular</a:t>
            </a:r>
            <a:r>
              <a:rPr lang="en-US" dirty="0"/>
              <a:t>)</a:t>
            </a:r>
            <a:endParaRPr lang="en-US" i="1" dirty="0"/>
          </a:p>
          <a:p>
            <a:pPr lvl="1">
              <a:buFont typeface="Arial" panose="020B0604020202020204" pitchFamily="34" charset="0"/>
              <a:buChar char="•"/>
            </a:pPr>
            <a:r>
              <a:rPr lang="en-US" dirty="0"/>
              <a:t>Consultable sur </a:t>
            </a:r>
            <a:r>
              <a:rPr lang="en-US" dirty="0" err="1"/>
              <a:t>demande</a:t>
            </a:r>
            <a:r>
              <a:rPr lang="en-US" dirty="0"/>
              <a:t> (</a:t>
            </a:r>
            <a:r>
              <a:rPr lang="en-US" i="1" dirty="0"/>
              <a:t>Storage</a:t>
            </a:r>
            <a:r>
              <a:rPr lang="en-US" dirty="0"/>
              <a:t>)</a:t>
            </a:r>
            <a:endParaRPr lang="en-US" i="1" dirty="0"/>
          </a:p>
          <a:p>
            <a:pPr lvl="1">
              <a:buFont typeface="Arial" panose="020B0604020202020204" pitchFamily="34" charset="0"/>
              <a:buChar char="•"/>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Font typeface="Arial" panose="020B0604020202020204" pitchFamily="34" charset="0"/>
              <a:buChar char="•"/>
            </a:pPr>
            <a:r>
              <a:rPr lang="en-US" dirty="0" err="1"/>
              <a:t>Emprunt</a:t>
            </a:r>
            <a:r>
              <a:rPr lang="en-US" dirty="0"/>
              <a:t> un jour (</a:t>
            </a:r>
            <a:r>
              <a:rPr lang="en-US" i="1" dirty="0"/>
              <a:t>Limited</a:t>
            </a:r>
            <a:r>
              <a:rPr lang="en-US" dirty="0"/>
              <a:t>)</a:t>
            </a:r>
            <a:endParaRPr lang="en-US" i="1" dirty="0"/>
          </a:p>
          <a:p>
            <a:pPr lvl="1">
              <a:buFont typeface="Arial" panose="020B0604020202020204" pitchFamily="34" charset="0"/>
              <a:buChar char="•"/>
            </a:pPr>
            <a:r>
              <a:rPr lang="en-US" dirty="0" err="1"/>
              <a:t>Graulich</a:t>
            </a:r>
            <a:r>
              <a:rPr lang="en-US" dirty="0"/>
              <a:t> – Salle de lecture (</a:t>
            </a:r>
            <a:r>
              <a:rPr lang="en-US" i="1" dirty="0" err="1"/>
              <a:t>GraulichSL</a:t>
            </a:r>
            <a:r>
              <a:rPr lang="en-US" dirty="0"/>
              <a:t>)</a:t>
            </a:r>
            <a:endParaRPr lang="en-US" i="1" dirty="0"/>
          </a:p>
          <a:p>
            <a:pPr lvl="1">
              <a:buFont typeface="Arial" panose="020B0604020202020204" pitchFamily="34" charset="0"/>
              <a:buChar char="•"/>
            </a:pPr>
            <a:r>
              <a:rPr lang="en-US" dirty="0" err="1"/>
              <a:t>Magasin</a:t>
            </a:r>
            <a:r>
              <a:rPr lang="en-US" dirty="0"/>
              <a:t> à livres – Section B Storage (</a:t>
            </a:r>
            <a:r>
              <a:rPr lang="en-US" i="1" dirty="0" err="1"/>
              <a:t>MalCons</a:t>
            </a:r>
            <a:r>
              <a:rPr lang="en-US" dirty="0"/>
              <a:t>)</a:t>
            </a:r>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 (</a:t>
            </a:r>
            <a:r>
              <a:rPr lang="en-US" i="1" dirty="0"/>
              <a:t>No Loan – OK Request</a:t>
            </a:r>
            <a:r>
              <a:rPr lang="en-US" dirty="0"/>
              <a:t>)</a:t>
            </a:r>
          </a:p>
          <a:p>
            <a:pPr lvl="1"/>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120</a:t>
            </a:fld>
            <a:endParaRPr lang="fr-FR" dirty="0"/>
          </a:p>
        </p:txBody>
      </p:sp>
    </p:spTree>
    <p:extLst>
      <p:ext uri="{BB962C8B-B14F-4D97-AF65-F5344CB8AC3E}">
        <p14:creationId xmlns:p14="http://schemas.microsoft.com/office/powerpoint/2010/main" val="35638187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400" dirty="0">
                <a:solidFill>
                  <a:srgbClr val="00707F"/>
                </a:solidFill>
              </a:rPr>
              <a:t>Documents </a:t>
            </a:r>
            <a:r>
              <a:rPr lang="en-US" sz="2400" dirty="0">
                <a:solidFill>
                  <a:srgbClr val="FF0000"/>
                </a:solidFill>
              </a:rPr>
              <a:t>ne</a:t>
            </a:r>
            <a:r>
              <a:rPr lang="en-US" sz="2400" dirty="0">
                <a:solidFill>
                  <a:srgbClr val="00707F"/>
                </a:solidFill>
              </a:rPr>
              <a:t> </a:t>
            </a:r>
            <a:r>
              <a:rPr lang="en-US" sz="2400" dirty="0" err="1">
                <a:solidFill>
                  <a:srgbClr val="00707F"/>
                </a:solidFill>
              </a:rPr>
              <a:t>pouvant</a:t>
            </a:r>
            <a:r>
              <a:rPr lang="en-US" sz="2400" dirty="0">
                <a:solidFill>
                  <a:srgbClr val="00707F"/>
                </a:solidFill>
              </a:rPr>
              <a:t> </a:t>
            </a:r>
            <a:r>
              <a:rPr lang="en-US" sz="2400" dirty="0">
                <a:solidFill>
                  <a:srgbClr val="FF0000"/>
                </a:solidFill>
              </a:rPr>
              <a:t>pas</a:t>
            </a:r>
            <a:r>
              <a:rPr lang="en-US" sz="2400" dirty="0">
                <a:solidFill>
                  <a:srgbClr val="00707F"/>
                </a:solidFill>
              </a:rPr>
              <a:t> faire </a:t>
            </a:r>
            <a:r>
              <a:rPr lang="en-US" sz="2400" dirty="0" err="1">
                <a:solidFill>
                  <a:srgbClr val="00707F"/>
                </a:solidFill>
              </a:rPr>
              <a:t>l’objet</a:t>
            </a:r>
            <a:r>
              <a:rPr lang="en-US" sz="2400" dirty="0">
                <a:solidFill>
                  <a:srgbClr val="00707F"/>
                </a:solidFill>
              </a:rPr>
              <a:t> </a:t>
            </a:r>
            <a:r>
              <a:rPr lang="en-US" sz="2400" dirty="0" err="1">
                <a:solidFill>
                  <a:srgbClr val="00707F"/>
                </a:solidFill>
              </a:rPr>
              <a:t>d’une</a:t>
            </a:r>
            <a:r>
              <a:rPr lang="en-US" sz="2400" dirty="0">
                <a:solidFill>
                  <a:srgbClr val="00707F"/>
                </a:solidFill>
              </a:rPr>
              <a:t> </a:t>
            </a:r>
            <a:r>
              <a:rPr lang="en-US" sz="2400" i="1" dirty="0">
                <a:solidFill>
                  <a:srgbClr val="00707F"/>
                </a:solidFill>
              </a:rPr>
              <a:t>Physical Request</a:t>
            </a:r>
          </a:p>
        </p:txBody>
      </p:sp>
      <p:sp>
        <p:nvSpPr>
          <p:cNvPr id="3" name="Espace réservé du contenu 2"/>
          <p:cNvSpPr>
            <a:spLocks noGrp="1"/>
          </p:cNvSpPr>
          <p:nvPr>
            <p:ph idx="1"/>
          </p:nvPr>
        </p:nvSpPr>
        <p:spPr/>
        <p:txBody>
          <a:bodyPr/>
          <a:lstStyle/>
          <a:p>
            <a:pPr>
              <a:buSzPct val="100000"/>
            </a:pPr>
            <a:r>
              <a:rPr lang="fr-BE" dirty="0"/>
              <a:t>Documents dans le type de localisation (</a:t>
            </a:r>
            <a:r>
              <a:rPr lang="fr-BE" i="1" dirty="0"/>
              <a:t>Fulfillment Unit</a:t>
            </a:r>
            <a:r>
              <a:rPr lang="fr-BE" dirty="0"/>
              <a:t>)</a:t>
            </a:r>
          </a:p>
          <a:p>
            <a:pPr lvl="1">
              <a:buFont typeface="Arial" panose="020B0604020202020204" pitchFamily="34" charset="0"/>
              <a:buChar char="•"/>
            </a:pPr>
            <a:r>
              <a:rPr lang="fr-BE" i="1" dirty="0"/>
              <a:t>Is </a:t>
            </a:r>
            <a:r>
              <a:rPr lang="fr-BE" i="1" dirty="0" err="1"/>
              <a:t>Digitizable</a:t>
            </a:r>
            <a:endParaRPr lang="fr-BE" i="1" dirty="0"/>
          </a:p>
          <a:p>
            <a:pPr marL="457200" lvl="1" indent="0">
              <a:buNone/>
            </a:pPr>
            <a:endParaRPr lang="fr-BE" i="1" dirty="0"/>
          </a:p>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Font typeface="Arial" panose="020B0604020202020204" pitchFamily="34" charset="0"/>
              <a:buChar char="•"/>
            </a:pPr>
            <a:r>
              <a:rPr lang="en-US" dirty="0"/>
              <a:t>Non consultable (</a:t>
            </a:r>
            <a:r>
              <a:rPr lang="en-US" i="1" dirty="0"/>
              <a:t>No Loan – No Request</a:t>
            </a:r>
            <a:r>
              <a:rPr lang="en-US" dirty="0"/>
              <a:t>)</a:t>
            </a:r>
          </a:p>
          <a:p>
            <a:pPr lvl="1">
              <a:buFont typeface="Arial" panose="020B0604020202020204" pitchFamily="34" charset="0"/>
              <a:buChar char="•"/>
            </a:pPr>
            <a:r>
              <a:rPr lang="en-US" dirty="0" err="1"/>
              <a:t>S’adresser</a:t>
            </a:r>
            <a:r>
              <a:rPr lang="en-US" dirty="0"/>
              <a:t> au service (</a:t>
            </a:r>
            <a:r>
              <a:rPr lang="en-US" i="1" dirty="0"/>
              <a:t>No Request</a:t>
            </a:r>
            <a:r>
              <a:rPr lang="en-US" dirty="0"/>
              <a:t>)</a:t>
            </a: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121</a:t>
            </a:fld>
            <a:endParaRPr lang="fr-FR" dirty="0"/>
          </a:p>
        </p:txBody>
      </p:sp>
    </p:spTree>
    <p:extLst>
      <p:ext uri="{BB962C8B-B14F-4D97-AF65-F5344CB8AC3E}">
        <p14:creationId xmlns:p14="http://schemas.microsoft.com/office/powerpoint/2010/main" val="30530576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1"/>
          <p:cNvSpPr txBox="1"/>
          <p:nvPr/>
        </p:nvSpPr>
        <p:spPr>
          <a:xfrm>
            <a:off x="457199" y="553666"/>
            <a:ext cx="8360875"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Traitement des </a:t>
            </a:r>
            <a:r>
              <a:rPr lang="fr-FR" sz="3600" b="0" i="1" dirty="0" err="1">
                <a:solidFill>
                  <a:srgbClr val="00707F"/>
                </a:solidFill>
                <a:latin typeface="Calibri"/>
                <a:ea typeface="Calibri"/>
                <a:cs typeface="Calibri"/>
                <a:sym typeface="Calibri"/>
              </a:rPr>
              <a:t>physical</a:t>
            </a:r>
            <a:r>
              <a:rPr lang="fr-FR" sz="3600" b="0" i="0" dirty="0">
                <a:solidFill>
                  <a:srgbClr val="00707F"/>
                </a:solidFill>
                <a:latin typeface="Calibri"/>
                <a:ea typeface="Calibri"/>
                <a:cs typeface="Calibri"/>
                <a:sym typeface="Calibri"/>
              </a:rPr>
              <a:t> </a:t>
            </a:r>
            <a:r>
              <a:rPr lang="fr-FR" sz="3600" b="0" i="1" dirty="0" err="1">
                <a:solidFill>
                  <a:srgbClr val="00707F"/>
                </a:solidFill>
                <a:latin typeface="Calibri"/>
                <a:ea typeface="Calibri"/>
                <a:cs typeface="Calibri"/>
                <a:sym typeface="Calibri"/>
              </a:rPr>
              <a:t>requests</a:t>
            </a:r>
            <a:r>
              <a:rPr lang="fr-FR" sz="3600" b="0" i="0" dirty="0">
                <a:solidFill>
                  <a:srgbClr val="00707F"/>
                </a:solidFill>
                <a:latin typeface="Calibri"/>
                <a:ea typeface="Calibri"/>
                <a:cs typeface="Calibri"/>
                <a:sym typeface="Calibri"/>
              </a:rPr>
              <a:t> : </a:t>
            </a:r>
            <a:r>
              <a:rPr lang="fr-FR" sz="3600" b="0" i="1" dirty="0">
                <a:solidFill>
                  <a:srgbClr val="00707F"/>
                </a:solidFill>
                <a:latin typeface="Calibri"/>
                <a:ea typeface="Calibri"/>
                <a:cs typeface="Calibri"/>
                <a:sym typeface="Calibri"/>
              </a:rPr>
              <a:t>workflow</a:t>
            </a:r>
            <a:endParaRPr dirty="0">
              <a:solidFill>
                <a:srgbClr val="00707F"/>
              </a:solidFill>
            </a:endParaRPr>
          </a:p>
        </p:txBody>
      </p:sp>
      <p:sp>
        <p:nvSpPr>
          <p:cNvPr id="1027" name="Google Shape;1027;p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122</a:t>
            </a:fld>
            <a:endParaRPr/>
          </a:p>
        </p:txBody>
      </p:sp>
      <p:grpSp>
        <p:nvGrpSpPr>
          <p:cNvPr id="1028" name="Google Shape;1028;p81"/>
          <p:cNvGrpSpPr/>
          <p:nvPr/>
        </p:nvGrpSpPr>
        <p:grpSpPr>
          <a:xfrm>
            <a:off x="797959" y="1778253"/>
            <a:ext cx="7951036" cy="4134769"/>
            <a:chOff x="812794" y="20649"/>
            <a:chExt cx="7951036" cy="4134769"/>
          </a:xfrm>
        </p:grpSpPr>
        <p:sp>
          <p:nvSpPr>
            <p:cNvPr id="1029" name="Google Shape;1029;p81"/>
            <p:cNvSpPr/>
            <p:nvPr/>
          </p:nvSpPr>
          <p:spPr>
            <a:xfrm rot="5400000">
              <a:off x="1289089" y="1113127"/>
              <a:ext cx="995124" cy="1132913"/>
            </a:xfrm>
            <a:prstGeom prst="bentUpArrow">
              <a:avLst>
                <a:gd name="adj1" fmla="val 32840"/>
                <a:gd name="adj2" fmla="val 25000"/>
                <a:gd name="adj3" fmla="val 3578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1"/>
            <p:cNvSpPr/>
            <p:nvPr/>
          </p:nvSpPr>
          <p:spPr>
            <a:xfrm>
              <a:off x="812794" y="20649"/>
              <a:ext cx="1675203" cy="1172588"/>
            </a:xfrm>
            <a:prstGeom prst="roundRect">
              <a:avLst>
                <a:gd name="adj" fmla="val 16670"/>
              </a:avLst>
            </a:prstGeom>
            <a:solidFill>
              <a:srgbClr val="5FA4B0"/>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1"/>
            <p:cNvSpPr txBox="1"/>
            <p:nvPr/>
          </p:nvSpPr>
          <p:spPr>
            <a:xfrm>
              <a:off x="870045" y="77900"/>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i="1" dirty="0" err="1">
                  <a:solidFill>
                    <a:schemeClr val="dk1"/>
                  </a:solidFill>
                  <a:latin typeface="Calibri"/>
                  <a:ea typeface="Calibri"/>
                  <a:cs typeface="Calibri"/>
                  <a:sym typeface="Calibri"/>
                </a:rPr>
                <a:t>Request</a:t>
              </a:r>
              <a:endParaRPr sz="2200" i="1" dirty="0">
                <a:solidFill>
                  <a:schemeClr val="dk1"/>
                </a:solidFill>
                <a:latin typeface="Calibri"/>
                <a:ea typeface="Calibri"/>
                <a:cs typeface="Calibri"/>
                <a:sym typeface="Calibri"/>
              </a:endParaRPr>
            </a:p>
          </p:txBody>
        </p:sp>
        <p:sp>
          <p:nvSpPr>
            <p:cNvPr id="1032" name="Google Shape;1032;p81"/>
            <p:cNvSpPr/>
            <p:nvPr/>
          </p:nvSpPr>
          <p:spPr>
            <a:xfrm>
              <a:off x="2455327" y="113926"/>
              <a:ext cx="1862457" cy="9848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1"/>
            <p:cNvSpPr txBox="1"/>
            <p:nvPr/>
          </p:nvSpPr>
          <p:spPr>
            <a:xfrm>
              <a:off x="2540391" y="113926"/>
              <a:ext cx="2035815" cy="984850"/>
            </a:xfrm>
            <a:prstGeom prst="rect">
              <a:avLst/>
            </a:prstGeom>
            <a:noFill/>
            <a:ln>
              <a:noFill/>
            </a:ln>
          </p:spPr>
          <p:txBody>
            <a:bodyPr spcFirstLastPara="1" wrap="square" lIns="68575" tIns="68575" rIns="68575" bIns="68575" anchor="ctr" anchorCtr="0">
              <a:noAutofit/>
            </a:bodyPr>
            <a:lstStyle/>
            <a:p>
              <a:pPr marL="285750" marR="0" lvl="1" indent="-285750" algn="l" rtl="0">
                <a:lnSpc>
                  <a:spcPct val="9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Lecteur</a:t>
              </a:r>
              <a:endParaRPr sz="1800" b="0" i="0" u="none" strike="noStrike" cap="none" dirty="0">
                <a:solidFill>
                  <a:schemeClr val="dk1"/>
                </a:solidFill>
                <a:latin typeface="Calibri"/>
                <a:ea typeface="Calibri"/>
                <a:cs typeface="Calibri"/>
                <a:sym typeface="Calibri"/>
              </a:endParaRPr>
            </a:p>
            <a:p>
              <a:pPr marL="285750" marR="0" lvl="1" indent="-285750" algn="l" rtl="0">
                <a:lnSpc>
                  <a:spcPct val="90000"/>
                </a:lnSpc>
                <a:spcBef>
                  <a:spcPts val="27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Documentaliste</a:t>
              </a:r>
              <a:endParaRPr sz="1800" b="0" i="0" u="none" strike="noStrike" cap="none" dirty="0">
                <a:solidFill>
                  <a:schemeClr val="dk1"/>
                </a:solidFill>
                <a:latin typeface="Calibri"/>
                <a:ea typeface="Calibri"/>
                <a:cs typeface="Calibri"/>
                <a:sym typeface="Calibri"/>
              </a:endParaRPr>
            </a:p>
          </p:txBody>
        </p:sp>
        <p:sp>
          <p:nvSpPr>
            <p:cNvPr id="1034" name="Google Shape;1034;p81"/>
            <p:cNvSpPr/>
            <p:nvPr/>
          </p:nvSpPr>
          <p:spPr>
            <a:xfrm rot="5400000">
              <a:off x="2832718" y="2440968"/>
              <a:ext cx="995124" cy="1132913"/>
            </a:xfrm>
            <a:prstGeom prst="bentUpArrow">
              <a:avLst>
                <a:gd name="adj1" fmla="val 32840"/>
                <a:gd name="adj2" fmla="val 25000"/>
                <a:gd name="adj3" fmla="val 3578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1"/>
            <p:cNvSpPr/>
            <p:nvPr/>
          </p:nvSpPr>
          <p:spPr>
            <a:xfrm>
              <a:off x="2356294" y="1337853"/>
              <a:ext cx="1675203" cy="1172588"/>
            </a:xfrm>
            <a:prstGeom prst="roundRect">
              <a:avLst>
                <a:gd name="adj" fmla="val 16670"/>
              </a:avLst>
            </a:prstGeom>
            <a:solidFill>
              <a:srgbClr val="5FA4B0"/>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1"/>
            <p:cNvSpPr txBox="1"/>
            <p:nvPr/>
          </p:nvSpPr>
          <p:spPr>
            <a:xfrm>
              <a:off x="2413545" y="1395104"/>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dirty="0">
                  <a:solidFill>
                    <a:schemeClr val="dk1"/>
                  </a:solidFill>
                  <a:latin typeface="Calibri"/>
                  <a:ea typeface="Calibri"/>
                  <a:cs typeface="Calibri"/>
                  <a:sym typeface="Calibri"/>
                </a:rPr>
                <a:t>Visualiser les </a:t>
              </a:r>
              <a:r>
                <a:rPr lang="fr-FR" sz="2200" i="1" dirty="0" err="1">
                  <a:solidFill>
                    <a:schemeClr val="dk1"/>
                  </a:solidFill>
                  <a:latin typeface="Calibri"/>
                  <a:ea typeface="Calibri"/>
                  <a:cs typeface="Calibri"/>
                  <a:sym typeface="Calibri"/>
                </a:rPr>
                <a:t>requests</a:t>
              </a:r>
              <a:endParaRPr sz="2200" i="1" dirty="0">
                <a:solidFill>
                  <a:schemeClr val="dk1"/>
                </a:solidFill>
                <a:latin typeface="Calibri"/>
                <a:ea typeface="Calibri"/>
                <a:cs typeface="Calibri"/>
                <a:sym typeface="Calibri"/>
              </a:endParaRPr>
            </a:p>
          </p:txBody>
        </p:sp>
        <p:sp>
          <p:nvSpPr>
            <p:cNvPr id="1037" name="Google Shape;1037;p81"/>
            <p:cNvSpPr/>
            <p:nvPr/>
          </p:nvSpPr>
          <p:spPr>
            <a:xfrm>
              <a:off x="4031498" y="1449686"/>
              <a:ext cx="1218383" cy="9477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1"/>
            <p:cNvSpPr/>
            <p:nvPr/>
          </p:nvSpPr>
          <p:spPr>
            <a:xfrm>
              <a:off x="3899794" y="2763501"/>
              <a:ext cx="1675203" cy="1172588"/>
            </a:xfrm>
            <a:prstGeom prst="roundRect">
              <a:avLst>
                <a:gd name="adj" fmla="val 1667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1"/>
            <p:cNvSpPr txBox="1"/>
            <p:nvPr/>
          </p:nvSpPr>
          <p:spPr>
            <a:xfrm>
              <a:off x="3957045" y="2820752"/>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a:solidFill>
                    <a:schemeClr val="dk1"/>
                  </a:solidFill>
                  <a:latin typeface="Calibri"/>
                  <a:ea typeface="Calibri"/>
                  <a:cs typeface="Calibri"/>
                  <a:sym typeface="Calibri"/>
                </a:rPr>
                <a:t>Traiter les </a:t>
              </a:r>
              <a:r>
                <a:rPr lang="fr-FR" sz="2200" i="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040" name="Google Shape;1040;p81"/>
            <p:cNvSpPr/>
            <p:nvPr/>
          </p:nvSpPr>
          <p:spPr>
            <a:xfrm>
              <a:off x="5562606" y="2675706"/>
              <a:ext cx="2455993" cy="13882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1"/>
            <p:cNvSpPr txBox="1"/>
            <p:nvPr/>
          </p:nvSpPr>
          <p:spPr>
            <a:xfrm>
              <a:off x="5624801" y="2767125"/>
              <a:ext cx="3139029"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sz="1800" b="0" i="1" u="none" strike="noStrike" cap="none" dirty="0">
                  <a:solidFill>
                    <a:schemeClr val="dk1"/>
                  </a:solidFill>
                  <a:latin typeface="Calibri"/>
                  <a:ea typeface="Calibri"/>
                  <a:cs typeface="Calibri"/>
                  <a:sym typeface="Calibri"/>
                </a:rPr>
                <a:t>Transit</a:t>
              </a:r>
              <a:r>
                <a:rPr lang="fr-FR" sz="1800" b="0" i="0" u="none" strike="noStrike" cap="none" dirty="0">
                  <a:solidFill>
                    <a:schemeClr val="dk1"/>
                  </a:solidFill>
                  <a:latin typeface="Calibri"/>
                  <a:ea typeface="Calibri"/>
                  <a:cs typeface="Calibri"/>
                  <a:sym typeface="Calibri"/>
                </a:rPr>
                <a:t> </a:t>
              </a:r>
              <a:r>
                <a:rPr lang="fr-BE" sz="1800" dirty="0">
                  <a:sym typeface="Wingdings" panose="05000000000000000000" pitchFamily="2" charset="2"/>
                </a:rPr>
                <a:t> </a:t>
              </a:r>
              <a:r>
                <a:rPr lang="fr-FR" sz="1800" b="0" i="1" u="none" strike="noStrike" cap="none" dirty="0">
                  <a:solidFill>
                    <a:schemeClr val="dk1"/>
                  </a:solidFill>
                  <a:latin typeface="Calibri"/>
                  <a:ea typeface="Calibri"/>
                  <a:cs typeface="Calibri"/>
                  <a:sym typeface="Calibri"/>
                </a:rPr>
                <a:t>Pick-up location</a:t>
              </a:r>
              <a:endParaRPr sz="1800" b="0" i="1" u="none" strike="noStrike" cap="none" dirty="0">
                <a:solidFill>
                  <a:schemeClr val="dk1"/>
                </a:solidFill>
                <a:latin typeface="Calibri"/>
                <a:ea typeface="Calibri"/>
                <a:cs typeface="Calibri"/>
                <a:sym typeface="Calibri"/>
              </a:endParaRPr>
            </a:p>
            <a:p>
              <a:pPr marL="285750" marR="0" lvl="1" indent="-285750" algn="l" rtl="0">
                <a:lnSpc>
                  <a:spcPct val="90000"/>
                </a:lnSpc>
                <a:spcBef>
                  <a:spcPts val="270"/>
                </a:spcBef>
                <a:spcAft>
                  <a:spcPts val="0"/>
                </a:spcAft>
                <a:buClr>
                  <a:srgbClr val="00707F"/>
                </a:buClr>
                <a:buSzPts val="1800"/>
                <a:buFont typeface="Wingdings" panose="05000000000000000000" pitchFamily="2" charset="2"/>
                <a:buChar char="Ø"/>
              </a:pPr>
              <a:r>
                <a:rPr lang="fr-FR" sz="1800" b="0" i="1" u="none" strike="noStrike" cap="none" dirty="0">
                  <a:solidFill>
                    <a:schemeClr val="dk1"/>
                  </a:solidFill>
                  <a:latin typeface="Calibri"/>
                  <a:ea typeface="Calibri"/>
                  <a:cs typeface="Calibri"/>
                  <a:sym typeface="Calibri"/>
                </a:rPr>
                <a:t>Hold Shelf </a:t>
              </a:r>
              <a:r>
                <a:rPr lang="fr-FR" sz="1800" b="0" i="0" u="none" strike="noStrike" cap="none" dirty="0">
                  <a:solidFill>
                    <a:schemeClr val="dk1"/>
                  </a:solidFill>
                  <a:latin typeface="Calibri"/>
                  <a:ea typeface="Calibri"/>
                  <a:cs typeface="Calibri"/>
                  <a:sym typeface="Calibri"/>
                </a:rPr>
                <a:t> (Armoire de réservation )</a:t>
              </a:r>
              <a:endParaRPr sz="1800" b="0" i="1" u="none" strike="noStrike" cap="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42542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Physical Request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207000"/>
          </a:xfrm>
        </p:spPr>
        <p:txBody>
          <a:bodyPr/>
          <a:lstStyle/>
          <a:p>
            <a:pPr marL="0" indent="0">
              <a:buNone/>
            </a:pPr>
            <a:r>
              <a:rPr lang="en-US" dirty="0" err="1"/>
              <a:t>Effectuer</a:t>
            </a:r>
            <a:r>
              <a:rPr lang="en-US" dirty="0"/>
              <a:t> </a:t>
            </a:r>
            <a:r>
              <a:rPr lang="en-US" dirty="0" err="1"/>
              <a:t>une</a:t>
            </a:r>
            <a:r>
              <a:rPr lang="en-US" dirty="0"/>
              <a:t> </a:t>
            </a:r>
            <a:r>
              <a:rPr lang="en-US" dirty="0" err="1"/>
              <a:t>recherche</a:t>
            </a:r>
            <a:r>
              <a:rPr lang="en-US" dirty="0"/>
              <a:t> </a:t>
            </a:r>
            <a:r>
              <a:rPr lang="en-US" dirty="0" err="1"/>
              <a:t>dans</a:t>
            </a:r>
            <a:r>
              <a:rPr lang="en-US" dirty="0"/>
              <a:t> le </a:t>
            </a:r>
            <a:r>
              <a:rPr lang="en-US" i="1" dirty="0"/>
              <a:t>Repository Search</a:t>
            </a:r>
            <a:endParaRPr lang="en-US" i="1" u="sng" dirty="0"/>
          </a:p>
          <a:p>
            <a:pPr marL="457200" lvl="1" indent="0">
              <a:buNone/>
            </a:pPr>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a:t>
            </a:r>
            <a:r>
              <a:rPr lang="en-US" dirty="0" err="1"/>
              <a:t>particulier</a:t>
            </a:r>
            <a:r>
              <a:rPr lang="en-US" dirty="0"/>
              <a:t>)</a:t>
            </a:r>
            <a:endParaRPr lang="en-US" i="1" dirty="0"/>
          </a:p>
          <a:p>
            <a:endParaRPr lang="en-US" i="1" dirty="0"/>
          </a:p>
          <a:p>
            <a:endParaRPr lang="en-US" i="1" dirty="0"/>
          </a:p>
          <a:p>
            <a:endParaRPr lang="en-US" i="1" dirty="0"/>
          </a:p>
          <a:p>
            <a:endParaRPr lang="en-US" i="1" dirty="0"/>
          </a:p>
          <a:p>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FD254A33-09F5-4225-2ED7-325B9E2CF593}"/>
              </a:ext>
            </a:extLst>
          </p:cNvPr>
          <p:cNvPicPr>
            <a:picLocks noChangeAspect="1"/>
          </p:cNvPicPr>
          <p:nvPr/>
        </p:nvPicPr>
        <p:blipFill>
          <a:blip r:embed="rId3"/>
          <a:stretch>
            <a:fillRect/>
          </a:stretch>
        </p:blipFill>
        <p:spPr>
          <a:xfrm>
            <a:off x="646227" y="2364819"/>
            <a:ext cx="7851546" cy="4052411"/>
          </a:xfrm>
          <a:prstGeom prst="rect">
            <a:avLst/>
          </a:prstGeom>
          <a:ln>
            <a:solidFill>
              <a:schemeClr val="tx1"/>
            </a:solidFill>
          </a:ln>
        </p:spPr>
      </p:pic>
      <p:sp>
        <p:nvSpPr>
          <p:cNvPr id="6" name="Rectangle à coins arrondis 5"/>
          <p:cNvSpPr/>
          <p:nvPr/>
        </p:nvSpPr>
        <p:spPr>
          <a:xfrm>
            <a:off x="951608" y="2324099"/>
            <a:ext cx="857250" cy="38100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743089" y="3984625"/>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7527139" y="4053906"/>
            <a:ext cx="431901" cy="674237"/>
          </a:xfrm>
          <a:prstGeom prst="rect">
            <a:avLst/>
          </a:prstGeom>
        </p:spPr>
      </p:pic>
    </p:spTree>
    <p:extLst>
      <p:ext uri="{BB962C8B-B14F-4D97-AF65-F5344CB8AC3E}">
        <p14:creationId xmlns:p14="http://schemas.microsoft.com/office/powerpoint/2010/main" val="544515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physical item request et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5" name="Flèche à angle droit 14"/>
          <p:cNvSpPr/>
          <p:nvPr/>
        </p:nvSpPr>
        <p:spPr>
          <a:xfrm rot="5400000">
            <a:off x="1528157" y="3844730"/>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texte&#10;&#10;Description générée automatiquement">
            <a:extLst>
              <a:ext uri="{FF2B5EF4-FFF2-40B4-BE49-F238E27FC236}">
                <a16:creationId xmlns:a16="http://schemas.microsoft.com/office/drawing/2014/main" id="{E0655441-2299-D864-5677-6F13A058DE18}"/>
              </a:ext>
            </a:extLst>
          </p:cNvPr>
          <p:cNvPicPr>
            <a:picLocks noChangeAspect="1"/>
          </p:cNvPicPr>
          <p:nvPr/>
        </p:nvPicPr>
        <p:blipFill>
          <a:blip r:embed="rId3"/>
          <a:stretch>
            <a:fillRect/>
          </a:stretch>
        </p:blipFill>
        <p:spPr>
          <a:xfrm>
            <a:off x="464909" y="2102490"/>
            <a:ext cx="2646892" cy="1572565"/>
          </a:xfrm>
          <a:prstGeom prst="rect">
            <a:avLst/>
          </a:prstGeom>
          <a:solidFill>
            <a:schemeClr val="tx1"/>
          </a:solidFill>
          <a:ln>
            <a:solidFill>
              <a:schemeClr val="tx1"/>
            </a:solidFill>
          </a:ln>
        </p:spPr>
      </p:pic>
      <p:sp>
        <p:nvSpPr>
          <p:cNvPr id="13" name="Rectangle à coins arrondis 12"/>
          <p:cNvSpPr/>
          <p:nvPr/>
        </p:nvSpPr>
        <p:spPr>
          <a:xfrm>
            <a:off x="2835949" y="2367012"/>
            <a:ext cx="266700" cy="1597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3043015" y="2250234"/>
            <a:ext cx="480816" cy="750597"/>
          </a:xfrm>
          <a:prstGeom prst="rect">
            <a:avLst/>
          </a:prstGeom>
        </p:spPr>
      </p:pic>
      <p:sp>
        <p:nvSpPr>
          <p:cNvPr id="9" name="ZoneTexte 8"/>
          <p:cNvSpPr txBox="1"/>
          <p:nvPr/>
        </p:nvSpPr>
        <p:spPr>
          <a:xfrm>
            <a:off x="3215487" y="2526724"/>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4" name="Rectangle à coins arrondis 13"/>
          <p:cNvSpPr/>
          <p:nvPr/>
        </p:nvSpPr>
        <p:spPr>
          <a:xfrm>
            <a:off x="1182279" y="3271646"/>
            <a:ext cx="1419225" cy="224777"/>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8" y="3337464"/>
            <a:ext cx="480816" cy="750597"/>
          </a:xfrm>
          <a:prstGeom prst="rect">
            <a:avLst/>
          </a:prstGeom>
        </p:spPr>
      </p:pic>
      <p:sp>
        <p:nvSpPr>
          <p:cNvPr id="11" name="ZoneTexte 10"/>
          <p:cNvSpPr txBox="1"/>
          <p:nvPr/>
        </p:nvSpPr>
        <p:spPr>
          <a:xfrm>
            <a:off x="841426" y="3606182"/>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pic>
        <p:nvPicPr>
          <p:cNvPr id="21" name="Image 20">
            <a:extLst>
              <a:ext uri="{FF2B5EF4-FFF2-40B4-BE49-F238E27FC236}">
                <a16:creationId xmlns:a16="http://schemas.microsoft.com/office/drawing/2014/main" id="{5BAF7D09-05F4-A7D0-A627-F98EA466D50E}"/>
              </a:ext>
            </a:extLst>
          </p:cNvPr>
          <p:cNvPicPr>
            <a:picLocks noChangeAspect="1"/>
          </p:cNvPicPr>
          <p:nvPr/>
        </p:nvPicPr>
        <p:blipFill>
          <a:blip r:embed="rId5"/>
          <a:stretch>
            <a:fillRect/>
          </a:stretch>
        </p:blipFill>
        <p:spPr>
          <a:xfrm>
            <a:off x="2742232" y="3259139"/>
            <a:ext cx="6168359" cy="2712218"/>
          </a:xfrm>
          <a:prstGeom prst="rect">
            <a:avLst/>
          </a:prstGeom>
          <a:ln>
            <a:solidFill>
              <a:schemeClr val="tx1"/>
            </a:solidFill>
          </a:ln>
        </p:spPr>
      </p:pic>
      <p:sp>
        <p:nvSpPr>
          <p:cNvPr id="16" name="Rectangle à coins arrondis 15"/>
          <p:cNvSpPr/>
          <p:nvPr/>
        </p:nvSpPr>
        <p:spPr>
          <a:xfrm>
            <a:off x="3120986" y="4627815"/>
            <a:ext cx="2393804" cy="2308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à coins arrondis 16"/>
          <p:cNvSpPr/>
          <p:nvPr/>
        </p:nvSpPr>
        <p:spPr>
          <a:xfrm>
            <a:off x="3193938" y="4043180"/>
            <a:ext cx="2247900" cy="209549"/>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17"/>
          <p:cNvSpPr/>
          <p:nvPr/>
        </p:nvSpPr>
        <p:spPr>
          <a:xfrm>
            <a:off x="8474212" y="3263232"/>
            <a:ext cx="419100" cy="262761"/>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8277311" y="3389885"/>
            <a:ext cx="431901" cy="674237"/>
          </a:xfrm>
          <a:prstGeom prst="rect">
            <a:avLst/>
          </a:prstGeom>
        </p:spPr>
      </p:pic>
    </p:spTree>
    <p:extLst>
      <p:ext uri="{BB962C8B-B14F-4D97-AF65-F5344CB8AC3E}">
        <p14:creationId xmlns:p14="http://schemas.microsoft.com/office/powerpoint/2010/main" val="1603410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S’assurer</a:t>
            </a:r>
            <a:r>
              <a:rPr lang="en-US" dirty="0"/>
              <a:t> que la </a:t>
            </a:r>
            <a:r>
              <a:rPr lang="en-US" i="1" dirty="0"/>
              <a:t>request</a:t>
            </a:r>
            <a:r>
              <a:rPr lang="en-US" dirty="0"/>
              <a:t> </a:t>
            </a:r>
            <a:r>
              <a:rPr lang="en-US" dirty="0" err="1"/>
              <a:t>est</a:t>
            </a:r>
            <a:r>
              <a:rPr lang="en-US" dirty="0"/>
              <a:t> </a:t>
            </a:r>
            <a:r>
              <a:rPr lang="en-US" dirty="0" err="1"/>
              <a:t>réussie</a:t>
            </a:r>
            <a:r>
              <a:rPr lang="en-US" dirty="0"/>
              <a:t>. Un </a:t>
            </a:r>
            <a:r>
              <a:rPr lang="en-US" dirty="0" err="1"/>
              <a:t>identifiant</a:t>
            </a:r>
            <a:r>
              <a:rPr lang="en-US" dirty="0"/>
              <a:t> a </a:t>
            </a:r>
            <a:r>
              <a:rPr lang="en-US" dirty="0" err="1"/>
              <a:t>été</a:t>
            </a:r>
            <a:r>
              <a:rPr lang="en-US" dirty="0"/>
              <a:t> </a:t>
            </a:r>
            <a:r>
              <a:rPr lang="en-US" dirty="0" err="1"/>
              <a:t>ajouté</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a:extLst>
              <a:ext uri="{FF2B5EF4-FFF2-40B4-BE49-F238E27FC236}">
                <a16:creationId xmlns:a16="http://schemas.microsoft.com/office/drawing/2014/main" id="{0C974E7D-7488-0DE6-5FDD-C461488EAF5C}"/>
              </a:ext>
            </a:extLst>
          </p:cNvPr>
          <p:cNvPicPr>
            <a:picLocks noChangeAspect="1"/>
          </p:cNvPicPr>
          <p:nvPr/>
        </p:nvPicPr>
        <p:blipFill>
          <a:blip r:embed="rId2"/>
          <a:stretch>
            <a:fillRect/>
          </a:stretch>
        </p:blipFill>
        <p:spPr>
          <a:xfrm>
            <a:off x="529963" y="2040291"/>
            <a:ext cx="8084074" cy="3617559"/>
          </a:xfrm>
          <a:prstGeom prst="rect">
            <a:avLst/>
          </a:prstGeom>
          <a:ln>
            <a:solidFill>
              <a:schemeClr val="tx1"/>
            </a:solidFill>
          </a:ln>
        </p:spPr>
      </p:pic>
      <p:sp>
        <p:nvSpPr>
          <p:cNvPr id="6" name="Rectangle à coins arrondis 5"/>
          <p:cNvSpPr/>
          <p:nvPr/>
        </p:nvSpPr>
        <p:spPr>
          <a:xfrm>
            <a:off x="6848476" y="2061779"/>
            <a:ext cx="1765562" cy="97034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14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11" name="Image 10">
            <a:extLst>
              <a:ext uri="{FF2B5EF4-FFF2-40B4-BE49-F238E27FC236}">
                <a16:creationId xmlns:a16="http://schemas.microsoft.com/office/drawing/2014/main" id="{58564574-AB8B-D042-5B7C-94AB9BA28A94}"/>
              </a:ext>
            </a:extLst>
          </p:cNvPr>
          <p:cNvPicPr>
            <a:picLocks noChangeAspect="1"/>
          </p:cNvPicPr>
          <p:nvPr/>
        </p:nvPicPr>
        <p:blipFill>
          <a:blip r:embed="rId3"/>
          <a:stretch>
            <a:fillRect/>
          </a:stretch>
        </p:blipFill>
        <p:spPr>
          <a:xfrm>
            <a:off x="4903268" y="4514814"/>
            <a:ext cx="2283074" cy="2118587"/>
          </a:xfrm>
          <a:prstGeom prst="rect">
            <a:avLst/>
          </a:prstGeom>
          <a:ln>
            <a:solidFill>
              <a:schemeClr val="tx1"/>
            </a:solidFill>
          </a:ln>
        </p:spPr>
      </p:pic>
      <p:sp>
        <p:nvSpPr>
          <p:cNvPr id="991" name="Google Shape;991;p79"/>
          <p:cNvSpPr txBox="1"/>
          <p:nvPr/>
        </p:nvSpPr>
        <p:spPr>
          <a:xfrm>
            <a:off x="457200" y="528928"/>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2800"/>
              <a:buFont typeface="Calibri"/>
              <a:buNone/>
            </a:pPr>
            <a:r>
              <a:rPr lang="fr-FR" sz="2800" b="0" i="0" dirty="0">
                <a:solidFill>
                  <a:srgbClr val="00707F"/>
                </a:solidFill>
                <a:latin typeface="Calibri"/>
                <a:ea typeface="Calibri"/>
                <a:cs typeface="Calibri"/>
                <a:sym typeface="Calibri"/>
              </a:rPr>
              <a:t>Demande de réservation depuis les Collections ULiège</a:t>
            </a:r>
            <a:endParaRPr sz="2800" b="0" i="0" dirty="0">
              <a:solidFill>
                <a:srgbClr val="00707F"/>
              </a:solidFill>
              <a:latin typeface="Calibri"/>
              <a:ea typeface="Calibri"/>
              <a:cs typeface="Calibri"/>
              <a:sym typeface="Calibri"/>
            </a:endParaRPr>
          </a:p>
        </p:txBody>
      </p:sp>
      <p:sp>
        <p:nvSpPr>
          <p:cNvPr id="992" name="Google Shape;992;p7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126</a:t>
            </a:fld>
            <a:endParaRPr/>
          </a:p>
        </p:txBody>
      </p:sp>
      <p:pic>
        <p:nvPicPr>
          <p:cNvPr id="8" name="Image 7" descr="Une image contenant texte&#10;&#10;Description générée automatiquement">
            <a:extLst>
              <a:ext uri="{FF2B5EF4-FFF2-40B4-BE49-F238E27FC236}">
                <a16:creationId xmlns:a16="http://schemas.microsoft.com/office/drawing/2014/main" id="{D2BE4906-CD09-2665-6010-E54BC063ED84}"/>
              </a:ext>
            </a:extLst>
          </p:cNvPr>
          <p:cNvPicPr>
            <a:picLocks noChangeAspect="1"/>
          </p:cNvPicPr>
          <p:nvPr/>
        </p:nvPicPr>
        <p:blipFill>
          <a:blip r:embed="rId4"/>
          <a:stretch>
            <a:fillRect/>
          </a:stretch>
        </p:blipFill>
        <p:spPr>
          <a:xfrm>
            <a:off x="176888" y="1982095"/>
            <a:ext cx="6437371" cy="2517617"/>
          </a:xfrm>
          <a:prstGeom prst="rect">
            <a:avLst/>
          </a:prstGeom>
          <a:ln>
            <a:solidFill>
              <a:schemeClr val="tx1"/>
            </a:solidFill>
          </a:ln>
        </p:spPr>
      </p:pic>
      <p:pic>
        <p:nvPicPr>
          <p:cNvPr id="3" name="Image 2">
            <a:extLst>
              <a:ext uri="{FF2B5EF4-FFF2-40B4-BE49-F238E27FC236}">
                <a16:creationId xmlns:a16="http://schemas.microsoft.com/office/drawing/2014/main" id="{36BDEEA8-09C4-406D-93E8-0707DE5E422B}"/>
              </a:ext>
            </a:extLst>
          </p:cNvPr>
          <p:cNvPicPr>
            <a:picLocks noChangeAspect="1"/>
          </p:cNvPicPr>
          <p:nvPr/>
        </p:nvPicPr>
        <p:blipFill>
          <a:blip r:embed="rId5"/>
          <a:stretch>
            <a:fillRect/>
          </a:stretch>
        </p:blipFill>
        <p:spPr>
          <a:xfrm>
            <a:off x="4017147" y="2295052"/>
            <a:ext cx="4486238" cy="1879284"/>
          </a:xfrm>
          <a:prstGeom prst="rect">
            <a:avLst/>
          </a:prstGeom>
          <a:ln>
            <a:solidFill>
              <a:schemeClr val="tx1"/>
            </a:solidFill>
          </a:ln>
        </p:spPr>
      </p:pic>
      <p:pic>
        <p:nvPicPr>
          <p:cNvPr id="998" name="Google Shape;998;p79"/>
          <p:cNvPicPr preferRelativeResize="0"/>
          <p:nvPr/>
        </p:nvPicPr>
        <p:blipFill rotWithShape="1">
          <a:blip r:embed="rId6">
            <a:alphaModFix/>
          </a:blip>
          <a:srcRect/>
          <a:stretch/>
        </p:blipFill>
        <p:spPr>
          <a:xfrm rot="-4548324">
            <a:off x="6523142" y="2569749"/>
            <a:ext cx="480816" cy="750597"/>
          </a:xfrm>
          <a:prstGeom prst="rect">
            <a:avLst/>
          </a:prstGeom>
          <a:noFill/>
          <a:ln>
            <a:noFill/>
          </a:ln>
        </p:spPr>
      </p:pic>
      <p:sp>
        <p:nvSpPr>
          <p:cNvPr id="999" name="Google Shape;999;p79"/>
          <p:cNvSpPr txBox="1"/>
          <p:nvPr/>
        </p:nvSpPr>
        <p:spPr>
          <a:xfrm>
            <a:off x="6686241" y="283383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2</a:t>
            </a:r>
            <a:endParaRPr dirty="0"/>
          </a:p>
        </p:txBody>
      </p:sp>
      <p:pic>
        <p:nvPicPr>
          <p:cNvPr id="1000" name="Google Shape;1000;p79"/>
          <p:cNvPicPr preferRelativeResize="0"/>
          <p:nvPr/>
        </p:nvPicPr>
        <p:blipFill rotWithShape="1">
          <a:blip r:embed="rId6">
            <a:alphaModFix/>
          </a:blip>
          <a:srcRect/>
          <a:stretch/>
        </p:blipFill>
        <p:spPr>
          <a:xfrm>
            <a:off x="4694094" y="5236020"/>
            <a:ext cx="453274" cy="672904"/>
          </a:xfrm>
          <a:prstGeom prst="rect">
            <a:avLst/>
          </a:prstGeom>
          <a:noFill/>
          <a:ln>
            <a:noFill/>
          </a:ln>
        </p:spPr>
      </p:pic>
      <p:sp>
        <p:nvSpPr>
          <p:cNvPr id="1001" name="Google Shape;1001;p79"/>
          <p:cNvSpPr txBox="1"/>
          <p:nvPr/>
        </p:nvSpPr>
        <p:spPr>
          <a:xfrm>
            <a:off x="4718085" y="5476398"/>
            <a:ext cx="16156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a:t>
            </a:r>
            <a:endParaRPr dirty="0"/>
          </a:p>
        </p:txBody>
      </p:sp>
      <p:pic>
        <p:nvPicPr>
          <p:cNvPr id="1002" name="Google Shape;1002;p79"/>
          <p:cNvPicPr preferRelativeResize="0"/>
          <p:nvPr/>
        </p:nvPicPr>
        <p:blipFill rotWithShape="1">
          <a:blip r:embed="rId6">
            <a:alphaModFix/>
          </a:blip>
          <a:srcRect/>
          <a:stretch/>
        </p:blipFill>
        <p:spPr>
          <a:xfrm rot="12354725">
            <a:off x="6299577" y="5951817"/>
            <a:ext cx="431047" cy="707602"/>
          </a:xfrm>
          <a:prstGeom prst="rect">
            <a:avLst/>
          </a:prstGeom>
          <a:noFill/>
          <a:ln>
            <a:noFill/>
          </a:ln>
        </p:spPr>
      </p:pic>
      <p:sp>
        <p:nvSpPr>
          <p:cNvPr id="1003" name="Google Shape;1003;p79"/>
          <p:cNvSpPr txBox="1"/>
          <p:nvPr/>
        </p:nvSpPr>
        <p:spPr>
          <a:xfrm>
            <a:off x="6471450" y="606561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4</a:t>
            </a:r>
            <a:endParaRPr dirty="0"/>
          </a:p>
        </p:txBody>
      </p:sp>
      <p:sp>
        <p:nvSpPr>
          <p:cNvPr id="17" name="ZoneTexte 16">
            <a:extLst>
              <a:ext uri="{FF2B5EF4-FFF2-40B4-BE49-F238E27FC236}">
                <a16:creationId xmlns:a16="http://schemas.microsoft.com/office/drawing/2014/main" id="{F91117EE-F1EB-44CE-8B02-6EFF179DB8E1}"/>
              </a:ext>
            </a:extLst>
          </p:cNvPr>
          <p:cNvSpPr txBox="1"/>
          <p:nvPr/>
        </p:nvSpPr>
        <p:spPr>
          <a:xfrm>
            <a:off x="457200" y="1341608"/>
            <a:ext cx="3051544" cy="400110"/>
          </a:xfrm>
          <a:prstGeom prst="rect">
            <a:avLst/>
          </a:prstGeom>
          <a:noFill/>
        </p:spPr>
        <p:txBody>
          <a:bodyPr wrap="square">
            <a:spAutoFit/>
          </a:bodyPr>
          <a:lstStyle/>
          <a:p>
            <a:pPr marL="0" indent="0">
              <a:buNone/>
            </a:pPr>
            <a:r>
              <a:rPr lang="en-US" sz="2000" dirty="0" err="1">
                <a:latin typeface="Calibri" panose="020F0502020204030204" pitchFamily="34" charset="0"/>
                <a:cs typeface="Calibri" panose="020F0502020204030204" pitchFamily="34" charset="0"/>
              </a:rPr>
              <a:t>L’usager</a:t>
            </a:r>
            <a:r>
              <a:rPr lang="en-US" sz="2000" dirty="0">
                <a:latin typeface="Calibri" panose="020F0502020204030204" pitchFamily="34" charset="0"/>
                <a:cs typeface="Calibri" panose="020F0502020204030204" pitchFamily="34" charset="0"/>
              </a:rPr>
              <a:t> doit </a:t>
            </a:r>
            <a:r>
              <a:rPr lang="en-US" sz="2000" dirty="0" err="1">
                <a:latin typeface="Calibri" panose="020F0502020204030204" pitchFamily="34" charset="0"/>
                <a:cs typeface="Calibri" panose="020F0502020204030204" pitchFamily="34" charset="0"/>
              </a:rPr>
              <a:t>être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identifié</a:t>
            </a:r>
            <a:endParaRPr lang="en-US" sz="2000" dirty="0">
              <a:latin typeface="Calibri" panose="020F0502020204030204" pitchFamily="34" charset="0"/>
              <a:cs typeface="Calibri" panose="020F0502020204030204" pitchFamily="34" charset="0"/>
            </a:endParaRPr>
          </a:p>
        </p:txBody>
      </p:sp>
      <p:pic>
        <p:nvPicPr>
          <p:cNvPr id="6" name="Image 5" descr="Une image contenant texte&#10;&#10;Description générée automatiquement">
            <a:extLst>
              <a:ext uri="{FF2B5EF4-FFF2-40B4-BE49-F238E27FC236}">
                <a16:creationId xmlns:a16="http://schemas.microsoft.com/office/drawing/2014/main" id="{9D206920-CFD7-159D-1F9A-72455ED33E8E}"/>
              </a:ext>
            </a:extLst>
          </p:cNvPr>
          <p:cNvPicPr>
            <a:picLocks noChangeAspect="1"/>
          </p:cNvPicPr>
          <p:nvPr/>
        </p:nvPicPr>
        <p:blipFill>
          <a:blip r:embed="rId7"/>
          <a:stretch>
            <a:fillRect/>
          </a:stretch>
        </p:blipFill>
        <p:spPr>
          <a:xfrm>
            <a:off x="3508744" y="1159959"/>
            <a:ext cx="5105400" cy="669270"/>
          </a:xfrm>
          <a:prstGeom prst="rect">
            <a:avLst/>
          </a:prstGeom>
          <a:ln>
            <a:solidFill>
              <a:schemeClr val="tx1"/>
            </a:solidFill>
          </a:ln>
        </p:spPr>
      </p:pic>
      <p:sp>
        <p:nvSpPr>
          <p:cNvPr id="19" name="Rectangle à coins arrondis 20">
            <a:extLst>
              <a:ext uri="{FF2B5EF4-FFF2-40B4-BE49-F238E27FC236}">
                <a16:creationId xmlns:a16="http://schemas.microsoft.com/office/drawing/2014/main" id="{05EA5430-95A4-49CA-A2E0-A3A11CC333D3}"/>
              </a:ext>
            </a:extLst>
          </p:cNvPr>
          <p:cNvSpPr/>
          <p:nvPr/>
        </p:nvSpPr>
        <p:spPr>
          <a:xfrm>
            <a:off x="7409899" y="1179010"/>
            <a:ext cx="991151"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à coins arrondis 20">
            <a:extLst>
              <a:ext uri="{FF2B5EF4-FFF2-40B4-BE49-F238E27FC236}">
                <a16:creationId xmlns:a16="http://schemas.microsoft.com/office/drawing/2014/main" id="{299E815B-CE2E-E539-6662-E19C0E4CC741}"/>
              </a:ext>
            </a:extLst>
          </p:cNvPr>
          <p:cNvSpPr/>
          <p:nvPr/>
        </p:nvSpPr>
        <p:spPr>
          <a:xfrm>
            <a:off x="1441671" y="2982001"/>
            <a:ext cx="444279"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96" name="Google Shape;996;p79"/>
          <p:cNvPicPr preferRelativeResize="0"/>
          <p:nvPr/>
        </p:nvPicPr>
        <p:blipFill rotWithShape="1">
          <a:blip r:embed="rId6">
            <a:alphaModFix/>
          </a:blip>
          <a:srcRect/>
          <a:stretch/>
        </p:blipFill>
        <p:spPr>
          <a:xfrm>
            <a:off x="1099292" y="3088866"/>
            <a:ext cx="480816" cy="750597"/>
          </a:xfrm>
          <a:prstGeom prst="rect">
            <a:avLst/>
          </a:prstGeom>
          <a:noFill/>
          <a:ln>
            <a:noFill/>
          </a:ln>
        </p:spPr>
      </p:pic>
      <p:sp>
        <p:nvSpPr>
          <p:cNvPr id="997" name="Google Shape;997;p79"/>
          <p:cNvSpPr txBox="1"/>
          <p:nvPr/>
        </p:nvSpPr>
        <p:spPr>
          <a:xfrm>
            <a:off x="1099292" y="337651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1</a:t>
            </a:r>
            <a:endParaRPr sz="1800" dirty="0">
              <a:solidFill>
                <a:schemeClr val="dk1"/>
              </a:solidFill>
              <a:latin typeface="Calibri"/>
              <a:ea typeface="Calibri"/>
              <a:cs typeface="Calibri"/>
              <a:sym typeface="Calibri"/>
            </a:endParaRPr>
          </a:p>
        </p:txBody>
      </p:sp>
      <p:sp>
        <p:nvSpPr>
          <p:cNvPr id="12" name="Rectangle à coins arrondis 20">
            <a:extLst>
              <a:ext uri="{FF2B5EF4-FFF2-40B4-BE49-F238E27FC236}">
                <a16:creationId xmlns:a16="http://schemas.microsoft.com/office/drawing/2014/main" id="{5F81A8A0-7D50-B98F-14D8-F687A3F23D77}"/>
              </a:ext>
            </a:extLst>
          </p:cNvPr>
          <p:cNvSpPr/>
          <p:nvPr/>
        </p:nvSpPr>
        <p:spPr>
          <a:xfrm>
            <a:off x="5829820" y="6349554"/>
            <a:ext cx="444279"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68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p:txBody>
          <a:bodyPr/>
          <a:lstStyle/>
          <a:p>
            <a:endParaRPr lang="en-US" dirty="0"/>
          </a:p>
          <a:p>
            <a:pPr>
              <a:buSzPct val="100000"/>
            </a:pPr>
            <a:r>
              <a:rPr lang="en-US" dirty="0" err="1"/>
              <a:t>Dans</a:t>
            </a:r>
            <a:r>
              <a:rPr lang="en-US" dirty="0"/>
              <a:t> le </a:t>
            </a:r>
            <a:r>
              <a:rPr lang="en-US" i="1" dirty="0"/>
              <a:t>Widget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a:t>A </a:t>
            </a:r>
            <a:r>
              <a:rPr lang="en-US" dirty="0" err="1"/>
              <a:t>partir</a:t>
            </a:r>
            <a:r>
              <a:rPr lang="en-US" dirty="0"/>
              <a:t> de </a:t>
            </a:r>
            <a:r>
              <a:rPr lang="en-US" dirty="0" err="1"/>
              <a:t>l’icône</a:t>
            </a:r>
            <a:r>
              <a:rPr lang="en-US" i="1" dirty="0"/>
              <a: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err="1"/>
              <a:t>Dans</a:t>
            </a:r>
            <a:r>
              <a:rPr lang="en-US" dirty="0"/>
              <a:t>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5" name="Image 14" descr="Une image contenant table&#10;&#10;Description générée automatiquement">
            <a:extLst>
              <a:ext uri="{FF2B5EF4-FFF2-40B4-BE49-F238E27FC236}">
                <a16:creationId xmlns:a16="http://schemas.microsoft.com/office/drawing/2014/main" id="{B8E59F8A-C465-D780-DB12-1ED7D816F06A}"/>
              </a:ext>
            </a:extLst>
          </p:cNvPr>
          <p:cNvPicPr>
            <a:picLocks noChangeAspect="1"/>
          </p:cNvPicPr>
          <p:nvPr/>
        </p:nvPicPr>
        <p:blipFill>
          <a:blip r:embed="rId2"/>
          <a:stretch>
            <a:fillRect/>
          </a:stretch>
        </p:blipFill>
        <p:spPr>
          <a:xfrm>
            <a:off x="3233738" y="1316173"/>
            <a:ext cx="2728912" cy="1558693"/>
          </a:xfrm>
          <a:prstGeom prst="rect">
            <a:avLst/>
          </a:prstGeom>
          <a:ln>
            <a:solidFill>
              <a:schemeClr val="tx1"/>
            </a:solidFill>
          </a:ln>
        </p:spPr>
      </p:pic>
      <p:sp>
        <p:nvSpPr>
          <p:cNvPr id="9" name="Rectangle à coins arrondis 8"/>
          <p:cNvSpPr/>
          <p:nvPr/>
        </p:nvSpPr>
        <p:spPr>
          <a:xfrm>
            <a:off x="3314699" y="2287372"/>
            <a:ext cx="1019175" cy="19362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237996" y="2276249"/>
            <a:ext cx="353679" cy="552125"/>
          </a:xfrm>
          <a:prstGeom prst="rect">
            <a:avLst/>
          </a:prstGeom>
        </p:spPr>
      </p:pic>
      <p:pic>
        <p:nvPicPr>
          <p:cNvPr id="18" name="Image 17">
            <a:extLst>
              <a:ext uri="{FF2B5EF4-FFF2-40B4-BE49-F238E27FC236}">
                <a16:creationId xmlns:a16="http://schemas.microsoft.com/office/drawing/2014/main" id="{F55F12BF-94EF-654B-FC89-799DFF1E7E7C}"/>
              </a:ext>
            </a:extLst>
          </p:cNvPr>
          <p:cNvPicPr>
            <a:picLocks noChangeAspect="1"/>
          </p:cNvPicPr>
          <p:nvPr/>
        </p:nvPicPr>
        <p:blipFill>
          <a:blip r:embed="rId4"/>
          <a:stretch>
            <a:fillRect/>
          </a:stretch>
        </p:blipFill>
        <p:spPr>
          <a:xfrm>
            <a:off x="3434986" y="2973721"/>
            <a:ext cx="2164062" cy="1855454"/>
          </a:xfrm>
          <a:prstGeom prst="rect">
            <a:avLst/>
          </a:prstGeom>
          <a:ln>
            <a:solidFill>
              <a:schemeClr val="tx1"/>
            </a:solidFill>
          </a:ln>
        </p:spPr>
      </p:pic>
      <p:sp>
        <p:nvSpPr>
          <p:cNvPr id="10" name="Rectangle à coins arrondis 9"/>
          <p:cNvSpPr/>
          <p:nvPr/>
        </p:nvSpPr>
        <p:spPr>
          <a:xfrm>
            <a:off x="3851021" y="4596349"/>
            <a:ext cx="1752600" cy="2746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808702" y="4651968"/>
            <a:ext cx="353679" cy="552125"/>
          </a:xfrm>
          <a:prstGeom prst="rect">
            <a:avLst/>
          </a:prstGeom>
        </p:spPr>
      </p:pic>
      <p:pic>
        <p:nvPicPr>
          <p:cNvPr id="20" name="Image 19">
            <a:extLst>
              <a:ext uri="{FF2B5EF4-FFF2-40B4-BE49-F238E27FC236}">
                <a16:creationId xmlns:a16="http://schemas.microsoft.com/office/drawing/2014/main" id="{FAFB9CA3-BB9F-1DDF-C41B-3B0FE1F732A5}"/>
              </a:ext>
            </a:extLst>
          </p:cNvPr>
          <p:cNvPicPr>
            <a:picLocks noChangeAspect="1"/>
          </p:cNvPicPr>
          <p:nvPr/>
        </p:nvPicPr>
        <p:blipFill>
          <a:blip r:embed="rId5"/>
          <a:stretch>
            <a:fillRect/>
          </a:stretch>
        </p:blipFill>
        <p:spPr>
          <a:xfrm>
            <a:off x="5512749" y="4919572"/>
            <a:ext cx="2324440" cy="1672892"/>
          </a:xfrm>
          <a:prstGeom prst="rect">
            <a:avLst/>
          </a:prstGeom>
          <a:ln>
            <a:solidFill>
              <a:schemeClr val="tx1"/>
            </a:solidFill>
          </a:ln>
        </p:spPr>
      </p:pic>
      <p:sp>
        <p:nvSpPr>
          <p:cNvPr id="11" name="Rectangle à coins arrondis 10"/>
          <p:cNvSpPr/>
          <p:nvPr/>
        </p:nvSpPr>
        <p:spPr>
          <a:xfrm>
            <a:off x="6176983" y="5874676"/>
            <a:ext cx="942975" cy="16335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7035768" y="5799703"/>
            <a:ext cx="353679" cy="552125"/>
          </a:xfrm>
          <a:prstGeom prst="rect">
            <a:avLst/>
          </a:prstGeom>
        </p:spPr>
      </p:pic>
      <p:sp>
        <p:nvSpPr>
          <p:cNvPr id="8" name="Rectangle à coins arrondis 7"/>
          <p:cNvSpPr/>
          <p:nvPr/>
        </p:nvSpPr>
        <p:spPr>
          <a:xfrm>
            <a:off x="4516458" y="2940763"/>
            <a:ext cx="144630" cy="25929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1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65569EE-0B45-0D5A-CBE1-A03789706AE3}"/>
              </a:ext>
            </a:extLst>
          </p:cNvPr>
          <p:cNvPicPr>
            <a:picLocks noChangeAspect="1"/>
          </p:cNvPicPr>
          <p:nvPr/>
        </p:nvPicPr>
        <p:blipFill>
          <a:blip r:embed="rId2"/>
          <a:stretch>
            <a:fillRect/>
          </a:stretch>
        </p:blipFill>
        <p:spPr>
          <a:xfrm>
            <a:off x="457200" y="4420782"/>
            <a:ext cx="8229600" cy="1735932"/>
          </a:xfrm>
          <a:prstGeom prst="rect">
            <a:avLst/>
          </a:prstGeom>
          <a:ln>
            <a:solidFill>
              <a:schemeClr val="tx1"/>
            </a:solidFill>
          </a:ln>
        </p:spPr>
      </p:pic>
      <p:sp>
        <p:nvSpPr>
          <p:cNvPr id="2" name="Titre 1"/>
          <p:cNvSpPr>
            <a:spLocks noGrp="1"/>
          </p:cNvSpPr>
          <p:nvPr>
            <p:ph type="title"/>
          </p:nvPr>
        </p:nvSpPr>
        <p:spPr>
          <a:xfrm>
            <a:off x="457200" y="542910"/>
            <a:ext cx="8229600" cy="621546"/>
          </a:xfrm>
          <a:ln>
            <a:noFill/>
          </a:ln>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a:xfrm>
            <a:off x="457200" y="1358090"/>
            <a:ext cx="8229600" cy="4525963"/>
          </a:xfrm>
        </p:spPr>
        <p:txBody>
          <a:bodyPr/>
          <a:lstStyle/>
          <a:p>
            <a:pPr marL="0" indent="0">
              <a:buNone/>
            </a:pPr>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3" name="Rectangle à coins arrondis 12"/>
          <p:cNvSpPr/>
          <p:nvPr/>
        </p:nvSpPr>
        <p:spPr>
          <a:xfrm>
            <a:off x="1409699" y="5023434"/>
            <a:ext cx="552451" cy="7127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à coins arrondis 13"/>
          <p:cNvSpPr/>
          <p:nvPr/>
        </p:nvSpPr>
        <p:spPr>
          <a:xfrm>
            <a:off x="2867025" y="5047472"/>
            <a:ext cx="638175" cy="7143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14"/>
          <p:cNvSpPr/>
          <p:nvPr/>
        </p:nvSpPr>
        <p:spPr>
          <a:xfrm>
            <a:off x="4416960" y="3664501"/>
            <a:ext cx="310080" cy="596300"/>
          </a:xfrm>
          <a:prstGeom prst="down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666750" y="5021846"/>
            <a:ext cx="714375" cy="714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descr="Une image contenant texte&#10;&#10;Description générée automatiquement">
            <a:extLst>
              <a:ext uri="{FF2B5EF4-FFF2-40B4-BE49-F238E27FC236}">
                <a16:creationId xmlns:a16="http://schemas.microsoft.com/office/drawing/2014/main" id="{9FDD72DD-2DA9-62E1-7ED9-D6822750514E}"/>
              </a:ext>
            </a:extLst>
          </p:cNvPr>
          <p:cNvPicPr>
            <a:picLocks noChangeAspect="1"/>
          </p:cNvPicPr>
          <p:nvPr/>
        </p:nvPicPr>
        <p:blipFill>
          <a:blip r:embed="rId3"/>
          <a:stretch>
            <a:fillRect/>
          </a:stretch>
        </p:blipFill>
        <p:spPr>
          <a:xfrm>
            <a:off x="762000" y="1853983"/>
            <a:ext cx="7620000" cy="1738268"/>
          </a:xfrm>
          <a:prstGeom prst="rect">
            <a:avLst/>
          </a:prstGeom>
          <a:ln>
            <a:solidFill>
              <a:schemeClr val="tx1"/>
            </a:solidFill>
          </a:ln>
        </p:spPr>
      </p:pic>
      <p:sp>
        <p:nvSpPr>
          <p:cNvPr id="8" name="ZoneTexte 7"/>
          <p:cNvSpPr txBox="1"/>
          <p:nvPr/>
        </p:nvSpPr>
        <p:spPr>
          <a:xfrm>
            <a:off x="5953769" y="3253085"/>
            <a:ext cx="2357311"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Pour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obtenir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informations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complémentaires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requester,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bibliothèque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 destination)</a:t>
            </a:r>
          </a:p>
        </p:txBody>
      </p:sp>
      <p:sp>
        <p:nvSpPr>
          <p:cNvPr id="9" name="Rectangle à coins arrondis 8"/>
          <p:cNvSpPr/>
          <p:nvPr/>
        </p:nvSpPr>
        <p:spPr>
          <a:xfrm>
            <a:off x="5972819" y="3253085"/>
            <a:ext cx="2304406" cy="709566"/>
          </a:xfrm>
          <a:prstGeom prst="roundRect">
            <a:avLst/>
          </a:prstGeom>
          <a:noFill/>
          <a:ln w="1270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à coins arrondis 5"/>
          <p:cNvSpPr/>
          <p:nvPr/>
        </p:nvSpPr>
        <p:spPr>
          <a:xfrm>
            <a:off x="5449461" y="318641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5500746" y="3234269"/>
            <a:ext cx="353679" cy="552125"/>
          </a:xfrm>
          <a:prstGeom prst="rect">
            <a:avLst/>
          </a:prstGeom>
        </p:spPr>
      </p:pic>
    </p:spTree>
    <p:extLst>
      <p:ext uri="{BB962C8B-B14F-4D97-AF65-F5344CB8AC3E}">
        <p14:creationId xmlns:p14="http://schemas.microsoft.com/office/powerpoint/2010/main" val="2606623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descr="Une image contenant texte&#10;&#10;Description générée automatiquement">
            <a:extLst>
              <a:ext uri="{FF2B5EF4-FFF2-40B4-BE49-F238E27FC236}">
                <a16:creationId xmlns:a16="http://schemas.microsoft.com/office/drawing/2014/main" id="{3EED251E-0B1C-337C-5E70-C3BC0E5F6398}"/>
              </a:ext>
            </a:extLst>
          </p:cNvPr>
          <p:cNvPicPr>
            <a:picLocks noGrp="1" noChangeAspect="1"/>
          </p:cNvPicPr>
          <p:nvPr>
            <p:ph idx="1"/>
          </p:nvPr>
        </p:nvPicPr>
        <p:blipFill>
          <a:blip r:embed="rId2"/>
          <a:stretch>
            <a:fillRect/>
          </a:stretch>
        </p:blipFill>
        <p:spPr>
          <a:xfrm>
            <a:off x="457200" y="1678487"/>
            <a:ext cx="8229600" cy="3778839"/>
          </a:xfr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a:t>
            </a:r>
            <a:r>
              <a:rPr lang="en-US" sz="2800" dirty="0">
                <a:solidFill>
                  <a:srgbClr val="00707F"/>
                </a:solidFill>
              </a:rPr>
              <a:t> </a:t>
            </a:r>
            <a:r>
              <a:rPr lang="en-US" sz="2800" dirty="0" err="1">
                <a:solidFill>
                  <a:srgbClr val="00707F"/>
                </a:solidFill>
              </a:rPr>
              <a:t>dans</a:t>
            </a:r>
            <a:r>
              <a:rPr lang="en-US" sz="2800" dirty="0">
                <a:solidFill>
                  <a:srgbClr val="00707F"/>
                </a:solidFill>
              </a:rPr>
              <a:t> le </a:t>
            </a:r>
            <a:r>
              <a:rPr lang="en-US" sz="2800" i="1" dirty="0">
                <a:solidFill>
                  <a:srgbClr val="00707F"/>
                </a:solidFill>
              </a:rPr>
              <a:t>Repository Search</a:t>
            </a:r>
            <a:endParaRPr lang="en-US" sz="2800" dirty="0">
              <a:solidFill>
                <a:srgbClr val="00707F"/>
              </a:solidFill>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7" name="Rectangle à coins arrondis 6"/>
          <p:cNvSpPr/>
          <p:nvPr/>
        </p:nvSpPr>
        <p:spPr>
          <a:xfrm>
            <a:off x="4391025" y="3515518"/>
            <a:ext cx="600075" cy="1428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7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3"/>
          <p:cNvPicPr preferRelativeResize="0"/>
          <p:nvPr/>
        </p:nvPicPr>
        <p:blipFill rotWithShape="1">
          <a:blip r:embed="rId3">
            <a:alphaModFix/>
          </a:blip>
          <a:srcRect/>
          <a:stretch/>
        </p:blipFill>
        <p:spPr>
          <a:xfrm>
            <a:off x="1094890" y="4138085"/>
            <a:ext cx="6954220" cy="1247949"/>
          </a:xfrm>
          <a:prstGeom prst="rect">
            <a:avLst/>
          </a:prstGeom>
          <a:noFill/>
          <a:ln w="9525" cap="flat" cmpd="sng">
            <a:solidFill>
              <a:schemeClr val="dk1"/>
            </a:solidFill>
            <a:prstDash val="solid"/>
            <a:round/>
            <a:headEnd type="none" w="sm" len="sm"/>
            <a:tailEnd type="none" w="sm" len="sm"/>
          </a:ln>
        </p:spPr>
      </p:pic>
      <p:pic>
        <p:nvPicPr>
          <p:cNvPr id="319" name="Google Shape;319;p13"/>
          <p:cNvPicPr preferRelativeResize="0"/>
          <p:nvPr/>
        </p:nvPicPr>
        <p:blipFill rotWithShape="1">
          <a:blip r:embed="rId4">
            <a:alphaModFix/>
          </a:blip>
          <a:srcRect/>
          <a:stretch/>
        </p:blipFill>
        <p:spPr>
          <a:xfrm>
            <a:off x="204178" y="1526844"/>
            <a:ext cx="8735644" cy="1581371"/>
          </a:xfrm>
          <a:prstGeom prst="rect">
            <a:avLst/>
          </a:prstGeom>
          <a:noFill/>
          <a:ln w="9525" cap="flat" cmpd="sng">
            <a:solidFill>
              <a:schemeClr val="dk1"/>
            </a:solidFill>
            <a:prstDash val="solid"/>
            <a:round/>
            <a:headEnd type="none" w="sm" len="sm"/>
            <a:tailEnd type="none" w="sm" len="sm"/>
          </a:ln>
        </p:spPr>
      </p:pic>
      <p:sp>
        <p:nvSpPr>
          <p:cNvPr id="320" name="Google Shape;320;p13"/>
          <p:cNvSpPr txBox="1"/>
          <p:nvPr/>
        </p:nvSpPr>
        <p:spPr>
          <a:xfrm>
            <a:off x="482088" y="52993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Naviguer</a:t>
            </a:r>
            <a:endParaRPr sz="1400" b="0" i="0" u="none" strike="noStrike" cap="none">
              <a:solidFill>
                <a:srgbClr val="00707F"/>
              </a:solidFill>
              <a:latin typeface="Arial"/>
              <a:ea typeface="Arial"/>
              <a:cs typeface="Arial"/>
              <a:sym typeface="Arial"/>
            </a:endParaRPr>
          </a:p>
        </p:txBody>
      </p:sp>
      <p:sp>
        <p:nvSpPr>
          <p:cNvPr id="321" name="Google Shape;321;p13"/>
          <p:cNvSpPr txBox="1"/>
          <p:nvPr/>
        </p:nvSpPr>
        <p:spPr>
          <a:xfrm>
            <a:off x="461819" y="3294121"/>
            <a:ext cx="822498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Utiliser toujours les boutons </a:t>
            </a:r>
            <a:r>
              <a:rPr lang="fr-FR" sz="1800" b="0" i="1" u="none" strike="noStrike" cap="none">
                <a:solidFill>
                  <a:schemeClr val="dk1"/>
                </a:solidFill>
                <a:latin typeface="Calibri"/>
                <a:ea typeface="Calibri"/>
                <a:cs typeface="Calibri"/>
                <a:sym typeface="Calibri"/>
              </a:rPr>
              <a:t>Cancel</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Exit</a:t>
            </a:r>
            <a:r>
              <a:rPr lang="fr-FR" sz="1800" b="0" i="0" u="none" strike="noStrike" cap="none">
                <a:solidFill>
                  <a:schemeClr val="dk1"/>
                </a:solidFill>
                <a:latin typeface="Calibri"/>
                <a:ea typeface="Calibri"/>
                <a:cs typeface="Calibri"/>
                <a:sym typeface="Calibri"/>
              </a:rPr>
              <a:t> ou </a:t>
            </a:r>
            <a:r>
              <a:rPr lang="fr-FR" sz="1800" b="0" i="1" u="none" strike="noStrike" cap="none">
                <a:solidFill>
                  <a:schemeClr val="dk1"/>
                </a:solidFill>
                <a:latin typeface="Calibri"/>
                <a:ea typeface="Calibri"/>
                <a:cs typeface="Calibri"/>
                <a:sym typeface="Calibri"/>
              </a:rPr>
              <a:t>Back</a:t>
            </a:r>
            <a:r>
              <a:rPr lang="fr-FR" sz="1800" b="0" i="0" u="none" strike="noStrike" cap="none">
                <a:solidFill>
                  <a:schemeClr val="dk1"/>
                </a:solidFill>
                <a:latin typeface="Calibri"/>
                <a:ea typeface="Calibri"/>
                <a:cs typeface="Calibri"/>
                <a:sym typeface="Calibri"/>
              </a:rPr>
              <a:t> suivant les écrans plutôt que la flèche du navigateur</a:t>
            </a:r>
            <a:endParaRPr sz="1400" b="0" i="0" u="none" strike="noStrike" cap="none">
              <a:solidFill>
                <a:srgbClr val="000000"/>
              </a:solidFill>
              <a:latin typeface="Arial"/>
              <a:ea typeface="Arial"/>
              <a:cs typeface="Arial"/>
              <a:sym typeface="Arial"/>
            </a:endParaRPr>
          </a:p>
        </p:txBody>
      </p:sp>
      <p:sp>
        <p:nvSpPr>
          <p:cNvPr id="322" name="Google Shape;322;p13"/>
          <p:cNvSpPr/>
          <p:nvPr/>
        </p:nvSpPr>
        <p:spPr>
          <a:xfrm>
            <a:off x="8211128" y="1797728"/>
            <a:ext cx="849746" cy="5506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13</a:t>
            </a:fld>
            <a:endParaRPr/>
          </a:p>
        </p:txBody>
      </p:sp>
      <p:sp>
        <p:nvSpPr>
          <p:cNvPr id="324" name="Google Shape;324;p13"/>
          <p:cNvSpPr/>
          <p:nvPr/>
        </p:nvSpPr>
        <p:spPr>
          <a:xfrm>
            <a:off x="1002145" y="4031079"/>
            <a:ext cx="1044864" cy="6760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13"/>
          <p:cNvSpPr txBox="1"/>
          <p:nvPr/>
        </p:nvSpPr>
        <p:spPr>
          <a:xfrm>
            <a:off x="544945" y="544895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Le logo ULiège permet de retourner à la page d’accueil Alma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1950E2-84B3-975A-CA84-9582E99B4A99}"/>
              </a:ext>
            </a:extLst>
          </p:cNvPr>
          <p:cNvPicPr>
            <a:picLocks noChangeAspect="1"/>
          </p:cNvPicPr>
          <p:nvPr/>
        </p:nvPicPr>
        <p:blipFill>
          <a:blip r:embed="rId2"/>
          <a:stretch>
            <a:fillRect/>
          </a:stretch>
        </p:blipFill>
        <p:spPr>
          <a:xfrm>
            <a:off x="992997" y="1844781"/>
            <a:ext cx="7010400" cy="4126576"/>
          </a:xfrm>
          <a:prstGeom prst="rect">
            <a:avLst/>
          </a:prstGeo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a:t>
            </a:r>
            <a:r>
              <a:rPr lang="en-US" sz="2800" dirty="0">
                <a:solidFill>
                  <a:srgbClr val="00707F"/>
                </a:solidFill>
              </a:rPr>
              <a:t> </a:t>
            </a:r>
            <a:r>
              <a:rPr lang="en-US" sz="2800" dirty="0" err="1">
                <a:solidFill>
                  <a:srgbClr val="00707F"/>
                </a:solidFill>
              </a:rPr>
              <a:t>dans</a:t>
            </a:r>
            <a:r>
              <a:rPr lang="en-US" sz="2800" dirty="0">
                <a:solidFill>
                  <a:srgbClr val="00707F"/>
                </a:solidFill>
              </a:rPr>
              <a:t> les collections </a:t>
            </a:r>
            <a:r>
              <a:rPr lang="en-US" sz="2800" dirty="0" err="1">
                <a:solidFill>
                  <a:srgbClr val="00707F"/>
                </a:solidFill>
              </a:rPr>
              <a:t>ULiège</a:t>
            </a:r>
            <a:r>
              <a:rPr lang="en-US" sz="2800" i="1" dirty="0">
                <a:solidFill>
                  <a:srgbClr val="00707F"/>
                </a:solidFill>
              </a:rPr>
              <a:t> </a:t>
            </a:r>
          </a:p>
        </p:txBody>
      </p:sp>
      <p:sp>
        <p:nvSpPr>
          <p:cNvPr id="3" name="Espace réservé du contenu 2"/>
          <p:cNvSpPr>
            <a:spLocks noGrp="1"/>
          </p:cNvSpPr>
          <p:nvPr>
            <p:ph idx="1"/>
          </p:nvPr>
        </p:nvSpPr>
        <p:spPr/>
        <p:txBody>
          <a:bodyPr/>
          <a:lstStyle/>
          <a:p>
            <a:pPr marL="0" indent="0">
              <a:buNone/>
            </a:pPr>
            <a:r>
              <a:rPr lang="en-US" dirty="0" err="1"/>
              <a:t>Dans</a:t>
            </a:r>
            <a:r>
              <a:rPr lang="en-US" dirty="0"/>
              <a:t> </a:t>
            </a:r>
            <a:r>
              <a:rPr lang="en-US" i="1" dirty="0" err="1"/>
              <a:t>MyLibrary</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0" name="Rectangle à coins arrondis 9"/>
          <p:cNvSpPr/>
          <p:nvPr/>
        </p:nvSpPr>
        <p:spPr>
          <a:xfrm>
            <a:off x="2319069" y="2505681"/>
            <a:ext cx="1128981" cy="371471"/>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1031097" y="3800631"/>
            <a:ext cx="6841967" cy="704694"/>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6274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en-US" dirty="0">
                <a:solidFill>
                  <a:srgbClr val="00707F"/>
                </a:solidFill>
              </a:rPr>
              <a:t>Annulation </a:t>
            </a:r>
            <a:r>
              <a:rPr lang="en-US" dirty="0" err="1">
                <a:solidFill>
                  <a:srgbClr val="00707F"/>
                </a:solidFill>
              </a:rPr>
              <a:t>d’une</a:t>
            </a:r>
            <a:r>
              <a:rPr lang="en-US" dirty="0">
                <a:solidFill>
                  <a:srgbClr val="00707F"/>
                </a:solidFill>
              </a:rPr>
              <a:t> </a:t>
            </a:r>
            <a:r>
              <a:rPr lang="en-US" i="1" dirty="0">
                <a:solidFill>
                  <a:srgbClr val="00707F"/>
                </a:solidFill>
              </a:rPr>
              <a:t>request </a:t>
            </a:r>
            <a:r>
              <a:rPr lang="en-US" dirty="0">
                <a:solidFill>
                  <a:srgbClr val="00707F"/>
                </a:solidFill>
              </a:rPr>
              <a:t>(</a:t>
            </a:r>
            <a:r>
              <a:rPr lang="en-US" i="1" dirty="0">
                <a:solidFill>
                  <a:srgbClr val="00707F"/>
                </a:solidFill>
              </a:rPr>
              <a:t>Cancel Request</a:t>
            </a:r>
            <a:r>
              <a:rPr lang="en-US" dirty="0">
                <a:solidFill>
                  <a:srgbClr val="00707F"/>
                </a:solidFill>
              </a:rPr>
              <a:t>)</a:t>
            </a:r>
          </a:p>
        </p:txBody>
      </p:sp>
      <p:sp>
        <p:nvSpPr>
          <p:cNvPr id="3" name="Espace réservé du contenu 2"/>
          <p:cNvSpPr>
            <a:spLocks noGrp="1"/>
          </p:cNvSpPr>
          <p:nvPr>
            <p:ph idx="1"/>
          </p:nvPr>
        </p:nvSpPr>
        <p:spPr>
          <a:xfrm>
            <a:off x="457200" y="1304925"/>
            <a:ext cx="8229600" cy="5051425"/>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lvl="1">
              <a:buFont typeface="Wingdings" panose="05000000000000000000" pitchFamily="2" charset="2"/>
              <a:buChar char="Ø"/>
            </a:pPr>
            <a:r>
              <a:rPr lang="en-US" dirty="0" err="1"/>
              <a:t>Choisir</a:t>
            </a:r>
            <a:r>
              <a:rPr lang="en-US" dirty="0"/>
              <a:t> la raison de </a:t>
            </a:r>
            <a:r>
              <a:rPr lang="en-US" dirty="0" err="1"/>
              <a:t>l’annulation</a:t>
            </a:r>
            <a:endParaRPr lang="en-US" dirty="0"/>
          </a:p>
          <a:p>
            <a:pPr lvl="1">
              <a:buFont typeface="Wingdings" panose="05000000000000000000" pitchFamily="2" charset="2"/>
              <a:buChar char="Ø"/>
            </a:pPr>
            <a:r>
              <a:rPr lang="en-US" dirty="0" err="1"/>
              <a:t>Ajouter</a:t>
            </a:r>
            <a:r>
              <a:rPr lang="en-US" dirty="0"/>
              <a:t> </a:t>
            </a:r>
            <a:r>
              <a:rPr lang="en-US" dirty="0" err="1"/>
              <a:t>une</a:t>
            </a:r>
            <a:r>
              <a:rPr lang="en-US" dirty="0"/>
              <a:t> note pour </a:t>
            </a:r>
            <a:r>
              <a:rPr lang="en-US" dirty="0" err="1"/>
              <a:t>détailler</a:t>
            </a:r>
            <a:r>
              <a:rPr lang="en-US" dirty="0"/>
              <a:t> la cause de </a:t>
            </a:r>
            <a:r>
              <a:rPr lang="en-US" dirty="0" err="1"/>
              <a:t>l’annulation</a:t>
            </a:r>
            <a:endParaRPr lang="en-US" dirty="0"/>
          </a:p>
          <a:p>
            <a:pPr lvl="1">
              <a:buFont typeface="Wingdings" panose="05000000000000000000" pitchFamily="2" charset="2"/>
              <a:buChar char="Ø"/>
            </a:pPr>
            <a:r>
              <a:rPr lang="en-US" dirty="0" err="1"/>
              <a:t>Cocher</a:t>
            </a:r>
            <a:r>
              <a:rPr lang="en-US" dirty="0"/>
              <a:t> la case </a:t>
            </a:r>
            <a:r>
              <a:rPr lang="en-US" i="1" dirty="0"/>
              <a:t>Notify user</a:t>
            </a:r>
            <a:r>
              <a:rPr lang="en-US" dirty="0"/>
              <a:t> pour que </a:t>
            </a:r>
            <a:r>
              <a:rPr lang="en-US" dirty="0" err="1"/>
              <a:t>l’usager</a:t>
            </a:r>
            <a:r>
              <a:rPr lang="en-US" dirty="0"/>
              <a:t> </a:t>
            </a:r>
            <a:r>
              <a:rPr lang="en-US" dirty="0" err="1"/>
              <a:t>reçoive</a:t>
            </a:r>
            <a:r>
              <a:rPr lang="en-US" dirty="0"/>
              <a:t> un mail </a:t>
            </a:r>
            <a:r>
              <a:rPr lang="en-US" dirty="0" err="1"/>
              <a:t>l’informant</a:t>
            </a:r>
            <a:r>
              <a:rPr lang="en-US" dirty="0"/>
              <a:t> de </a:t>
            </a:r>
            <a:r>
              <a:rPr lang="en-US" dirty="0" err="1"/>
              <a:t>l’annulation</a:t>
            </a:r>
            <a:r>
              <a:rPr lang="en-US" dirty="0"/>
              <a:t> de </a:t>
            </a:r>
            <a:r>
              <a:rPr lang="en-US" dirty="0" err="1"/>
              <a:t>sa</a:t>
            </a:r>
            <a:r>
              <a:rPr lang="en-US" dirty="0"/>
              <a:t> </a:t>
            </a:r>
            <a:r>
              <a:rPr lang="en-US" i="1" dirty="0"/>
              <a:t>request</a:t>
            </a:r>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131</a:t>
            </a:fld>
            <a:endParaRPr lang="fr-FR" dirty="0"/>
          </a:p>
        </p:txBody>
      </p:sp>
      <p:sp>
        <p:nvSpPr>
          <p:cNvPr id="9" name="Flèche à angle droit 8"/>
          <p:cNvSpPr/>
          <p:nvPr/>
        </p:nvSpPr>
        <p:spPr>
          <a:xfrm rot="16200000" flipH="1">
            <a:off x="5740375" y="3575178"/>
            <a:ext cx="1123745" cy="764919"/>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10" descr="Une image contenant texte&#10;&#10;Description générée automatiquement">
            <a:extLst>
              <a:ext uri="{FF2B5EF4-FFF2-40B4-BE49-F238E27FC236}">
                <a16:creationId xmlns:a16="http://schemas.microsoft.com/office/drawing/2014/main" id="{FC46A1B5-D4EA-5B74-A847-ADA195289FD2}"/>
              </a:ext>
            </a:extLst>
          </p:cNvPr>
          <p:cNvPicPr>
            <a:picLocks noChangeAspect="1"/>
          </p:cNvPicPr>
          <p:nvPr/>
        </p:nvPicPr>
        <p:blipFill>
          <a:blip r:embed="rId2"/>
          <a:stretch>
            <a:fillRect/>
          </a:stretch>
        </p:blipFill>
        <p:spPr>
          <a:xfrm>
            <a:off x="1076325" y="1229736"/>
            <a:ext cx="6991350" cy="1994375"/>
          </a:xfrm>
          <a:prstGeom prst="rect">
            <a:avLst/>
          </a:prstGeom>
          <a:ln>
            <a:solidFill>
              <a:schemeClr val="tx1"/>
            </a:solidFill>
          </a:ln>
        </p:spPr>
      </p:pic>
      <p:pic>
        <p:nvPicPr>
          <p:cNvPr id="13" name="Image 12" descr="Une image contenant texte&#10;&#10;Description générée automatiquement">
            <a:extLst>
              <a:ext uri="{FF2B5EF4-FFF2-40B4-BE49-F238E27FC236}">
                <a16:creationId xmlns:a16="http://schemas.microsoft.com/office/drawing/2014/main" id="{D8C87757-3A24-1579-94C4-8BB0C7EAE669}"/>
              </a:ext>
            </a:extLst>
          </p:cNvPr>
          <p:cNvPicPr>
            <a:picLocks noChangeAspect="1"/>
          </p:cNvPicPr>
          <p:nvPr/>
        </p:nvPicPr>
        <p:blipFill>
          <a:blip r:embed="rId3"/>
          <a:stretch>
            <a:fillRect/>
          </a:stretch>
        </p:blipFill>
        <p:spPr>
          <a:xfrm>
            <a:off x="1414002" y="3299300"/>
            <a:ext cx="4313903" cy="1534800"/>
          </a:xfrm>
          <a:prstGeom prst="rect">
            <a:avLst/>
          </a:prstGeom>
          <a:ln>
            <a:solidFill>
              <a:schemeClr val="tx1"/>
            </a:solidFill>
          </a:ln>
        </p:spPr>
      </p:pic>
      <p:sp>
        <p:nvSpPr>
          <p:cNvPr id="6" name="Rectangle à coins arrondis 5"/>
          <p:cNvSpPr/>
          <p:nvPr/>
        </p:nvSpPr>
        <p:spPr>
          <a:xfrm>
            <a:off x="6296982" y="2122479"/>
            <a:ext cx="718299" cy="16813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6123734" y="2192093"/>
            <a:ext cx="346495" cy="540911"/>
          </a:xfrm>
          <a:prstGeom prst="rect">
            <a:avLst/>
          </a:prstGeom>
        </p:spPr>
      </p:pic>
    </p:spTree>
    <p:extLst>
      <p:ext uri="{BB962C8B-B14F-4D97-AF65-F5344CB8AC3E}">
        <p14:creationId xmlns:p14="http://schemas.microsoft.com/office/powerpoint/2010/main" val="647355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84"/>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(1)</a:t>
            </a:r>
            <a:endParaRPr dirty="0">
              <a:solidFill>
                <a:srgbClr val="00707F"/>
              </a:solidFill>
            </a:endParaRPr>
          </a:p>
        </p:txBody>
      </p:sp>
      <p:sp>
        <p:nvSpPr>
          <p:cNvPr id="1066" name="Google Shape;1066;p84"/>
          <p:cNvSpPr txBox="1"/>
          <p:nvPr/>
        </p:nvSpPr>
        <p:spPr>
          <a:xfrm>
            <a:off x="457200" y="1832814"/>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1) Imprimer le bordereau (</a:t>
            </a:r>
            <a:r>
              <a:rPr lang="fr-FR" sz="1800" i="1" dirty="0" err="1">
                <a:solidFill>
                  <a:schemeClr val="dk1"/>
                </a:solidFill>
                <a:latin typeface="Calibri"/>
                <a:ea typeface="Calibri"/>
                <a:cs typeface="Calibri"/>
                <a:sym typeface="Calibri"/>
              </a:rPr>
              <a:t>Print</a:t>
            </a:r>
            <a:r>
              <a:rPr lang="fr-FR" sz="1800" i="1" dirty="0">
                <a:solidFill>
                  <a:schemeClr val="dk1"/>
                </a:solidFill>
                <a:latin typeface="Calibri"/>
                <a:ea typeface="Calibri"/>
                <a:cs typeface="Calibri"/>
                <a:sym typeface="Calibri"/>
              </a:rPr>
              <a:t> slip</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067" name="Google Shape;1067;p8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132</a:t>
            </a:fld>
            <a:endParaRPr/>
          </a:p>
        </p:txBody>
      </p:sp>
      <p:pic>
        <p:nvPicPr>
          <p:cNvPr id="3" name="Image 2" descr="Une image contenant texte&#10;&#10;Description générée automatiquement">
            <a:extLst>
              <a:ext uri="{FF2B5EF4-FFF2-40B4-BE49-F238E27FC236}">
                <a16:creationId xmlns:a16="http://schemas.microsoft.com/office/drawing/2014/main" id="{FA66F310-CE6F-29F2-AF5C-BD3290DEDABD}"/>
              </a:ext>
            </a:extLst>
          </p:cNvPr>
          <p:cNvPicPr>
            <a:picLocks noChangeAspect="1"/>
          </p:cNvPicPr>
          <p:nvPr/>
        </p:nvPicPr>
        <p:blipFill>
          <a:blip r:embed="rId3"/>
          <a:stretch>
            <a:fillRect/>
          </a:stretch>
        </p:blipFill>
        <p:spPr>
          <a:xfrm>
            <a:off x="631920" y="2376512"/>
            <a:ext cx="7875539" cy="2908018"/>
          </a:xfrm>
          <a:prstGeom prst="rect">
            <a:avLst/>
          </a:prstGeom>
          <a:ln>
            <a:solidFill>
              <a:schemeClr val="tx1"/>
            </a:solidFill>
          </a:ln>
        </p:spPr>
      </p:pic>
      <p:sp>
        <p:nvSpPr>
          <p:cNvPr id="4" name="Rectangle à coins arrondis 5">
            <a:extLst>
              <a:ext uri="{FF2B5EF4-FFF2-40B4-BE49-F238E27FC236}">
                <a16:creationId xmlns:a16="http://schemas.microsoft.com/office/drawing/2014/main" id="{C1715C3A-38FA-24AB-D77F-6F054127BDA0}"/>
              </a:ext>
            </a:extLst>
          </p:cNvPr>
          <p:cNvSpPr/>
          <p:nvPr/>
        </p:nvSpPr>
        <p:spPr>
          <a:xfrm>
            <a:off x="6839907" y="3605240"/>
            <a:ext cx="718299" cy="28095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54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85"/>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(2)</a:t>
            </a:r>
            <a:endParaRPr sz="3000" b="0" i="0" dirty="0">
              <a:solidFill>
                <a:srgbClr val="00707F"/>
              </a:solidFill>
              <a:latin typeface="Calibri"/>
              <a:ea typeface="Calibri"/>
              <a:cs typeface="Calibri"/>
              <a:sym typeface="Calibri"/>
            </a:endParaRPr>
          </a:p>
        </p:txBody>
      </p:sp>
      <p:sp>
        <p:nvSpPr>
          <p:cNvPr id="1075" name="Google Shape;1075;p8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133</a:t>
            </a:fld>
            <a:endParaRPr/>
          </a:p>
        </p:txBody>
      </p:sp>
      <p:pic>
        <p:nvPicPr>
          <p:cNvPr id="1076" name="Google Shape;1076;p85" descr="C:\Users\sbayet\AppData\Local\Microsoft\Windows\INetCache\IE\BX9TDFA1\Rayons_de_la_bibliothèque_Saint-Sever_à_Rouen[1].jpg"/>
          <p:cNvPicPr preferRelativeResize="0"/>
          <p:nvPr/>
        </p:nvPicPr>
        <p:blipFill rotWithShape="1">
          <a:blip r:embed="rId3">
            <a:alphaModFix/>
          </a:blip>
          <a:srcRect/>
          <a:stretch/>
        </p:blipFill>
        <p:spPr>
          <a:xfrm>
            <a:off x="2740889" y="2673996"/>
            <a:ext cx="3657600" cy="2429256"/>
          </a:xfrm>
          <a:prstGeom prst="rect">
            <a:avLst/>
          </a:prstGeom>
          <a:noFill/>
          <a:ln w="9525" cap="flat" cmpd="sng">
            <a:solidFill>
              <a:schemeClr val="dk1"/>
            </a:solidFill>
            <a:prstDash val="solid"/>
            <a:miter lim="800000"/>
            <a:headEnd type="none" w="sm" len="sm"/>
            <a:tailEnd type="none" w="sm" len="sm"/>
          </a:ln>
        </p:spPr>
      </p:pic>
      <p:sp>
        <p:nvSpPr>
          <p:cNvPr id="1077" name="Google Shape;1077;p85"/>
          <p:cNvSpPr txBox="1"/>
          <p:nvPr/>
        </p:nvSpPr>
        <p:spPr>
          <a:xfrm>
            <a:off x="566594" y="1804678"/>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2) Aller chercher le document en rayon </a:t>
            </a:r>
            <a:endParaRPr/>
          </a:p>
        </p:txBody>
      </p:sp>
    </p:spTree>
    <p:extLst>
      <p:ext uri="{BB962C8B-B14F-4D97-AF65-F5344CB8AC3E}">
        <p14:creationId xmlns:p14="http://schemas.microsoft.com/office/powerpoint/2010/main" val="22890887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4" name="Google Shape;1084;p86"/>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200"/>
              <a:buFont typeface="Calibri"/>
              <a:buNone/>
            </a:pPr>
            <a:r>
              <a:rPr lang="fr-FR" sz="3200" b="0" i="0" dirty="0">
                <a:solidFill>
                  <a:srgbClr val="00707F"/>
                </a:solidFill>
                <a:latin typeface="Calibri"/>
                <a:ea typeface="Calibri"/>
                <a:cs typeface="Calibri"/>
                <a:sym typeface="Calibri"/>
              </a:rPr>
              <a:t>Traiter une demande de réservation sortante (3)</a:t>
            </a:r>
            <a:endParaRPr sz="3000" b="0" i="0" dirty="0">
              <a:solidFill>
                <a:srgbClr val="00707F"/>
              </a:solidFill>
              <a:latin typeface="Calibri"/>
              <a:ea typeface="Calibri"/>
              <a:cs typeface="Calibri"/>
              <a:sym typeface="Calibri"/>
            </a:endParaRPr>
          </a:p>
        </p:txBody>
      </p:sp>
      <p:sp>
        <p:nvSpPr>
          <p:cNvPr id="1085" name="Google Shape;1085;p86"/>
          <p:cNvSpPr txBox="1"/>
          <p:nvPr/>
        </p:nvSpPr>
        <p:spPr>
          <a:xfrm>
            <a:off x="609600" y="1814352"/>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 Via le menu </a:t>
            </a:r>
            <a:r>
              <a:rPr lang="fr-FR" sz="1800" i="1" dirty="0" err="1">
                <a:solidFill>
                  <a:schemeClr val="dk1"/>
                </a:solidFill>
                <a:latin typeface="Calibri"/>
                <a:ea typeface="Calibri"/>
                <a:cs typeface="Calibri"/>
                <a:sym typeface="Calibri"/>
              </a:rPr>
              <a:t>Fulfillment</a:t>
            </a:r>
            <a:r>
              <a:rPr lang="fr-FR" sz="1800" i="1"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Wingdings" panose="05000000000000000000" pitchFamily="2" charset="2"/>
              </a:rPr>
              <a:t></a:t>
            </a:r>
            <a:r>
              <a:rPr lang="fr-FR" sz="1800" i="1" dirty="0">
                <a:solidFill>
                  <a:schemeClr val="dk1"/>
                </a:solidFill>
                <a:latin typeface="Calibri"/>
                <a:ea typeface="Calibri"/>
                <a:cs typeface="Calibri"/>
                <a:sym typeface="Calibri"/>
              </a:rPr>
              <a:t>  Scan in items </a:t>
            </a:r>
            <a:r>
              <a:rPr lang="fr-FR" sz="1800" dirty="0">
                <a:solidFill>
                  <a:schemeClr val="dk1"/>
                </a:solidFill>
                <a:latin typeface="Calibri"/>
                <a:ea typeface="Calibri"/>
                <a:cs typeface="Calibri"/>
                <a:sym typeface="Calibri"/>
              </a:rPr>
              <a:t>: scanner le code-barres du document.</a:t>
            </a:r>
            <a:endParaRPr dirty="0"/>
          </a:p>
        </p:txBody>
      </p:sp>
      <p:sp>
        <p:nvSpPr>
          <p:cNvPr id="1086" name="Google Shape;1086;p8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134</a:t>
            </a:fld>
            <a:endParaRPr/>
          </a:p>
        </p:txBody>
      </p:sp>
      <p:pic>
        <p:nvPicPr>
          <p:cNvPr id="3" name="Image 2">
            <a:extLst>
              <a:ext uri="{FF2B5EF4-FFF2-40B4-BE49-F238E27FC236}">
                <a16:creationId xmlns:a16="http://schemas.microsoft.com/office/drawing/2014/main" id="{90FD3247-3E64-DE3F-3631-5A3BA579B437}"/>
              </a:ext>
            </a:extLst>
          </p:cNvPr>
          <p:cNvPicPr>
            <a:picLocks noChangeAspect="1"/>
          </p:cNvPicPr>
          <p:nvPr/>
        </p:nvPicPr>
        <p:blipFill>
          <a:blip r:embed="rId3"/>
          <a:stretch>
            <a:fillRect/>
          </a:stretch>
        </p:blipFill>
        <p:spPr>
          <a:xfrm>
            <a:off x="1231261" y="2548914"/>
            <a:ext cx="6681478" cy="2928445"/>
          </a:xfrm>
          <a:prstGeom prst="rect">
            <a:avLst/>
          </a:prstGeom>
          <a:ln>
            <a:solidFill>
              <a:schemeClr val="tx1"/>
            </a:solidFill>
          </a:ln>
        </p:spPr>
      </p:pic>
      <p:sp>
        <p:nvSpPr>
          <p:cNvPr id="4" name="Rectangle à coins arrondis 5">
            <a:extLst>
              <a:ext uri="{FF2B5EF4-FFF2-40B4-BE49-F238E27FC236}">
                <a16:creationId xmlns:a16="http://schemas.microsoft.com/office/drawing/2014/main" id="{8BD21EBC-5CAF-A81A-D402-FF49898B8687}"/>
              </a:ext>
            </a:extLst>
          </p:cNvPr>
          <p:cNvSpPr/>
          <p:nvPr/>
        </p:nvSpPr>
        <p:spPr>
          <a:xfrm>
            <a:off x="1927665" y="4445211"/>
            <a:ext cx="5355637"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8516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87"/>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(4)</a:t>
            </a:r>
            <a:endParaRPr sz="3000" b="0" i="0" dirty="0">
              <a:solidFill>
                <a:srgbClr val="00707F"/>
              </a:solidFill>
              <a:latin typeface="Calibri"/>
              <a:ea typeface="Calibri"/>
              <a:cs typeface="Calibri"/>
              <a:sym typeface="Calibri"/>
            </a:endParaRPr>
          </a:p>
        </p:txBody>
      </p:sp>
      <p:sp>
        <p:nvSpPr>
          <p:cNvPr id="1094" name="Google Shape;1094;p87"/>
          <p:cNvSpPr txBox="1"/>
          <p:nvPr/>
        </p:nvSpPr>
        <p:spPr>
          <a:xfrm>
            <a:off x="342900" y="151626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4) Mettre l’ouvrage dans l’armoire de réservation (</a:t>
            </a:r>
            <a:r>
              <a:rPr lang="fr-FR" sz="1800" i="1" dirty="0" err="1">
                <a:solidFill>
                  <a:schemeClr val="dk1"/>
                </a:solidFill>
                <a:latin typeface="Calibri"/>
                <a:ea typeface="Calibri"/>
                <a:cs typeface="Calibri"/>
                <a:sym typeface="Calibri"/>
              </a:rPr>
              <a:t>Hold</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shelf</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095" name="Google Shape;1095;p8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135</a:t>
            </a:fld>
            <a:endParaRPr/>
          </a:p>
        </p:txBody>
      </p:sp>
      <p:sp>
        <p:nvSpPr>
          <p:cNvPr id="1096" name="Google Shape;1096;p87"/>
          <p:cNvSpPr txBox="1"/>
          <p:nvPr/>
        </p:nvSpPr>
        <p:spPr>
          <a:xfrm>
            <a:off x="676275" y="3774383"/>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ou en transit vers la </a:t>
            </a:r>
            <a:r>
              <a:rPr lang="fr-FR" sz="1800" i="1">
                <a:solidFill>
                  <a:schemeClr val="dk1"/>
                </a:solidFill>
                <a:latin typeface="Calibri"/>
                <a:ea typeface="Calibri"/>
                <a:cs typeface="Calibri"/>
                <a:sym typeface="Calibri"/>
              </a:rPr>
              <a:t>pick up location</a:t>
            </a:r>
            <a:endParaRPr sz="180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0109A768-065C-AC0D-2740-FFC2E160D85B}"/>
              </a:ext>
            </a:extLst>
          </p:cNvPr>
          <p:cNvPicPr>
            <a:picLocks noChangeAspect="1"/>
          </p:cNvPicPr>
          <p:nvPr/>
        </p:nvPicPr>
        <p:blipFill>
          <a:blip r:embed="rId3"/>
          <a:stretch>
            <a:fillRect/>
          </a:stretch>
        </p:blipFill>
        <p:spPr>
          <a:xfrm>
            <a:off x="409353" y="2097171"/>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D5309EEA-A99D-4FBE-318C-FF004921FD46}"/>
              </a:ext>
            </a:extLst>
          </p:cNvPr>
          <p:cNvSpPr/>
          <p:nvPr/>
        </p:nvSpPr>
        <p:spPr>
          <a:xfrm>
            <a:off x="1905167" y="2761772"/>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0F114C62-3521-0295-970D-FF1591F299B2}"/>
              </a:ext>
            </a:extLst>
          </p:cNvPr>
          <p:cNvPicPr>
            <a:picLocks noChangeAspect="1"/>
          </p:cNvPicPr>
          <p:nvPr/>
        </p:nvPicPr>
        <p:blipFill>
          <a:blip r:embed="rId4"/>
          <a:stretch>
            <a:fillRect/>
          </a:stretch>
        </p:blipFill>
        <p:spPr>
          <a:xfrm>
            <a:off x="409353" y="4348939"/>
            <a:ext cx="8325293" cy="1246927"/>
          </a:xfrm>
          <a:prstGeom prst="rect">
            <a:avLst/>
          </a:prstGeom>
          <a:ln>
            <a:solidFill>
              <a:schemeClr val="tx1"/>
            </a:solidFill>
          </a:ln>
        </p:spPr>
      </p:pic>
      <p:sp>
        <p:nvSpPr>
          <p:cNvPr id="9" name="Rectangle à coins arrondis 5">
            <a:extLst>
              <a:ext uri="{FF2B5EF4-FFF2-40B4-BE49-F238E27FC236}">
                <a16:creationId xmlns:a16="http://schemas.microsoft.com/office/drawing/2014/main" id="{8DC1DB84-D31A-B844-260D-561B7CC89ED9}"/>
              </a:ext>
            </a:extLst>
          </p:cNvPr>
          <p:cNvSpPr/>
          <p:nvPr/>
        </p:nvSpPr>
        <p:spPr>
          <a:xfrm>
            <a:off x="1894534" y="4993668"/>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346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5" name="Google Shape;1105;p88"/>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entrante</a:t>
            </a:r>
            <a:endParaRPr sz="3000" b="0" i="0" dirty="0">
              <a:solidFill>
                <a:srgbClr val="00707F"/>
              </a:solidFill>
              <a:latin typeface="Calibri"/>
              <a:ea typeface="Calibri"/>
              <a:cs typeface="Calibri"/>
              <a:sym typeface="Calibri"/>
            </a:endParaRPr>
          </a:p>
        </p:txBody>
      </p:sp>
      <p:sp>
        <p:nvSpPr>
          <p:cNvPr id="1106" name="Google Shape;1106;p88"/>
          <p:cNvSpPr txBox="1"/>
          <p:nvPr/>
        </p:nvSpPr>
        <p:spPr>
          <a:xfrm>
            <a:off x="487219" y="606754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L’usager reçoit automatiquement un mail lorsque son document est en </a:t>
            </a:r>
            <a:r>
              <a:rPr lang="fr-FR" sz="1800" i="1">
                <a:solidFill>
                  <a:schemeClr val="dk1"/>
                </a:solidFill>
                <a:latin typeface="Calibri"/>
                <a:ea typeface="Calibri"/>
                <a:cs typeface="Calibri"/>
                <a:sym typeface="Calibri"/>
              </a:rPr>
              <a:t>Hold shelf</a:t>
            </a:r>
            <a:endParaRPr sz="1800" i="1">
              <a:solidFill>
                <a:schemeClr val="dk1"/>
              </a:solidFill>
              <a:latin typeface="Calibri"/>
              <a:ea typeface="Calibri"/>
              <a:cs typeface="Calibri"/>
              <a:sym typeface="Calibri"/>
            </a:endParaRPr>
          </a:p>
        </p:txBody>
      </p:sp>
      <p:sp>
        <p:nvSpPr>
          <p:cNvPr id="1107" name="Google Shape;1107;p8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136</a:t>
            </a:fld>
            <a:endParaRPr/>
          </a:p>
        </p:txBody>
      </p:sp>
      <p:sp>
        <p:nvSpPr>
          <p:cNvPr id="1109" name="Google Shape;1109;p88"/>
          <p:cNvSpPr txBox="1"/>
          <p:nvPr/>
        </p:nvSpPr>
        <p:spPr>
          <a:xfrm>
            <a:off x="487219" y="1430744"/>
            <a:ext cx="822498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Quand un document arrive d’une autre bibliothèque (normalement avec son bordereau), il faut effectuer un </a:t>
            </a:r>
            <a:r>
              <a:rPr lang="fr-FR" sz="1800" i="1" dirty="0">
                <a:solidFill>
                  <a:schemeClr val="dk1"/>
                </a:solidFill>
                <a:latin typeface="Calibri"/>
                <a:ea typeface="Calibri"/>
                <a:cs typeface="Calibri"/>
                <a:sym typeface="Calibri"/>
              </a:rPr>
              <a:t>Scan in Item </a:t>
            </a:r>
            <a:r>
              <a:rPr lang="fr-FR" sz="1800" dirty="0">
                <a:solidFill>
                  <a:schemeClr val="dk1"/>
                </a:solidFill>
                <a:latin typeface="Calibri"/>
                <a:ea typeface="Calibri"/>
                <a:cs typeface="Calibri"/>
                <a:sym typeface="Calibri"/>
              </a:rPr>
              <a:t>et placer le document</a:t>
            </a:r>
            <a:r>
              <a:rPr lang="fr-FR" sz="1800" i="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sur l’armoire de réservation</a:t>
            </a:r>
            <a:endParaRPr sz="1800" dirty="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28F94CF0-7456-11CC-309F-D9D99D2D6B2B}"/>
              </a:ext>
            </a:extLst>
          </p:cNvPr>
          <p:cNvPicPr>
            <a:picLocks noChangeAspect="1"/>
          </p:cNvPicPr>
          <p:nvPr/>
        </p:nvPicPr>
        <p:blipFill>
          <a:blip r:embed="rId3"/>
          <a:stretch>
            <a:fillRect/>
          </a:stretch>
        </p:blipFill>
        <p:spPr>
          <a:xfrm>
            <a:off x="1566049" y="2480084"/>
            <a:ext cx="6011901" cy="3052195"/>
          </a:xfrm>
          <a:prstGeom prst="rect">
            <a:avLst/>
          </a:prstGeom>
          <a:ln>
            <a:solidFill>
              <a:schemeClr val="tx1"/>
            </a:solidFill>
          </a:ln>
        </p:spPr>
      </p:pic>
      <p:sp>
        <p:nvSpPr>
          <p:cNvPr id="4" name="Rectangle à coins arrondis 5">
            <a:extLst>
              <a:ext uri="{FF2B5EF4-FFF2-40B4-BE49-F238E27FC236}">
                <a16:creationId xmlns:a16="http://schemas.microsoft.com/office/drawing/2014/main" id="{C8CC41CC-B4ED-D3D6-649A-5A27A355236B}"/>
              </a:ext>
            </a:extLst>
          </p:cNvPr>
          <p:cNvSpPr/>
          <p:nvPr/>
        </p:nvSpPr>
        <p:spPr>
          <a:xfrm>
            <a:off x="1927666" y="4402678"/>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0050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Cas</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Physical Request</a:t>
            </a:r>
            <a:r>
              <a:rPr lang="en-US" sz="2800" dirty="0">
                <a:solidFill>
                  <a:srgbClr val="00707F"/>
                </a:solidFill>
              </a:rPr>
              <a:t> pour </a:t>
            </a:r>
            <a:r>
              <a:rPr lang="en-US" sz="2800" dirty="0" err="1">
                <a:solidFill>
                  <a:srgbClr val="00707F"/>
                </a:solidFill>
              </a:rPr>
              <a:t>une</a:t>
            </a:r>
            <a:r>
              <a:rPr lang="en-US" sz="2800" dirty="0">
                <a:solidFill>
                  <a:srgbClr val="00707F"/>
                </a:solidFill>
              </a:rPr>
              <a:t> </a:t>
            </a:r>
            <a:r>
              <a:rPr lang="en-US" sz="2800" dirty="0" err="1">
                <a:solidFill>
                  <a:srgbClr val="00707F"/>
                </a:solidFill>
              </a:rPr>
              <a:t>demande</a:t>
            </a:r>
            <a:r>
              <a:rPr lang="en-US" sz="2800" dirty="0">
                <a:solidFill>
                  <a:srgbClr val="00707F"/>
                </a:solidFill>
              </a:rPr>
              <a:t> de PIB (</a:t>
            </a:r>
            <a:r>
              <a:rPr lang="en-US" sz="2800" i="1" dirty="0">
                <a:solidFill>
                  <a:srgbClr val="00707F"/>
                </a:solidFill>
              </a:rPr>
              <a:t>lending request</a:t>
            </a:r>
            <a:r>
              <a:rPr lang="en-US" sz="2800" dirty="0">
                <a:solidFill>
                  <a:srgbClr val="00707F"/>
                </a:solidFill>
              </a:rPr>
              <a:t>)</a:t>
            </a:r>
            <a:endParaRPr lang="en-US" sz="2800" i="1" dirty="0">
              <a:solidFill>
                <a:srgbClr val="00707F"/>
              </a:solidFill>
            </a:endParaRPr>
          </a:p>
        </p:txBody>
      </p:sp>
      <p:sp>
        <p:nvSpPr>
          <p:cNvPr id="3" name="Espace réservé du contenu 2"/>
          <p:cNvSpPr>
            <a:spLocks noGrp="1"/>
          </p:cNvSpPr>
          <p:nvPr>
            <p:ph idx="1"/>
          </p:nvPr>
        </p:nvSpPr>
        <p:spPr>
          <a:xfrm>
            <a:off x="457200" y="1304925"/>
            <a:ext cx="8229600" cy="5219700"/>
          </a:xfrm>
        </p:spPr>
        <p:txBody>
          <a:bodyPr>
            <a:normAutofit/>
          </a:bodyPr>
          <a:lstStyle/>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SzPct val="10000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964" y="1791494"/>
            <a:ext cx="3887621" cy="2300288"/>
          </a:xfrm>
          <a:prstGeom prst="rect">
            <a:avLst/>
          </a:prstGeom>
          <a:ln>
            <a:solidFill>
              <a:schemeClr val="tx1"/>
            </a:solidFill>
          </a:ln>
        </p:spPr>
      </p:pic>
      <p:sp>
        <p:nvSpPr>
          <p:cNvPr id="9" name="Rectangle à coins arrondis 8"/>
          <p:cNvSpPr/>
          <p:nvPr/>
        </p:nvSpPr>
        <p:spPr>
          <a:xfrm>
            <a:off x="4064863" y="2605881"/>
            <a:ext cx="2876550" cy="2286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p:cNvSpPr txBox="1"/>
          <p:nvPr/>
        </p:nvSpPr>
        <p:spPr>
          <a:xfrm>
            <a:off x="3083451" y="4966834"/>
            <a:ext cx="2885470" cy="1754326"/>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err="1">
                <a:ln>
                  <a:noFill/>
                </a:ln>
                <a:solidFill>
                  <a:prstClr val="black"/>
                </a:solidFill>
                <a:effectLst/>
                <a:uLnTx/>
                <a:uFillTx/>
                <a:latin typeface="Calibri" panose="020F0502020204030204"/>
                <a:ea typeface="+mn-ea"/>
                <a:cs typeface="+mn-cs"/>
              </a:rPr>
              <a:t>ULiège</a:t>
            </a: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 Library | Santé - CHU</a:t>
            </a:r>
            <a:b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Service PIB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Quartier Hôpital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Avenue de l’Hôpital, 11</a:t>
            </a:r>
            <a:b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4000 Liège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Bât. B34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619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89"/>
          <p:cNvSpPr txBox="1"/>
          <p:nvPr/>
        </p:nvSpPr>
        <p:spPr>
          <a:xfrm>
            <a:off x="457200" y="532400"/>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Comment voyagent les documents?</a:t>
            </a:r>
            <a:endParaRPr dirty="0">
              <a:solidFill>
                <a:srgbClr val="00707F"/>
              </a:solidFill>
            </a:endParaRPr>
          </a:p>
        </p:txBody>
      </p:sp>
      <p:sp>
        <p:nvSpPr>
          <p:cNvPr id="1116" name="Google Shape;1116;p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138</a:t>
            </a:fld>
            <a:endParaRPr/>
          </a:p>
        </p:txBody>
      </p:sp>
      <p:sp>
        <p:nvSpPr>
          <p:cNvPr id="1117" name="Google Shape;1117;p89"/>
          <p:cNvSpPr txBox="1"/>
          <p:nvPr/>
        </p:nvSpPr>
        <p:spPr>
          <a:xfrm>
            <a:off x="461820" y="2085177"/>
            <a:ext cx="822498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dirty="0">
                <a:solidFill>
                  <a:schemeClr val="dk1"/>
                </a:solidFill>
                <a:latin typeface="Calibri"/>
                <a:ea typeface="Calibri"/>
                <a:cs typeface="Calibri"/>
                <a:sym typeface="Calibri"/>
              </a:rPr>
              <a:t>Par courrier interne</a:t>
            </a:r>
            <a:endParaRPr b="1" dirty="0"/>
          </a:p>
          <a:p>
            <a:pPr lvl="0"/>
            <a:r>
              <a:rPr lang="fr-FR" sz="2000" dirty="0">
                <a:solidFill>
                  <a:schemeClr val="dk1"/>
                </a:solidFill>
                <a:latin typeface="Calibri"/>
                <a:ea typeface="Calibri"/>
                <a:cs typeface="Calibri"/>
                <a:sym typeface="Calibri"/>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X </a:t>
            </a:r>
            <a:r>
              <a:rPr lang="fr-BE" sz="2000" dirty="0">
                <a:solidFill>
                  <a:schemeClr val="tx1"/>
                </a:solidFill>
                <a:sym typeface="Wingdings" panose="05000000000000000000" pitchFamily="2" charset="2"/>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Y (sauf Arlon)</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2000" b="1" dirty="0">
                <a:solidFill>
                  <a:schemeClr val="dk1"/>
                </a:solidFill>
                <a:latin typeface="Calibri"/>
                <a:ea typeface="Calibri"/>
                <a:cs typeface="Calibri"/>
                <a:sym typeface="Calibri"/>
              </a:rPr>
              <a:t>Par courrier externe </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bpost</a:t>
            </a:r>
            <a:r>
              <a:rPr lang="fr-FR" sz="2000" dirty="0">
                <a:solidFill>
                  <a:schemeClr val="dk1"/>
                </a:solidFill>
                <a:latin typeface="Calibri"/>
                <a:ea typeface="Calibri"/>
                <a:cs typeface="Calibri"/>
                <a:sym typeface="Calibri"/>
              </a:rPr>
              <a:t>)</a:t>
            </a:r>
            <a:endParaRPr dirty="0"/>
          </a:p>
          <a:p>
            <a:pPr lvl="0"/>
            <a:r>
              <a:rPr lang="fr-FR" sz="2000" dirty="0">
                <a:solidFill>
                  <a:schemeClr val="dk1"/>
                </a:solidFill>
                <a:latin typeface="Calibri"/>
                <a:ea typeface="Calibri"/>
                <a:cs typeface="Calibri"/>
                <a:sym typeface="Calibri"/>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X </a:t>
            </a:r>
            <a:r>
              <a:rPr lang="fr-BE" sz="2000" dirty="0">
                <a:solidFill>
                  <a:schemeClr val="tx1"/>
                </a:solidFill>
                <a:sym typeface="Wingdings" panose="05000000000000000000" pitchFamily="2" charset="2"/>
              </a:rPr>
              <a:t> </a:t>
            </a:r>
            <a:r>
              <a:rPr lang="fr-FR" sz="2000" dirty="0">
                <a:solidFill>
                  <a:schemeClr val="dk1"/>
                </a:solidFill>
                <a:latin typeface="Calibri"/>
                <a:ea typeface="Calibri"/>
                <a:cs typeface="Calibri"/>
                <a:sym typeface="Calibri"/>
              </a:rPr>
              <a:t>Arlon (frais à charge de la bibliothèque et non du lecteur !)</a:t>
            </a:r>
            <a:endParaRPr dirty="0"/>
          </a:p>
          <a:p>
            <a:pPr marL="0" marR="0" lvl="0" indent="0" algn="l" rtl="0">
              <a:spcBef>
                <a:spcPts val="0"/>
              </a:spcBef>
              <a:spcAft>
                <a:spcPts val="0"/>
              </a:spcAft>
              <a:buNone/>
            </a:pPr>
            <a:endParaRPr sz="18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583684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870" y="4716148"/>
            <a:ext cx="6186998" cy="567349"/>
          </a:xfrm>
        </p:spPr>
        <p:txBody>
          <a:bodyPr>
            <a:normAutofit fontScale="90000"/>
          </a:bodyPr>
          <a:lstStyle/>
          <a:p>
            <a:pPr lvl="0"/>
            <a:r>
              <a:rPr lang="fr-BE" dirty="0">
                <a:solidFill>
                  <a:srgbClr val="00707F"/>
                </a:solidFill>
              </a:rPr>
              <a:t>Les </a:t>
            </a:r>
            <a:r>
              <a:rPr lang="fr-BE" i="1" dirty="0">
                <a:solidFill>
                  <a:srgbClr val="00707F"/>
                </a:solidFill>
              </a:rPr>
              <a:t>Patron </a:t>
            </a:r>
            <a:r>
              <a:rPr lang="fr-BE" i="1" dirty="0" err="1">
                <a:solidFill>
                  <a:srgbClr val="00707F"/>
                </a:solidFill>
              </a:rPr>
              <a:t>digitization</a:t>
            </a:r>
            <a:r>
              <a:rPr lang="fr-BE" i="1" dirty="0">
                <a:solidFill>
                  <a:srgbClr val="00707F"/>
                </a:solidFill>
              </a:rPr>
              <a:t> </a:t>
            </a:r>
            <a:r>
              <a:rPr lang="fr-BE" i="1" dirty="0" err="1">
                <a:solidFill>
                  <a:srgbClr val="00707F"/>
                </a:solidFill>
              </a:rPr>
              <a:t>requests</a:t>
            </a:r>
            <a:endParaRPr lang="en-US" i="1" dirty="0">
              <a:solidFill>
                <a:srgbClr val="00707F"/>
              </a:solidFill>
            </a:endParaRPr>
          </a:p>
        </p:txBody>
      </p:sp>
    </p:spTree>
    <p:extLst>
      <p:ext uri="{BB962C8B-B14F-4D97-AF65-F5344CB8AC3E}">
        <p14:creationId xmlns:p14="http://schemas.microsoft.com/office/powerpoint/2010/main" val="374740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28"/>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dirty="0"/>
              <a:t>Trier et filtrer</a:t>
            </a:r>
            <a:endParaRPr dirty="0"/>
          </a:p>
        </p:txBody>
      </p:sp>
      <p:sp>
        <p:nvSpPr>
          <p:cNvPr id="331" name="Google Shape;331;p128"/>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165735" lvl="0" indent="0" algn="l" rtl="0">
              <a:lnSpc>
                <a:spcPct val="100000"/>
              </a:lnSpc>
              <a:spcBef>
                <a:spcPts val="360"/>
              </a:spcBef>
              <a:spcAft>
                <a:spcPts val="0"/>
              </a:spcAft>
              <a:buSzPts val="1650"/>
              <a:buNone/>
            </a:pPr>
            <a:r>
              <a:rPr lang="fr-FR" sz="2200" dirty="0"/>
              <a:t>Dans la plupart des pages d’Alma, possibilité de filtrer et de trier :</a:t>
            </a:r>
            <a:endParaRPr dirty="0"/>
          </a:p>
        </p:txBody>
      </p:sp>
      <p:sp>
        <p:nvSpPr>
          <p:cNvPr id="332" name="Google Shape;332;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14</a:t>
            </a:fld>
            <a:endParaRPr/>
          </a:p>
        </p:txBody>
      </p:sp>
      <p:pic>
        <p:nvPicPr>
          <p:cNvPr id="3" name="Image 2">
            <a:extLst>
              <a:ext uri="{FF2B5EF4-FFF2-40B4-BE49-F238E27FC236}">
                <a16:creationId xmlns:a16="http://schemas.microsoft.com/office/drawing/2014/main" id="{78751542-DA3C-4C51-B3EB-952DE6539AF9}"/>
              </a:ext>
            </a:extLst>
          </p:cNvPr>
          <p:cNvPicPr>
            <a:picLocks noChangeAspect="1"/>
          </p:cNvPicPr>
          <p:nvPr/>
        </p:nvPicPr>
        <p:blipFill>
          <a:blip r:embed="rId3"/>
          <a:stretch>
            <a:fillRect/>
          </a:stretch>
        </p:blipFill>
        <p:spPr>
          <a:xfrm>
            <a:off x="307041" y="2225003"/>
            <a:ext cx="8529918" cy="3269134"/>
          </a:xfrm>
          <a:prstGeom prst="rect">
            <a:avLst/>
          </a:prstGeom>
          <a:ln w="9525">
            <a:solidFill>
              <a:schemeClr val="tx1"/>
            </a:solidFill>
          </a:ln>
        </p:spPr>
      </p:pic>
      <p:sp>
        <p:nvSpPr>
          <p:cNvPr id="334" name="Google Shape;334;p128"/>
          <p:cNvSpPr/>
          <p:nvPr/>
        </p:nvSpPr>
        <p:spPr>
          <a:xfrm>
            <a:off x="457200" y="3960567"/>
            <a:ext cx="1339913"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p128"/>
          <p:cNvSpPr txBox="1"/>
          <p:nvPr/>
        </p:nvSpPr>
        <p:spPr>
          <a:xfrm>
            <a:off x="1797113" y="3652790"/>
            <a:ext cx="97671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sym typeface="Arial"/>
              </a:rPr>
              <a:t>Filtre</a:t>
            </a:r>
            <a:endParaRPr dirty="0">
              <a:solidFill>
                <a:srgbClr val="C00000"/>
              </a:solidFill>
            </a:endParaRPr>
          </a:p>
        </p:txBody>
      </p:sp>
      <p:sp>
        <p:nvSpPr>
          <p:cNvPr id="335" name="Google Shape;335;p128"/>
          <p:cNvSpPr/>
          <p:nvPr/>
        </p:nvSpPr>
        <p:spPr>
          <a:xfrm>
            <a:off x="2773823" y="4167306"/>
            <a:ext cx="685046"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p128"/>
          <p:cNvSpPr txBox="1"/>
          <p:nvPr/>
        </p:nvSpPr>
        <p:spPr>
          <a:xfrm>
            <a:off x="3378416" y="3859570"/>
            <a:ext cx="46122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sym typeface="Arial"/>
              </a:rPr>
              <a:t>Tri</a:t>
            </a:r>
            <a:endParaRPr dirty="0">
              <a:solidFill>
                <a:srgbClr val="C000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a:t>Une </a:t>
            </a:r>
            <a:r>
              <a:rPr lang="en-US" i="1" dirty="0"/>
              <a:t>Patron digitization request </a:t>
            </a:r>
            <a:r>
              <a:rPr lang="en-US" dirty="0" err="1"/>
              <a:t>est</a:t>
            </a:r>
            <a:r>
              <a:rPr lang="en-US" dirty="0"/>
              <a:t> la </a:t>
            </a:r>
            <a:r>
              <a:rPr lang="en-US" dirty="0" err="1"/>
              <a:t>demande</a:t>
            </a:r>
            <a:r>
              <a:rPr lang="en-US" dirty="0"/>
              <a:t> de </a:t>
            </a:r>
            <a:r>
              <a:rPr lang="en-US" dirty="0" err="1"/>
              <a:t>numérisation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marL="0" indent="0">
              <a:buNone/>
            </a:pPr>
            <a:endParaRPr kumimoji="0" lang="en-US" b="0" i="0" u="none" strike="noStrike" kern="0" cap="none" spc="0" normalizeH="0" baseline="0" noProof="0" dirty="0">
              <a:ln>
                <a:noFill/>
              </a:ln>
              <a:solidFill>
                <a:srgbClr val="000000"/>
              </a:solidFill>
              <a:effectLst/>
              <a:uLnTx/>
              <a:uFillTx/>
              <a:latin typeface="Calibri"/>
              <a:ea typeface="Calibri"/>
              <a:cs typeface="Calibri"/>
              <a:sym typeface="Calibri"/>
            </a:endParaRPr>
          </a:p>
          <a:p>
            <a:pPr lvl="1">
              <a:buFont typeface="Wingdings" panose="05000000000000000000" pitchFamily="2" charset="2"/>
              <a:buChar char="Ø"/>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le lecteur, depuis les Collections ULiège</a:t>
            </a:r>
            <a:endParaRPr lang="fr-FR" sz="1200" kern="0" dirty="0">
              <a:solidFill>
                <a:srgbClr val="000000"/>
              </a:solidFill>
              <a:latin typeface="Arial"/>
              <a:cs typeface="Arial"/>
              <a:sym typeface="Arial"/>
            </a:endParaRPr>
          </a:p>
          <a:p>
            <a:pPr lvl="1">
              <a:buFont typeface="Wingdings" panose="05000000000000000000" pitchFamily="2" charset="2"/>
              <a:buChar char="Ø"/>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un documentaliste, pour le lecteur, depuis Alma</a:t>
            </a:r>
            <a:endParaRPr lang="en-US" dirty="0"/>
          </a:p>
          <a:p>
            <a:pPr marL="0" indent="0">
              <a:buSzPct val="100000"/>
              <a:buNone/>
            </a:pPr>
            <a:endParaRPr lang="en-US" dirty="0"/>
          </a:p>
          <a:p>
            <a:pPr marL="0" indent="0">
              <a:buSzPct val="100000"/>
              <a:buNone/>
            </a:pPr>
            <a:r>
              <a:rPr lang="en-US" dirty="0"/>
              <a:t>Pour des raisons de droits </a:t>
            </a:r>
            <a:r>
              <a:rPr lang="en-US" dirty="0" err="1"/>
              <a:t>d’auteur</a:t>
            </a:r>
            <a:r>
              <a:rPr lang="en-US" dirty="0"/>
              <a:t>, </a:t>
            </a:r>
            <a:r>
              <a:rPr lang="en-US" dirty="0" err="1"/>
              <a:t>seules</a:t>
            </a:r>
            <a:r>
              <a:rPr lang="en-US" dirty="0"/>
              <a:t> les </a:t>
            </a:r>
            <a:r>
              <a:rPr lang="en-US" dirty="0" err="1"/>
              <a:t>numérisations</a:t>
            </a:r>
            <a:r>
              <a:rPr lang="en-US" dirty="0"/>
              <a:t> </a:t>
            </a:r>
            <a:r>
              <a:rPr lang="en-US" dirty="0" err="1"/>
              <a:t>partielles</a:t>
            </a:r>
            <a:r>
              <a:rPr lang="en-US" dirty="0"/>
              <a:t> (</a:t>
            </a:r>
            <a:r>
              <a:rPr lang="en-US" dirty="0" err="1"/>
              <a:t>chapitres</a:t>
            </a:r>
            <a:r>
              <a:rPr lang="en-US" dirty="0"/>
              <a:t> de livres, articles de </a:t>
            </a:r>
            <a:r>
              <a:rPr lang="en-US" dirty="0" err="1"/>
              <a:t>périodiques</a:t>
            </a:r>
            <a:r>
              <a:rPr lang="en-US" dirty="0"/>
              <a:t>) </a:t>
            </a:r>
            <a:r>
              <a:rPr lang="en-US" dirty="0" err="1"/>
              <a:t>sont</a:t>
            </a:r>
            <a:r>
              <a:rPr lang="en-US" dirty="0"/>
              <a:t> </a:t>
            </a:r>
            <a:r>
              <a:rPr lang="en-US" dirty="0" err="1"/>
              <a:t>autorisées</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5373475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2600" dirty="0">
                <a:solidFill>
                  <a:srgbClr val="00707F"/>
                </a:solidFill>
              </a:rPr>
              <a:t>Documents pouvant faire l’objet d’une </a:t>
            </a:r>
            <a:r>
              <a:rPr lang="fr-BE" sz="2600" i="1" dirty="0" err="1">
                <a:solidFill>
                  <a:srgbClr val="00707F"/>
                </a:solidFill>
              </a:rPr>
              <a:t>Digitization</a:t>
            </a:r>
            <a:r>
              <a:rPr lang="fr-BE" sz="2600" i="1" dirty="0">
                <a:solidFill>
                  <a:srgbClr val="00707F"/>
                </a:solidFill>
              </a:rPr>
              <a:t> </a:t>
            </a:r>
            <a:r>
              <a:rPr lang="fr-BE" sz="2600" i="1" dirty="0" err="1">
                <a:solidFill>
                  <a:srgbClr val="00707F"/>
                </a:solidFill>
              </a:rPr>
              <a:t>Request</a:t>
            </a:r>
            <a:endParaRPr lang="en-US" sz="2600" dirty="0">
              <a:solidFill>
                <a:srgbClr val="00707F"/>
              </a:solidFill>
            </a:endParaRPr>
          </a:p>
        </p:txBody>
      </p:sp>
      <p:sp>
        <p:nvSpPr>
          <p:cNvPr id="3" name="Espace réservé du contenu 2"/>
          <p:cNvSpPr>
            <a:spLocks noGrp="1"/>
          </p:cNvSpPr>
          <p:nvPr>
            <p:ph idx="1"/>
          </p:nvPr>
        </p:nvSpPr>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Font typeface="Arial" panose="020B0604020202020204" pitchFamily="34" charset="0"/>
              <a:buChar char="•"/>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Font typeface="Arial" panose="020B0604020202020204" pitchFamily="34" charset="0"/>
              <a:buChar char="•"/>
            </a:pPr>
            <a:r>
              <a:rPr lang="en-US" dirty="0" err="1"/>
              <a:t>Emprunt</a:t>
            </a:r>
            <a:r>
              <a:rPr lang="en-US" dirty="0"/>
              <a:t> normal (</a:t>
            </a:r>
            <a:r>
              <a:rPr lang="en-US" i="1" dirty="0"/>
              <a:t>Regular</a:t>
            </a:r>
            <a:r>
              <a:rPr lang="en-US" dirty="0"/>
              <a:t>)</a:t>
            </a:r>
            <a:endParaRPr lang="en-US" i="1" dirty="0"/>
          </a:p>
          <a:p>
            <a:pPr lvl="1">
              <a:buFont typeface="Arial" panose="020B0604020202020204" pitchFamily="34" charset="0"/>
              <a:buChar char="•"/>
            </a:pPr>
            <a:r>
              <a:rPr lang="en-US" dirty="0"/>
              <a:t>Consultable sur </a:t>
            </a:r>
            <a:r>
              <a:rPr lang="en-US" dirty="0" err="1"/>
              <a:t>demande</a:t>
            </a:r>
            <a:r>
              <a:rPr lang="en-US" dirty="0"/>
              <a:t> (</a:t>
            </a:r>
            <a:r>
              <a:rPr lang="en-US" i="1" dirty="0"/>
              <a:t>Storage</a:t>
            </a:r>
            <a:r>
              <a:rPr lang="en-US" dirty="0"/>
              <a:t>)</a:t>
            </a:r>
            <a:endParaRPr lang="en-US" i="1" dirty="0"/>
          </a:p>
          <a:p>
            <a:pPr lvl="1">
              <a:buFont typeface="Arial" panose="020B0604020202020204" pitchFamily="34" charset="0"/>
              <a:buChar char="•"/>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Font typeface="Arial" panose="020B0604020202020204" pitchFamily="34" charset="0"/>
              <a:buChar char="•"/>
            </a:pPr>
            <a:r>
              <a:rPr lang="en-US" dirty="0" err="1"/>
              <a:t>Emprunt</a:t>
            </a:r>
            <a:r>
              <a:rPr lang="en-US" dirty="0"/>
              <a:t> un jour (</a:t>
            </a:r>
            <a:r>
              <a:rPr lang="en-US" i="1" dirty="0"/>
              <a:t>Limited</a:t>
            </a:r>
            <a:r>
              <a:rPr lang="en-US" dirty="0"/>
              <a:t>)</a:t>
            </a:r>
            <a:endParaRPr lang="en-US" i="1" dirty="0"/>
          </a:p>
          <a:p>
            <a:pPr lvl="1">
              <a:buFont typeface="Arial" panose="020B0604020202020204" pitchFamily="34" charset="0"/>
              <a:buChar char="•"/>
            </a:pPr>
            <a:r>
              <a:rPr lang="en-US" dirty="0" err="1"/>
              <a:t>Graulich</a:t>
            </a:r>
            <a:r>
              <a:rPr lang="en-US" dirty="0"/>
              <a:t> – Salle de lecture (</a:t>
            </a:r>
            <a:r>
              <a:rPr lang="en-US" i="1" dirty="0" err="1"/>
              <a:t>GraulichSL</a:t>
            </a:r>
            <a:r>
              <a:rPr lang="en-US" dirty="0"/>
              <a:t>)</a:t>
            </a:r>
            <a:endParaRPr lang="en-US" i="1" dirty="0"/>
          </a:p>
          <a:p>
            <a:pPr lvl="1">
              <a:buFont typeface="Arial" panose="020B0604020202020204" pitchFamily="34" charset="0"/>
              <a:buChar char="•"/>
            </a:pPr>
            <a:r>
              <a:rPr lang="en-US" dirty="0" err="1"/>
              <a:t>Magasin</a:t>
            </a:r>
            <a:r>
              <a:rPr lang="en-US" dirty="0"/>
              <a:t> à livres – Section B Storage (</a:t>
            </a:r>
            <a:r>
              <a:rPr lang="en-US" i="1" dirty="0" err="1"/>
              <a:t>MalCons</a:t>
            </a:r>
            <a:r>
              <a:rPr lang="en-US" dirty="0"/>
              <a:t>)</a:t>
            </a:r>
          </a:p>
          <a:p>
            <a:pPr lvl="1">
              <a:buFont typeface="Arial" panose="020B0604020202020204" pitchFamily="34" charset="0"/>
              <a:buChar char="•"/>
            </a:pPr>
            <a:r>
              <a:rPr lang="en-US" i="1" dirty="0"/>
              <a:t>Is </a:t>
            </a:r>
            <a:r>
              <a:rPr lang="en-US" i="1" dirty="0" err="1"/>
              <a:t>Digitizable</a:t>
            </a:r>
            <a:endParaRPr lang="en-US" i="1" dirty="0"/>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 (</a:t>
            </a:r>
            <a:r>
              <a:rPr lang="en-US" i="1" dirty="0"/>
              <a:t>No Loan – OK Request</a:t>
            </a:r>
            <a:r>
              <a:rPr lang="en-US" dirty="0"/>
              <a:t>)</a:t>
            </a:r>
          </a:p>
          <a:p>
            <a:pPr lvl="1"/>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7817951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300" dirty="0">
                <a:solidFill>
                  <a:srgbClr val="00707F"/>
                </a:solidFill>
              </a:rPr>
              <a:t>Documents </a:t>
            </a:r>
            <a:r>
              <a:rPr lang="en-US" sz="2300" dirty="0">
                <a:solidFill>
                  <a:srgbClr val="FF0000"/>
                </a:solidFill>
              </a:rPr>
              <a:t>ne</a:t>
            </a:r>
            <a:r>
              <a:rPr lang="en-US" sz="2300" dirty="0">
                <a:solidFill>
                  <a:srgbClr val="00707F"/>
                </a:solidFill>
              </a:rPr>
              <a:t> </a:t>
            </a:r>
            <a:r>
              <a:rPr lang="en-US" sz="2300" dirty="0" err="1">
                <a:solidFill>
                  <a:srgbClr val="00707F"/>
                </a:solidFill>
              </a:rPr>
              <a:t>pouvant</a:t>
            </a:r>
            <a:r>
              <a:rPr lang="en-US" sz="2300" dirty="0">
                <a:solidFill>
                  <a:srgbClr val="00707F"/>
                </a:solidFill>
              </a:rPr>
              <a:t> </a:t>
            </a:r>
            <a:r>
              <a:rPr lang="en-US" sz="2300" dirty="0">
                <a:solidFill>
                  <a:srgbClr val="FF0000"/>
                </a:solidFill>
              </a:rPr>
              <a:t>pas</a:t>
            </a:r>
            <a:r>
              <a:rPr lang="en-US" sz="2300" dirty="0">
                <a:solidFill>
                  <a:srgbClr val="00707F"/>
                </a:solidFill>
              </a:rPr>
              <a:t> faire </a:t>
            </a:r>
            <a:r>
              <a:rPr lang="en-US" sz="2300" dirty="0" err="1">
                <a:solidFill>
                  <a:srgbClr val="00707F"/>
                </a:solidFill>
              </a:rPr>
              <a:t>l’objet</a:t>
            </a:r>
            <a:r>
              <a:rPr lang="en-US" sz="2300" dirty="0">
                <a:solidFill>
                  <a:srgbClr val="00707F"/>
                </a:solidFill>
              </a:rPr>
              <a:t> </a:t>
            </a:r>
            <a:r>
              <a:rPr lang="en-US" sz="2300" dirty="0" err="1">
                <a:solidFill>
                  <a:srgbClr val="00707F"/>
                </a:solidFill>
              </a:rPr>
              <a:t>d’une</a:t>
            </a:r>
            <a:r>
              <a:rPr lang="en-US" sz="2300" dirty="0">
                <a:solidFill>
                  <a:srgbClr val="00707F"/>
                </a:solidFill>
              </a:rPr>
              <a:t> </a:t>
            </a:r>
            <a:r>
              <a:rPr lang="en-US" sz="2300" i="1" dirty="0">
                <a:solidFill>
                  <a:srgbClr val="00707F"/>
                </a:solidFill>
              </a:rPr>
              <a:t>Digitization Request</a:t>
            </a:r>
          </a:p>
        </p:txBody>
      </p:sp>
      <p:sp>
        <p:nvSpPr>
          <p:cNvPr id="3" name="Espace réservé du contenu 2"/>
          <p:cNvSpPr>
            <a:spLocks noGrp="1"/>
          </p:cNvSpPr>
          <p:nvPr>
            <p:ph idx="1"/>
          </p:nvPr>
        </p:nvSpPr>
        <p:spPr/>
        <p:txBody>
          <a:bodyPr/>
          <a:lstStyle/>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Font typeface="Arial" panose="020B0604020202020204" pitchFamily="34" charset="0"/>
              <a:buChar char="•"/>
            </a:pPr>
            <a:r>
              <a:rPr lang="en-US" dirty="0"/>
              <a:t>Non consultable (</a:t>
            </a:r>
            <a:r>
              <a:rPr lang="en-US" i="1" dirty="0"/>
              <a:t>No Loan – No Request</a:t>
            </a:r>
            <a:r>
              <a:rPr lang="en-US" dirty="0"/>
              <a:t>)</a:t>
            </a:r>
          </a:p>
          <a:p>
            <a:pPr lvl="1">
              <a:buFont typeface="Arial" panose="020B0604020202020204" pitchFamily="34" charset="0"/>
              <a:buChar char="•"/>
            </a:pPr>
            <a:r>
              <a:rPr lang="en-US" dirty="0" err="1"/>
              <a:t>S’adresser</a:t>
            </a:r>
            <a:r>
              <a:rPr lang="en-US" dirty="0"/>
              <a:t> au service (</a:t>
            </a:r>
            <a:r>
              <a:rPr lang="en-US" i="1" dirty="0"/>
              <a:t>No Request</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6854418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6352EEE-612D-C7C6-8DC8-71283D0E96BB}"/>
              </a:ext>
            </a:extLst>
          </p:cNvPr>
          <p:cNvPicPr>
            <a:picLocks noChangeAspect="1"/>
          </p:cNvPicPr>
          <p:nvPr/>
        </p:nvPicPr>
        <p:blipFill>
          <a:blip r:embed="rId3"/>
          <a:stretch>
            <a:fillRect/>
          </a:stretch>
        </p:blipFill>
        <p:spPr>
          <a:xfrm>
            <a:off x="595423" y="2727461"/>
            <a:ext cx="7953153" cy="3648236"/>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p>
        </p:txBody>
      </p:sp>
      <p:sp>
        <p:nvSpPr>
          <p:cNvPr id="3" name="Espace réservé du contenu 2"/>
          <p:cNvSpPr>
            <a:spLocks noGrp="1"/>
          </p:cNvSpPr>
          <p:nvPr>
            <p:ph idx="1"/>
          </p:nvPr>
        </p:nvSpPr>
        <p:spPr/>
        <p:txBody>
          <a:bodyPr/>
          <a:lstStyle/>
          <a:p>
            <a:pPr marL="0" indent="0">
              <a:buNone/>
            </a:pPr>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err="1"/>
              <a:t>Effectuer</a:t>
            </a:r>
            <a:r>
              <a:rPr lang="en-US" dirty="0"/>
              <a:t> </a:t>
            </a:r>
            <a:r>
              <a:rPr lang="en-US" dirty="0" err="1"/>
              <a:t>une</a:t>
            </a:r>
            <a:r>
              <a:rPr lang="en-US" dirty="0"/>
              <a:t> </a:t>
            </a:r>
            <a:r>
              <a:rPr lang="en-US" dirty="0" err="1"/>
              <a:t>recherche</a:t>
            </a:r>
            <a:r>
              <a:rPr lang="en-US" dirty="0"/>
              <a:t> </a:t>
            </a:r>
            <a:r>
              <a:rPr lang="en-US" dirty="0" err="1"/>
              <a:t>dans</a:t>
            </a:r>
            <a:r>
              <a:rPr lang="en-US" dirty="0"/>
              <a:t> le </a:t>
            </a:r>
            <a:r>
              <a:rPr lang="en-US" i="1" dirty="0"/>
              <a:t>Repository Search </a:t>
            </a:r>
          </a:p>
          <a:p>
            <a:pPr marL="457200" lvl="1" indent="0">
              <a:buNone/>
            </a:pPr>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a:t>
            </a:r>
            <a:r>
              <a:rPr lang="en-US" dirty="0" err="1"/>
              <a:t>particulier</a:t>
            </a:r>
            <a:r>
              <a:rPr lang="en-US" dirty="0"/>
              <a:t>)</a:t>
            </a:r>
            <a:endParaRPr lang="en-US" u="sng" dirty="0"/>
          </a:p>
          <a:p>
            <a:pPr marL="0" indent="0">
              <a:buNone/>
            </a:pPr>
            <a:endParaRPr lang="en-US" i="1" u="sng" dirty="0"/>
          </a:p>
          <a:p>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873199" y="2679406"/>
            <a:ext cx="796113" cy="42462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803640" y="4268734"/>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7626681" y="4375525"/>
            <a:ext cx="431901" cy="674237"/>
          </a:xfrm>
          <a:prstGeom prst="rect">
            <a:avLst/>
          </a:prstGeom>
        </p:spPr>
      </p:pic>
    </p:spTree>
    <p:extLst>
      <p:ext uri="{BB962C8B-B14F-4D97-AF65-F5344CB8AC3E}">
        <p14:creationId xmlns:p14="http://schemas.microsoft.com/office/powerpoint/2010/main" val="1033277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1A3328C7-4E14-A4E6-3F5D-11F7D43E2D68}"/>
              </a:ext>
            </a:extLst>
          </p:cNvPr>
          <p:cNvPicPr>
            <a:picLocks noChangeAspect="1"/>
          </p:cNvPicPr>
          <p:nvPr/>
        </p:nvPicPr>
        <p:blipFill>
          <a:blip r:embed="rId3"/>
          <a:stretch>
            <a:fillRect/>
          </a:stretch>
        </p:blipFill>
        <p:spPr>
          <a:xfrm>
            <a:off x="2653558" y="3043765"/>
            <a:ext cx="6377703" cy="3343763"/>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5" name="Flèche à angle droit 14"/>
          <p:cNvSpPr/>
          <p:nvPr/>
        </p:nvSpPr>
        <p:spPr>
          <a:xfrm rot="5400000">
            <a:off x="1137144" y="3753441"/>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3057746" y="3921854"/>
            <a:ext cx="2428654" cy="1895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à coins arrondis 11"/>
          <p:cNvSpPr/>
          <p:nvPr/>
        </p:nvSpPr>
        <p:spPr>
          <a:xfrm>
            <a:off x="3257550" y="4155542"/>
            <a:ext cx="1924050" cy="5101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à coins arrondis 20"/>
          <p:cNvSpPr/>
          <p:nvPr/>
        </p:nvSpPr>
        <p:spPr>
          <a:xfrm>
            <a:off x="2994108" y="4823161"/>
            <a:ext cx="2492292" cy="3170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p:cNvSpPr txBox="1"/>
          <p:nvPr/>
        </p:nvSpPr>
        <p:spPr>
          <a:xfrm>
            <a:off x="5705475" y="3997616"/>
            <a:ext cx="1963358"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chapitre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les pages à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le champ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Note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à coins arrondis 22"/>
          <p:cNvSpPr/>
          <p:nvPr/>
        </p:nvSpPr>
        <p:spPr>
          <a:xfrm>
            <a:off x="5705475" y="4014450"/>
            <a:ext cx="1843194" cy="685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Connecteur droit 24"/>
          <p:cNvCxnSpPr>
            <a:cxnSpLocks/>
            <a:stCxn id="12" idx="3"/>
          </p:cNvCxnSpPr>
          <p:nvPr/>
        </p:nvCxnSpPr>
        <p:spPr>
          <a:xfrm flipV="1">
            <a:off x="5181600" y="4345682"/>
            <a:ext cx="523875" cy="64920"/>
          </a:xfrm>
          <a:prstGeom prst="line">
            <a:avLst/>
          </a:prstGeom>
          <a:ln w="19050">
            <a:solidFill>
              <a:srgbClr val="00707F"/>
            </a:solidFill>
          </a:ln>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8540826" y="3024738"/>
            <a:ext cx="490435" cy="33689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8314322" y="3194580"/>
            <a:ext cx="431901" cy="674237"/>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031FBEE1-D206-187B-B395-2F11E019A089}"/>
              </a:ext>
            </a:extLst>
          </p:cNvPr>
          <p:cNvPicPr>
            <a:picLocks noChangeAspect="1"/>
          </p:cNvPicPr>
          <p:nvPr/>
        </p:nvPicPr>
        <p:blipFill>
          <a:blip r:embed="rId5"/>
          <a:stretch>
            <a:fillRect/>
          </a:stretch>
        </p:blipFill>
        <p:spPr>
          <a:xfrm>
            <a:off x="464909" y="2102490"/>
            <a:ext cx="2646892" cy="1572565"/>
          </a:xfrm>
          <a:prstGeom prst="rect">
            <a:avLst/>
          </a:prstGeom>
          <a:solidFill>
            <a:schemeClr val="tx1"/>
          </a:solidFill>
          <a:ln>
            <a:solidFill>
              <a:schemeClr val="tx1"/>
            </a:solidFill>
          </a:ln>
        </p:spPr>
      </p:pic>
      <p:sp>
        <p:nvSpPr>
          <p:cNvPr id="19" name="Rectangle à coins arrondis 12">
            <a:extLst>
              <a:ext uri="{FF2B5EF4-FFF2-40B4-BE49-F238E27FC236}">
                <a16:creationId xmlns:a16="http://schemas.microsoft.com/office/drawing/2014/main" id="{F27FF8BD-D560-06C6-D271-1989914AFA4B}"/>
              </a:ext>
            </a:extLst>
          </p:cNvPr>
          <p:cNvSpPr/>
          <p:nvPr/>
        </p:nvSpPr>
        <p:spPr>
          <a:xfrm>
            <a:off x="2835949" y="2367012"/>
            <a:ext cx="266700" cy="1597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Espace réservé du contenu 22">
            <a:extLst>
              <a:ext uri="{FF2B5EF4-FFF2-40B4-BE49-F238E27FC236}">
                <a16:creationId xmlns:a16="http://schemas.microsoft.com/office/drawing/2014/main" id="{ECBC737F-E9A6-CC4F-F146-20E3BBA81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3043015" y="2250234"/>
            <a:ext cx="480816" cy="750597"/>
          </a:xfrm>
          <a:prstGeom prst="rect">
            <a:avLst/>
          </a:prstGeom>
        </p:spPr>
      </p:pic>
      <p:sp>
        <p:nvSpPr>
          <p:cNvPr id="20" name="ZoneTexte 19">
            <a:extLst>
              <a:ext uri="{FF2B5EF4-FFF2-40B4-BE49-F238E27FC236}">
                <a16:creationId xmlns:a16="http://schemas.microsoft.com/office/drawing/2014/main" id="{F012CB7E-9664-B0DD-6975-C687AD5D43CF}"/>
              </a:ext>
            </a:extLst>
          </p:cNvPr>
          <p:cNvSpPr txBox="1"/>
          <p:nvPr/>
        </p:nvSpPr>
        <p:spPr>
          <a:xfrm>
            <a:off x="3215487" y="2526724"/>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30" name="Espace réservé du contenu 22">
            <a:extLst>
              <a:ext uri="{FF2B5EF4-FFF2-40B4-BE49-F238E27FC236}">
                <a16:creationId xmlns:a16="http://schemas.microsoft.com/office/drawing/2014/main" id="{621A3EAE-3DF9-C9BC-C293-C91EBA4A0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8" y="3156708"/>
            <a:ext cx="480816" cy="750597"/>
          </a:xfrm>
          <a:prstGeom prst="rect">
            <a:avLst/>
          </a:prstGeom>
        </p:spPr>
      </p:pic>
      <p:sp>
        <p:nvSpPr>
          <p:cNvPr id="24" name="Rectangle à coins arrondis 13">
            <a:extLst>
              <a:ext uri="{FF2B5EF4-FFF2-40B4-BE49-F238E27FC236}">
                <a16:creationId xmlns:a16="http://schemas.microsoft.com/office/drawing/2014/main" id="{64582002-91DC-6295-6478-FCA2812EBBAD}"/>
              </a:ext>
            </a:extLst>
          </p:cNvPr>
          <p:cNvSpPr/>
          <p:nvPr/>
        </p:nvSpPr>
        <p:spPr>
          <a:xfrm>
            <a:off x="1182279" y="3090890"/>
            <a:ext cx="1112071" cy="1987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0C44539B-9FEC-9852-1532-DF32C763479D}"/>
              </a:ext>
            </a:extLst>
          </p:cNvPr>
          <p:cNvSpPr txBox="1"/>
          <p:nvPr/>
        </p:nvSpPr>
        <p:spPr>
          <a:xfrm>
            <a:off x="841426" y="3425426"/>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4708726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404C3EB-E3D4-C711-8F56-9B1CFF83A3CB}"/>
              </a:ext>
            </a:extLst>
          </p:cNvPr>
          <p:cNvPicPr>
            <a:picLocks noChangeAspect="1"/>
          </p:cNvPicPr>
          <p:nvPr/>
        </p:nvPicPr>
        <p:blipFill>
          <a:blip r:embed="rId2"/>
          <a:stretch>
            <a:fillRect/>
          </a:stretch>
        </p:blipFill>
        <p:spPr>
          <a:xfrm>
            <a:off x="1341125" y="3302944"/>
            <a:ext cx="6461750" cy="3323593"/>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a:p>
            <a:pPr marL="0" indent="0">
              <a:buNone/>
            </a:pPr>
            <a:r>
              <a:rPr lang="en-US" u="sng" dirty="0" err="1"/>
              <a:t>Deux</a:t>
            </a:r>
            <a:r>
              <a:rPr lang="en-US" u="sng" dirty="0"/>
              <a:t> </a:t>
            </a:r>
            <a:r>
              <a:rPr lang="en-US" u="sng" dirty="0" err="1"/>
              <a:t>possibilités</a:t>
            </a:r>
            <a:r>
              <a:rPr lang="en-US" dirty="0"/>
              <a:t> :</a:t>
            </a:r>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err="1"/>
              <a:t>en</a:t>
            </a:r>
            <a:r>
              <a:rPr lang="en-US" sz="1800" i="1" dirty="0"/>
              <a:t> </a:t>
            </a:r>
            <a:r>
              <a:rPr lang="en-US" sz="1800" i="1" u="sng" dirty="0"/>
              <a:t>Physical Items</a:t>
            </a:r>
            <a:r>
              <a:rPr lang="en-US" sz="1800" dirty="0"/>
              <a:t> (sur le code-à-barres) et </a:t>
            </a:r>
            <a:r>
              <a:rPr lang="en-US" sz="1800" dirty="0" err="1"/>
              <a:t>procéder</a:t>
            </a:r>
            <a:r>
              <a:rPr lang="en-US" sz="1800" dirty="0"/>
              <a:t> </a:t>
            </a:r>
            <a:r>
              <a:rPr lang="en-US" sz="1800" dirty="0" err="1"/>
              <a:t>comme</a:t>
            </a:r>
            <a:r>
              <a:rPr lang="en-US" sz="1800" dirty="0"/>
              <a:t> pour un </a:t>
            </a:r>
            <a:r>
              <a:rPr lang="en-US" sz="1800" dirty="0" err="1"/>
              <a:t>chapitre</a:t>
            </a:r>
            <a:r>
              <a:rPr lang="en-US" sz="1800" dirty="0"/>
              <a:t> </a:t>
            </a:r>
            <a:r>
              <a:rPr lang="en-US" sz="1800" dirty="0" err="1"/>
              <a:t>d’une</a:t>
            </a:r>
            <a:r>
              <a:rPr lang="en-US" sz="1800" dirty="0"/>
              <a:t> </a:t>
            </a:r>
            <a:r>
              <a:rPr lang="en-US" sz="1800" dirty="0" err="1"/>
              <a:t>monographie</a:t>
            </a:r>
            <a:endParaRPr lang="en-US" sz="1800"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555193" y="3245999"/>
            <a:ext cx="592584" cy="32654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745917" y="4624971"/>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6443348" y="4654303"/>
            <a:ext cx="431901" cy="674237"/>
          </a:xfrm>
          <a:prstGeom prst="rect">
            <a:avLst/>
          </a:prstGeom>
        </p:spPr>
      </p:pic>
    </p:spTree>
    <p:extLst>
      <p:ext uri="{BB962C8B-B14F-4D97-AF65-F5344CB8AC3E}">
        <p14:creationId xmlns:p14="http://schemas.microsoft.com/office/powerpoint/2010/main" val="41768551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3916C7-185F-2530-A347-4C6DF29545C3}"/>
              </a:ext>
            </a:extLst>
          </p:cNvPr>
          <p:cNvPicPr>
            <a:picLocks noChangeAspect="1"/>
          </p:cNvPicPr>
          <p:nvPr/>
        </p:nvPicPr>
        <p:blipFill>
          <a:blip r:embed="rId3"/>
          <a:stretch>
            <a:fillRect/>
          </a:stretch>
        </p:blipFill>
        <p:spPr>
          <a:xfrm>
            <a:off x="601296" y="2026008"/>
            <a:ext cx="7941407" cy="4330342"/>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Cataloged items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7" name="Rectangle à coins arrondis 16"/>
          <p:cNvSpPr/>
          <p:nvPr/>
        </p:nvSpPr>
        <p:spPr>
          <a:xfrm>
            <a:off x="1746175" y="3110909"/>
            <a:ext cx="1092718" cy="2695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17"/>
          <p:cNvSpPr/>
          <p:nvPr/>
        </p:nvSpPr>
        <p:spPr>
          <a:xfrm>
            <a:off x="1031358" y="4256354"/>
            <a:ext cx="3079669"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à coins arrondis 18"/>
          <p:cNvSpPr/>
          <p:nvPr/>
        </p:nvSpPr>
        <p:spPr>
          <a:xfrm>
            <a:off x="1282107" y="4524164"/>
            <a:ext cx="2828925" cy="5334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p:cNvSpPr txBox="1"/>
          <p:nvPr/>
        </p:nvSpPr>
        <p:spPr>
          <a:xfrm>
            <a:off x="4766038" y="4659627"/>
            <a:ext cx="29642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 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9" name="Rectangle à coins arrondis 28"/>
          <p:cNvSpPr/>
          <p:nvPr/>
        </p:nvSpPr>
        <p:spPr>
          <a:xfrm>
            <a:off x="4787306" y="4696721"/>
            <a:ext cx="2828925" cy="30045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p:cNvSpPr txBox="1"/>
          <p:nvPr/>
        </p:nvSpPr>
        <p:spPr>
          <a:xfrm>
            <a:off x="4914900" y="4115142"/>
            <a:ext cx="218598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fascicule</a:t>
            </a:r>
          </a:p>
        </p:txBody>
      </p:sp>
      <p:sp>
        <p:nvSpPr>
          <p:cNvPr id="24" name="Rectangle à coins arrondis 23"/>
          <p:cNvSpPr/>
          <p:nvPr/>
        </p:nvSpPr>
        <p:spPr>
          <a:xfrm>
            <a:off x="4787302" y="4119830"/>
            <a:ext cx="2371725" cy="32323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Connecteur droit 30"/>
          <p:cNvCxnSpPr>
            <a:cxnSpLocks/>
            <a:stCxn id="18" idx="3"/>
            <a:endCxn id="24" idx="1"/>
          </p:cNvCxnSpPr>
          <p:nvPr/>
        </p:nvCxnSpPr>
        <p:spPr>
          <a:xfrm flipV="1">
            <a:off x="4111027" y="4281447"/>
            <a:ext cx="676275" cy="10349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a:stCxn id="19" idx="3"/>
            <a:endCxn id="29" idx="1"/>
          </p:cNvCxnSpPr>
          <p:nvPr/>
        </p:nvCxnSpPr>
        <p:spPr>
          <a:xfrm>
            <a:off x="4111032" y="4790864"/>
            <a:ext cx="676274" cy="5608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33"/>
          <p:cNvSpPr/>
          <p:nvPr/>
        </p:nvSpPr>
        <p:spPr>
          <a:xfrm>
            <a:off x="8008703" y="2026008"/>
            <a:ext cx="534000" cy="34733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7792753" y="2230517"/>
            <a:ext cx="431901" cy="674237"/>
          </a:xfrm>
          <a:prstGeom prst="rect">
            <a:avLst/>
          </a:prstGeom>
        </p:spPr>
      </p:pic>
    </p:spTree>
    <p:extLst>
      <p:ext uri="{BB962C8B-B14F-4D97-AF65-F5344CB8AC3E}">
        <p14:creationId xmlns:p14="http://schemas.microsoft.com/office/powerpoint/2010/main" val="16618976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un </a:t>
            </a:r>
            <a:r>
              <a:rPr lang="en-US" sz="1800" b="1" dirty="0" err="1"/>
              <a:t>autre</a:t>
            </a:r>
            <a:r>
              <a:rPr lang="en-US" sz="1800" b="1" dirty="0"/>
              <a:t> fascicule </a:t>
            </a:r>
            <a:r>
              <a:rPr lang="en-US" sz="1800" b="1" dirty="0" err="1"/>
              <a:t>est</a:t>
            </a:r>
            <a:r>
              <a:rPr lang="en-US" sz="1800" b="1" dirty="0"/>
              <a:t> </a:t>
            </a:r>
            <a:r>
              <a:rPr lang="en-US" sz="1800" b="1" dirty="0" err="1"/>
              <a:t>exemplarisé</a:t>
            </a:r>
            <a:endParaRPr lang="en-US" sz="1800" b="1"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a:extLst>
              <a:ext uri="{FF2B5EF4-FFF2-40B4-BE49-F238E27FC236}">
                <a16:creationId xmlns:a16="http://schemas.microsoft.com/office/drawing/2014/main" id="{7EAF9EF8-AC0B-3A82-119D-8D46D2CB5B21}"/>
              </a:ext>
            </a:extLst>
          </p:cNvPr>
          <p:cNvPicPr>
            <a:picLocks noChangeAspect="1"/>
          </p:cNvPicPr>
          <p:nvPr/>
        </p:nvPicPr>
        <p:blipFill>
          <a:blip r:embed="rId2"/>
          <a:stretch>
            <a:fillRect/>
          </a:stretch>
        </p:blipFill>
        <p:spPr>
          <a:xfrm>
            <a:off x="1415553" y="2791308"/>
            <a:ext cx="6461750" cy="3323593"/>
          </a:xfrm>
          <a:prstGeom prst="rect">
            <a:avLst/>
          </a:prstGeom>
          <a:ln>
            <a:solidFill>
              <a:schemeClr val="tx1"/>
            </a:solidFill>
          </a:ln>
        </p:spPr>
      </p:pic>
      <p:sp>
        <p:nvSpPr>
          <p:cNvPr id="10" name="Rectangle à coins arrondis 5">
            <a:extLst>
              <a:ext uri="{FF2B5EF4-FFF2-40B4-BE49-F238E27FC236}">
                <a16:creationId xmlns:a16="http://schemas.microsoft.com/office/drawing/2014/main" id="{A15906D7-20E8-2141-3619-B64350781725}"/>
              </a:ext>
            </a:extLst>
          </p:cNvPr>
          <p:cNvSpPr/>
          <p:nvPr/>
        </p:nvSpPr>
        <p:spPr>
          <a:xfrm>
            <a:off x="1629621" y="2734363"/>
            <a:ext cx="592584" cy="32654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6">
            <a:extLst>
              <a:ext uri="{FF2B5EF4-FFF2-40B4-BE49-F238E27FC236}">
                <a16:creationId xmlns:a16="http://schemas.microsoft.com/office/drawing/2014/main" id="{E06B7F3A-B757-04EE-F515-145429ABD99F}"/>
              </a:ext>
            </a:extLst>
          </p:cNvPr>
          <p:cNvSpPr/>
          <p:nvPr/>
        </p:nvSpPr>
        <p:spPr>
          <a:xfrm>
            <a:off x="6820345" y="4113335"/>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a:extLst>
              <a:ext uri="{FF2B5EF4-FFF2-40B4-BE49-F238E27FC236}">
                <a16:creationId xmlns:a16="http://schemas.microsoft.com/office/drawing/2014/main" id="{0D039982-2989-C587-37D3-8FEC7985E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6517776" y="4142667"/>
            <a:ext cx="431901" cy="674237"/>
          </a:xfrm>
          <a:prstGeom prst="rect">
            <a:avLst/>
          </a:prstGeom>
        </p:spPr>
      </p:pic>
    </p:spTree>
    <p:extLst>
      <p:ext uri="{BB962C8B-B14F-4D97-AF65-F5344CB8AC3E}">
        <p14:creationId xmlns:p14="http://schemas.microsoft.com/office/powerpoint/2010/main" val="26817361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854C82-C0B2-2086-E216-1D0C1B266551}"/>
              </a:ext>
            </a:extLst>
          </p:cNvPr>
          <p:cNvPicPr>
            <a:picLocks noChangeAspect="1"/>
          </p:cNvPicPr>
          <p:nvPr/>
        </p:nvPicPr>
        <p:blipFill>
          <a:blip r:embed="rId3"/>
          <a:stretch>
            <a:fillRect/>
          </a:stretch>
        </p:blipFill>
        <p:spPr>
          <a:xfrm>
            <a:off x="1260085" y="2097706"/>
            <a:ext cx="6623829" cy="4541382"/>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Another issue</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24" name="Rectangle à coins arrondis 5">
            <a:extLst>
              <a:ext uri="{FF2B5EF4-FFF2-40B4-BE49-F238E27FC236}">
                <a16:creationId xmlns:a16="http://schemas.microsoft.com/office/drawing/2014/main" id="{14C07AE8-0D6A-4FAB-BA5F-460D546CF666}"/>
              </a:ext>
            </a:extLst>
          </p:cNvPr>
          <p:cNvSpPr/>
          <p:nvPr/>
        </p:nvSpPr>
        <p:spPr>
          <a:xfrm>
            <a:off x="3048447" y="2982179"/>
            <a:ext cx="779274"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à coins arrondis 5">
            <a:extLst>
              <a:ext uri="{FF2B5EF4-FFF2-40B4-BE49-F238E27FC236}">
                <a16:creationId xmlns:a16="http://schemas.microsoft.com/office/drawing/2014/main" id="{6B226638-67AC-45DE-BAFA-545F30CF0A25}"/>
              </a:ext>
            </a:extLst>
          </p:cNvPr>
          <p:cNvSpPr/>
          <p:nvPr/>
        </p:nvSpPr>
        <p:spPr>
          <a:xfrm>
            <a:off x="1682642" y="3221439"/>
            <a:ext cx="2517584"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à coins arrondis 5">
            <a:extLst>
              <a:ext uri="{FF2B5EF4-FFF2-40B4-BE49-F238E27FC236}">
                <a16:creationId xmlns:a16="http://schemas.microsoft.com/office/drawing/2014/main" id="{667314A6-0EF4-43C2-B5B9-6232005FBB18}"/>
              </a:ext>
            </a:extLst>
          </p:cNvPr>
          <p:cNvSpPr/>
          <p:nvPr/>
        </p:nvSpPr>
        <p:spPr>
          <a:xfrm>
            <a:off x="1682642" y="3457067"/>
            <a:ext cx="2517883"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à coins arrondis 5">
            <a:extLst>
              <a:ext uri="{FF2B5EF4-FFF2-40B4-BE49-F238E27FC236}">
                <a16:creationId xmlns:a16="http://schemas.microsoft.com/office/drawing/2014/main" id="{5B8A0407-2769-4AA0-874F-E72F2B5EC3FC}"/>
              </a:ext>
            </a:extLst>
          </p:cNvPr>
          <p:cNvSpPr/>
          <p:nvPr/>
        </p:nvSpPr>
        <p:spPr>
          <a:xfrm>
            <a:off x="1392978" y="4368397"/>
            <a:ext cx="3264747" cy="87035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E473FF3-0865-4AD0-9F8B-07FA36A16451}"/>
              </a:ext>
            </a:extLst>
          </p:cNvPr>
          <p:cNvSpPr txBox="1"/>
          <p:nvPr/>
        </p:nvSpPr>
        <p:spPr>
          <a:xfrm>
            <a:off x="4922509" y="3074392"/>
            <a:ext cx="20938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holding</a:t>
            </a:r>
          </a:p>
        </p:txBody>
      </p:sp>
      <p:sp>
        <p:nvSpPr>
          <p:cNvPr id="31" name="Rectangle à coins arrondis 10">
            <a:extLst>
              <a:ext uri="{FF2B5EF4-FFF2-40B4-BE49-F238E27FC236}">
                <a16:creationId xmlns:a16="http://schemas.microsoft.com/office/drawing/2014/main" id="{F6D6F50F-6118-450C-860E-C8FADC32C1A1}"/>
              </a:ext>
            </a:extLst>
          </p:cNvPr>
          <p:cNvSpPr/>
          <p:nvPr/>
        </p:nvSpPr>
        <p:spPr>
          <a:xfrm>
            <a:off x="4993916" y="3085025"/>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8B0F5305-4EAE-4298-B72F-DEDBBE8AFD6C}"/>
              </a:ext>
            </a:extLst>
          </p:cNvPr>
          <p:cNvCxnSpPr/>
          <p:nvPr/>
        </p:nvCxnSpPr>
        <p:spPr>
          <a:xfrm flipV="1">
            <a:off x="4210650" y="3271239"/>
            <a:ext cx="752475" cy="28861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5">
            <a:extLst>
              <a:ext uri="{FF2B5EF4-FFF2-40B4-BE49-F238E27FC236}">
                <a16:creationId xmlns:a16="http://schemas.microsoft.com/office/drawing/2014/main" id="{ADB72BD6-E055-4F5F-9CF8-10DB9B9FBEE6}"/>
              </a:ext>
            </a:extLst>
          </p:cNvPr>
          <p:cNvSpPr/>
          <p:nvPr/>
        </p:nvSpPr>
        <p:spPr>
          <a:xfrm>
            <a:off x="1464187" y="5754558"/>
            <a:ext cx="2743200"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AF3B2171-2E3F-45B9-97DB-2ECCF0EA5430}"/>
              </a:ext>
            </a:extLst>
          </p:cNvPr>
          <p:cNvSpPr txBox="1"/>
          <p:nvPr/>
        </p:nvSpPr>
        <p:spPr>
          <a:xfrm>
            <a:off x="5066826" y="4194233"/>
            <a:ext cx="2684196"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manuellement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 fascicule (un des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obligatoire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Rectangle à coins arrondis 11">
            <a:extLst>
              <a:ext uri="{FF2B5EF4-FFF2-40B4-BE49-F238E27FC236}">
                <a16:creationId xmlns:a16="http://schemas.microsoft.com/office/drawing/2014/main" id="{08635F5F-60BB-4FD4-9A94-C3C98A372ABE}"/>
              </a:ext>
            </a:extLst>
          </p:cNvPr>
          <p:cNvSpPr/>
          <p:nvPr/>
        </p:nvSpPr>
        <p:spPr>
          <a:xfrm>
            <a:off x="5095700" y="4204866"/>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C1BA431B-C9C9-4015-95A2-8F913E8ABB9B}"/>
              </a:ext>
            </a:extLst>
          </p:cNvPr>
          <p:cNvCxnSpPr>
            <a:cxnSpLocks/>
            <a:endCxn id="37" idx="1"/>
          </p:cNvCxnSpPr>
          <p:nvPr/>
        </p:nvCxnSpPr>
        <p:spPr>
          <a:xfrm flipV="1">
            <a:off x="4657725" y="4743475"/>
            <a:ext cx="437975" cy="180952"/>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687E37BB-4820-4441-88B0-6C3AA1652DBB}"/>
              </a:ext>
            </a:extLst>
          </p:cNvPr>
          <p:cNvSpPr txBox="1"/>
          <p:nvPr/>
        </p:nvSpPr>
        <p:spPr>
          <a:xfrm>
            <a:off x="5004310" y="5711898"/>
            <a:ext cx="187256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0" name="Rectangle à coins arrondis 12">
            <a:extLst>
              <a:ext uri="{FF2B5EF4-FFF2-40B4-BE49-F238E27FC236}">
                <a16:creationId xmlns:a16="http://schemas.microsoft.com/office/drawing/2014/main" id="{462A37F0-43AD-4917-A39F-696FF9E2FB71}"/>
              </a:ext>
            </a:extLst>
          </p:cNvPr>
          <p:cNvSpPr/>
          <p:nvPr/>
        </p:nvSpPr>
        <p:spPr>
          <a:xfrm>
            <a:off x="4969387" y="5733159"/>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FDECC43C-1870-4B66-A8FC-F8805B189C73}"/>
              </a:ext>
            </a:extLst>
          </p:cNvPr>
          <p:cNvCxnSpPr>
            <a:cxnSpLocks/>
            <a:endCxn id="40" idx="1"/>
          </p:cNvCxnSpPr>
          <p:nvPr/>
        </p:nvCxnSpPr>
        <p:spPr>
          <a:xfrm>
            <a:off x="4207387" y="5851246"/>
            <a:ext cx="762000" cy="18324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5" name="Rectangle à coins arrondis 9">
            <a:extLst>
              <a:ext uri="{FF2B5EF4-FFF2-40B4-BE49-F238E27FC236}">
                <a16:creationId xmlns:a16="http://schemas.microsoft.com/office/drawing/2014/main" id="{AAC166EC-2B98-44BC-83B0-4B03B1735543}"/>
              </a:ext>
            </a:extLst>
          </p:cNvPr>
          <p:cNvSpPr/>
          <p:nvPr/>
        </p:nvSpPr>
        <p:spPr>
          <a:xfrm>
            <a:off x="7363722" y="2097706"/>
            <a:ext cx="549496" cy="2908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Espace réservé du contenu 22">
            <a:extLst>
              <a:ext uri="{FF2B5EF4-FFF2-40B4-BE49-F238E27FC236}">
                <a16:creationId xmlns:a16="http://schemas.microsoft.com/office/drawing/2014/main" id="{477BA9FC-4EE8-4856-B36C-29DF2E8B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7062047" y="2233970"/>
            <a:ext cx="431901" cy="674237"/>
          </a:xfrm>
          <a:prstGeom prst="rect">
            <a:avLst/>
          </a:prstGeom>
        </p:spPr>
      </p:pic>
    </p:spTree>
    <p:extLst>
      <p:ext uri="{BB962C8B-B14F-4D97-AF65-F5344CB8AC3E}">
        <p14:creationId xmlns:p14="http://schemas.microsoft.com/office/powerpoint/2010/main" val="35034846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0C7AE24-513A-3AA1-E9D3-8C149B341CC3}"/>
              </a:ext>
            </a:extLst>
          </p:cNvPr>
          <p:cNvPicPr>
            <a:picLocks noChangeAspect="1"/>
          </p:cNvPicPr>
          <p:nvPr/>
        </p:nvPicPr>
        <p:blipFill>
          <a:blip r:embed="rId2"/>
          <a:stretch>
            <a:fillRect/>
          </a:stretch>
        </p:blipFill>
        <p:spPr>
          <a:xfrm>
            <a:off x="295053" y="2720714"/>
            <a:ext cx="8553893" cy="3564636"/>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a:t>
            </a:r>
            <a:r>
              <a:rPr lang="en-US" sz="1800" b="1" dirty="0" err="1">
                <a:solidFill>
                  <a:srgbClr val="FF0000"/>
                </a:solidFill>
              </a:rPr>
              <a:t>aucun</a:t>
            </a:r>
            <a:r>
              <a:rPr lang="en-US" sz="1800" b="1" dirty="0"/>
              <a:t> fascicule </a:t>
            </a:r>
            <a:r>
              <a:rPr lang="en-US" sz="1800" b="1" dirty="0" err="1"/>
              <a:t>n’est</a:t>
            </a:r>
            <a:r>
              <a:rPr lang="en-US" sz="1800" b="1" dirty="0"/>
              <a:t> </a:t>
            </a:r>
            <a:r>
              <a:rPr lang="en-US" sz="1800" b="1" dirty="0" err="1"/>
              <a:t>exemplarisé</a:t>
            </a:r>
            <a:endParaRPr lang="en-US" sz="1800" b="1"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0" name="Rectangle à coins arrondis 9"/>
          <p:cNvSpPr/>
          <p:nvPr/>
        </p:nvSpPr>
        <p:spPr>
          <a:xfrm>
            <a:off x="520998" y="2667549"/>
            <a:ext cx="861237" cy="40526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8019558" y="4258564"/>
            <a:ext cx="504825"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7698832" y="4328108"/>
            <a:ext cx="431901" cy="674237"/>
          </a:xfrm>
          <a:prstGeom prst="rect">
            <a:avLst/>
          </a:prstGeom>
        </p:spPr>
      </p:pic>
    </p:spTree>
    <p:extLst>
      <p:ext uri="{BB962C8B-B14F-4D97-AF65-F5344CB8AC3E}">
        <p14:creationId xmlns:p14="http://schemas.microsoft.com/office/powerpoint/2010/main" val="255866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29"/>
          <p:cNvSpPr txBox="1"/>
          <p:nvPr/>
        </p:nvSpPr>
        <p:spPr>
          <a:xfrm>
            <a:off x="4897925" y="3562536"/>
            <a:ext cx="4110274" cy="37548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Introduction générale</a:t>
            </a:r>
            <a:endParaRPr/>
          </a:p>
          <a:p>
            <a:pPr marL="457200" marR="0" lvl="0" indent="-457200" algn="r" rtl="0">
              <a:lnSpc>
                <a:spcPct val="100000"/>
              </a:lnSpc>
              <a:spcBef>
                <a:spcPts val="0"/>
              </a:spcBef>
              <a:spcAft>
                <a:spcPts val="0"/>
              </a:spcAft>
              <a:buClr>
                <a:srgbClr val="00707F"/>
              </a:buClr>
              <a:buSzPts val="2800"/>
              <a:buFont typeface="Noto Sans Symbols"/>
              <a:buChar char="⮚"/>
            </a:pPr>
            <a:r>
              <a:rPr lang="fr-FR" sz="2800" b="1" i="0" u="none" strike="noStrike" cap="none">
                <a:solidFill>
                  <a:srgbClr val="00707F"/>
                </a:solidFill>
                <a:latin typeface="Calibri"/>
                <a:ea typeface="Calibri"/>
                <a:cs typeface="Calibri"/>
                <a:sym typeface="Calibri"/>
              </a:rPr>
              <a:t>Notions fondamentales</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Fiche d’un lecteur</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Prêts</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Retours</a:t>
            </a:r>
            <a:endParaRPr/>
          </a:p>
          <a:p>
            <a:pPr marL="0" marR="0" lvl="0" indent="0" algn="r" rtl="0">
              <a:lnSpc>
                <a:spcPct val="100000"/>
              </a:lnSpc>
              <a:spcBef>
                <a:spcPts val="0"/>
              </a:spcBef>
              <a:spcAft>
                <a:spcPts val="0"/>
              </a:spcAft>
              <a:buNone/>
            </a:pPr>
            <a:r>
              <a:rPr lang="fr-FR" sz="2800" b="0" i="1" u="none" strike="noStrike" cap="none">
                <a:solidFill>
                  <a:srgbClr val="A5A5A5"/>
                </a:solidFill>
                <a:latin typeface="Calibri"/>
                <a:ea typeface="Calibri"/>
                <a:cs typeface="Calibri"/>
                <a:sym typeface="Calibri"/>
              </a:rPr>
              <a:t>Requests</a:t>
            </a:r>
            <a:endParaRPr sz="2800" b="0" i="1" u="none" strike="noStrike" cap="none">
              <a:solidFill>
                <a:srgbClr val="A5A5A5"/>
              </a:solidFill>
              <a:latin typeface="Calibri"/>
              <a:ea typeface="Calibri"/>
              <a:cs typeface="Calibri"/>
              <a:sym typeface="Calibri"/>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Outils supplémentaires</a:t>
            </a:r>
            <a:endParaRPr sz="2800" b="0" i="1" u="none" strike="noStrike" cap="none">
              <a:solidFill>
                <a:srgbClr val="5FA4B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rgbClr val="A5A5A5"/>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able&#10;&#10;Description générée automatiquement">
            <a:extLst>
              <a:ext uri="{FF2B5EF4-FFF2-40B4-BE49-F238E27FC236}">
                <a16:creationId xmlns:a16="http://schemas.microsoft.com/office/drawing/2014/main" id="{D56E3B7D-907E-893F-C457-8A8717EDFEC2}"/>
              </a:ext>
            </a:extLst>
          </p:cNvPr>
          <p:cNvPicPr>
            <a:picLocks noChangeAspect="1"/>
          </p:cNvPicPr>
          <p:nvPr/>
        </p:nvPicPr>
        <p:blipFill>
          <a:blip r:embed="rId3"/>
          <a:stretch>
            <a:fillRect/>
          </a:stretch>
        </p:blipFill>
        <p:spPr>
          <a:xfrm>
            <a:off x="1166541" y="2059299"/>
            <a:ext cx="6810917" cy="4453758"/>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22" name="Rectangle à coins arrondis 23">
            <a:extLst>
              <a:ext uri="{FF2B5EF4-FFF2-40B4-BE49-F238E27FC236}">
                <a16:creationId xmlns:a16="http://schemas.microsoft.com/office/drawing/2014/main" id="{9103F38A-C3EF-44A6-A437-8922AADEC85B}"/>
              </a:ext>
            </a:extLst>
          </p:cNvPr>
          <p:cNvSpPr/>
          <p:nvPr/>
        </p:nvSpPr>
        <p:spPr>
          <a:xfrm>
            <a:off x="1562987" y="3221665"/>
            <a:ext cx="2562660" cy="18784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à coins arrondis 28">
            <a:extLst>
              <a:ext uri="{FF2B5EF4-FFF2-40B4-BE49-F238E27FC236}">
                <a16:creationId xmlns:a16="http://schemas.microsoft.com/office/drawing/2014/main" id="{07F0FC3B-AA44-4093-9331-D8A953083F5F}"/>
              </a:ext>
            </a:extLst>
          </p:cNvPr>
          <p:cNvSpPr/>
          <p:nvPr/>
        </p:nvSpPr>
        <p:spPr>
          <a:xfrm>
            <a:off x="1306694" y="4161730"/>
            <a:ext cx="2914651" cy="9274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à coins arrondis 27">
            <a:extLst>
              <a:ext uri="{FF2B5EF4-FFF2-40B4-BE49-F238E27FC236}">
                <a16:creationId xmlns:a16="http://schemas.microsoft.com/office/drawing/2014/main" id="{0353533E-5A78-4513-A6F6-2B2BC2939406}"/>
              </a:ext>
            </a:extLst>
          </p:cNvPr>
          <p:cNvSpPr/>
          <p:nvPr/>
        </p:nvSpPr>
        <p:spPr>
          <a:xfrm>
            <a:off x="1306695" y="5569578"/>
            <a:ext cx="2914650" cy="26749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4552FFD4-0E21-494E-9FD3-EB2E39DD3E75}"/>
              </a:ext>
            </a:extLst>
          </p:cNvPr>
          <p:cNvSpPr txBox="1"/>
          <p:nvPr/>
        </p:nvSpPr>
        <p:spPr>
          <a:xfrm>
            <a:off x="5007568" y="3010598"/>
            <a:ext cx="20938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holding</a:t>
            </a:r>
          </a:p>
        </p:txBody>
      </p:sp>
      <p:sp>
        <p:nvSpPr>
          <p:cNvPr id="27" name="Rectangle à coins arrondis 10">
            <a:extLst>
              <a:ext uri="{FF2B5EF4-FFF2-40B4-BE49-F238E27FC236}">
                <a16:creationId xmlns:a16="http://schemas.microsoft.com/office/drawing/2014/main" id="{F21E4BA5-CEAF-4A47-A84A-2F5446812E50}"/>
              </a:ext>
            </a:extLst>
          </p:cNvPr>
          <p:cNvSpPr/>
          <p:nvPr/>
        </p:nvSpPr>
        <p:spPr>
          <a:xfrm>
            <a:off x="5036443" y="3010598"/>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0600191B-69B8-4F52-8D33-AF80D1A4789C}"/>
              </a:ext>
            </a:extLst>
          </p:cNvPr>
          <p:cNvCxnSpPr>
            <a:cxnSpLocks/>
            <a:stCxn id="22" idx="3"/>
            <a:endCxn id="27" idx="1"/>
          </p:cNvCxnSpPr>
          <p:nvPr/>
        </p:nvCxnSpPr>
        <p:spPr>
          <a:xfrm flipV="1">
            <a:off x="4125647" y="3213563"/>
            <a:ext cx="910796" cy="102023"/>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FA6BE177-A632-44A4-9CB2-BB24250A7C6B}"/>
              </a:ext>
            </a:extLst>
          </p:cNvPr>
          <p:cNvSpPr txBox="1"/>
          <p:nvPr/>
        </p:nvSpPr>
        <p:spPr>
          <a:xfrm>
            <a:off x="4992395" y="4130435"/>
            <a:ext cx="2684196"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manuellement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 fascicule (un des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obligatoire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43" name="Connecteur droit 42">
            <a:extLst>
              <a:ext uri="{FF2B5EF4-FFF2-40B4-BE49-F238E27FC236}">
                <a16:creationId xmlns:a16="http://schemas.microsoft.com/office/drawing/2014/main" id="{8D481AF4-27D6-4289-81CD-87EA7059BBA2}"/>
              </a:ext>
            </a:extLst>
          </p:cNvPr>
          <p:cNvCxnSpPr>
            <a:cxnSpLocks/>
          </p:cNvCxnSpPr>
          <p:nvPr/>
        </p:nvCxnSpPr>
        <p:spPr>
          <a:xfrm flipV="1">
            <a:off x="4221344" y="4669044"/>
            <a:ext cx="799925" cy="9522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89288D36-C7C5-4FB6-AEBF-3CB5BFC00886}"/>
              </a:ext>
            </a:extLst>
          </p:cNvPr>
          <p:cNvSpPr txBox="1"/>
          <p:nvPr/>
        </p:nvSpPr>
        <p:spPr>
          <a:xfrm>
            <a:off x="5036443" y="5594935"/>
            <a:ext cx="189359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45" name="Connecteur droit 44">
            <a:extLst>
              <a:ext uri="{FF2B5EF4-FFF2-40B4-BE49-F238E27FC236}">
                <a16:creationId xmlns:a16="http://schemas.microsoft.com/office/drawing/2014/main" id="{91484C0A-A892-4ABA-AA73-28677BFF45D3}"/>
              </a:ext>
            </a:extLst>
          </p:cNvPr>
          <p:cNvCxnSpPr>
            <a:cxnSpLocks/>
            <a:stCxn id="25" idx="3"/>
          </p:cNvCxnSpPr>
          <p:nvPr/>
        </p:nvCxnSpPr>
        <p:spPr>
          <a:xfrm>
            <a:off x="4221345" y="5703325"/>
            <a:ext cx="865005" cy="23547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6" name="Rectangle à coins arrondis 11">
            <a:extLst>
              <a:ext uri="{FF2B5EF4-FFF2-40B4-BE49-F238E27FC236}">
                <a16:creationId xmlns:a16="http://schemas.microsoft.com/office/drawing/2014/main" id="{55AE25FF-9413-45E0-863D-46074FCE8175}"/>
              </a:ext>
            </a:extLst>
          </p:cNvPr>
          <p:cNvSpPr/>
          <p:nvPr/>
        </p:nvSpPr>
        <p:spPr>
          <a:xfrm>
            <a:off x="5021269" y="4130435"/>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à coins arrondis 12">
            <a:extLst>
              <a:ext uri="{FF2B5EF4-FFF2-40B4-BE49-F238E27FC236}">
                <a16:creationId xmlns:a16="http://schemas.microsoft.com/office/drawing/2014/main" id="{CFFC5CFB-772A-4B2D-827A-B23662722315}"/>
              </a:ext>
            </a:extLst>
          </p:cNvPr>
          <p:cNvSpPr/>
          <p:nvPr/>
        </p:nvSpPr>
        <p:spPr>
          <a:xfrm>
            <a:off x="5086350" y="5594935"/>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à coins arrondis 38">
            <a:extLst>
              <a:ext uri="{FF2B5EF4-FFF2-40B4-BE49-F238E27FC236}">
                <a16:creationId xmlns:a16="http://schemas.microsoft.com/office/drawing/2014/main" id="{B5A235F9-14C6-4463-A993-5F15A9742A3C}"/>
              </a:ext>
            </a:extLst>
          </p:cNvPr>
          <p:cNvSpPr/>
          <p:nvPr/>
        </p:nvSpPr>
        <p:spPr>
          <a:xfrm>
            <a:off x="7401042" y="2080565"/>
            <a:ext cx="565948" cy="3094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Espace réservé du contenu 22">
            <a:extLst>
              <a:ext uri="{FF2B5EF4-FFF2-40B4-BE49-F238E27FC236}">
                <a16:creationId xmlns:a16="http://schemas.microsoft.com/office/drawing/2014/main" id="{5F6F687C-2F36-4276-9F45-0E03470F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7110824" y="2235429"/>
            <a:ext cx="431901" cy="674237"/>
          </a:xfrm>
          <a:prstGeom prst="rect">
            <a:avLst/>
          </a:prstGeom>
        </p:spPr>
      </p:pic>
    </p:spTree>
    <p:extLst>
      <p:ext uri="{BB962C8B-B14F-4D97-AF65-F5344CB8AC3E}">
        <p14:creationId xmlns:p14="http://schemas.microsoft.com/office/powerpoint/2010/main" val="1770747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197493-2281-5570-AEE7-53B60BE7CD7B}"/>
              </a:ext>
            </a:extLst>
          </p:cNvPr>
          <p:cNvPicPr>
            <a:picLocks noChangeAspect="1"/>
          </p:cNvPicPr>
          <p:nvPr/>
        </p:nvPicPr>
        <p:blipFill>
          <a:blip r:embed="rId3"/>
          <a:stretch>
            <a:fillRect/>
          </a:stretch>
        </p:blipFill>
        <p:spPr>
          <a:xfrm>
            <a:off x="264042" y="1998550"/>
            <a:ext cx="5505094" cy="2560636"/>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sz="2500" i="1" dirty="0">
              <a:solidFill>
                <a:srgbClr val="00707F"/>
              </a:solidFill>
            </a:endParaRPr>
          </a:p>
        </p:txBody>
      </p:sp>
      <p:sp>
        <p:nvSpPr>
          <p:cNvPr id="3" name="Espace réservé du contenu 2"/>
          <p:cNvSpPr>
            <a:spLocks noGrp="1"/>
          </p:cNvSpPr>
          <p:nvPr>
            <p:ph idx="1"/>
          </p:nvPr>
        </p:nvSpPr>
        <p:spPr>
          <a:xfrm>
            <a:off x="457200" y="1159878"/>
            <a:ext cx="8229600" cy="4525963"/>
          </a:xfrm>
        </p:spPr>
        <p:txBody>
          <a:bodyPr/>
          <a:lstStyle/>
          <a:p>
            <a:pPr marL="0" indent="0">
              <a:buNone/>
            </a:pPr>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err="1"/>
              <a:t>L’usager</a:t>
            </a:r>
            <a:r>
              <a:rPr lang="en-US" dirty="0"/>
              <a:t> </a:t>
            </a:r>
            <a:r>
              <a:rPr lang="en-US" dirty="0" err="1"/>
              <a:t>doit</a:t>
            </a:r>
            <a:r>
              <a:rPr lang="en-US" dirty="0"/>
              <a:t> </a:t>
            </a:r>
            <a:r>
              <a:rPr lang="en-US" dirty="0" err="1"/>
              <a:t>être</a:t>
            </a:r>
            <a:r>
              <a:rPr lang="en-US" dirty="0"/>
              <a:t> </a:t>
            </a:r>
            <a:r>
              <a:rPr lang="en-US" dirty="0" err="1"/>
              <a:t>identifié</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51032">
            <a:off x="2304288" y="2958171"/>
            <a:ext cx="431901" cy="674237"/>
          </a:xfrm>
          <a:prstGeom prst="rect">
            <a:avLst/>
          </a:prstGeom>
        </p:spPr>
      </p:pic>
      <p:sp>
        <p:nvSpPr>
          <p:cNvPr id="13" name="Flèche à angle droit 12"/>
          <p:cNvSpPr/>
          <p:nvPr/>
        </p:nvSpPr>
        <p:spPr>
          <a:xfrm rot="10800000" flipH="1">
            <a:off x="6139581" y="2489503"/>
            <a:ext cx="587665"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à coins arrondis 21"/>
          <p:cNvSpPr/>
          <p:nvPr/>
        </p:nvSpPr>
        <p:spPr>
          <a:xfrm>
            <a:off x="1871384" y="3023222"/>
            <a:ext cx="463633" cy="15811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texte&#10;&#10;Description générée automatiquement">
            <a:extLst>
              <a:ext uri="{FF2B5EF4-FFF2-40B4-BE49-F238E27FC236}">
                <a16:creationId xmlns:a16="http://schemas.microsoft.com/office/drawing/2014/main" id="{237EE072-96ED-4396-B383-2F30C08F2935}"/>
              </a:ext>
            </a:extLst>
          </p:cNvPr>
          <p:cNvPicPr>
            <a:picLocks noChangeAspect="1"/>
          </p:cNvPicPr>
          <p:nvPr/>
        </p:nvPicPr>
        <p:blipFill>
          <a:blip r:embed="rId5"/>
          <a:stretch>
            <a:fillRect/>
          </a:stretch>
        </p:blipFill>
        <p:spPr>
          <a:xfrm>
            <a:off x="3554711" y="3428999"/>
            <a:ext cx="5139422" cy="2773766"/>
          </a:xfrm>
          <a:prstGeom prst="rect">
            <a:avLst/>
          </a:prstGeom>
          <a:ln>
            <a:solidFill>
              <a:schemeClr val="tx1"/>
            </a:solidFill>
          </a:ln>
        </p:spPr>
      </p:pic>
      <p:sp>
        <p:nvSpPr>
          <p:cNvPr id="23" name="Rectangle à coins arrondis 6">
            <a:extLst>
              <a:ext uri="{FF2B5EF4-FFF2-40B4-BE49-F238E27FC236}">
                <a16:creationId xmlns:a16="http://schemas.microsoft.com/office/drawing/2014/main" id="{5CA1C440-16B7-4F17-BAF9-162936711B45}"/>
              </a:ext>
            </a:extLst>
          </p:cNvPr>
          <p:cNvSpPr/>
          <p:nvPr/>
        </p:nvSpPr>
        <p:spPr>
          <a:xfrm>
            <a:off x="4219258" y="3665511"/>
            <a:ext cx="981391" cy="44307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à coins arrondis 7">
            <a:extLst>
              <a:ext uri="{FF2B5EF4-FFF2-40B4-BE49-F238E27FC236}">
                <a16:creationId xmlns:a16="http://schemas.microsoft.com/office/drawing/2014/main" id="{E48E4198-9BD2-476C-9D9F-F37618AEDF45}"/>
              </a:ext>
            </a:extLst>
          </p:cNvPr>
          <p:cNvSpPr/>
          <p:nvPr/>
        </p:nvSpPr>
        <p:spPr>
          <a:xfrm>
            <a:off x="5963277" y="5913747"/>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Espace réservé du contenu 22">
            <a:extLst>
              <a:ext uri="{FF2B5EF4-FFF2-40B4-BE49-F238E27FC236}">
                <a16:creationId xmlns:a16="http://schemas.microsoft.com/office/drawing/2014/main" id="{24C3980D-122C-49CA-82FA-5F41350B0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76987" y="5576628"/>
            <a:ext cx="431901" cy="674237"/>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56BAA479-7B18-2692-2F0F-5457E5DDC10A}"/>
              </a:ext>
            </a:extLst>
          </p:cNvPr>
          <p:cNvPicPr>
            <a:picLocks noChangeAspect="1"/>
          </p:cNvPicPr>
          <p:nvPr/>
        </p:nvPicPr>
        <p:blipFill>
          <a:blip r:embed="rId6"/>
          <a:stretch>
            <a:fillRect/>
          </a:stretch>
        </p:blipFill>
        <p:spPr>
          <a:xfrm>
            <a:off x="3774558" y="1227528"/>
            <a:ext cx="5105400" cy="669270"/>
          </a:xfrm>
          <a:prstGeom prst="rect">
            <a:avLst/>
          </a:prstGeom>
          <a:ln>
            <a:solidFill>
              <a:schemeClr val="tx1"/>
            </a:solidFill>
          </a:ln>
        </p:spPr>
      </p:pic>
      <p:sp>
        <p:nvSpPr>
          <p:cNvPr id="6" name="Rectangle à coins arrondis 20">
            <a:extLst>
              <a:ext uri="{FF2B5EF4-FFF2-40B4-BE49-F238E27FC236}">
                <a16:creationId xmlns:a16="http://schemas.microsoft.com/office/drawing/2014/main" id="{908D8F9C-A9E8-9C99-4676-F871051349D3}"/>
              </a:ext>
            </a:extLst>
          </p:cNvPr>
          <p:cNvSpPr/>
          <p:nvPr/>
        </p:nvSpPr>
        <p:spPr>
          <a:xfrm>
            <a:off x="7675713" y="1246579"/>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6277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0C6F73-12EF-9EB7-1845-566CF9C8A90E}"/>
              </a:ext>
            </a:extLst>
          </p:cNvPr>
          <p:cNvPicPr>
            <a:picLocks noChangeAspect="1"/>
          </p:cNvPicPr>
          <p:nvPr/>
        </p:nvPicPr>
        <p:blipFill>
          <a:blip r:embed="rId3"/>
          <a:stretch>
            <a:fillRect/>
          </a:stretch>
        </p:blipFill>
        <p:spPr>
          <a:xfrm>
            <a:off x="3272204" y="1749289"/>
            <a:ext cx="5398691" cy="2891481"/>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4" name="Flèche à angle droit 13"/>
          <p:cNvSpPr/>
          <p:nvPr/>
        </p:nvSpPr>
        <p:spPr>
          <a:xfrm rot="5400000" flipV="1">
            <a:off x="5396086" y="5253673"/>
            <a:ext cx="890546" cy="533954"/>
          </a:xfrm>
          <a:prstGeom prst="bentUpArrow">
            <a:avLst>
              <a:gd name="adj1" fmla="val 30607"/>
              <a:gd name="adj2" fmla="val 25000"/>
              <a:gd name="adj3" fmla="val 25000"/>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1757">
            <a:off x="7364861" y="2976676"/>
            <a:ext cx="431901" cy="674237"/>
          </a:xfrm>
          <a:prstGeom prst="rect">
            <a:avLst/>
          </a:prstGeom>
        </p:spPr>
      </p:pic>
      <p:sp>
        <p:nvSpPr>
          <p:cNvPr id="7" name="Rectangle à coins arrondis 6"/>
          <p:cNvSpPr/>
          <p:nvPr/>
        </p:nvSpPr>
        <p:spPr>
          <a:xfrm>
            <a:off x="7514565" y="3516713"/>
            <a:ext cx="558266" cy="26294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texte&#10;&#10;Description générée automatiquement">
            <a:extLst>
              <a:ext uri="{FF2B5EF4-FFF2-40B4-BE49-F238E27FC236}">
                <a16:creationId xmlns:a16="http://schemas.microsoft.com/office/drawing/2014/main" id="{017B2FB9-B5DF-4132-BAC1-1BBCA32FEDD6}"/>
              </a:ext>
            </a:extLst>
          </p:cNvPr>
          <p:cNvPicPr>
            <a:picLocks noChangeAspect="1"/>
          </p:cNvPicPr>
          <p:nvPr/>
        </p:nvPicPr>
        <p:blipFill>
          <a:blip r:embed="rId5"/>
          <a:stretch>
            <a:fillRect/>
          </a:stretch>
        </p:blipFill>
        <p:spPr>
          <a:xfrm>
            <a:off x="186917" y="3764380"/>
            <a:ext cx="4890552" cy="2994887"/>
          </a:xfrm>
          <a:prstGeom prst="rect">
            <a:avLst/>
          </a:prstGeom>
          <a:ln>
            <a:solidFill>
              <a:schemeClr val="tx1"/>
            </a:solidFill>
          </a:ln>
        </p:spPr>
      </p:pic>
      <p:sp>
        <p:nvSpPr>
          <p:cNvPr id="15" name="Rectangle à coins arrondis 7">
            <a:extLst>
              <a:ext uri="{FF2B5EF4-FFF2-40B4-BE49-F238E27FC236}">
                <a16:creationId xmlns:a16="http://schemas.microsoft.com/office/drawing/2014/main" id="{E2A3FBFE-1C1E-4A3D-A454-957BBF58D17C}"/>
              </a:ext>
            </a:extLst>
          </p:cNvPr>
          <p:cNvSpPr/>
          <p:nvPr/>
        </p:nvSpPr>
        <p:spPr>
          <a:xfrm>
            <a:off x="3172452" y="6543317"/>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Espace réservé du contenu 22">
            <a:extLst>
              <a:ext uri="{FF2B5EF4-FFF2-40B4-BE49-F238E27FC236}">
                <a16:creationId xmlns:a16="http://schemas.microsoft.com/office/drawing/2014/main" id="{FBD56E27-1E4A-4629-8275-931A07E28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86162" y="6206198"/>
            <a:ext cx="431901" cy="674237"/>
          </a:xfrm>
          <a:prstGeom prst="rect">
            <a:avLst/>
          </a:prstGeom>
        </p:spPr>
      </p:pic>
      <p:sp>
        <p:nvSpPr>
          <p:cNvPr id="17" name="Rectangle à coins arrondis 7">
            <a:extLst>
              <a:ext uri="{FF2B5EF4-FFF2-40B4-BE49-F238E27FC236}">
                <a16:creationId xmlns:a16="http://schemas.microsoft.com/office/drawing/2014/main" id="{6EEDAB80-F171-4F3B-925B-CF7C6737506C}"/>
              </a:ext>
            </a:extLst>
          </p:cNvPr>
          <p:cNvSpPr/>
          <p:nvPr/>
        </p:nvSpPr>
        <p:spPr>
          <a:xfrm>
            <a:off x="2210306" y="3779662"/>
            <a:ext cx="962146" cy="40181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326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F900E1-275C-5C3B-57FA-58C62AC25E6F}"/>
              </a:ext>
            </a:extLst>
          </p:cNvPr>
          <p:cNvPicPr>
            <a:picLocks noChangeAspect="1"/>
          </p:cNvPicPr>
          <p:nvPr/>
        </p:nvPicPr>
        <p:blipFill>
          <a:blip r:embed="rId2"/>
          <a:stretch>
            <a:fillRect/>
          </a:stretch>
        </p:blipFill>
        <p:spPr>
          <a:xfrm>
            <a:off x="3798468" y="2019764"/>
            <a:ext cx="5204664" cy="2787562"/>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un </a:t>
            </a:r>
            <a:r>
              <a:rPr lang="en-US" sz="1800" b="1" dirty="0" err="1"/>
              <a:t>autre</a:t>
            </a:r>
            <a:r>
              <a:rPr lang="en-US" sz="1800" b="1" dirty="0"/>
              <a:t> fascicule </a:t>
            </a:r>
            <a:r>
              <a:rPr lang="en-US" sz="1800" b="1" dirty="0" err="1"/>
              <a:t>est</a:t>
            </a:r>
            <a:r>
              <a:rPr lang="en-US" sz="1800" b="1" dirty="0"/>
              <a:t> </a:t>
            </a:r>
            <a:r>
              <a:rPr lang="en-US" sz="1800" b="1" dirty="0" err="1"/>
              <a:t>exemplarisé</a:t>
            </a:r>
            <a:endParaRPr lang="en-US" sz="1800" b="1"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4" name="Flèche à angle droit 13"/>
          <p:cNvSpPr/>
          <p:nvPr/>
        </p:nvSpPr>
        <p:spPr>
          <a:xfrm rot="5400000" flipV="1">
            <a:off x="6569938" y="4575419"/>
            <a:ext cx="772154" cy="1689349"/>
          </a:xfrm>
          <a:prstGeom prst="bentUpArrow">
            <a:avLst>
              <a:gd name="adj1" fmla="val 25000"/>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8"/>
          <p:cNvSpPr/>
          <p:nvPr/>
        </p:nvSpPr>
        <p:spPr>
          <a:xfrm>
            <a:off x="5482756" y="2258625"/>
            <a:ext cx="1534732" cy="2400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17584">
            <a:off x="5726810" y="1740574"/>
            <a:ext cx="447914" cy="699234"/>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53EDA44E-C168-4767-888D-556CD66A5ED0}"/>
              </a:ext>
            </a:extLst>
          </p:cNvPr>
          <p:cNvPicPr>
            <a:picLocks noChangeAspect="1"/>
          </p:cNvPicPr>
          <p:nvPr/>
        </p:nvPicPr>
        <p:blipFill>
          <a:blip r:embed="rId4"/>
          <a:stretch>
            <a:fillRect/>
          </a:stretch>
        </p:blipFill>
        <p:spPr>
          <a:xfrm>
            <a:off x="1213803" y="3953507"/>
            <a:ext cx="4796329" cy="2780777"/>
          </a:xfrm>
          <a:prstGeom prst="rect">
            <a:avLst/>
          </a:prstGeom>
          <a:ln>
            <a:solidFill>
              <a:schemeClr val="tx1"/>
            </a:solidFill>
          </a:ln>
        </p:spPr>
      </p:pic>
      <p:sp>
        <p:nvSpPr>
          <p:cNvPr id="17" name="Rectangle à coins arrondis 7">
            <a:extLst>
              <a:ext uri="{FF2B5EF4-FFF2-40B4-BE49-F238E27FC236}">
                <a16:creationId xmlns:a16="http://schemas.microsoft.com/office/drawing/2014/main" id="{7EA1453D-50EA-4DA6-9E88-AC0DB099A4B9}"/>
              </a:ext>
            </a:extLst>
          </p:cNvPr>
          <p:cNvSpPr/>
          <p:nvPr/>
        </p:nvSpPr>
        <p:spPr>
          <a:xfrm>
            <a:off x="1765300" y="4156904"/>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7">
            <a:extLst>
              <a:ext uri="{FF2B5EF4-FFF2-40B4-BE49-F238E27FC236}">
                <a16:creationId xmlns:a16="http://schemas.microsoft.com/office/drawing/2014/main" id="{FCB06A68-25EA-47F9-93E3-58A0C4838560}"/>
              </a:ext>
            </a:extLst>
          </p:cNvPr>
          <p:cNvSpPr/>
          <p:nvPr/>
        </p:nvSpPr>
        <p:spPr>
          <a:xfrm>
            <a:off x="1765300" y="4569239"/>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à coins arrondis 15">
            <a:extLst>
              <a:ext uri="{FF2B5EF4-FFF2-40B4-BE49-F238E27FC236}">
                <a16:creationId xmlns:a16="http://schemas.microsoft.com/office/drawing/2014/main" id="{1322B859-7165-44AB-BE61-5181193F88E2}"/>
              </a:ext>
            </a:extLst>
          </p:cNvPr>
          <p:cNvSpPr/>
          <p:nvPr/>
        </p:nvSpPr>
        <p:spPr>
          <a:xfrm>
            <a:off x="3482136" y="6456691"/>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Espace réservé du contenu 22">
            <a:extLst>
              <a:ext uri="{FF2B5EF4-FFF2-40B4-BE49-F238E27FC236}">
                <a16:creationId xmlns:a16="http://schemas.microsoft.com/office/drawing/2014/main" id="{96D912F1-A0F1-44C7-B8A0-8DABC2750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1547">
            <a:off x="3016859" y="5995942"/>
            <a:ext cx="510057" cy="796245"/>
          </a:xfrm>
          <a:prstGeom prst="rect">
            <a:avLst/>
          </a:prstGeom>
        </p:spPr>
      </p:pic>
      <p:cxnSp>
        <p:nvCxnSpPr>
          <p:cNvPr id="10" name="Connecteur droit 9">
            <a:extLst>
              <a:ext uri="{FF2B5EF4-FFF2-40B4-BE49-F238E27FC236}">
                <a16:creationId xmlns:a16="http://schemas.microsoft.com/office/drawing/2014/main" id="{A62731AA-63ED-2D8F-88F0-C20EC48A4246}"/>
              </a:ext>
            </a:extLst>
          </p:cNvPr>
          <p:cNvCxnSpPr/>
          <p:nvPr/>
        </p:nvCxnSpPr>
        <p:spPr>
          <a:xfrm>
            <a:off x="7910623" y="3742660"/>
            <a:ext cx="467833" cy="967563"/>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48BD5A6F-C010-651A-AD31-4759055AE9F1}"/>
              </a:ext>
            </a:extLst>
          </p:cNvPr>
          <p:cNvCxnSpPr>
            <a:cxnSpLocks/>
          </p:cNvCxnSpPr>
          <p:nvPr/>
        </p:nvCxnSpPr>
        <p:spPr>
          <a:xfrm flipH="1">
            <a:off x="7951463" y="3742660"/>
            <a:ext cx="318143" cy="930675"/>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7964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D5A2AD-EB12-8BE4-1F8A-3C33178907D9}"/>
              </a:ext>
            </a:extLst>
          </p:cNvPr>
          <p:cNvPicPr>
            <a:picLocks noChangeAspect="1"/>
          </p:cNvPicPr>
          <p:nvPr/>
        </p:nvPicPr>
        <p:blipFill>
          <a:blip r:embed="rId3"/>
          <a:stretch>
            <a:fillRect/>
          </a:stretch>
        </p:blipFill>
        <p:spPr>
          <a:xfrm>
            <a:off x="510365" y="2108394"/>
            <a:ext cx="6506483" cy="2391109"/>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a:t>Cas </a:t>
            </a:r>
            <a:r>
              <a:rPr lang="en-US" sz="1800" b="1" dirty="0" err="1"/>
              <a:t>où</a:t>
            </a:r>
            <a:r>
              <a:rPr lang="en-US" sz="1800" b="1" dirty="0"/>
              <a:t> </a:t>
            </a:r>
            <a:r>
              <a:rPr lang="en-US" sz="1800" b="1" dirty="0" err="1">
                <a:solidFill>
                  <a:srgbClr val="FF0000"/>
                </a:solidFill>
              </a:rPr>
              <a:t>aucun</a:t>
            </a:r>
            <a:r>
              <a:rPr lang="en-US" sz="1800" b="1" dirty="0"/>
              <a:t> fascicule </a:t>
            </a:r>
            <a:r>
              <a:rPr lang="en-US" sz="1800" b="1" dirty="0" err="1"/>
              <a:t>n’est</a:t>
            </a:r>
            <a:r>
              <a:rPr lang="en-US" sz="1800" b="1" dirty="0"/>
              <a:t> </a:t>
            </a:r>
            <a:r>
              <a:rPr lang="en-US" sz="1800" b="1" dirty="0" err="1"/>
              <a:t>exemplarisé</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9" name="Flèche à angle droit 18"/>
          <p:cNvSpPr/>
          <p:nvPr/>
        </p:nvSpPr>
        <p:spPr>
          <a:xfrm rot="16200000" flipH="1" flipV="1">
            <a:off x="1630127" y="3882697"/>
            <a:ext cx="943275" cy="2423687"/>
          </a:xfrm>
          <a:prstGeom prst="bentUpArrow">
            <a:avLst>
              <a:gd name="adj1" fmla="val 22221"/>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texte&#10;&#10;Description générée automatiquement">
            <a:extLst>
              <a:ext uri="{FF2B5EF4-FFF2-40B4-BE49-F238E27FC236}">
                <a16:creationId xmlns:a16="http://schemas.microsoft.com/office/drawing/2014/main" id="{6E128154-F75E-4FD8-9C87-F21CD0D83D65}"/>
              </a:ext>
            </a:extLst>
          </p:cNvPr>
          <p:cNvPicPr>
            <a:picLocks noChangeAspect="1"/>
          </p:cNvPicPr>
          <p:nvPr/>
        </p:nvPicPr>
        <p:blipFill>
          <a:blip r:embed="rId4"/>
          <a:stretch>
            <a:fillRect/>
          </a:stretch>
        </p:blipFill>
        <p:spPr>
          <a:xfrm>
            <a:off x="3381375" y="3138487"/>
            <a:ext cx="5237658" cy="3052763"/>
          </a:xfrm>
          <a:prstGeom prst="rect">
            <a:avLst/>
          </a:prstGeom>
          <a:ln>
            <a:solidFill>
              <a:schemeClr val="tx1"/>
            </a:solidFill>
          </a:ln>
        </p:spPr>
      </p:pic>
      <p:sp>
        <p:nvSpPr>
          <p:cNvPr id="17" name="Rectangle à coins arrondis 8">
            <a:extLst>
              <a:ext uri="{FF2B5EF4-FFF2-40B4-BE49-F238E27FC236}">
                <a16:creationId xmlns:a16="http://schemas.microsoft.com/office/drawing/2014/main" id="{91016725-31A8-40B1-87A1-6CA07C81B28E}"/>
              </a:ext>
            </a:extLst>
          </p:cNvPr>
          <p:cNvSpPr/>
          <p:nvPr/>
        </p:nvSpPr>
        <p:spPr>
          <a:xfrm>
            <a:off x="4346608" y="2463392"/>
            <a:ext cx="2082767" cy="31449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Espace réservé du contenu 22">
            <a:extLst>
              <a:ext uri="{FF2B5EF4-FFF2-40B4-BE49-F238E27FC236}">
                <a16:creationId xmlns:a16="http://schemas.microsoft.com/office/drawing/2014/main" id="{6A00F75F-829D-4EB8-BDD0-CDAC06C65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35724">
            <a:off x="4345153" y="1945976"/>
            <a:ext cx="460380" cy="674237"/>
          </a:xfrm>
          <a:prstGeom prst="rect">
            <a:avLst/>
          </a:prstGeom>
        </p:spPr>
      </p:pic>
      <p:sp>
        <p:nvSpPr>
          <p:cNvPr id="20" name="Rectangle à coins arrondis 7">
            <a:extLst>
              <a:ext uri="{FF2B5EF4-FFF2-40B4-BE49-F238E27FC236}">
                <a16:creationId xmlns:a16="http://schemas.microsoft.com/office/drawing/2014/main" id="{3C450B94-117F-4848-9CD1-957BEB8AC1C7}"/>
              </a:ext>
            </a:extLst>
          </p:cNvPr>
          <p:cNvSpPr/>
          <p:nvPr/>
        </p:nvSpPr>
        <p:spPr>
          <a:xfrm>
            <a:off x="4064210" y="3373731"/>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à coins arrondis 7">
            <a:extLst>
              <a:ext uri="{FF2B5EF4-FFF2-40B4-BE49-F238E27FC236}">
                <a16:creationId xmlns:a16="http://schemas.microsoft.com/office/drawing/2014/main" id="{3C249B3F-6300-49F1-97D7-FD5B0B9DF939}"/>
              </a:ext>
            </a:extLst>
          </p:cNvPr>
          <p:cNvSpPr/>
          <p:nvPr/>
        </p:nvSpPr>
        <p:spPr>
          <a:xfrm>
            <a:off x="4064210" y="3807332"/>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à coins arrondis 15">
            <a:extLst>
              <a:ext uri="{FF2B5EF4-FFF2-40B4-BE49-F238E27FC236}">
                <a16:creationId xmlns:a16="http://schemas.microsoft.com/office/drawing/2014/main" id="{997C7453-B283-4D92-B8BE-7FEAA3A84C08}"/>
              </a:ext>
            </a:extLst>
          </p:cNvPr>
          <p:cNvSpPr/>
          <p:nvPr/>
        </p:nvSpPr>
        <p:spPr>
          <a:xfrm>
            <a:off x="6013735" y="5905255"/>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Espace réservé du contenu 22">
            <a:extLst>
              <a:ext uri="{FF2B5EF4-FFF2-40B4-BE49-F238E27FC236}">
                <a16:creationId xmlns:a16="http://schemas.microsoft.com/office/drawing/2014/main" id="{C045D6F6-0C19-4B70-BBB8-098EFCBC0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961547">
            <a:off x="5548458" y="5444506"/>
            <a:ext cx="510057" cy="796245"/>
          </a:xfrm>
          <a:prstGeom prst="rect">
            <a:avLst/>
          </a:prstGeom>
        </p:spPr>
      </p:pic>
    </p:spTree>
    <p:extLst>
      <p:ext uri="{BB962C8B-B14F-4D97-AF65-F5344CB8AC3E}">
        <p14:creationId xmlns:p14="http://schemas.microsoft.com/office/powerpoint/2010/main" val="38723333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72D9487-7D56-042C-18B8-740AAE2EC3F4}"/>
              </a:ext>
            </a:extLst>
          </p:cNvPr>
          <p:cNvPicPr>
            <a:picLocks noChangeAspect="1"/>
          </p:cNvPicPr>
          <p:nvPr/>
        </p:nvPicPr>
        <p:blipFill>
          <a:blip r:embed="rId2"/>
          <a:stretch>
            <a:fillRect/>
          </a:stretch>
        </p:blipFill>
        <p:spPr>
          <a:xfrm>
            <a:off x="3400636" y="1233388"/>
            <a:ext cx="3012933" cy="1736994"/>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a:xfrm>
            <a:off x="457200" y="1166018"/>
            <a:ext cx="8229600" cy="5263172"/>
          </a:xfrm>
        </p:spPr>
        <p:txBody>
          <a:bodyPr/>
          <a:lstStyle/>
          <a:p>
            <a:endParaRPr lang="en-US" dirty="0"/>
          </a:p>
          <a:p>
            <a:pPr>
              <a:buSzPct val="100000"/>
              <a:buFont typeface="Wingdings" panose="05000000000000000000" pitchFamily="2" charset="2"/>
              <a:buChar char="§"/>
            </a:pPr>
            <a:r>
              <a:rPr lang="en-US" dirty="0" err="1"/>
              <a:t>Dans</a:t>
            </a:r>
            <a:r>
              <a:rPr lang="en-US" dirty="0"/>
              <a:t> le </a:t>
            </a:r>
            <a:r>
              <a:rPr lang="en-US" i="1" dirty="0"/>
              <a:t>Widget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r>
              <a:rPr lang="en-US" dirty="0"/>
              <a:t>A </a:t>
            </a:r>
            <a:r>
              <a:rPr lang="en-US" dirty="0" err="1"/>
              <a:t>partir</a:t>
            </a:r>
            <a:r>
              <a:rPr lang="en-US" dirty="0"/>
              <a:t> de </a:t>
            </a:r>
            <a:r>
              <a:rPr lang="en-US" dirty="0" err="1"/>
              <a:t>l’icône</a:t>
            </a:r>
            <a:r>
              <a:rPr lang="en-US" i="1" dirty="0"/>
              <a: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r>
              <a:rPr lang="en-US" dirty="0" err="1"/>
              <a:t>Dans</a:t>
            </a:r>
            <a:r>
              <a:rPr lang="en-US" dirty="0"/>
              <a:t>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9" name="Rectangle à coins arrondis 8"/>
          <p:cNvSpPr/>
          <p:nvPr/>
        </p:nvSpPr>
        <p:spPr>
          <a:xfrm>
            <a:off x="3448050" y="2352675"/>
            <a:ext cx="952500" cy="1428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347733" y="2290189"/>
            <a:ext cx="353679" cy="552125"/>
          </a:xfrm>
          <a:prstGeom prst="rect">
            <a:avLst/>
          </a:prstGeom>
        </p:spPr>
      </p:pic>
      <p:pic>
        <p:nvPicPr>
          <p:cNvPr id="18" name="Image 17">
            <a:extLst>
              <a:ext uri="{FF2B5EF4-FFF2-40B4-BE49-F238E27FC236}">
                <a16:creationId xmlns:a16="http://schemas.microsoft.com/office/drawing/2014/main" id="{C4FF9EF1-1D30-0F6D-2A57-85F850821665}"/>
              </a:ext>
            </a:extLst>
          </p:cNvPr>
          <p:cNvPicPr>
            <a:picLocks noChangeAspect="1"/>
          </p:cNvPicPr>
          <p:nvPr/>
        </p:nvPicPr>
        <p:blipFill>
          <a:blip r:embed="rId4"/>
          <a:stretch>
            <a:fillRect/>
          </a:stretch>
        </p:blipFill>
        <p:spPr>
          <a:xfrm>
            <a:off x="3533792" y="3090003"/>
            <a:ext cx="1850004" cy="1999332"/>
          </a:xfrm>
          <a:prstGeom prst="rect">
            <a:avLst/>
          </a:prstGeom>
          <a:ln>
            <a:solidFill>
              <a:schemeClr val="tx1"/>
            </a:solidFill>
          </a:ln>
        </p:spPr>
      </p:pic>
      <p:sp>
        <p:nvSpPr>
          <p:cNvPr id="8" name="Rectangle à coins arrondis 7"/>
          <p:cNvSpPr/>
          <p:nvPr/>
        </p:nvSpPr>
        <p:spPr>
          <a:xfrm>
            <a:off x="4193507" y="3063681"/>
            <a:ext cx="196410" cy="23571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3562537" y="4824853"/>
            <a:ext cx="1752600" cy="372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7FA837EC-79ED-746C-5D26-FA81B10F144B}"/>
              </a:ext>
            </a:extLst>
          </p:cNvPr>
          <p:cNvPicPr>
            <a:picLocks noChangeAspect="1"/>
          </p:cNvPicPr>
          <p:nvPr/>
        </p:nvPicPr>
        <p:blipFill>
          <a:blip r:embed="rId5"/>
          <a:stretch>
            <a:fillRect/>
          </a:stretch>
        </p:blipFill>
        <p:spPr>
          <a:xfrm>
            <a:off x="5513134" y="4640535"/>
            <a:ext cx="2743844" cy="2102893"/>
          </a:xfrm>
          <a:prstGeom prst="rect">
            <a:avLst/>
          </a:prstGeom>
          <a:ln>
            <a:solidFill>
              <a:schemeClr val="tx1"/>
            </a:solidFill>
          </a:ln>
        </p:spPr>
      </p:pic>
      <p:sp>
        <p:nvSpPr>
          <p:cNvPr id="16" name="Rectangle à coins arrondis 10">
            <a:extLst>
              <a:ext uri="{FF2B5EF4-FFF2-40B4-BE49-F238E27FC236}">
                <a16:creationId xmlns:a16="http://schemas.microsoft.com/office/drawing/2014/main" id="{F7436E67-0D2C-4C11-9297-647DA33D5C5E}"/>
              </a:ext>
            </a:extLst>
          </p:cNvPr>
          <p:cNvSpPr/>
          <p:nvPr/>
        </p:nvSpPr>
        <p:spPr>
          <a:xfrm>
            <a:off x="6413569" y="5398044"/>
            <a:ext cx="942975" cy="22656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Espace réservé du contenu 22">
            <a:extLst>
              <a:ext uri="{FF2B5EF4-FFF2-40B4-BE49-F238E27FC236}">
                <a16:creationId xmlns:a16="http://schemas.microsoft.com/office/drawing/2014/main" id="{5F6CB880-CDC9-4B28-B9AE-4C1BEC9C6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7262829" y="5389746"/>
            <a:ext cx="353679" cy="552125"/>
          </a:xfrm>
          <a:prstGeom prst="rect">
            <a:avLst/>
          </a:prstGeom>
        </p:spPr>
      </p:pic>
      <p:pic>
        <p:nvPicPr>
          <p:cNvPr id="13"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90651">
            <a:off x="4073109" y="4545309"/>
            <a:ext cx="353679" cy="552125"/>
          </a:xfrm>
          <a:prstGeom prst="rect">
            <a:avLst/>
          </a:prstGeom>
        </p:spPr>
      </p:pic>
    </p:spTree>
    <p:extLst>
      <p:ext uri="{BB962C8B-B14F-4D97-AF65-F5344CB8AC3E}">
        <p14:creationId xmlns:p14="http://schemas.microsoft.com/office/powerpoint/2010/main" val="5497230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8BB2CDE1-18C3-AC89-3A4B-924C643BEB36}"/>
              </a:ext>
            </a:extLst>
          </p:cNvPr>
          <p:cNvPicPr>
            <a:picLocks noChangeAspect="1"/>
          </p:cNvPicPr>
          <p:nvPr/>
        </p:nvPicPr>
        <p:blipFill>
          <a:blip r:embed="rId2"/>
          <a:stretch>
            <a:fillRect/>
          </a:stretch>
        </p:blipFill>
        <p:spPr>
          <a:xfrm>
            <a:off x="582641" y="4637521"/>
            <a:ext cx="7978712" cy="1455969"/>
          </a:xfrm>
          <a:prstGeom prst="rect">
            <a:avLst/>
          </a:prstGeom>
          <a:ln>
            <a:solidFill>
              <a:schemeClr val="tx1"/>
            </a:solidFill>
          </a:ln>
        </p:spPr>
      </p:pic>
      <p:pic>
        <p:nvPicPr>
          <p:cNvPr id="13" name="Image 12">
            <a:extLst>
              <a:ext uri="{FF2B5EF4-FFF2-40B4-BE49-F238E27FC236}">
                <a16:creationId xmlns:a16="http://schemas.microsoft.com/office/drawing/2014/main" id="{0B890E41-FE05-E632-048E-1C6896850FB8}"/>
              </a:ext>
            </a:extLst>
          </p:cNvPr>
          <p:cNvPicPr>
            <a:picLocks noChangeAspect="1"/>
          </p:cNvPicPr>
          <p:nvPr/>
        </p:nvPicPr>
        <p:blipFill>
          <a:blip r:embed="rId3"/>
          <a:stretch>
            <a:fillRect/>
          </a:stretch>
        </p:blipFill>
        <p:spPr>
          <a:xfrm>
            <a:off x="388142" y="1922994"/>
            <a:ext cx="8367711" cy="1702239"/>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5363910" y="309496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5459136" y="3081613"/>
            <a:ext cx="353679" cy="552125"/>
          </a:xfrm>
          <a:prstGeom prst="rect">
            <a:avLst/>
          </a:prstGeom>
        </p:spPr>
      </p:pic>
      <p:sp>
        <p:nvSpPr>
          <p:cNvPr id="8" name="ZoneTexte 7"/>
          <p:cNvSpPr txBox="1"/>
          <p:nvPr/>
        </p:nvSpPr>
        <p:spPr>
          <a:xfrm>
            <a:off x="5887323" y="2976639"/>
            <a:ext cx="2357311"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Pour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obtenir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informations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complémentaires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requester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Rectangle à coins arrondis 8"/>
          <p:cNvSpPr/>
          <p:nvPr/>
        </p:nvSpPr>
        <p:spPr>
          <a:xfrm>
            <a:off x="5915896" y="2880946"/>
            <a:ext cx="2304406" cy="70956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14"/>
          <p:cNvSpPr/>
          <p:nvPr/>
        </p:nvSpPr>
        <p:spPr>
          <a:xfrm>
            <a:off x="4416957" y="3793891"/>
            <a:ext cx="310080" cy="596300"/>
          </a:xfrm>
          <a:prstGeom prst="downArrow">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683361" y="5192012"/>
            <a:ext cx="742950" cy="6616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à coins arrondis 15"/>
          <p:cNvSpPr/>
          <p:nvPr/>
        </p:nvSpPr>
        <p:spPr>
          <a:xfrm>
            <a:off x="1480798" y="5181379"/>
            <a:ext cx="533400" cy="67224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à coins arrondis 16"/>
          <p:cNvSpPr/>
          <p:nvPr/>
        </p:nvSpPr>
        <p:spPr>
          <a:xfrm>
            <a:off x="2973998" y="5192012"/>
            <a:ext cx="533400" cy="62206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972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Image 2">
            <a:extLst>
              <a:ext uri="{FF2B5EF4-FFF2-40B4-BE49-F238E27FC236}">
                <a16:creationId xmlns:a16="http://schemas.microsoft.com/office/drawing/2014/main" id="{6A49D736-387E-66DA-26BF-4639C7189A0E}"/>
              </a:ext>
            </a:extLst>
          </p:cNvPr>
          <p:cNvPicPr>
            <a:picLocks noChangeAspect="1"/>
          </p:cNvPicPr>
          <p:nvPr/>
        </p:nvPicPr>
        <p:blipFill>
          <a:blip r:embed="rId3"/>
          <a:stretch>
            <a:fillRect/>
          </a:stretch>
        </p:blipFill>
        <p:spPr>
          <a:xfrm>
            <a:off x="1933241" y="1831459"/>
            <a:ext cx="5277517" cy="1759172"/>
          </a:xfrm>
          <a:prstGeom prst="rect">
            <a:avLst/>
          </a:prstGeom>
          <a:ln>
            <a:solidFill>
              <a:schemeClr val="tx1"/>
            </a:solidFill>
          </a:ln>
        </p:spPr>
      </p:pic>
      <p:sp>
        <p:nvSpPr>
          <p:cNvPr id="1123" name="Google Shape;1123;p90"/>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(1)</a:t>
            </a:r>
            <a:endParaRPr sz="3000" b="0" i="0" dirty="0">
              <a:solidFill>
                <a:srgbClr val="00707F"/>
              </a:solidFill>
              <a:latin typeface="Calibri"/>
              <a:ea typeface="Calibri"/>
              <a:cs typeface="Calibri"/>
              <a:sym typeface="Calibri"/>
            </a:endParaRPr>
          </a:p>
        </p:txBody>
      </p:sp>
      <p:sp>
        <p:nvSpPr>
          <p:cNvPr id="1124" name="Google Shape;1124;p90"/>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1) Imprimer le bordereau (</a:t>
            </a:r>
            <a:r>
              <a:rPr lang="fr-FR" sz="1800" i="1">
                <a:solidFill>
                  <a:schemeClr val="dk1"/>
                </a:solidFill>
                <a:latin typeface="Calibri"/>
                <a:ea typeface="Calibri"/>
                <a:cs typeface="Calibri"/>
                <a:sym typeface="Calibri"/>
              </a:rPr>
              <a:t>Print slip</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25" name="Google Shape;1125;p9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157</a:t>
            </a:fld>
            <a:endParaRPr/>
          </a:p>
        </p:txBody>
      </p:sp>
      <p:sp>
        <p:nvSpPr>
          <p:cNvPr id="1127" name="Google Shape;1127;p90"/>
          <p:cNvSpPr txBox="1"/>
          <p:nvPr/>
        </p:nvSpPr>
        <p:spPr>
          <a:xfrm>
            <a:off x="487219" y="3712721"/>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2) Numériser l’article ou le chapitre ; enregistrer le fichier sur l’ordinateur</a:t>
            </a:r>
            <a:endParaRPr sz="1800">
              <a:solidFill>
                <a:schemeClr val="dk1"/>
              </a:solidFill>
              <a:latin typeface="Calibri"/>
              <a:ea typeface="Calibri"/>
              <a:cs typeface="Calibri"/>
              <a:sym typeface="Calibri"/>
            </a:endParaRPr>
          </a:p>
        </p:txBody>
      </p:sp>
      <p:pic>
        <p:nvPicPr>
          <p:cNvPr id="1128" name="Google Shape;1128;p90"/>
          <p:cNvPicPr preferRelativeResize="0"/>
          <p:nvPr/>
        </p:nvPicPr>
        <p:blipFill rotWithShape="1">
          <a:blip r:embed="rId4">
            <a:alphaModFix/>
          </a:blip>
          <a:srcRect/>
          <a:stretch/>
        </p:blipFill>
        <p:spPr>
          <a:xfrm>
            <a:off x="2322367" y="4576558"/>
            <a:ext cx="4499266" cy="1779792"/>
          </a:xfrm>
          <a:prstGeom prst="rect">
            <a:avLst/>
          </a:prstGeom>
          <a:noFill/>
          <a:ln w="9525" cap="flat" cmpd="sng">
            <a:solidFill>
              <a:schemeClr val="dk1"/>
            </a:solidFill>
            <a:prstDash val="solid"/>
            <a:round/>
            <a:headEnd type="none" w="sm" len="sm"/>
            <a:tailEnd type="none" w="sm" len="sm"/>
          </a:ln>
        </p:spPr>
      </p:pic>
      <p:sp>
        <p:nvSpPr>
          <p:cNvPr id="1129" name="Google Shape;1129;p90"/>
          <p:cNvSpPr txBox="1"/>
          <p:nvPr/>
        </p:nvSpPr>
        <p:spPr>
          <a:xfrm>
            <a:off x="487218" y="408513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 Sur le bordereau, copier l’identifiant de la demande</a:t>
            </a:r>
            <a:endParaRPr sz="1800" dirty="0">
              <a:solidFill>
                <a:schemeClr val="dk1"/>
              </a:solidFill>
              <a:latin typeface="Calibri"/>
              <a:ea typeface="Calibri"/>
              <a:cs typeface="Calibri"/>
              <a:sym typeface="Calibri"/>
            </a:endParaRPr>
          </a:p>
        </p:txBody>
      </p:sp>
      <p:sp>
        <p:nvSpPr>
          <p:cNvPr id="2" name="Rectangle à coins arrondis 16">
            <a:extLst>
              <a:ext uri="{FF2B5EF4-FFF2-40B4-BE49-F238E27FC236}">
                <a16:creationId xmlns:a16="http://schemas.microsoft.com/office/drawing/2014/main" id="{E473DEFB-3500-3462-41FD-B2D596E86B13}"/>
              </a:ext>
            </a:extLst>
          </p:cNvPr>
          <p:cNvSpPr/>
          <p:nvPr/>
        </p:nvSpPr>
        <p:spPr>
          <a:xfrm>
            <a:off x="6104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4140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6" name="Image 5">
            <a:extLst>
              <a:ext uri="{FF2B5EF4-FFF2-40B4-BE49-F238E27FC236}">
                <a16:creationId xmlns:a16="http://schemas.microsoft.com/office/drawing/2014/main" id="{F2697CD6-087F-2A8A-484D-FC2B3E9EEDCD}"/>
              </a:ext>
            </a:extLst>
          </p:cNvPr>
          <p:cNvPicPr>
            <a:picLocks noChangeAspect="1"/>
          </p:cNvPicPr>
          <p:nvPr/>
        </p:nvPicPr>
        <p:blipFill>
          <a:blip r:embed="rId3"/>
          <a:stretch>
            <a:fillRect/>
          </a:stretch>
        </p:blipFill>
        <p:spPr>
          <a:xfrm>
            <a:off x="1160488" y="4802169"/>
            <a:ext cx="6818404" cy="1334371"/>
          </a:xfrm>
          <a:prstGeom prst="rect">
            <a:avLst/>
          </a:prstGeom>
          <a:ln>
            <a:solidFill>
              <a:schemeClr val="tx1"/>
            </a:solidFill>
          </a:ln>
        </p:spPr>
      </p:pic>
      <p:pic>
        <p:nvPicPr>
          <p:cNvPr id="3" name="Image 2">
            <a:extLst>
              <a:ext uri="{FF2B5EF4-FFF2-40B4-BE49-F238E27FC236}">
                <a16:creationId xmlns:a16="http://schemas.microsoft.com/office/drawing/2014/main" id="{7140D8F1-0E53-246D-6EF8-09BD3CA5EDB0}"/>
              </a:ext>
            </a:extLst>
          </p:cNvPr>
          <p:cNvPicPr>
            <a:picLocks noChangeAspect="1"/>
          </p:cNvPicPr>
          <p:nvPr/>
        </p:nvPicPr>
        <p:blipFill>
          <a:blip r:embed="rId4"/>
          <a:stretch>
            <a:fillRect/>
          </a:stretch>
        </p:blipFill>
        <p:spPr>
          <a:xfrm>
            <a:off x="1959614" y="1880058"/>
            <a:ext cx="5220152" cy="2264625"/>
          </a:xfrm>
          <a:prstGeom prst="rect">
            <a:avLst/>
          </a:prstGeom>
          <a:ln>
            <a:solidFill>
              <a:schemeClr val="tx1"/>
            </a:solidFill>
          </a:ln>
        </p:spPr>
      </p:pic>
      <p:sp>
        <p:nvSpPr>
          <p:cNvPr id="1135" name="Google Shape;1135;p91"/>
          <p:cNvSpPr txBox="1"/>
          <p:nvPr/>
        </p:nvSpPr>
        <p:spPr>
          <a:xfrm>
            <a:off x="457200" y="532400"/>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(2)</a:t>
            </a:r>
            <a:endParaRPr sz="3000" b="0" i="0" dirty="0">
              <a:solidFill>
                <a:srgbClr val="00707F"/>
              </a:solidFill>
              <a:latin typeface="Calibri"/>
              <a:ea typeface="Calibri"/>
              <a:cs typeface="Calibri"/>
              <a:sym typeface="Calibri"/>
            </a:endParaRPr>
          </a:p>
        </p:txBody>
      </p:sp>
      <p:sp>
        <p:nvSpPr>
          <p:cNvPr id="1136" name="Google Shape;1136;p91"/>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4) Dans le menu </a:t>
            </a:r>
            <a:r>
              <a:rPr lang="fr-FR" sz="1800" i="1">
                <a:solidFill>
                  <a:schemeClr val="dk1"/>
                </a:solidFill>
                <a:latin typeface="Calibri"/>
                <a:ea typeface="Calibri"/>
                <a:cs typeface="Calibri"/>
                <a:sym typeface="Calibri"/>
              </a:rPr>
              <a:t>Fulfillment</a:t>
            </a:r>
            <a:r>
              <a:rPr lang="fr-FR" sz="1800">
                <a:solidFill>
                  <a:schemeClr val="dk1"/>
                </a:solidFill>
                <a:latin typeface="Calibri"/>
                <a:ea typeface="Calibri"/>
                <a:cs typeface="Calibri"/>
                <a:sym typeface="Calibri"/>
              </a:rPr>
              <a:t>, sélectionner </a:t>
            </a:r>
            <a:r>
              <a:rPr lang="fr-FR" sz="1800" i="1">
                <a:solidFill>
                  <a:schemeClr val="dk1"/>
                </a:solidFill>
                <a:latin typeface="Calibri"/>
                <a:ea typeface="Calibri"/>
                <a:cs typeface="Calibri"/>
                <a:sym typeface="Calibri"/>
              </a:rPr>
              <a:t>Deliver Digital Document</a:t>
            </a:r>
            <a:r>
              <a:rPr lang="fr-FR" sz="1800">
                <a:solidFill>
                  <a:schemeClr val="dk2"/>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37" name="Google Shape;1137;p9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158</a:t>
            </a:fld>
            <a:endParaRPr/>
          </a:p>
        </p:txBody>
      </p:sp>
      <p:sp>
        <p:nvSpPr>
          <p:cNvPr id="1138" name="Google Shape;1138;p91"/>
          <p:cNvSpPr txBox="1"/>
          <p:nvPr/>
        </p:nvSpPr>
        <p:spPr>
          <a:xfrm>
            <a:off x="487218" y="4286044"/>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5) Dans le champ </a:t>
            </a:r>
            <a:r>
              <a:rPr lang="fr-FR" sz="1800" i="1" dirty="0">
                <a:solidFill>
                  <a:schemeClr val="dk1"/>
                </a:solidFill>
                <a:latin typeface="Calibri"/>
                <a:ea typeface="Calibri"/>
                <a:cs typeface="Calibri"/>
                <a:sym typeface="Calibri"/>
              </a:rPr>
              <a:t>Scan </a:t>
            </a:r>
            <a:r>
              <a:rPr lang="fr-FR" sz="1800" i="1" dirty="0" err="1">
                <a:solidFill>
                  <a:schemeClr val="dk1"/>
                </a:solidFill>
                <a:latin typeface="Calibri"/>
                <a:ea typeface="Calibri"/>
                <a:cs typeface="Calibri"/>
                <a:sym typeface="Calibri"/>
              </a:rPr>
              <a:t>request</a:t>
            </a:r>
            <a:r>
              <a:rPr lang="fr-FR" sz="1800" i="1" dirty="0">
                <a:solidFill>
                  <a:schemeClr val="dk1"/>
                </a:solidFill>
                <a:latin typeface="Calibri"/>
                <a:ea typeface="Calibri"/>
                <a:cs typeface="Calibri"/>
                <a:sym typeface="Calibri"/>
              </a:rPr>
              <a:t> ID to </a:t>
            </a:r>
            <a:r>
              <a:rPr lang="fr-FR" sz="1800" i="1" dirty="0" err="1">
                <a:solidFill>
                  <a:schemeClr val="dk1"/>
                </a:solidFill>
                <a:latin typeface="Calibri"/>
                <a:ea typeface="Calibri"/>
                <a:cs typeface="Calibri"/>
                <a:sym typeface="Calibri"/>
              </a:rPr>
              <a:t>upload</a:t>
            </a:r>
            <a:r>
              <a:rPr lang="fr-FR" sz="1800" i="1" dirty="0">
                <a:solidFill>
                  <a:schemeClr val="dk1"/>
                </a:solidFill>
                <a:latin typeface="Calibri"/>
                <a:ea typeface="Calibri"/>
                <a:cs typeface="Calibri"/>
                <a:sym typeface="Calibri"/>
              </a:rPr>
              <a:t> files</a:t>
            </a:r>
            <a:r>
              <a:rPr lang="fr-FR" sz="1800" dirty="0">
                <a:solidFill>
                  <a:schemeClr val="dk1"/>
                </a:solidFill>
                <a:latin typeface="Calibri"/>
                <a:ea typeface="Calibri"/>
                <a:cs typeface="Calibri"/>
                <a:sym typeface="Calibri"/>
              </a:rPr>
              <a:t>, coller l’identifiant de la demande</a:t>
            </a:r>
            <a:endParaRPr sz="1800" dirty="0">
              <a:solidFill>
                <a:schemeClr val="dk1"/>
              </a:solidFill>
              <a:latin typeface="Calibri"/>
              <a:ea typeface="Calibri"/>
              <a:cs typeface="Calibri"/>
              <a:sym typeface="Calibri"/>
            </a:endParaRPr>
          </a:p>
        </p:txBody>
      </p:sp>
      <p:pic>
        <p:nvPicPr>
          <p:cNvPr id="1141" name="Google Shape;1141;p91"/>
          <p:cNvPicPr preferRelativeResize="0"/>
          <p:nvPr/>
        </p:nvPicPr>
        <p:blipFill rotWithShape="1">
          <a:blip r:embed="rId5">
            <a:alphaModFix/>
          </a:blip>
          <a:srcRect/>
          <a:stretch/>
        </p:blipFill>
        <p:spPr>
          <a:xfrm rot="-4569030">
            <a:off x="6830984" y="5627047"/>
            <a:ext cx="480816" cy="750597"/>
          </a:xfrm>
          <a:prstGeom prst="rect">
            <a:avLst/>
          </a:prstGeom>
          <a:noFill/>
          <a:ln>
            <a:noFill/>
          </a:ln>
        </p:spPr>
      </p:pic>
      <p:sp>
        <p:nvSpPr>
          <p:cNvPr id="4" name="Rectangle à coins arrondis 16">
            <a:extLst>
              <a:ext uri="{FF2B5EF4-FFF2-40B4-BE49-F238E27FC236}">
                <a16:creationId xmlns:a16="http://schemas.microsoft.com/office/drawing/2014/main" id="{7DAC0C2C-42C8-06D4-6617-03CCCDEA2FCB}"/>
              </a:ext>
            </a:extLst>
          </p:cNvPr>
          <p:cNvSpPr/>
          <p:nvPr/>
        </p:nvSpPr>
        <p:spPr>
          <a:xfrm>
            <a:off x="2798139" y="3574855"/>
            <a:ext cx="1497414" cy="19970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719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2"/>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(3)</a:t>
            </a:r>
            <a:endParaRPr sz="3000" b="0" i="0" dirty="0">
              <a:solidFill>
                <a:srgbClr val="00707F"/>
              </a:solidFill>
              <a:latin typeface="Calibri"/>
              <a:ea typeface="Calibri"/>
              <a:cs typeface="Calibri"/>
              <a:sym typeface="Calibri"/>
            </a:endParaRPr>
          </a:p>
        </p:txBody>
      </p:sp>
      <p:sp>
        <p:nvSpPr>
          <p:cNvPr id="1148" name="Google Shape;1148;p92"/>
          <p:cNvSpPr txBox="1"/>
          <p:nvPr/>
        </p:nvSpPr>
        <p:spPr>
          <a:xfrm>
            <a:off x="457200" y="1433890"/>
            <a:ext cx="82249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6) Sélectionner le document sauvegardé en cliquant sur </a:t>
            </a:r>
            <a:r>
              <a:rPr lang="fr-FR" sz="1800" i="1" dirty="0" err="1">
                <a:solidFill>
                  <a:schemeClr val="dk1"/>
                </a:solidFill>
                <a:latin typeface="Calibri"/>
                <a:ea typeface="Calibri"/>
                <a:cs typeface="Calibri"/>
                <a:sym typeface="Calibri"/>
              </a:rPr>
              <a:t>Browse</a:t>
            </a:r>
            <a:r>
              <a:rPr lang="fr-FR" sz="1800" dirty="0">
                <a:solidFill>
                  <a:schemeClr val="dk1"/>
                </a:solidFill>
                <a:latin typeface="Calibri"/>
                <a:ea typeface="Calibri"/>
                <a:cs typeface="Calibri"/>
                <a:sym typeface="Calibri"/>
              </a:rPr>
              <a:t> ou réaliser un glisser-déposer:</a:t>
            </a:r>
            <a:endParaRPr sz="1800" dirty="0">
              <a:solidFill>
                <a:schemeClr val="dk1"/>
              </a:solidFill>
              <a:latin typeface="Calibri"/>
              <a:ea typeface="Calibri"/>
              <a:cs typeface="Calibri"/>
              <a:sym typeface="Calibri"/>
            </a:endParaRPr>
          </a:p>
        </p:txBody>
      </p:sp>
      <p:sp>
        <p:nvSpPr>
          <p:cNvPr id="1149" name="Google Shape;1149;p9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159</a:t>
            </a:fld>
            <a:endParaRPr/>
          </a:p>
        </p:txBody>
      </p:sp>
      <p:pic>
        <p:nvPicPr>
          <p:cNvPr id="3" name="Image 2">
            <a:extLst>
              <a:ext uri="{FF2B5EF4-FFF2-40B4-BE49-F238E27FC236}">
                <a16:creationId xmlns:a16="http://schemas.microsoft.com/office/drawing/2014/main" id="{0D44B39C-03FF-17F1-9F87-F99A1F2C5215}"/>
              </a:ext>
            </a:extLst>
          </p:cNvPr>
          <p:cNvPicPr>
            <a:picLocks noChangeAspect="1"/>
          </p:cNvPicPr>
          <p:nvPr/>
        </p:nvPicPr>
        <p:blipFill>
          <a:blip r:embed="rId3"/>
          <a:stretch>
            <a:fillRect/>
          </a:stretch>
        </p:blipFill>
        <p:spPr>
          <a:xfrm>
            <a:off x="318976" y="2624092"/>
            <a:ext cx="8506047" cy="1985869"/>
          </a:xfrm>
          <a:prstGeom prst="rect">
            <a:avLst/>
          </a:prstGeom>
          <a:ln>
            <a:solidFill>
              <a:schemeClr val="tx1"/>
            </a:solidFill>
          </a:ln>
        </p:spPr>
      </p:pic>
      <p:sp>
        <p:nvSpPr>
          <p:cNvPr id="4" name="Rectangle à coins arrondis 16">
            <a:extLst>
              <a:ext uri="{FF2B5EF4-FFF2-40B4-BE49-F238E27FC236}">
                <a16:creationId xmlns:a16="http://schemas.microsoft.com/office/drawing/2014/main" id="{20428512-D334-C4E6-CB8B-AB5B62D9147B}"/>
              </a:ext>
            </a:extLst>
          </p:cNvPr>
          <p:cNvSpPr/>
          <p:nvPr/>
        </p:nvSpPr>
        <p:spPr>
          <a:xfrm>
            <a:off x="3882667" y="3976577"/>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8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Circulation Desk</a:t>
            </a:r>
            <a:endParaRPr sz="1400" b="0" i="0" u="none" strike="noStrike" cap="none">
              <a:solidFill>
                <a:srgbClr val="00707F"/>
              </a:solidFill>
              <a:latin typeface="Arial"/>
              <a:ea typeface="Arial"/>
              <a:cs typeface="Arial"/>
              <a:sym typeface="Arial"/>
            </a:endParaRPr>
          </a:p>
        </p:txBody>
      </p:sp>
      <p:sp>
        <p:nvSpPr>
          <p:cNvPr id="349" name="Google Shape;349;p15"/>
          <p:cNvSpPr txBox="1"/>
          <p:nvPr/>
        </p:nvSpPr>
        <p:spPr>
          <a:xfrm>
            <a:off x="457200" y="2493880"/>
            <a:ext cx="8224981"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C’est le bureau de prêt d’une bibliothèque permettant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prêt de documents de cette bibliothèque</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retour de documents de cette bibliothèque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Calibri"/>
              <a:ea typeface="Calibri"/>
              <a:cs typeface="Calibri"/>
              <a:sym typeface="Calibri"/>
            </a:endParaRPr>
          </a:p>
        </p:txBody>
      </p:sp>
      <p:sp>
        <p:nvSpPr>
          <p:cNvPr id="350" name="Google Shape;35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16</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93"/>
          <p:cNvSpPr txBox="1"/>
          <p:nvPr/>
        </p:nvSpPr>
        <p:spPr>
          <a:xfrm>
            <a:off x="457200" y="532404"/>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(4)</a:t>
            </a:r>
            <a:endParaRPr sz="3000" b="0" i="0" dirty="0">
              <a:solidFill>
                <a:srgbClr val="00707F"/>
              </a:solidFill>
              <a:latin typeface="Calibri"/>
              <a:ea typeface="Calibri"/>
              <a:cs typeface="Calibri"/>
              <a:sym typeface="Calibri"/>
            </a:endParaRPr>
          </a:p>
        </p:txBody>
      </p:sp>
      <p:sp>
        <p:nvSpPr>
          <p:cNvPr id="1157" name="Google Shape;1157;p93"/>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7) Lorsque le chargement est terminé (cf. la mention </a:t>
            </a:r>
            <a:r>
              <a:rPr lang="fr-FR" sz="1800" i="1" dirty="0" err="1">
                <a:solidFill>
                  <a:schemeClr val="dk1"/>
                </a:solidFill>
                <a:latin typeface="Calibri"/>
                <a:ea typeface="Calibri"/>
                <a:cs typeface="Calibri"/>
                <a:sym typeface="Calibri"/>
              </a:rPr>
              <a:t>Uploaded</a:t>
            </a:r>
            <a:r>
              <a:rPr lang="fr-FR" sz="1800" dirty="0">
                <a:solidFill>
                  <a:schemeClr val="dk1"/>
                </a:solidFill>
                <a:latin typeface="Calibri"/>
                <a:ea typeface="Calibri"/>
                <a:cs typeface="Calibri"/>
                <a:sym typeface="Calibri"/>
              </a:rPr>
              <a:t>), cliquer sur </a:t>
            </a:r>
            <a:r>
              <a:rPr lang="fr-FR" sz="1800" i="1" dirty="0" err="1">
                <a:solidFill>
                  <a:schemeClr val="dk1"/>
                </a:solidFill>
                <a:latin typeface="Calibri"/>
                <a:ea typeface="Calibri"/>
                <a:cs typeface="Calibri"/>
                <a:sym typeface="Calibri"/>
              </a:rPr>
              <a:t>Done</a:t>
            </a: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1158" name="Google Shape;1158;p9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160</a:t>
            </a:fld>
            <a:endParaRPr/>
          </a:p>
        </p:txBody>
      </p:sp>
      <p:sp>
        <p:nvSpPr>
          <p:cNvPr id="1160" name="Google Shape;1160;p93"/>
          <p:cNvSpPr/>
          <p:nvPr/>
        </p:nvSpPr>
        <p:spPr>
          <a:xfrm rot="5400000">
            <a:off x="4311561" y="3737135"/>
            <a:ext cx="516255" cy="305435"/>
          </a:xfrm>
          <a:prstGeom prst="rightArrow">
            <a:avLst>
              <a:gd name="adj1" fmla="val 50000"/>
              <a:gd name="adj2" fmla="val 50000"/>
            </a:avLst>
          </a:prstGeom>
          <a:solidFill>
            <a:srgbClr val="5FA4B0"/>
          </a:solidFill>
          <a:ln w="254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5" name="Image 4">
            <a:extLst>
              <a:ext uri="{FF2B5EF4-FFF2-40B4-BE49-F238E27FC236}">
                <a16:creationId xmlns:a16="http://schemas.microsoft.com/office/drawing/2014/main" id="{36F55D33-84F5-6728-E607-91D5E2A547C5}"/>
              </a:ext>
            </a:extLst>
          </p:cNvPr>
          <p:cNvPicPr>
            <a:picLocks noChangeAspect="1"/>
          </p:cNvPicPr>
          <p:nvPr/>
        </p:nvPicPr>
        <p:blipFill>
          <a:blip r:embed="rId3"/>
          <a:stretch>
            <a:fillRect/>
          </a:stretch>
        </p:blipFill>
        <p:spPr>
          <a:xfrm>
            <a:off x="679490" y="1845150"/>
            <a:ext cx="7780399" cy="1729548"/>
          </a:xfrm>
          <a:prstGeom prst="rect">
            <a:avLst/>
          </a:prstGeom>
          <a:ln>
            <a:solidFill>
              <a:schemeClr val="tx1"/>
            </a:solidFill>
          </a:ln>
        </p:spPr>
      </p:pic>
      <p:pic>
        <p:nvPicPr>
          <p:cNvPr id="7" name="Image 6">
            <a:extLst>
              <a:ext uri="{FF2B5EF4-FFF2-40B4-BE49-F238E27FC236}">
                <a16:creationId xmlns:a16="http://schemas.microsoft.com/office/drawing/2014/main" id="{A4A5B228-3D55-35B7-C630-4AEBE745C29E}"/>
              </a:ext>
            </a:extLst>
          </p:cNvPr>
          <p:cNvPicPr>
            <a:picLocks noChangeAspect="1"/>
          </p:cNvPicPr>
          <p:nvPr/>
        </p:nvPicPr>
        <p:blipFill>
          <a:blip r:embed="rId4"/>
          <a:stretch>
            <a:fillRect/>
          </a:stretch>
        </p:blipFill>
        <p:spPr>
          <a:xfrm>
            <a:off x="1588391" y="420500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C7B88F27-99F3-DE8C-F6E5-521B9FE4FD8B}"/>
              </a:ext>
            </a:extLst>
          </p:cNvPr>
          <p:cNvSpPr/>
          <p:nvPr/>
        </p:nvSpPr>
        <p:spPr>
          <a:xfrm>
            <a:off x="6179306" y="6453957"/>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16">
            <a:extLst>
              <a:ext uri="{FF2B5EF4-FFF2-40B4-BE49-F238E27FC236}">
                <a16:creationId xmlns:a16="http://schemas.microsoft.com/office/drawing/2014/main" id="{C4095BC9-EB22-97CA-47F7-0D1D001A267A}"/>
              </a:ext>
            </a:extLst>
          </p:cNvPr>
          <p:cNvSpPr/>
          <p:nvPr/>
        </p:nvSpPr>
        <p:spPr>
          <a:xfrm>
            <a:off x="7153355" y="4179879"/>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C3C6EF17-74CB-1434-5F25-C449CBDB0701}"/>
              </a:ext>
            </a:extLst>
          </p:cNvPr>
          <p:cNvSpPr txBox="1"/>
          <p:nvPr/>
        </p:nvSpPr>
        <p:spPr>
          <a:xfrm>
            <a:off x="5911701" y="6400792"/>
            <a:ext cx="284052" cy="307777"/>
          </a:xfrm>
          <a:prstGeom prst="rect">
            <a:avLst/>
          </a:prstGeom>
          <a:noFill/>
          <a:ln>
            <a:noFill/>
          </a:ln>
        </p:spPr>
        <p:txBody>
          <a:bodyPr wrap="none" rtlCol="0">
            <a:spAutoFit/>
          </a:bodyPr>
          <a:lstStyle/>
          <a:p>
            <a:r>
              <a:rPr lang="fr-FR" dirty="0">
                <a:solidFill>
                  <a:srgbClr val="00707F"/>
                </a:solidFill>
              </a:rPr>
              <a:t>1</a:t>
            </a:r>
          </a:p>
        </p:txBody>
      </p:sp>
      <p:sp>
        <p:nvSpPr>
          <p:cNvPr id="11" name="ZoneTexte 10">
            <a:extLst>
              <a:ext uri="{FF2B5EF4-FFF2-40B4-BE49-F238E27FC236}">
                <a16:creationId xmlns:a16="http://schemas.microsoft.com/office/drawing/2014/main" id="{6D392299-3E6C-FEB9-ACE5-5CAE37C46CCA}"/>
              </a:ext>
            </a:extLst>
          </p:cNvPr>
          <p:cNvSpPr txBox="1"/>
          <p:nvPr/>
        </p:nvSpPr>
        <p:spPr>
          <a:xfrm>
            <a:off x="7212456" y="4382097"/>
            <a:ext cx="284052" cy="307777"/>
          </a:xfrm>
          <a:prstGeom prst="rect">
            <a:avLst/>
          </a:prstGeom>
          <a:noFill/>
          <a:ln>
            <a:noFill/>
          </a:ln>
        </p:spPr>
        <p:txBody>
          <a:bodyPr wrap="none" rtlCol="0">
            <a:spAutoFit/>
          </a:bodyPr>
          <a:lstStyle/>
          <a:p>
            <a:r>
              <a:rPr lang="fr-FR" dirty="0">
                <a:solidFill>
                  <a:srgbClr val="00707F"/>
                </a:solidFill>
              </a:rPr>
              <a:t>2</a:t>
            </a:r>
          </a:p>
        </p:txBody>
      </p:sp>
    </p:spTree>
    <p:extLst>
      <p:ext uri="{BB962C8B-B14F-4D97-AF65-F5344CB8AC3E}">
        <p14:creationId xmlns:p14="http://schemas.microsoft.com/office/powerpoint/2010/main" val="26378132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3" name="Image 2">
            <a:extLst>
              <a:ext uri="{FF2B5EF4-FFF2-40B4-BE49-F238E27FC236}">
                <a16:creationId xmlns:a16="http://schemas.microsoft.com/office/drawing/2014/main" id="{3A6E9B70-79A9-8965-4C56-C4F4D5A27034}"/>
              </a:ext>
            </a:extLst>
          </p:cNvPr>
          <p:cNvPicPr>
            <a:picLocks noChangeAspect="1"/>
          </p:cNvPicPr>
          <p:nvPr/>
        </p:nvPicPr>
        <p:blipFill>
          <a:blip r:embed="rId3"/>
          <a:stretch>
            <a:fillRect/>
          </a:stretch>
        </p:blipFill>
        <p:spPr>
          <a:xfrm>
            <a:off x="967516" y="2849197"/>
            <a:ext cx="7208968" cy="1860379"/>
          </a:xfrm>
          <a:prstGeom prst="rect">
            <a:avLst/>
          </a:prstGeom>
          <a:ln>
            <a:solidFill>
              <a:schemeClr val="tx1"/>
            </a:solidFill>
          </a:ln>
        </p:spPr>
      </p:pic>
      <p:sp>
        <p:nvSpPr>
          <p:cNvPr id="1167" name="Google Shape;1167;p94"/>
          <p:cNvSpPr txBox="1"/>
          <p:nvPr/>
        </p:nvSpPr>
        <p:spPr>
          <a:xfrm>
            <a:off x="457200" y="532402"/>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(5)</a:t>
            </a:r>
            <a:endParaRPr sz="3000" b="0" i="0" dirty="0">
              <a:solidFill>
                <a:srgbClr val="00707F"/>
              </a:solidFill>
              <a:latin typeface="Calibri"/>
              <a:ea typeface="Calibri"/>
              <a:cs typeface="Calibri"/>
              <a:sym typeface="Calibri"/>
            </a:endParaRPr>
          </a:p>
        </p:txBody>
      </p:sp>
      <p:sp>
        <p:nvSpPr>
          <p:cNvPr id="1168" name="Google Shape;1168;p94"/>
          <p:cNvSpPr txBox="1"/>
          <p:nvPr/>
        </p:nvSpPr>
        <p:spPr>
          <a:xfrm>
            <a:off x="457200" y="1323829"/>
            <a:ext cx="8224981" cy="1538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Calibri"/>
                <a:ea typeface="Calibri"/>
                <a:cs typeface="Calibri"/>
                <a:sym typeface="Calibri"/>
              </a:rPr>
              <a:t>Remarques :</a:t>
            </a:r>
            <a:endParaRPr sz="16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arenR"/>
            </a:pPr>
            <a:r>
              <a:rPr lang="fr-FR" sz="1600" dirty="0">
                <a:solidFill>
                  <a:schemeClr val="dk1"/>
                </a:solidFill>
                <a:latin typeface="Calibri"/>
                <a:ea typeface="Calibri"/>
                <a:cs typeface="Calibri"/>
                <a:sym typeface="Calibri"/>
              </a:rPr>
              <a:t>Si le fichier dépasse 25 MB pour les usagers </a:t>
            </a:r>
            <a:r>
              <a:rPr lang="fr-FR" sz="1600" dirty="0" err="1">
                <a:solidFill>
                  <a:schemeClr val="dk1"/>
                </a:solidFill>
                <a:latin typeface="Calibri"/>
                <a:ea typeface="Calibri"/>
                <a:cs typeface="Calibri"/>
                <a:sym typeface="Calibri"/>
              </a:rPr>
              <a:t>ULiège</a:t>
            </a:r>
            <a:r>
              <a:rPr lang="fr-FR" sz="1600" dirty="0">
                <a:solidFill>
                  <a:schemeClr val="dk1"/>
                </a:solidFill>
                <a:latin typeface="Calibri"/>
                <a:ea typeface="Calibri"/>
                <a:cs typeface="Calibri"/>
                <a:sym typeface="Calibri"/>
              </a:rPr>
              <a:t> ou 17 MB pour le PIB et les usagers BX (cette information figure sur le bordereau), il faut utiliser un service de partage de fichiers</a:t>
            </a:r>
          </a:p>
          <a:p>
            <a:pPr marL="342900" marR="0" lvl="0" indent="-342900" algn="l" rtl="0">
              <a:spcBef>
                <a:spcPts val="0"/>
              </a:spcBef>
              <a:spcAft>
                <a:spcPts val="0"/>
              </a:spcAft>
              <a:buClr>
                <a:schemeClr val="dk1"/>
              </a:buClr>
              <a:buSzPts val="1600"/>
              <a:buFont typeface="Calibri"/>
              <a:buAutoNum type="arabicParenR"/>
            </a:pPr>
            <a:endParaRPr lang="fr-FR" dirty="0">
              <a:ea typeface="Calibri"/>
            </a:endParaRPr>
          </a:p>
          <a:p>
            <a:pPr marL="342900" marR="0" lvl="0" indent="-342900" algn="l" rtl="0">
              <a:spcBef>
                <a:spcPts val="0"/>
              </a:spcBef>
              <a:spcAft>
                <a:spcPts val="0"/>
              </a:spcAft>
              <a:buClr>
                <a:schemeClr val="dk1"/>
              </a:buClr>
              <a:buSzPts val="1600"/>
              <a:buFont typeface="Calibri"/>
              <a:buAutoNum type="arabicParenR"/>
            </a:pPr>
            <a:r>
              <a:rPr lang="fr-FR" sz="1600" b="1" dirty="0">
                <a:solidFill>
                  <a:schemeClr val="dk1"/>
                </a:solidFill>
                <a:latin typeface="Calibri"/>
                <a:ea typeface="Calibri"/>
                <a:cs typeface="Calibri"/>
                <a:sym typeface="Calibri"/>
              </a:rPr>
              <a:t>Cas de plusieurs demandes sur le même document</a:t>
            </a:r>
            <a:r>
              <a:rPr lang="fr-FR" sz="1600" dirty="0">
                <a:solidFill>
                  <a:schemeClr val="dk1"/>
                </a:solidFill>
                <a:latin typeface="Calibri"/>
                <a:ea typeface="Calibri"/>
                <a:cs typeface="Calibri"/>
                <a:sym typeface="Calibri"/>
              </a:rPr>
              <a:t> : on ne le voit pas directement dans la liste des tâches. Pour les repérer, cliquer sur le nombre dans le champ </a:t>
            </a:r>
            <a:r>
              <a:rPr lang="fr-FR" sz="1600" i="1" dirty="0" err="1">
                <a:solidFill>
                  <a:schemeClr val="dk1"/>
                </a:solidFill>
                <a:latin typeface="Calibri"/>
                <a:ea typeface="Calibri"/>
                <a:cs typeface="Calibri"/>
                <a:sym typeface="Calibri"/>
              </a:rPr>
              <a:t>Requests</a:t>
            </a:r>
            <a:r>
              <a:rPr lang="fr-FR"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1169" name="Google Shape;1169;p9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161</a:t>
            </a:fld>
            <a:endParaRPr/>
          </a:p>
        </p:txBody>
      </p:sp>
      <p:sp>
        <p:nvSpPr>
          <p:cNvPr id="1171" name="Google Shape;1171;p94"/>
          <p:cNvSpPr/>
          <p:nvPr/>
        </p:nvSpPr>
        <p:spPr>
          <a:xfrm rot="5400000">
            <a:off x="4401413" y="4813693"/>
            <a:ext cx="336552" cy="224833"/>
          </a:xfrm>
          <a:prstGeom prst="rightArrow">
            <a:avLst>
              <a:gd name="adj1" fmla="val 50000"/>
              <a:gd name="adj2" fmla="val 50000"/>
            </a:avLst>
          </a:prstGeom>
          <a:solidFill>
            <a:srgbClr val="5FA4B0"/>
          </a:solidFill>
          <a:ln w="254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 name="Rectangle à coins arrondis 16">
            <a:extLst>
              <a:ext uri="{FF2B5EF4-FFF2-40B4-BE49-F238E27FC236}">
                <a16:creationId xmlns:a16="http://schemas.microsoft.com/office/drawing/2014/main" id="{7F3B68C5-9896-CAB9-CD01-EE122B2D5B04}"/>
              </a:ext>
            </a:extLst>
          </p:cNvPr>
          <p:cNvSpPr/>
          <p:nvPr/>
        </p:nvSpPr>
        <p:spPr>
          <a:xfrm>
            <a:off x="5415073" y="4140420"/>
            <a:ext cx="321333" cy="2061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73" name="Google Shape;1173;p94"/>
          <p:cNvPicPr preferRelativeResize="0"/>
          <p:nvPr/>
        </p:nvPicPr>
        <p:blipFill rotWithShape="1">
          <a:blip r:embed="rId4">
            <a:alphaModFix/>
          </a:blip>
          <a:srcRect/>
          <a:stretch/>
        </p:blipFill>
        <p:spPr>
          <a:xfrm rot="-4569030">
            <a:off x="5637577" y="4110236"/>
            <a:ext cx="480816" cy="750597"/>
          </a:xfrm>
          <a:prstGeom prst="rect">
            <a:avLst/>
          </a:prstGeom>
          <a:noFill/>
          <a:ln>
            <a:noFill/>
          </a:ln>
        </p:spPr>
      </p:pic>
      <p:pic>
        <p:nvPicPr>
          <p:cNvPr id="6" name="Image 5">
            <a:extLst>
              <a:ext uri="{FF2B5EF4-FFF2-40B4-BE49-F238E27FC236}">
                <a16:creationId xmlns:a16="http://schemas.microsoft.com/office/drawing/2014/main" id="{9CD090D7-15D9-EB7D-081A-091C3E93B49C}"/>
              </a:ext>
            </a:extLst>
          </p:cNvPr>
          <p:cNvPicPr>
            <a:picLocks noChangeAspect="1"/>
          </p:cNvPicPr>
          <p:nvPr/>
        </p:nvPicPr>
        <p:blipFill>
          <a:blip r:embed="rId5"/>
          <a:stretch>
            <a:fillRect/>
          </a:stretch>
        </p:blipFill>
        <p:spPr>
          <a:xfrm>
            <a:off x="1022227" y="5151067"/>
            <a:ext cx="7099545" cy="1567890"/>
          </a:xfrm>
          <a:prstGeom prst="rect">
            <a:avLst/>
          </a:prstGeom>
          <a:ln>
            <a:solidFill>
              <a:schemeClr val="tx1"/>
            </a:solidFill>
          </a:ln>
        </p:spPr>
      </p:pic>
    </p:spTree>
    <p:extLst>
      <p:ext uri="{BB962C8B-B14F-4D97-AF65-F5344CB8AC3E}">
        <p14:creationId xmlns:p14="http://schemas.microsoft.com/office/powerpoint/2010/main" val="11975830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c676683eab_0_0"/>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FA3B0"/>
              </a:buClr>
              <a:buSzPts val="3000"/>
              <a:buFont typeface="Calibri"/>
              <a:buNone/>
            </a:pPr>
            <a:r>
              <a:rPr lang="fr-FR" sz="3000" dirty="0"/>
              <a:t>Traiter une demande de numérisation (6)</a:t>
            </a:r>
            <a:endParaRPr dirty="0"/>
          </a:p>
        </p:txBody>
      </p:sp>
      <p:sp>
        <p:nvSpPr>
          <p:cNvPr id="1180" name="Google Shape;1180;gc676683eab_0_0"/>
          <p:cNvSpPr txBox="1">
            <a:spLocks noGrp="1"/>
          </p:cNvSpPr>
          <p:nvPr>
            <p:ph type="body" idx="1"/>
          </p:nvPr>
        </p:nvSpPr>
        <p:spPr>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fr-FR" sz="1600" dirty="0"/>
              <a:t>Après avoir traité la première demande, dans le menu </a:t>
            </a:r>
            <a:r>
              <a:rPr lang="fr-FR" sz="1600" i="1" dirty="0" err="1"/>
              <a:t>Fulfillment</a:t>
            </a:r>
            <a:r>
              <a:rPr lang="fr-FR" sz="1600" dirty="0"/>
              <a:t>, sélectionner </a:t>
            </a:r>
            <a:r>
              <a:rPr lang="fr-FR" sz="1600" i="1" dirty="0"/>
              <a:t>Monitor </a:t>
            </a:r>
            <a:r>
              <a:rPr lang="fr-FR" sz="1600" i="1" dirty="0" err="1"/>
              <a:t>Requests</a:t>
            </a:r>
            <a:r>
              <a:rPr lang="fr-FR" sz="1600" i="1" dirty="0"/>
              <a:t> &amp; Item </a:t>
            </a:r>
            <a:r>
              <a:rPr lang="fr-FR" sz="1600" i="1" dirty="0" err="1"/>
              <a:t>Processes</a:t>
            </a:r>
            <a:r>
              <a:rPr lang="fr-FR" sz="1600" dirty="0"/>
              <a:t> </a:t>
            </a: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lang="fr-FR" sz="1600" dirty="0"/>
          </a:p>
          <a:p>
            <a:pPr marL="0" lvl="0" indent="0" algn="l" rtl="0">
              <a:spcBef>
                <a:spcPts val="360"/>
              </a:spcBef>
              <a:spcAft>
                <a:spcPts val="0"/>
              </a:spcAft>
              <a:buNone/>
            </a:pPr>
            <a:r>
              <a:rPr lang="fr-FR" sz="1600" dirty="0"/>
              <a:t>Repérer les autres demandes en faisant par exemple une recherche sur le titre et copier l’identifiant de la demande :</a:t>
            </a:r>
            <a:endParaRPr sz="2000" dirty="0"/>
          </a:p>
        </p:txBody>
      </p:sp>
      <p:sp>
        <p:nvSpPr>
          <p:cNvPr id="1181" name="Google Shape;1181;gc676683eab_0_0"/>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162</a:t>
            </a:fld>
            <a:endParaRPr/>
          </a:p>
        </p:txBody>
      </p:sp>
      <p:pic>
        <p:nvPicPr>
          <p:cNvPr id="2" name="Image 1">
            <a:extLst>
              <a:ext uri="{FF2B5EF4-FFF2-40B4-BE49-F238E27FC236}">
                <a16:creationId xmlns:a16="http://schemas.microsoft.com/office/drawing/2014/main" id="{1E1FF819-5376-1BC9-6DE2-E6A4774224F3}"/>
              </a:ext>
            </a:extLst>
          </p:cNvPr>
          <p:cNvPicPr>
            <a:picLocks noChangeAspect="1"/>
          </p:cNvPicPr>
          <p:nvPr/>
        </p:nvPicPr>
        <p:blipFill>
          <a:blip r:embed="rId3"/>
          <a:stretch>
            <a:fillRect/>
          </a:stretch>
        </p:blipFill>
        <p:spPr>
          <a:xfrm>
            <a:off x="2275207" y="1656774"/>
            <a:ext cx="4593586" cy="1992806"/>
          </a:xfrm>
          <a:prstGeom prst="rect">
            <a:avLst/>
          </a:prstGeom>
          <a:ln>
            <a:solidFill>
              <a:schemeClr val="tx1"/>
            </a:solidFill>
          </a:ln>
        </p:spPr>
      </p:pic>
      <p:pic>
        <p:nvPicPr>
          <p:cNvPr id="4" name="Image 3" descr="Une image contenant texte&#10;&#10;Description générée automatiquement">
            <a:extLst>
              <a:ext uri="{FF2B5EF4-FFF2-40B4-BE49-F238E27FC236}">
                <a16:creationId xmlns:a16="http://schemas.microsoft.com/office/drawing/2014/main" id="{982DF033-A43C-D19A-F29A-FBD542BD81B7}"/>
              </a:ext>
            </a:extLst>
          </p:cNvPr>
          <p:cNvPicPr>
            <a:picLocks noChangeAspect="1"/>
          </p:cNvPicPr>
          <p:nvPr/>
        </p:nvPicPr>
        <p:blipFill>
          <a:blip r:embed="rId4"/>
          <a:stretch>
            <a:fillRect/>
          </a:stretch>
        </p:blipFill>
        <p:spPr>
          <a:xfrm>
            <a:off x="935665" y="4219820"/>
            <a:ext cx="7272670" cy="2501655"/>
          </a:xfrm>
          <a:prstGeom prst="rect">
            <a:avLst/>
          </a:prstGeom>
          <a:ln>
            <a:solidFill>
              <a:schemeClr val="tx1"/>
            </a:solidFill>
          </a:ln>
        </p:spPr>
      </p:pic>
      <p:sp>
        <p:nvSpPr>
          <p:cNvPr id="5" name="Rectangle à coins arrondis 16">
            <a:extLst>
              <a:ext uri="{FF2B5EF4-FFF2-40B4-BE49-F238E27FC236}">
                <a16:creationId xmlns:a16="http://schemas.microsoft.com/office/drawing/2014/main" id="{D696B263-160A-9AE4-8BD7-D1B4F6F36CDC}"/>
              </a:ext>
            </a:extLst>
          </p:cNvPr>
          <p:cNvSpPr/>
          <p:nvPr/>
        </p:nvSpPr>
        <p:spPr>
          <a:xfrm>
            <a:off x="3074585" y="3429001"/>
            <a:ext cx="1667535" cy="1955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à coins arrondis 16">
            <a:extLst>
              <a:ext uri="{FF2B5EF4-FFF2-40B4-BE49-F238E27FC236}">
                <a16:creationId xmlns:a16="http://schemas.microsoft.com/office/drawing/2014/main" id="{039EF2BB-8836-FA1F-8459-10B28AE3F124}"/>
              </a:ext>
            </a:extLst>
          </p:cNvPr>
          <p:cNvSpPr/>
          <p:nvPr/>
        </p:nvSpPr>
        <p:spPr>
          <a:xfrm>
            <a:off x="1192624" y="4182029"/>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16">
            <a:extLst>
              <a:ext uri="{FF2B5EF4-FFF2-40B4-BE49-F238E27FC236}">
                <a16:creationId xmlns:a16="http://schemas.microsoft.com/office/drawing/2014/main" id="{D223C55E-E631-9071-53CD-C3AC4EFA8A33}"/>
              </a:ext>
            </a:extLst>
          </p:cNvPr>
          <p:cNvSpPr/>
          <p:nvPr/>
        </p:nvSpPr>
        <p:spPr>
          <a:xfrm>
            <a:off x="2915098" y="5877480"/>
            <a:ext cx="1061479" cy="18307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CA060DF4-4B7B-E464-5B21-013B3504D776}"/>
              </a:ext>
            </a:extLst>
          </p:cNvPr>
          <p:cNvSpPr txBox="1"/>
          <p:nvPr/>
        </p:nvSpPr>
        <p:spPr>
          <a:xfrm>
            <a:off x="4167961" y="4194749"/>
            <a:ext cx="284052" cy="307777"/>
          </a:xfrm>
          <a:prstGeom prst="rect">
            <a:avLst/>
          </a:prstGeom>
          <a:noFill/>
          <a:ln>
            <a:noFill/>
          </a:ln>
        </p:spPr>
        <p:txBody>
          <a:bodyPr wrap="none" rtlCol="0">
            <a:spAutoFit/>
          </a:bodyPr>
          <a:lstStyle/>
          <a:p>
            <a:r>
              <a:rPr lang="fr-FR" dirty="0">
                <a:solidFill>
                  <a:srgbClr val="00707F"/>
                </a:solidFill>
              </a:rPr>
              <a:t>1</a:t>
            </a:r>
          </a:p>
        </p:txBody>
      </p:sp>
      <p:sp>
        <p:nvSpPr>
          <p:cNvPr id="11" name="ZoneTexte 10">
            <a:extLst>
              <a:ext uri="{FF2B5EF4-FFF2-40B4-BE49-F238E27FC236}">
                <a16:creationId xmlns:a16="http://schemas.microsoft.com/office/drawing/2014/main" id="{B6FDBE41-31C9-70C7-3253-045E1DE1688D}"/>
              </a:ext>
            </a:extLst>
          </p:cNvPr>
          <p:cNvSpPr txBox="1"/>
          <p:nvPr/>
        </p:nvSpPr>
        <p:spPr>
          <a:xfrm>
            <a:off x="3937074" y="5826543"/>
            <a:ext cx="284052" cy="307777"/>
          </a:xfrm>
          <a:prstGeom prst="rect">
            <a:avLst/>
          </a:prstGeom>
          <a:noFill/>
          <a:ln>
            <a:noFill/>
          </a:ln>
        </p:spPr>
        <p:txBody>
          <a:bodyPr wrap="none" rtlCol="0">
            <a:spAutoFit/>
          </a:bodyPr>
          <a:lstStyle/>
          <a:p>
            <a:r>
              <a:rPr lang="fr-FR" dirty="0">
                <a:solidFill>
                  <a:srgbClr val="00707F"/>
                </a:solidFill>
              </a:rPr>
              <a:t>2</a:t>
            </a:r>
          </a:p>
        </p:txBody>
      </p:sp>
    </p:spTree>
    <p:extLst>
      <p:ext uri="{BB962C8B-B14F-4D97-AF65-F5344CB8AC3E}">
        <p14:creationId xmlns:p14="http://schemas.microsoft.com/office/powerpoint/2010/main" val="20483178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p:txBody>
          <a:bodyPr>
            <a:normAutofit fontScale="90000"/>
          </a:bodyPr>
          <a:lstStyle/>
          <a:p>
            <a:r>
              <a:rPr lang="en-US" dirty="0">
                <a:solidFill>
                  <a:srgbClr val="00707F"/>
                </a:solidFill>
              </a:rPr>
              <a:t>Booking requests</a:t>
            </a:r>
            <a:br>
              <a:rPr lang="en-US" dirty="0">
                <a:solidFill>
                  <a:srgbClr val="00707F"/>
                </a:solidFill>
              </a:rPr>
            </a:br>
            <a:r>
              <a:rPr lang="en-US" dirty="0">
                <a:solidFill>
                  <a:srgbClr val="00707F"/>
                </a:solidFill>
              </a:rPr>
              <a:t>Move permanently</a:t>
            </a:r>
            <a:br>
              <a:rPr lang="en-US" dirty="0">
                <a:solidFill>
                  <a:srgbClr val="00707F"/>
                </a:solidFill>
              </a:rPr>
            </a:br>
            <a:r>
              <a:rPr lang="en-US" dirty="0">
                <a:solidFill>
                  <a:srgbClr val="00707F"/>
                </a:solidFill>
              </a:rPr>
              <a:t>Move temporarily</a:t>
            </a:r>
            <a:br>
              <a:rPr lang="en-US" dirty="0">
                <a:solidFill>
                  <a:srgbClr val="00707F"/>
                </a:solidFill>
              </a:rPr>
            </a:br>
            <a:r>
              <a:rPr lang="en-US" dirty="0">
                <a:solidFill>
                  <a:srgbClr val="00707F"/>
                </a:solidFill>
              </a:rPr>
              <a:t>Staff digitization request</a:t>
            </a:r>
          </a:p>
        </p:txBody>
      </p:sp>
    </p:spTree>
    <p:extLst>
      <p:ext uri="{BB962C8B-B14F-4D97-AF65-F5344CB8AC3E}">
        <p14:creationId xmlns:p14="http://schemas.microsoft.com/office/powerpoint/2010/main" val="16297837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600" i="1" dirty="0">
                <a:solidFill>
                  <a:srgbClr val="00707F"/>
                </a:solidFill>
              </a:rPr>
              <a:t>Booking requests – Move permanently – Move temporarily – Staff digitization request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Espace réservé du contenu 5"/>
          <p:cNvSpPr>
            <a:spLocks noGrp="1"/>
          </p:cNvSpPr>
          <p:nvPr>
            <p:ph idx="1"/>
          </p:nvPr>
        </p:nvSpPr>
        <p:spPr>
          <a:xfrm>
            <a:off x="457200" y="1304925"/>
            <a:ext cx="8229600" cy="488566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SzPct val="100000"/>
            </a:pPr>
            <a:r>
              <a:rPr lang="en-US" dirty="0"/>
              <a:t>Booking request, Move temporarily, Staff digitization request : pas </a:t>
            </a:r>
            <a:r>
              <a:rPr lang="en-US" dirty="0" err="1"/>
              <a:t>exploités</a:t>
            </a:r>
            <a:endParaRPr lang="en-US" dirty="0"/>
          </a:p>
          <a:p>
            <a:endParaRPr lang="en-US" dirty="0"/>
          </a:p>
          <a:p>
            <a:pPr>
              <a:buSzPct val="100000"/>
            </a:pPr>
            <a:r>
              <a:rPr lang="en-US" dirty="0"/>
              <a:t>Move permanently : </a:t>
            </a:r>
            <a:r>
              <a:rPr lang="en-US" dirty="0" err="1"/>
              <a:t>voir</a:t>
            </a:r>
            <a:r>
              <a:rPr lang="en-US" dirty="0"/>
              <a:t> </a:t>
            </a:r>
            <a:r>
              <a:rPr lang="fr-FR" sz="1800" u="sng" dirty="0">
                <a:solidFill>
                  <a:srgbClr val="000000"/>
                </a:solidFill>
                <a:effectLst/>
                <a:latin typeface="Arial" panose="020B0604020202020204" pitchFamily="34" charset="0"/>
                <a:ea typeface="Calibri" panose="020F0502020204030204" pitchFamily="34" charset="0"/>
                <a:hlinkClick r:id="rId3"/>
              </a:rPr>
              <a:t>https://app.lib.uliege.be/guide_catalo/deplacer-des-exemplaires-dune-implantation-a-une-autre-move-permanently/</a:t>
            </a:r>
            <a:endParaRPr lang="fr-FR" sz="1800" dirty="0">
              <a:effectLst/>
              <a:latin typeface="Calibri" panose="020F0502020204030204" pitchFamily="34" charset="0"/>
              <a:ea typeface="Calibri" panose="020F0502020204030204" pitchFamily="34" charset="0"/>
            </a:endParaRPr>
          </a:p>
          <a:p>
            <a:endParaRPr lang="en-US" dirty="0"/>
          </a:p>
        </p:txBody>
      </p:sp>
      <p:sp>
        <p:nvSpPr>
          <p:cNvPr id="8" name="Rectangle à coins arrondis 7"/>
          <p:cNvSpPr/>
          <p:nvPr/>
        </p:nvSpPr>
        <p:spPr>
          <a:xfrm>
            <a:off x="3762375" y="2628900"/>
            <a:ext cx="1057275" cy="65722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DACC770A-9968-4921-98F7-DE7B356586E2}"/>
              </a:ext>
            </a:extLst>
          </p:cNvPr>
          <p:cNvPicPr>
            <a:picLocks noChangeAspect="1"/>
          </p:cNvPicPr>
          <p:nvPr/>
        </p:nvPicPr>
        <p:blipFill>
          <a:blip r:embed="rId4"/>
          <a:stretch>
            <a:fillRect/>
          </a:stretch>
        </p:blipFill>
        <p:spPr>
          <a:xfrm>
            <a:off x="1177988" y="1450240"/>
            <a:ext cx="4077184" cy="2761060"/>
          </a:xfrm>
          <a:prstGeom prst="rect">
            <a:avLst/>
          </a:prstGeom>
          <a:noFill/>
          <a:ln>
            <a:solidFill>
              <a:schemeClr val="tx1"/>
            </a:solidFill>
          </a:ln>
        </p:spPr>
      </p:pic>
      <p:sp>
        <p:nvSpPr>
          <p:cNvPr id="9" name="Rectangle : coins arrondis 8">
            <a:extLst>
              <a:ext uri="{FF2B5EF4-FFF2-40B4-BE49-F238E27FC236}">
                <a16:creationId xmlns:a16="http://schemas.microsoft.com/office/drawing/2014/main" id="{3575A25C-A5A3-4EB6-80D6-F89CFA1C9860}"/>
              </a:ext>
            </a:extLst>
          </p:cNvPr>
          <p:cNvSpPr/>
          <p:nvPr/>
        </p:nvSpPr>
        <p:spPr>
          <a:xfrm>
            <a:off x="2259725" y="2396361"/>
            <a:ext cx="1166648" cy="73211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 coins arrondis 9">
            <a:extLst>
              <a:ext uri="{FF2B5EF4-FFF2-40B4-BE49-F238E27FC236}">
                <a16:creationId xmlns:a16="http://schemas.microsoft.com/office/drawing/2014/main" id="{3F21D526-E6D3-4FAE-97D8-15D1D530DB7B}"/>
              </a:ext>
            </a:extLst>
          </p:cNvPr>
          <p:cNvSpPr/>
          <p:nvPr/>
        </p:nvSpPr>
        <p:spPr>
          <a:xfrm>
            <a:off x="2312277" y="3573519"/>
            <a:ext cx="1313465" cy="24173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7566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a:xfrm>
            <a:off x="1981200" y="4716148"/>
            <a:ext cx="6705600" cy="567349"/>
          </a:xfrm>
        </p:spPr>
        <p:txBody>
          <a:bodyPr>
            <a:normAutofit fontScale="90000"/>
          </a:bodyPr>
          <a:lstStyle/>
          <a:p>
            <a:r>
              <a:rPr lang="en-US" dirty="0">
                <a:solidFill>
                  <a:srgbClr val="00707F"/>
                </a:solidFill>
              </a:rPr>
              <a:t>Les </a:t>
            </a:r>
            <a:r>
              <a:rPr lang="en-US" i="1" dirty="0">
                <a:solidFill>
                  <a:srgbClr val="00707F"/>
                </a:solidFill>
              </a:rPr>
              <a:t>Hold Shelfs </a:t>
            </a:r>
            <a:r>
              <a:rPr lang="en-US" dirty="0">
                <a:solidFill>
                  <a:srgbClr val="00707F"/>
                </a:solidFill>
              </a:rPr>
              <a:t>(armoires de reservation)</a:t>
            </a:r>
          </a:p>
        </p:txBody>
      </p:sp>
    </p:spTree>
    <p:extLst>
      <p:ext uri="{BB962C8B-B14F-4D97-AF65-F5344CB8AC3E}">
        <p14:creationId xmlns:p14="http://schemas.microsoft.com/office/powerpoint/2010/main" val="15424948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4176"/>
            <a:ext cx="8229600" cy="462936"/>
          </a:xfrm>
        </p:spPr>
        <p:txBody>
          <a:bodyPr/>
          <a:lstStyle/>
          <a:p>
            <a:r>
              <a:rPr lang="en-US" sz="2800" dirty="0" err="1">
                <a:solidFill>
                  <a:srgbClr val="00707F"/>
                </a:solidFill>
              </a:rPr>
              <a:t>Définition</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a:t>Les </a:t>
            </a:r>
            <a:r>
              <a:rPr lang="en-US" i="1" dirty="0"/>
              <a:t>Hold Shelfs</a:t>
            </a:r>
            <a:r>
              <a:rPr lang="en-US" dirty="0"/>
              <a:t> </a:t>
            </a:r>
            <a:r>
              <a:rPr lang="en-US" dirty="0" err="1"/>
              <a:t>sont</a:t>
            </a:r>
            <a:r>
              <a:rPr lang="en-US" dirty="0"/>
              <a:t> les armoires </a:t>
            </a:r>
            <a:r>
              <a:rPr lang="en-US" dirty="0" err="1"/>
              <a:t>dans</a:t>
            </a:r>
            <a:r>
              <a:rPr lang="en-US" dirty="0"/>
              <a:t> </a:t>
            </a:r>
            <a:r>
              <a:rPr lang="en-US" dirty="0" err="1"/>
              <a:t>lesquelles</a:t>
            </a:r>
            <a:r>
              <a:rPr lang="en-US" dirty="0"/>
              <a:t> les documents </a:t>
            </a:r>
            <a:r>
              <a:rPr lang="en-US" dirty="0" err="1"/>
              <a:t>réservés</a:t>
            </a:r>
            <a:r>
              <a:rPr lang="en-US" dirty="0"/>
              <a:t> par les </a:t>
            </a:r>
            <a:r>
              <a:rPr lang="en-US" dirty="0" err="1"/>
              <a:t>usagers</a:t>
            </a:r>
            <a:r>
              <a:rPr lang="en-US" dirty="0"/>
              <a:t> </a:t>
            </a:r>
            <a:r>
              <a:rPr lang="en-US" dirty="0" err="1"/>
              <a:t>sont</a:t>
            </a:r>
            <a:r>
              <a:rPr lang="en-US" dirty="0"/>
              <a:t> </a:t>
            </a:r>
            <a:r>
              <a:rPr lang="en-US" dirty="0" err="1"/>
              <a:t>déposés</a:t>
            </a:r>
            <a:r>
              <a:rPr lang="en-US" dirty="0"/>
              <a:t>. </a:t>
            </a:r>
          </a:p>
          <a:p>
            <a:pPr>
              <a:buSzPct val="100000"/>
            </a:pPr>
            <a:r>
              <a:rPr lang="en-US" dirty="0"/>
              <a:t>Il </a:t>
            </a:r>
            <a:r>
              <a:rPr lang="en-US" dirty="0" err="1"/>
              <a:t>existe</a:t>
            </a:r>
            <a:r>
              <a:rPr lang="en-US" dirty="0"/>
              <a:t> </a:t>
            </a:r>
            <a:r>
              <a:rPr lang="en-US" dirty="0" err="1"/>
              <a:t>deux</a:t>
            </a:r>
            <a:r>
              <a:rPr lang="en-US" dirty="0"/>
              <a:t> types de </a:t>
            </a:r>
            <a:r>
              <a:rPr lang="en-US" i="1" dirty="0"/>
              <a:t>Hold Shelf </a:t>
            </a:r>
            <a:r>
              <a:rPr lang="en-US" dirty="0" err="1"/>
              <a:t>dans</a:t>
            </a:r>
            <a:r>
              <a:rPr lang="en-US" i="1" dirty="0"/>
              <a:t> Alma</a:t>
            </a:r>
          </a:p>
          <a:p>
            <a:pPr lvl="1">
              <a:buSzPct val="150000"/>
              <a:buFont typeface="Arial" panose="020B0604020202020204" pitchFamily="34" charset="0"/>
              <a:buChar char="•"/>
            </a:pPr>
            <a:r>
              <a:rPr lang="en-US" dirty="0"/>
              <a:t>Le </a:t>
            </a:r>
            <a:r>
              <a:rPr lang="en-US" i="1" dirty="0"/>
              <a:t>Hold Shelf </a:t>
            </a:r>
            <a:r>
              <a:rPr lang="en-US" dirty="0"/>
              <a:t>de type </a:t>
            </a:r>
            <a:r>
              <a:rPr lang="en-US" i="1" dirty="0"/>
              <a:t>Loan </a:t>
            </a:r>
            <a:r>
              <a:rPr lang="en-US" dirty="0"/>
              <a:t>: pour les documents </a:t>
            </a:r>
            <a:r>
              <a:rPr lang="en-US" dirty="0" err="1"/>
              <a:t>provenant</a:t>
            </a:r>
            <a:r>
              <a:rPr lang="en-US" dirty="0"/>
              <a:t> de </a:t>
            </a:r>
            <a:r>
              <a:rPr lang="en-US" i="1" dirty="0"/>
              <a:t>Fulfillment Units </a:t>
            </a:r>
            <a:r>
              <a:rPr lang="en-US" dirty="0" err="1"/>
              <a:t>autorisant</a:t>
            </a:r>
            <a:r>
              <a:rPr lang="en-US" dirty="0"/>
              <a:t> le prêt</a:t>
            </a:r>
          </a:p>
          <a:p>
            <a:pPr lvl="2">
              <a:buSzPct val="100000"/>
              <a:buFont typeface="Wingdings" panose="05000000000000000000" pitchFamily="2" charset="2"/>
              <a:buChar char="§"/>
            </a:pPr>
            <a:r>
              <a:rPr lang="en-US" dirty="0"/>
              <a:t>Les documents </a:t>
            </a:r>
            <a:r>
              <a:rPr lang="en-US" dirty="0" err="1"/>
              <a:t>empruntés</a:t>
            </a:r>
            <a:r>
              <a:rPr lang="en-US" dirty="0"/>
              <a:t> </a:t>
            </a:r>
            <a:r>
              <a:rPr lang="en-US" dirty="0" err="1"/>
              <a:t>ont</a:t>
            </a:r>
            <a:r>
              <a:rPr lang="en-US" dirty="0"/>
              <a:t> le </a:t>
            </a:r>
            <a:r>
              <a:rPr lang="en-US" dirty="0" err="1"/>
              <a:t>statut</a:t>
            </a:r>
            <a:r>
              <a:rPr lang="en-US" dirty="0"/>
              <a:t> </a:t>
            </a:r>
            <a:r>
              <a:rPr lang="en-US" i="1" dirty="0"/>
              <a:t>Normal.</a:t>
            </a:r>
          </a:p>
          <a:p>
            <a:pPr lvl="2">
              <a:buFont typeface="Wingdings" panose="05000000000000000000" pitchFamily="2" charset="2"/>
              <a:buChar char="§"/>
            </a:pPr>
            <a:r>
              <a:rPr lang="en-US" dirty="0"/>
              <a:t>Les documents </a:t>
            </a:r>
            <a:r>
              <a:rPr lang="en-US" dirty="0" err="1"/>
              <a:t>consultés</a:t>
            </a:r>
            <a:r>
              <a:rPr lang="en-US" dirty="0"/>
              <a:t> ne </a:t>
            </a:r>
            <a:r>
              <a:rPr lang="en-US" dirty="0" err="1"/>
              <a:t>sont</a:t>
            </a:r>
            <a:r>
              <a:rPr lang="en-US" dirty="0"/>
              <a:t> pas </a:t>
            </a:r>
            <a:r>
              <a:rPr lang="en-US" dirty="0" err="1"/>
              <a:t>encodés</a:t>
            </a:r>
            <a:r>
              <a:rPr lang="en-US" dirty="0"/>
              <a:t> sur la carte du </a:t>
            </a:r>
            <a:r>
              <a:rPr lang="en-US" dirty="0" err="1"/>
              <a:t>lecteur</a:t>
            </a:r>
            <a:endParaRPr lang="en-US" dirty="0"/>
          </a:p>
          <a:p>
            <a:pPr lvl="1">
              <a:buSzPct val="150000"/>
              <a:buFont typeface="Arial" panose="020B0604020202020204" pitchFamily="34" charset="0"/>
              <a:buChar char="•"/>
            </a:pPr>
            <a:r>
              <a:rPr lang="en-US" dirty="0"/>
              <a:t>Le </a:t>
            </a:r>
            <a:r>
              <a:rPr lang="en-US" i="1" dirty="0"/>
              <a:t>Hold Shelf </a:t>
            </a:r>
            <a:r>
              <a:rPr lang="en-US" dirty="0"/>
              <a:t>de type </a:t>
            </a:r>
            <a:r>
              <a:rPr lang="en-US" i="1" dirty="0"/>
              <a:t>Reading Room</a:t>
            </a:r>
            <a:r>
              <a:rPr lang="en-US" dirty="0"/>
              <a:t> : pour les documents </a:t>
            </a:r>
            <a:r>
              <a:rPr lang="en-US" dirty="0" err="1"/>
              <a:t>provenant</a:t>
            </a:r>
            <a:r>
              <a:rPr lang="en-US" dirty="0"/>
              <a:t> des </a:t>
            </a:r>
            <a:r>
              <a:rPr lang="en-US" i="1" dirty="0"/>
              <a:t>Fulfillment Units</a:t>
            </a:r>
            <a:r>
              <a:rPr lang="en-US" dirty="0"/>
              <a:t> </a:t>
            </a:r>
            <a:r>
              <a:rPr lang="en-US" i="1" dirty="0"/>
              <a:t>Storage</a:t>
            </a:r>
            <a:r>
              <a:rPr lang="en-US" dirty="0"/>
              <a:t> </a:t>
            </a:r>
            <a:r>
              <a:rPr lang="en-US" dirty="0" err="1"/>
              <a:t>ou</a:t>
            </a:r>
            <a:r>
              <a:rPr lang="en-US" dirty="0"/>
              <a:t> </a:t>
            </a:r>
            <a:r>
              <a:rPr lang="en-US" i="1" dirty="0" err="1"/>
              <a:t>MalCons</a:t>
            </a:r>
            <a:r>
              <a:rPr lang="en-US" i="1" dirty="0"/>
              <a:t> </a:t>
            </a:r>
            <a:r>
              <a:rPr lang="en-US" dirty="0" err="1"/>
              <a:t>ou</a:t>
            </a:r>
            <a:r>
              <a:rPr lang="en-US" dirty="0"/>
              <a:t> </a:t>
            </a:r>
            <a:r>
              <a:rPr lang="en-US" dirty="0" err="1"/>
              <a:t>ayant</a:t>
            </a:r>
            <a:r>
              <a:rPr lang="en-US" dirty="0"/>
              <a:t> le </a:t>
            </a:r>
            <a:r>
              <a:rPr lang="en-US" dirty="0" err="1"/>
              <a:t>statut</a:t>
            </a:r>
            <a:r>
              <a:rPr lang="en-US" dirty="0"/>
              <a:t> </a:t>
            </a:r>
            <a:r>
              <a:rPr lang="en-US" dirty="0" err="1"/>
              <a:t>d’exception</a:t>
            </a:r>
            <a:r>
              <a:rPr lang="en-US" dirty="0"/>
              <a:t> </a:t>
            </a:r>
            <a:r>
              <a:rPr lang="fr-BE" dirty="0">
                <a:solidFill>
                  <a:schemeClr val="dk1"/>
                </a:solidFill>
                <a:ea typeface="Calibri"/>
                <a:cs typeface="Calibri"/>
                <a:sym typeface="Calibri"/>
              </a:rPr>
              <a:t>« Non empruntable »</a:t>
            </a:r>
          </a:p>
          <a:p>
            <a:pPr lvl="2">
              <a:buFont typeface="Wingdings" panose="05000000000000000000" pitchFamily="2" charset="2"/>
              <a:buChar char="§"/>
            </a:pPr>
            <a:r>
              <a:rPr lang="fr-BE" dirty="0">
                <a:solidFill>
                  <a:schemeClr val="dk1"/>
                </a:solidFill>
                <a:ea typeface="Calibri"/>
                <a:cs typeface="Calibri"/>
                <a:sym typeface="Calibri"/>
              </a:rPr>
              <a:t>Ce type de </a:t>
            </a:r>
            <a:r>
              <a:rPr lang="fr-BE" i="1" dirty="0" err="1">
                <a:solidFill>
                  <a:schemeClr val="dk1"/>
                </a:solidFill>
                <a:ea typeface="Calibri"/>
                <a:cs typeface="Calibri"/>
                <a:sym typeface="Calibri"/>
              </a:rPr>
              <a:t>Hold</a:t>
            </a:r>
            <a:r>
              <a:rPr lang="fr-BE" i="1" dirty="0">
                <a:solidFill>
                  <a:schemeClr val="dk1"/>
                </a:solidFill>
                <a:ea typeface="Calibri"/>
                <a:cs typeface="Calibri"/>
                <a:sym typeface="Calibri"/>
              </a:rPr>
              <a:t> </a:t>
            </a:r>
            <a:r>
              <a:rPr lang="fr-BE" i="1" dirty="0" err="1">
                <a:solidFill>
                  <a:schemeClr val="dk1"/>
                </a:solidFill>
                <a:ea typeface="Calibri"/>
                <a:cs typeface="Calibri"/>
                <a:sym typeface="Calibri"/>
              </a:rPr>
              <a:t>shelf</a:t>
            </a:r>
            <a:r>
              <a:rPr lang="fr-BE" i="1" dirty="0">
                <a:solidFill>
                  <a:schemeClr val="dk1"/>
                </a:solidFill>
                <a:ea typeface="Calibri"/>
                <a:cs typeface="Calibri"/>
                <a:sym typeface="Calibri"/>
              </a:rPr>
              <a:t> </a:t>
            </a:r>
            <a:r>
              <a:rPr lang="fr-BE" dirty="0">
                <a:solidFill>
                  <a:schemeClr val="dk1"/>
                </a:solidFill>
                <a:ea typeface="Calibri"/>
                <a:cs typeface="Calibri"/>
                <a:sym typeface="Calibri"/>
              </a:rPr>
              <a:t>est réservé aux salles de lecture.</a:t>
            </a:r>
          </a:p>
          <a:p>
            <a:pPr lvl="2">
              <a:buFont typeface="Wingdings" panose="05000000000000000000" pitchFamily="2" charset="2"/>
              <a:buChar char="§"/>
            </a:pPr>
            <a:r>
              <a:rPr lang="fr-BE" dirty="0">
                <a:solidFill>
                  <a:schemeClr val="dk1"/>
                </a:solidFill>
                <a:latin typeface="Calibri"/>
                <a:ea typeface="Calibri"/>
                <a:cs typeface="Calibri"/>
                <a:sym typeface="Calibri"/>
              </a:rPr>
              <a:t>Les documents en consultation sont mis en prêt sur le compte des lecteurs avec le statut </a:t>
            </a:r>
            <a:r>
              <a:rPr lang="fr-BE" i="1" dirty="0">
                <a:solidFill>
                  <a:schemeClr val="dk1"/>
                </a:solidFill>
                <a:latin typeface="Calibri"/>
                <a:ea typeface="Calibri"/>
                <a:cs typeface="Calibri"/>
                <a:sym typeface="Calibri"/>
              </a:rPr>
              <a:t>Normal (</a:t>
            </a:r>
            <a:r>
              <a:rPr lang="fr-BE" i="1" dirty="0" err="1">
                <a:solidFill>
                  <a:schemeClr val="dk1"/>
                </a:solidFill>
                <a:latin typeface="Calibri"/>
                <a:ea typeface="Calibri"/>
                <a:cs typeface="Calibri"/>
                <a:sym typeface="Calibri"/>
              </a:rPr>
              <a:t>with</a:t>
            </a:r>
            <a:r>
              <a:rPr lang="fr-BE" i="1" dirty="0">
                <a:solidFill>
                  <a:schemeClr val="dk1"/>
                </a:solidFill>
                <a:latin typeface="Calibri"/>
                <a:ea typeface="Calibri"/>
                <a:cs typeface="Calibri"/>
                <a:sym typeface="Calibri"/>
              </a:rPr>
              <a:t> user)</a:t>
            </a:r>
            <a:r>
              <a:rPr lang="fr-BE" dirty="0">
                <a:solidFill>
                  <a:schemeClr val="dk1"/>
                </a:solidFill>
                <a:latin typeface="Calibri"/>
                <a:ea typeface="Calibri"/>
                <a:cs typeface="Calibri"/>
                <a:sym typeface="Calibri"/>
              </a:rPr>
              <a:t>.</a:t>
            </a:r>
            <a:endParaRPr lang="fr-BE" dirty="0">
              <a:solidFill>
                <a:schemeClr val="dk1"/>
              </a:solidFill>
              <a:ea typeface="Calibri"/>
              <a:cs typeface="Calibri"/>
              <a:sym typeface="Calibri"/>
            </a:endParaRPr>
          </a:p>
          <a:p>
            <a:pPr lvl="2"/>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7762526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65E535B-63BA-7A4E-3019-D168C8DD2335}"/>
              </a:ext>
            </a:extLst>
          </p:cNvPr>
          <p:cNvPicPr>
            <a:picLocks noChangeAspect="1"/>
          </p:cNvPicPr>
          <p:nvPr/>
        </p:nvPicPr>
        <p:blipFill>
          <a:blip r:embed="rId2"/>
          <a:stretch>
            <a:fillRect/>
          </a:stretch>
        </p:blipFill>
        <p:spPr>
          <a:xfrm>
            <a:off x="2876313" y="1564115"/>
            <a:ext cx="3391373" cy="2857899"/>
          </a:xfrm>
          <a:prstGeom prst="rect">
            <a:avLst/>
          </a:prstGeo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a:solidFill>
                  <a:srgbClr val="00707F"/>
                </a:solidFill>
              </a:rPr>
              <a:t>Les </a:t>
            </a:r>
            <a:r>
              <a:rPr lang="en-US" sz="2800" i="1" dirty="0">
                <a:solidFill>
                  <a:srgbClr val="00707F"/>
                </a:solidFill>
              </a:rPr>
              <a:t>Hold Shelfs</a:t>
            </a:r>
          </a:p>
        </p:txBody>
      </p:sp>
      <p:sp>
        <p:nvSpPr>
          <p:cNvPr id="3" name="Espace réservé du contenu 2"/>
          <p:cNvSpPr>
            <a:spLocks noGrp="1"/>
          </p:cNvSpPr>
          <p:nvPr>
            <p:ph idx="1"/>
          </p:nvPr>
        </p:nvSpPr>
        <p:spPr/>
        <p:txBody>
          <a:bodyPr/>
          <a:lstStyle/>
          <a:p>
            <a:pPr>
              <a:buSzPct val="100000"/>
            </a:pPr>
            <a:r>
              <a:rPr lang="en-US" dirty="0" err="1"/>
              <a:t>Accès</a:t>
            </a:r>
            <a:endParaRPr lang="en-US"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i="1" dirty="0"/>
              <a:t>Active Hold Shelf</a:t>
            </a:r>
            <a:r>
              <a:rPr lang="en-US" dirty="0"/>
              <a:t> : pour les </a:t>
            </a:r>
            <a:r>
              <a:rPr lang="en-US" i="1" dirty="0"/>
              <a:t>Physical requests</a:t>
            </a:r>
            <a:r>
              <a:rPr lang="en-US" dirty="0"/>
              <a:t> actives</a:t>
            </a:r>
            <a:endParaRPr lang="en-US" i="1" dirty="0"/>
          </a:p>
          <a:p>
            <a:pPr>
              <a:buSzPct val="100000"/>
            </a:pPr>
            <a:r>
              <a:rPr lang="en-US" i="1" dirty="0"/>
              <a:t>Expired Hold Shelf</a:t>
            </a:r>
            <a:r>
              <a:rPr lang="en-US" dirty="0"/>
              <a:t> : pour les </a:t>
            </a:r>
            <a:r>
              <a:rPr lang="en-US" i="1" dirty="0"/>
              <a:t>Physical requests</a:t>
            </a:r>
            <a:r>
              <a:rPr lang="en-US" dirty="0"/>
              <a:t> </a:t>
            </a:r>
            <a:r>
              <a:rPr lang="en-US" dirty="0" err="1"/>
              <a:t>expirées</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3877118" y="3057525"/>
            <a:ext cx="1449794" cy="4831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5671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BDCE45E-1170-2091-4444-21EDB6E5D7B9}"/>
              </a:ext>
            </a:extLst>
          </p:cNvPr>
          <p:cNvPicPr>
            <a:picLocks noChangeAspect="1"/>
          </p:cNvPicPr>
          <p:nvPr/>
        </p:nvPicPr>
        <p:blipFill>
          <a:blip r:embed="rId3"/>
          <a:stretch>
            <a:fillRect/>
          </a:stretch>
        </p:blipFill>
        <p:spPr>
          <a:xfrm>
            <a:off x="3352312" y="4360448"/>
            <a:ext cx="2439375" cy="2256107"/>
          </a:xfrm>
          <a:prstGeom prst="rect">
            <a:avLst/>
          </a:prstGeom>
          <a:ln>
            <a:solidFill>
              <a:schemeClr val="tx1"/>
            </a:solidFill>
          </a:ln>
        </p:spPr>
      </p:pic>
      <p:pic>
        <p:nvPicPr>
          <p:cNvPr id="11" name="Image 10" descr="Une image contenant texte&#10;&#10;Description générée automatiquement">
            <a:extLst>
              <a:ext uri="{FF2B5EF4-FFF2-40B4-BE49-F238E27FC236}">
                <a16:creationId xmlns:a16="http://schemas.microsoft.com/office/drawing/2014/main" id="{E513CAC9-9E4E-1BB5-2E45-BFB96C58800E}"/>
              </a:ext>
            </a:extLst>
          </p:cNvPr>
          <p:cNvPicPr>
            <a:picLocks noChangeAspect="1"/>
          </p:cNvPicPr>
          <p:nvPr/>
        </p:nvPicPr>
        <p:blipFill>
          <a:blip r:embed="rId4"/>
          <a:stretch>
            <a:fillRect/>
          </a:stretch>
        </p:blipFill>
        <p:spPr>
          <a:xfrm>
            <a:off x="676028" y="1768880"/>
            <a:ext cx="7791939" cy="2432107"/>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Organisation</a:t>
            </a:r>
            <a:r>
              <a:rPr lang="en-US" sz="2800" dirty="0">
                <a:solidFill>
                  <a:srgbClr val="00707F"/>
                </a:solidFill>
              </a:rPr>
              <a:t> des </a:t>
            </a:r>
            <a:r>
              <a:rPr lang="en-US" sz="2800" i="1" dirty="0">
                <a:solidFill>
                  <a:srgbClr val="00707F"/>
                </a:solidFill>
              </a:rPr>
              <a:t>Hold Shelfs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a:t>Les </a:t>
            </a:r>
            <a:r>
              <a:rPr lang="en-US" i="1" dirty="0"/>
              <a:t>Hold Shelfs </a:t>
            </a:r>
            <a:r>
              <a:rPr lang="en-US" dirty="0" err="1"/>
              <a:t>peuvent</a:t>
            </a:r>
            <a:r>
              <a:rPr lang="en-US" dirty="0"/>
              <a:t> </a:t>
            </a:r>
            <a:r>
              <a:rPr lang="en-US" dirty="0" err="1"/>
              <a:t>être</a:t>
            </a:r>
            <a:r>
              <a:rPr lang="en-US" dirty="0"/>
              <a:t> </a:t>
            </a:r>
            <a:r>
              <a:rPr lang="en-US" dirty="0" err="1"/>
              <a:t>triés</a:t>
            </a:r>
            <a:r>
              <a:rPr lang="en-US" dirty="0"/>
              <a:t> </a:t>
            </a:r>
            <a:r>
              <a:rPr lang="en-US" dirty="0" err="1"/>
              <a:t>selon</a:t>
            </a:r>
            <a:r>
              <a:rPr lang="en-US" dirty="0"/>
              <a:t> </a:t>
            </a:r>
            <a:r>
              <a:rPr lang="en-US" dirty="0" err="1"/>
              <a:t>différents</a:t>
            </a:r>
            <a:r>
              <a:rPr lang="en-US" dirty="0"/>
              <a:t> </a:t>
            </a:r>
            <a:r>
              <a:rPr lang="en-US" dirty="0" err="1"/>
              <a:t>critères</a:t>
            </a:r>
            <a:r>
              <a:rPr lang="en-US"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7" name="Rectangle à coins arrondis 6"/>
          <p:cNvSpPr/>
          <p:nvPr/>
        </p:nvSpPr>
        <p:spPr>
          <a:xfrm>
            <a:off x="950285" y="2363750"/>
            <a:ext cx="962025"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838134">
            <a:off x="1850983" y="2354914"/>
            <a:ext cx="346495" cy="540911"/>
          </a:xfrm>
          <a:prstGeom prst="rect">
            <a:avLst/>
          </a:prstGeom>
        </p:spPr>
      </p:pic>
      <p:sp>
        <p:nvSpPr>
          <p:cNvPr id="9" name="Flèche à angle droit 8"/>
          <p:cNvSpPr/>
          <p:nvPr/>
        </p:nvSpPr>
        <p:spPr>
          <a:xfrm rot="5400000">
            <a:off x="1939634" y="4692360"/>
            <a:ext cx="1085923"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3720952" y="4664942"/>
            <a:ext cx="1543050" cy="19011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38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9CC88579-DB09-366B-B5AF-6492227875A0}"/>
              </a:ext>
            </a:extLst>
          </p:cNvPr>
          <p:cNvPicPr>
            <a:picLocks noChangeAspect="1"/>
          </p:cNvPicPr>
          <p:nvPr/>
        </p:nvPicPr>
        <p:blipFill>
          <a:blip r:embed="rId2"/>
          <a:stretch>
            <a:fillRect/>
          </a:stretch>
        </p:blipFill>
        <p:spPr>
          <a:xfrm>
            <a:off x="271214" y="3077416"/>
            <a:ext cx="8601571" cy="2124573"/>
          </a:xfrm>
          <a:prstGeom prst="rect">
            <a:avLst/>
          </a:prstGeom>
          <a:ln>
            <a:solidFill>
              <a:schemeClr val="tx1"/>
            </a:solidFill>
          </a:ln>
        </p:spPr>
      </p:pic>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Active Hold Shelf</a:t>
            </a:r>
          </a:p>
        </p:txBody>
      </p:sp>
      <p:sp>
        <p:nvSpPr>
          <p:cNvPr id="3" name="Espace réservé du contenu 2"/>
          <p:cNvSpPr>
            <a:spLocks noGrp="1"/>
          </p:cNvSpPr>
          <p:nvPr>
            <p:ph idx="1"/>
          </p:nvPr>
        </p:nvSpPr>
        <p:spPr>
          <a:xfrm>
            <a:off x="457200" y="1304925"/>
            <a:ext cx="8229600" cy="4867275"/>
          </a:xfrm>
        </p:spPr>
        <p:txBody>
          <a:bodyPr/>
          <a:lstStyle/>
          <a:p>
            <a:pPr>
              <a:buSzPct val="100000"/>
            </a:pPr>
            <a:r>
              <a:rPr lang="en-US" u="sng" dirty="0"/>
              <a:t>Un </a:t>
            </a:r>
            <a:r>
              <a:rPr lang="en-US" u="sng" dirty="0" err="1"/>
              <a:t>seul</a:t>
            </a:r>
            <a:r>
              <a:rPr lang="en-US" u="sng" dirty="0"/>
              <a:t> </a:t>
            </a:r>
            <a:r>
              <a:rPr lang="en-US" u="sng" dirty="0" err="1"/>
              <a:t>onglet</a:t>
            </a:r>
            <a:r>
              <a:rPr lang="en-US" dirty="0"/>
              <a:t> : </a:t>
            </a:r>
            <a:r>
              <a:rPr lang="en-US" i="1" dirty="0"/>
              <a:t>Active Hold Shelf Items </a:t>
            </a:r>
            <a:r>
              <a:rPr lang="en-US" dirty="0"/>
              <a:t>: </a:t>
            </a:r>
            <a:r>
              <a:rPr lang="en-US" dirty="0" err="1"/>
              <a:t>contient</a:t>
            </a:r>
            <a:r>
              <a:rPr lang="en-US" dirty="0"/>
              <a:t> les</a:t>
            </a:r>
            <a:r>
              <a:rPr lang="en-US" i="1" dirty="0"/>
              <a:t> </a:t>
            </a:r>
            <a:r>
              <a:rPr lang="en-US" dirty="0"/>
              <a:t>documents </a:t>
            </a:r>
            <a:r>
              <a:rPr lang="en-US" dirty="0" err="1"/>
              <a:t>réservés</a:t>
            </a:r>
            <a:r>
              <a:rPr lang="en-US" dirty="0"/>
              <a:t> </a:t>
            </a:r>
            <a:r>
              <a:rPr lang="en-US" dirty="0" err="1"/>
              <a:t>en</a:t>
            </a:r>
            <a:r>
              <a:rPr lang="en-US" dirty="0"/>
              <a:t> </a:t>
            </a:r>
            <a:r>
              <a:rPr lang="en-US" dirty="0" err="1"/>
              <a:t>attente</a:t>
            </a:r>
            <a:r>
              <a:rPr lang="en-US" dirty="0"/>
              <a:t> de </a:t>
            </a:r>
            <a:r>
              <a:rPr lang="en-US" dirty="0" err="1"/>
              <a:t>retrait</a:t>
            </a:r>
            <a:r>
              <a:rPr lang="en-US" dirty="0"/>
              <a:t> par les </a:t>
            </a:r>
            <a:r>
              <a:rPr lang="en-US" dirty="0" err="1"/>
              <a:t>usagers</a:t>
            </a:r>
            <a:r>
              <a:rPr lang="en-US" dirty="0"/>
              <a:t>. Les documents </a:t>
            </a:r>
            <a:r>
              <a:rPr lang="en-US" dirty="0" err="1"/>
              <a:t>sont</a:t>
            </a:r>
            <a:r>
              <a:rPr lang="en-US" dirty="0"/>
              <a:t> </a:t>
            </a:r>
            <a:r>
              <a:rPr lang="en-US" dirty="0" err="1"/>
              <a:t>conservés</a:t>
            </a:r>
            <a:r>
              <a:rPr lang="en-US" dirty="0"/>
              <a:t> sur le </a:t>
            </a:r>
            <a:r>
              <a:rPr lang="en-US" i="1" dirty="0"/>
              <a:t>Hold Shelf </a:t>
            </a:r>
            <a:r>
              <a:rPr lang="en-US" dirty="0"/>
              <a:t>pour </a:t>
            </a:r>
            <a:r>
              <a:rPr lang="en-US" dirty="0" err="1"/>
              <a:t>une</a:t>
            </a:r>
            <a:r>
              <a:rPr lang="en-US" dirty="0"/>
              <a:t> </a:t>
            </a:r>
            <a:r>
              <a:rPr lang="en-US" dirty="0" err="1"/>
              <a:t>durée</a:t>
            </a:r>
            <a:r>
              <a:rPr lang="en-US" dirty="0"/>
              <a:t> de 7 </a:t>
            </a:r>
            <a:r>
              <a:rPr lang="en-US" dirty="0" err="1"/>
              <a:t>jours</a:t>
            </a:r>
            <a:r>
              <a:rPr lang="en-US" dirty="0"/>
              <a:t> </a:t>
            </a:r>
            <a:r>
              <a:rPr lang="en-US" dirty="0" err="1"/>
              <a:t>ouvrables</a:t>
            </a:r>
            <a:r>
              <a:rPr lang="en-US" dirty="0"/>
              <a:t>.</a:t>
            </a:r>
          </a:p>
          <a:p>
            <a:pPr>
              <a:buSzPct val="100000"/>
              <a:buFont typeface="Wingdings" panose="05000000000000000000" pitchFamily="2" charset="2"/>
              <a:buChar char="§"/>
            </a:pPr>
            <a:endParaRPr lang="en-US" dirty="0"/>
          </a:p>
          <a:p>
            <a:pPr>
              <a:buSzPct val="100000"/>
            </a:pPr>
            <a:r>
              <a:rPr lang="en-US" dirty="0" err="1"/>
              <a:t>Quatre</a:t>
            </a:r>
            <a:r>
              <a:rPr lang="en-US" dirty="0"/>
              <a:t> actions </a:t>
            </a:r>
            <a:r>
              <a:rPr lang="en-US" dirty="0" err="1"/>
              <a:t>disponibles</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a:t>Si </a:t>
            </a:r>
            <a:r>
              <a:rPr lang="en-US" dirty="0" err="1"/>
              <a:t>l’usager</a:t>
            </a:r>
            <a:r>
              <a:rPr lang="en-US" dirty="0"/>
              <a:t> </a:t>
            </a:r>
            <a:r>
              <a:rPr lang="en-US" dirty="0" err="1"/>
              <a:t>emprunte</a:t>
            </a:r>
            <a:r>
              <a:rPr lang="en-US" dirty="0"/>
              <a:t> le document, </a:t>
            </a:r>
            <a:r>
              <a:rPr lang="en-US" dirty="0" err="1"/>
              <a:t>celui</a:t>
            </a:r>
            <a:r>
              <a:rPr lang="en-US" dirty="0"/>
              <a:t>-ci </a:t>
            </a:r>
            <a:r>
              <a:rPr lang="en-US" dirty="0" err="1"/>
              <a:t>disparait</a:t>
            </a:r>
            <a:r>
              <a:rPr lang="en-US" dirty="0"/>
              <a:t> de </a:t>
            </a:r>
            <a:r>
              <a:rPr lang="en-US" dirty="0" err="1"/>
              <a:t>l’</a:t>
            </a:r>
            <a:r>
              <a:rPr lang="en-US" i="1" dirty="0" err="1"/>
              <a:t>Active</a:t>
            </a:r>
            <a:r>
              <a:rPr lang="en-US" i="1" dirty="0"/>
              <a:t> Hold Shelf </a:t>
            </a:r>
            <a:r>
              <a:rPr lang="en-US" dirty="0"/>
              <a:t>et se </a:t>
            </a:r>
            <a:r>
              <a:rPr lang="en-US" dirty="0" err="1"/>
              <a:t>trouve</a:t>
            </a:r>
            <a:r>
              <a:rPr lang="en-US" dirty="0"/>
              <a:t> </a:t>
            </a:r>
            <a:r>
              <a:rPr lang="en-US" dirty="0" err="1"/>
              <a:t>dans</a:t>
            </a:r>
            <a:r>
              <a:rPr lang="en-US" dirty="0"/>
              <a:t> la </a:t>
            </a:r>
            <a:r>
              <a:rPr lang="en-US" dirty="0" err="1"/>
              <a:t>liste</a:t>
            </a:r>
            <a:r>
              <a:rPr lang="en-US" dirty="0"/>
              <a:t> des </a:t>
            </a:r>
            <a:r>
              <a:rPr lang="en-US" dirty="0" err="1"/>
              <a:t>prêts</a:t>
            </a:r>
            <a:r>
              <a:rPr lang="en-US" dirty="0"/>
              <a:t> du </a:t>
            </a:r>
            <a:r>
              <a:rPr lang="en-US" dirty="0" err="1"/>
              <a:t>lecteur</a:t>
            </a:r>
            <a:r>
              <a:rPr lang="en-US" dirty="0"/>
              <a:t>.</a:t>
            </a:r>
            <a:r>
              <a:rPr lang="en-US" i="1"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7060915" y="3904589"/>
            <a:ext cx="1752600" cy="8286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38134">
            <a:off x="8675703" y="3954920"/>
            <a:ext cx="346495" cy="540911"/>
          </a:xfrm>
          <a:prstGeom prst="rect">
            <a:avLst/>
          </a:prstGeom>
        </p:spPr>
      </p:pic>
      <p:sp>
        <p:nvSpPr>
          <p:cNvPr id="12" name="Rectangle à coins arrondis 11"/>
          <p:cNvSpPr/>
          <p:nvPr/>
        </p:nvSpPr>
        <p:spPr>
          <a:xfrm>
            <a:off x="449215" y="3199815"/>
            <a:ext cx="1162050" cy="2156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84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Pick-up location</a:t>
            </a:r>
            <a:endParaRPr sz="1400" b="0" i="0" u="none" strike="noStrike" cap="none">
              <a:solidFill>
                <a:srgbClr val="00707F"/>
              </a:solidFill>
              <a:latin typeface="Arial"/>
              <a:ea typeface="Arial"/>
              <a:cs typeface="Arial"/>
              <a:sym typeface="Arial"/>
            </a:endParaRPr>
          </a:p>
        </p:txBody>
      </p:sp>
      <p:sp>
        <p:nvSpPr>
          <p:cNvPr id="357" name="Google Shape;357;p16"/>
          <p:cNvSpPr txBox="1"/>
          <p:nvPr/>
        </p:nvSpPr>
        <p:spPr>
          <a:xfrm>
            <a:off x="457200" y="2493880"/>
            <a:ext cx="822498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C’est un </a:t>
            </a:r>
            <a:r>
              <a:rPr lang="fr-FR" sz="1800" b="0" i="1" u="none" strike="noStrike" cap="none">
                <a:solidFill>
                  <a:schemeClr val="dk1"/>
                </a:solidFill>
                <a:latin typeface="Calibri"/>
                <a:ea typeface="Calibri"/>
                <a:cs typeface="Calibri"/>
                <a:sym typeface="Calibri"/>
              </a:rPr>
              <a:t>Circulation Desk</a:t>
            </a:r>
            <a:r>
              <a:rPr lang="fr-FR" sz="1800" b="0" i="0" u="none" strike="noStrike" cap="none">
                <a:solidFill>
                  <a:schemeClr val="dk1"/>
                </a:solidFill>
                <a:latin typeface="Calibri"/>
                <a:ea typeface="Calibri"/>
                <a:cs typeface="Calibri"/>
                <a:sym typeface="Calibri"/>
              </a:rPr>
              <a:t>, qui permet en plus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la mise en prêt d’un document provenant d’une autre bibliothèque du réseau</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retour de prêt de tous les documents provenant de n’importe quelle bibliothèque du réseau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10;&#10;Description générée automatiquement">
            <a:extLst>
              <a:ext uri="{FF2B5EF4-FFF2-40B4-BE49-F238E27FC236}">
                <a16:creationId xmlns:a16="http://schemas.microsoft.com/office/drawing/2014/main" id="{7E533645-1FAC-F39B-4140-106054748586}"/>
              </a:ext>
            </a:extLst>
          </p:cNvPr>
          <p:cNvPicPr>
            <a:picLocks noChangeAspect="1"/>
          </p:cNvPicPr>
          <p:nvPr/>
        </p:nvPicPr>
        <p:blipFill>
          <a:blip r:embed="rId2"/>
          <a:stretch>
            <a:fillRect/>
          </a:stretch>
        </p:blipFill>
        <p:spPr>
          <a:xfrm>
            <a:off x="988827" y="2204055"/>
            <a:ext cx="7166345" cy="2186689"/>
          </a:xfrm>
          <a:prstGeom prst="rect">
            <a:avLst/>
          </a:prstGeom>
          <a:ln>
            <a:solidFill>
              <a:schemeClr val="tx1"/>
            </a:solidFill>
          </a:ln>
        </p:spPr>
      </p:pic>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224960"/>
            <a:ext cx="8229600" cy="4743450"/>
          </a:xfrm>
        </p:spPr>
        <p:txBody>
          <a:bodyPr>
            <a:normAutofit lnSpcReduction="10000"/>
          </a:bodyPr>
          <a:lstStyle/>
          <a:p>
            <a:pPr>
              <a:buSzPct val="100000"/>
            </a:pPr>
            <a:r>
              <a:rPr lang="en-US" dirty="0" err="1"/>
              <a:t>Onglet</a:t>
            </a:r>
            <a:r>
              <a:rPr lang="en-US" dirty="0"/>
              <a:t> </a:t>
            </a:r>
            <a:r>
              <a:rPr lang="en-US" i="1" dirty="0" err="1"/>
              <a:t>Reshelve</a:t>
            </a:r>
            <a:r>
              <a:rPr lang="en-US" i="1" dirty="0"/>
              <a:t> </a:t>
            </a:r>
            <a:r>
              <a:rPr lang="en-US" dirty="0"/>
              <a:t>: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appartiennent</a:t>
            </a:r>
            <a:r>
              <a:rPr lang="en-US" dirty="0"/>
              <a:t> à la </a:t>
            </a:r>
            <a:r>
              <a:rPr lang="en-US" dirty="0" err="1"/>
              <a:t>bibliothèque</a:t>
            </a:r>
            <a:r>
              <a:rPr lang="en-US" dirty="0"/>
              <a:t> </a:t>
            </a:r>
            <a:r>
              <a:rPr lang="en-US" dirty="0" err="1"/>
              <a:t>dans</a:t>
            </a:r>
            <a:r>
              <a:rPr lang="en-US" dirty="0"/>
              <a:t> </a:t>
            </a:r>
            <a:r>
              <a:rPr lang="en-US" dirty="0" err="1"/>
              <a:t>laquelle</a:t>
            </a:r>
            <a:r>
              <a:rPr lang="en-US" dirty="0"/>
              <a:t> </a:t>
            </a:r>
            <a:r>
              <a:rPr lang="en-US" dirty="0" err="1"/>
              <a:t>vous</a:t>
            </a:r>
            <a:r>
              <a:rPr lang="en-US" dirty="0"/>
              <a:t> </a:t>
            </a:r>
            <a:r>
              <a:rPr lang="en-US" dirty="0" err="1"/>
              <a:t>êtes</a:t>
            </a:r>
            <a:r>
              <a:rPr lang="en-US" dirty="0"/>
              <a:t> </a:t>
            </a:r>
            <a:r>
              <a:rPr lang="en-US" dirty="0" err="1"/>
              <a:t>localisé</a:t>
            </a:r>
            <a:endParaRPr lang="en-US"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err="1"/>
              <a:t>L’action</a:t>
            </a:r>
            <a:r>
              <a:rPr lang="en-US" i="1" dirty="0"/>
              <a:t> </a:t>
            </a:r>
            <a:r>
              <a:rPr lang="en-US" i="1" dirty="0" err="1"/>
              <a:t>Reshelve</a:t>
            </a:r>
            <a:r>
              <a:rPr lang="en-US" dirty="0"/>
              <a:t> </a:t>
            </a:r>
            <a:r>
              <a:rPr lang="en-US" dirty="0" err="1"/>
              <a:t>est</a:t>
            </a:r>
            <a:r>
              <a:rPr lang="en-US" dirty="0"/>
              <a:t> indispensable pour que le document </a:t>
            </a:r>
            <a:r>
              <a:rPr lang="en-US" dirty="0" err="1"/>
              <a:t>redevienne</a:t>
            </a:r>
            <a:r>
              <a:rPr lang="en-US" dirty="0"/>
              <a:t> </a:t>
            </a:r>
            <a:r>
              <a:rPr lang="en-US" dirty="0" err="1"/>
              <a:t>disponible</a:t>
            </a:r>
            <a:r>
              <a:rPr lang="en-US" dirty="0"/>
              <a:t> pour les </a:t>
            </a:r>
            <a:r>
              <a:rPr lang="en-US" dirty="0" err="1"/>
              <a:t>autres</a:t>
            </a:r>
            <a:r>
              <a:rPr lang="en-US" dirty="0"/>
              <a:t> </a:t>
            </a:r>
            <a:r>
              <a:rPr lang="en-US" dirty="0" err="1"/>
              <a:t>usagers</a:t>
            </a:r>
            <a:r>
              <a:rPr lang="en-US" dirty="0"/>
              <a:t>.</a:t>
            </a:r>
          </a:p>
          <a:p>
            <a:pPr>
              <a:buSzPct val="100000"/>
            </a:pPr>
            <a:r>
              <a:rPr lang="en-US" dirty="0"/>
              <a:t>Le </a:t>
            </a:r>
            <a:r>
              <a:rPr lang="en-US" dirty="0" err="1"/>
              <a:t>lecteur</a:t>
            </a:r>
            <a:r>
              <a:rPr lang="en-US" dirty="0"/>
              <a:t> </a:t>
            </a:r>
            <a:r>
              <a:rPr lang="en-US" dirty="0" err="1"/>
              <a:t>reçoit</a:t>
            </a:r>
            <a:r>
              <a:rPr lang="en-US" dirty="0"/>
              <a:t> </a:t>
            </a:r>
            <a:r>
              <a:rPr lang="en-US" dirty="0" err="1"/>
              <a:t>automatiquement</a:t>
            </a:r>
            <a:r>
              <a:rPr lang="en-US" dirty="0"/>
              <a:t> un mail </a:t>
            </a:r>
            <a:r>
              <a:rPr lang="en-US" dirty="0" err="1"/>
              <a:t>l’avertissant</a:t>
            </a:r>
            <a:r>
              <a:rPr lang="en-US" dirty="0"/>
              <a:t> de </a:t>
            </a:r>
            <a:r>
              <a:rPr lang="en-US" dirty="0" err="1"/>
              <a:t>l’annulation</a:t>
            </a:r>
            <a:r>
              <a:rPr lang="en-US" dirty="0"/>
              <a:t> de la </a:t>
            </a:r>
            <a:r>
              <a:rPr lang="en-US" dirty="0" err="1"/>
              <a:t>réservation</a:t>
            </a:r>
            <a:r>
              <a:rPr lang="en-US" dirty="0"/>
              <a:t> car le </a:t>
            </a:r>
            <a:r>
              <a:rPr lang="en-US" dirty="0" err="1"/>
              <a:t>délai</a:t>
            </a:r>
            <a:r>
              <a:rPr lang="en-US" dirty="0"/>
              <a:t> </a:t>
            </a:r>
            <a:r>
              <a:rPr lang="en-US" dirty="0" err="1"/>
              <a:t>est</a:t>
            </a:r>
            <a:r>
              <a:rPr lang="en-US" dirty="0"/>
              <a:t> </a:t>
            </a:r>
            <a:r>
              <a:rPr lang="en-US" dirty="0" err="1"/>
              <a:t>dépassé</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034899" y="2688927"/>
            <a:ext cx="542925" cy="2476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752998" y="3377610"/>
            <a:ext cx="504825"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6587700" y="3456723"/>
            <a:ext cx="346495" cy="540911"/>
          </a:xfrm>
          <a:prstGeom prst="rect">
            <a:avLst/>
          </a:prstGeom>
        </p:spPr>
      </p:pic>
    </p:spTree>
    <p:extLst>
      <p:ext uri="{BB962C8B-B14F-4D97-AF65-F5344CB8AC3E}">
        <p14:creationId xmlns:p14="http://schemas.microsoft.com/office/powerpoint/2010/main" val="10852544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53000"/>
          </a:xfrm>
        </p:spPr>
        <p:txBody>
          <a:bodyPr/>
          <a:lstStyle/>
          <a:p>
            <a:pPr>
              <a:buSzPct val="100000"/>
            </a:pPr>
            <a:r>
              <a:rPr lang="en-US" dirty="0" err="1"/>
              <a:t>Onglets</a:t>
            </a:r>
            <a:r>
              <a:rPr lang="en-US" dirty="0"/>
              <a:t>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a:t>
            </a:r>
            <a:r>
              <a:rPr lang="en-US" dirty="0" err="1"/>
              <a:t>dans</a:t>
            </a:r>
            <a:r>
              <a:rPr lang="en-US" dirty="0"/>
              <a:t> la </a:t>
            </a:r>
            <a:r>
              <a:rPr lang="en-US" dirty="0" err="1"/>
              <a:t>bibliothèque</a:t>
            </a:r>
            <a:r>
              <a:rPr lang="en-US" dirty="0"/>
              <a:t> </a:t>
            </a:r>
            <a:r>
              <a:rPr lang="en-US" dirty="0" err="1"/>
              <a:t>propriétaire</a:t>
            </a:r>
            <a:r>
              <a:rPr lang="en-US" dirty="0"/>
              <a:t> (transit de retour)</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err="1"/>
              <a:t>L’action</a:t>
            </a:r>
            <a:r>
              <a:rPr lang="en-US" dirty="0"/>
              <a:t> </a:t>
            </a:r>
            <a:r>
              <a:rPr lang="en-US" i="1" dirty="0"/>
              <a:t>Transit</a:t>
            </a:r>
            <a:r>
              <a:rPr lang="en-US" dirty="0"/>
              <a:t> </a:t>
            </a:r>
            <a:r>
              <a:rPr lang="en-US" dirty="0" err="1"/>
              <a:t>est</a:t>
            </a:r>
            <a:r>
              <a:rPr lang="en-US" dirty="0"/>
              <a:t> indispensable pour </a:t>
            </a:r>
            <a:r>
              <a:rPr lang="en-US" dirty="0" err="1"/>
              <a:t>remettre</a:t>
            </a:r>
            <a:r>
              <a:rPr lang="en-US" dirty="0"/>
              <a:t> le document </a:t>
            </a:r>
            <a:r>
              <a:rPr lang="en-US" dirty="0" err="1"/>
              <a:t>en</a:t>
            </a:r>
            <a:r>
              <a:rPr lang="en-US" dirty="0"/>
              <a:t> transit </a:t>
            </a:r>
            <a:r>
              <a:rPr lang="en-US" dirty="0" err="1"/>
              <a:t>vers</a:t>
            </a:r>
            <a:r>
              <a:rPr lang="en-US" dirty="0"/>
              <a:t> la </a:t>
            </a:r>
            <a:r>
              <a:rPr lang="en-US" dirty="0" err="1"/>
              <a:t>bibliothèque</a:t>
            </a:r>
            <a:r>
              <a:rPr lang="en-US" dirty="0"/>
              <a:t> </a:t>
            </a:r>
            <a:r>
              <a:rPr lang="en-US" dirty="0" err="1"/>
              <a:t>propriétaire</a:t>
            </a:r>
            <a:r>
              <a:rPr lang="en-US" dirty="0"/>
              <a:t> (</a:t>
            </a:r>
            <a:r>
              <a:rPr lang="en-US" dirty="0" err="1"/>
              <a:t>joindre</a:t>
            </a:r>
            <a:r>
              <a:rPr lang="en-US" dirty="0"/>
              <a:t> le bordereau de transit)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7F248C08-C42A-5EFC-30AF-E6114901FC0D}"/>
              </a:ext>
            </a:extLst>
          </p:cNvPr>
          <p:cNvPicPr>
            <a:picLocks noChangeAspect="1"/>
          </p:cNvPicPr>
          <p:nvPr/>
        </p:nvPicPr>
        <p:blipFill>
          <a:blip r:embed="rId2"/>
          <a:stretch>
            <a:fillRect/>
          </a:stretch>
        </p:blipFill>
        <p:spPr>
          <a:xfrm>
            <a:off x="458136" y="2454829"/>
            <a:ext cx="8228664" cy="2596041"/>
          </a:xfrm>
          <a:prstGeom prst="rect">
            <a:avLst/>
          </a:prstGeom>
          <a:ln>
            <a:solidFill>
              <a:schemeClr val="tx1"/>
            </a:solidFill>
          </a:ln>
        </p:spPr>
      </p:pic>
      <p:sp>
        <p:nvSpPr>
          <p:cNvPr id="6" name="Rectangle à coins arrondis 5"/>
          <p:cNvSpPr/>
          <p:nvPr/>
        </p:nvSpPr>
        <p:spPr>
          <a:xfrm>
            <a:off x="1479252" y="3022749"/>
            <a:ext cx="2529222"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214193" y="3799962"/>
            <a:ext cx="488925" cy="2603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7030311" y="3905203"/>
            <a:ext cx="346495" cy="540911"/>
          </a:xfrm>
          <a:prstGeom prst="rect">
            <a:avLst/>
          </a:prstGeom>
        </p:spPr>
      </p:pic>
    </p:spTree>
    <p:extLst>
      <p:ext uri="{BB962C8B-B14F-4D97-AF65-F5344CB8AC3E}">
        <p14:creationId xmlns:p14="http://schemas.microsoft.com/office/powerpoint/2010/main" val="21782140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lstStyle/>
          <a:p>
            <a:pPr>
              <a:buSzPct val="100000"/>
            </a:pPr>
            <a:r>
              <a:rPr lang="en-US" dirty="0" err="1"/>
              <a:t>Onglet</a:t>
            </a:r>
            <a:r>
              <a:rPr lang="en-US" dirty="0"/>
              <a:t> </a:t>
            </a:r>
            <a:r>
              <a:rPr lang="en-US" i="1" dirty="0"/>
              <a:t>Activate Next</a:t>
            </a:r>
            <a:r>
              <a:rPr lang="en-US" dirty="0"/>
              <a:t> :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sont</a:t>
            </a:r>
            <a:r>
              <a:rPr lang="en-US" dirty="0"/>
              <a:t> </a:t>
            </a:r>
            <a:r>
              <a:rPr lang="en-US" dirty="0" err="1"/>
              <a:t>réservés</a:t>
            </a:r>
            <a:r>
              <a:rPr lang="en-US" dirty="0"/>
              <a:t> par </a:t>
            </a:r>
            <a:r>
              <a:rPr lang="en-US" dirty="0" err="1"/>
              <a:t>d’autres</a:t>
            </a:r>
            <a:r>
              <a:rPr lang="en-US" dirty="0"/>
              <a:t> </a:t>
            </a:r>
            <a:r>
              <a:rPr lang="en-US" dirty="0" err="1"/>
              <a:t>usagers</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err="1"/>
              <a:t>L’action</a:t>
            </a:r>
            <a:r>
              <a:rPr lang="en-US" dirty="0"/>
              <a:t> </a:t>
            </a:r>
            <a:r>
              <a:rPr lang="en-US" i="1" dirty="0"/>
              <a:t>Activate Next</a:t>
            </a:r>
            <a:r>
              <a:rPr lang="en-US" dirty="0"/>
              <a:t> </a:t>
            </a:r>
            <a:r>
              <a:rPr lang="en-US" dirty="0" err="1"/>
              <a:t>permet</a:t>
            </a:r>
            <a:r>
              <a:rPr lang="en-US" dirty="0"/>
              <a:t> de replacer </a:t>
            </a:r>
            <a:r>
              <a:rPr lang="en-US" dirty="0" err="1"/>
              <a:t>directement</a:t>
            </a:r>
            <a:r>
              <a:rPr lang="en-US" dirty="0"/>
              <a:t> le document sur le </a:t>
            </a:r>
            <a:r>
              <a:rPr lang="en-US" i="1" dirty="0"/>
              <a:t>Hold shelf </a:t>
            </a:r>
            <a:r>
              <a:rPr lang="en-US" dirty="0" err="1"/>
              <a:t>ou</a:t>
            </a:r>
            <a:r>
              <a:rPr lang="en-US" dirty="0"/>
              <a:t> de le </a:t>
            </a:r>
            <a:r>
              <a:rPr lang="en-US" dirty="0" err="1"/>
              <a:t>mettre</a:t>
            </a:r>
            <a:r>
              <a:rPr lang="en-US" dirty="0"/>
              <a:t> </a:t>
            </a:r>
            <a:r>
              <a:rPr lang="en-US" dirty="0" err="1"/>
              <a:t>en</a:t>
            </a:r>
            <a:r>
              <a:rPr lang="en-US" dirty="0"/>
              <a:t> transit </a:t>
            </a:r>
            <a:r>
              <a:rPr lang="en-US" dirty="0" err="1"/>
              <a:t>vers</a:t>
            </a:r>
            <a:r>
              <a:rPr lang="en-US" dirty="0"/>
              <a:t> </a:t>
            </a:r>
            <a:r>
              <a:rPr lang="en-US" i="1" dirty="0" err="1"/>
              <a:t>une</a:t>
            </a:r>
            <a:r>
              <a:rPr lang="en-US" i="1" dirty="0"/>
              <a:t> pickup location </a:t>
            </a:r>
            <a:r>
              <a:rPr lang="en-US" dirty="0"/>
              <a:t>pour </a:t>
            </a:r>
            <a:r>
              <a:rPr lang="en-US" dirty="0" err="1"/>
              <a:t>l’usager</a:t>
            </a:r>
            <a:r>
              <a:rPr lang="en-US" dirty="0"/>
              <a:t> </a:t>
            </a:r>
            <a:r>
              <a:rPr lang="en-US" dirty="0" err="1"/>
              <a:t>suivant</a:t>
            </a:r>
            <a:r>
              <a:rPr lang="en-US" dirty="0"/>
              <a:t> (</a:t>
            </a:r>
            <a:r>
              <a:rPr lang="en-US" dirty="0" err="1"/>
              <a:t>imprimer</a:t>
            </a:r>
            <a:r>
              <a:rPr lang="en-US" dirty="0"/>
              <a:t> un nouveau bordereau qui </a:t>
            </a:r>
            <a:r>
              <a:rPr lang="en-US" dirty="0" err="1"/>
              <a:t>reprendra</a:t>
            </a:r>
            <a:r>
              <a:rPr lang="en-US" dirty="0"/>
              <a:t> le nom du nouveau </a:t>
            </a:r>
            <a:r>
              <a:rPr lang="en-US" dirty="0" err="1"/>
              <a:t>demandeur</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F8B60479-CBB8-A816-3354-0AF5FC24A79C}"/>
              </a:ext>
            </a:extLst>
          </p:cNvPr>
          <p:cNvPicPr>
            <a:picLocks noChangeAspect="1"/>
          </p:cNvPicPr>
          <p:nvPr/>
        </p:nvPicPr>
        <p:blipFill>
          <a:blip r:embed="rId2"/>
          <a:stretch>
            <a:fillRect/>
          </a:stretch>
        </p:blipFill>
        <p:spPr>
          <a:xfrm>
            <a:off x="505046" y="2198021"/>
            <a:ext cx="8133907" cy="2423858"/>
          </a:xfrm>
          <a:prstGeom prst="rect">
            <a:avLst/>
          </a:prstGeom>
          <a:ln>
            <a:solidFill>
              <a:schemeClr val="tx1"/>
            </a:solidFill>
          </a:ln>
        </p:spPr>
      </p:pic>
      <p:sp>
        <p:nvSpPr>
          <p:cNvPr id="6" name="Rectangle à coins arrondis 5"/>
          <p:cNvSpPr/>
          <p:nvPr/>
        </p:nvSpPr>
        <p:spPr>
          <a:xfrm>
            <a:off x="4277167" y="2754276"/>
            <a:ext cx="781050" cy="2762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933971" y="3548174"/>
            <a:ext cx="695325" cy="24368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6760723" y="3682139"/>
            <a:ext cx="346495" cy="540911"/>
          </a:xfrm>
          <a:prstGeom prst="rect">
            <a:avLst/>
          </a:prstGeom>
        </p:spPr>
      </p:pic>
    </p:spTree>
    <p:extLst>
      <p:ext uri="{BB962C8B-B14F-4D97-AF65-F5344CB8AC3E}">
        <p14:creationId xmlns:p14="http://schemas.microsoft.com/office/powerpoint/2010/main" val="10326891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a:bodyPr>
          <a:lstStyle/>
          <a:p>
            <a:pPr marL="0" indent="0">
              <a:buNone/>
            </a:pPr>
            <a:r>
              <a:rPr lang="en-US" u="sng" dirty="0"/>
              <a:t>Trois </a:t>
            </a:r>
            <a:r>
              <a:rPr lang="en-US" u="sng" dirty="0" err="1"/>
              <a:t>onglets</a:t>
            </a:r>
            <a:endParaRPr lang="en-US" u="sng" dirty="0"/>
          </a:p>
          <a:p>
            <a:pPr lvl="1">
              <a:buFont typeface="Wingdings" panose="05000000000000000000" pitchFamily="2" charset="2"/>
              <a:buChar char="Ø"/>
            </a:pPr>
            <a:r>
              <a:rPr lang="en-US" i="1" dirty="0"/>
              <a:t>Waiting for pickup </a:t>
            </a:r>
            <a:r>
              <a:rPr lang="en-US" dirty="0"/>
              <a:t>: </a:t>
            </a:r>
            <a:r>
              <a:rPr lang="en-US" dirty="0" err="1"/>
              <a:t>contient</a:t>
            </a:r>
            <a:r>
              <a:rPr lang="en-US" dirty="0"/>
              <a:t> les documents </a:t>
            </a:r>
            <a:r>
              <a:rPr lang="en-US" dirty="0" err="1"/>
              <a:t>réservés</a:t>
            </a:r>
            <a:r>
              <a:rPr lang="en-US" dirty="0"/>
              <a:t> par les </a:t>
            </a:r>
            <a:r>
              <a:rPr lang="en-US" dirty="0" err="1"/>
              <a:t>usagers</a:t>
            </a:r>
            <a:r>
              <a:rPr lang="en-US" dirty="0"/>
              <a:t>. </a:t>
            </a:r>
            <a:r>
              <a:rPr lang="en-US" dirty="0" err="1"/>
              <a:t>Ils</a:t>
            </a:r>
            <a:r>
              <a:rPr lang="en-US" dirty="0"/>
              <a:t> </a:t>
            </a:r>
            <a:r>
              <a:rPr lang="en-US" dirty="0" err="1"/>
              <a:t>sont</a:t>
            </a:r>
            <a:r>
              <a:rPr lang="en-US" dirty="0"/>
              <a:t> </a:t>
            </a:r>
            <a:r>
              <a:rPr lang="en-US" dirty="0" err="1"/>
              <a:t>conservés</a:t>
            </a:r>
            <a:r>
              <a:rPr lang="en-US" dirty="0"/>
              <a:t> sur le Hold Shelf pour </a:t>
            </a:r>
            <a:r>
              <a:rPr lang="en-US" dirty="0" err="1"/>
              <a:t>une</a:t>
            </a:r>
            <a:r>
              <a:rPr lang="en-US" dirty="0"/>
              <a:t> </a:t>
            </a:r>
            <a:r>
              <a:rPr lang="en-US" dirty="0" err="1"/>
              <a:t>période</a:t>
            </a:r>
            <a:r>
              <a:rPr lang="en-US" dirty="0"/>
              <a:t> de 14 </a:t>
            </a:r>
            <a:r>
              <a:rPr lang="en-US" dirty="0" err="1"/>
              <a:t>jours</a:t>
            </a:r>
            <a:r>
              <a:rPr lang="en-US" dirty="0"/>
              <a:t> </a:t>
            </a:r>
            <a:r>
              <a:rPr lang="en-US" dirty="0" err="1"/>
              <a:t>ouvrables</a:t>
            </a:r>
            <a:r>
              <a:rPr lang="en-US" dirty="0"/>
              <a:t>.</a:t>
            </a:r>
          </a:p>
          <a:p>
            <a:pPr lvl="1">
              <a:buFont typeface="Wingdings" panose="05000000000000000000" pitchFamily="2" charset="2"/>
              <a:buChar char="Ø"/>
            </a:pPr>
            <a:r>
              <a:rPr lang="en-US" i="1" dirty="0"/>
              <a:t>Held by Patron</a:t>
            </a:r>
            <a:r>
              <a:rPr lang="en-US" dirty="0"/>
              <a:t> : </a:t>
            </a:r>
            <a:r>
              <a:rPr lang="en-US" dirty="0" err="1"/>
              <a:t>contient</a:t>
            </a:r>
            <a:r>
              <a:rPr lang="en-US" dirty="0"/>
              <a:t> les documents </a:t>
            </a:r>
            <a:r>
              <a:rPr lang="en-US" dirty="0" err="1"/>
              <a:t>actuellement</a:t>
            </a:r>
            <a:r>
              <a:rPr lang="en-US" dirty="0"/>
              <a:t> </a:t>
            </a:r>
            <a:r>
              <a:rPr lang="en-US" dirty="0" err="1"/>
              <a:t>consultés</a:t>
            </a:r>
            <a:r>
              <a:rPr lang="en-US" dirty="0"/>
              <a:t> et </a:t>
            </a:r>
            <a:r>
              <a:rPr lang="en-US" dirty="0" err="1"/>
              <a:t>encodés</a:t>
            </a:r>
            <a:r>
              <a:rPr lang="en-US" dirty="0"/>
              <a:t> </a:t>
            </a:r>
            <a:r>
              <a:rPr lang="en-US" dirty="0" err="1"/>
              <a:t>en</a:t>
            </a:r>
            <a:r>
              <a:rPr lang="en-US" dirty="0"/>
              <a:t> prêt sur la carte de </a:t>
            </a:r>
            <a:r>
              <a:rPr lang="en-US" dirty="0" err="1"/>
              <a:t>lecteur</a:t>
            </a:r>
            <a:r>
              <a:rPr lang="en-US" dirty="0"/>
              <a:t>.</a:t>
            </a:r>
          </a:p>
          <a:p>
            <a:pPr lvl="2"/>
            <a:r>
              <a:rPr lang="en-US" dirty="0"/>
              <a:t>Pour les </a:t>
            </a:r>
            <a:r>
              <a:rPr lang="en-US" dirty="0" err="1"/>
              <a:t>ouvrages</a:t>
            </a:r>
            <a:r>
              <a:rPr lang="en-US" dirty="0"/>
              <a:t> de la </a:t>
            </a:r>
            <a:r>
              <a:rPr lang="en-US" i="1" dirty="0"/>
              <a:t>Fulfillment Unit </a:t>
            </a:r>
            <a:r>
              <a:rPr lang="en-US" i="1" dirty="0" err="1"/>
              <a:t>MalCons</a:t>
            </a:r>
            <a:r>
              <a:rPr lang="en-US" dirty="0"/>
              <a:t>, la </a:t>
            </a:r>
            <a:r>
              <a:rPr lang="en-US" dirty="0" err="1"/>
              <a:t>durée</a:t>
            </a:r>
            <a:r>
              <a:rPr lang="en-US" dirty="0"/>
              <a:t> de </a:t>
            </a:r>
            <a:r>
              <a:rPr lang="en-US" dirty="0" err="1"/>
              <a:t>réservation</a:t>
            </a:r>
            <a:r>
              <a:rPr lang="en-US" dirty="0"/>
              <a:t> sur </a:t>
            </a:r>
            <a:r>
              <a:rPr lang="en-US" dirty="0" err="1"/>
              <a:t>ce</a:t>
            </a:r>
            <a:r>
              <a:rPr lang="en-US" dirty="0"/>
              <a:t> </a:t>
            </a:r>
            <a:r>
              <a:rPr lang="en-US" i="1" dirty="0"/>
              <a:t>Hold Shelf </a:t>
            </a:r>
            <a:r>
              <a:rPr lang="en-US" dirty="0" err="1"/>
              <a:t>est</a:t>
            </a:r>
            <a:r>
              <a:rPr lang="en-US" dirty="0"/>
              <a:t> de 1 </a:t>
            </a:r>
            <a:r>
              <a:rPr lang="en-US" dirty="0" err="1"/>
              <a:t>ou</a:t>
            </a:r>
            <a:r>
              <a:rPr lang="en-US" dirty="0"/>
              <a:t> 3 </a:t>
            </a:r>
            <a:r>
              <a:rPr lang="en-US" dirty="0" err="1"/>
              <a:t>mois</a:t>
            </a:r>
            <a:r>
              <a:rPr lang="en-US" dirty="0"/>
              <a:t> </a:t>
            </a:r>
            <a:r>
              <a:rPr lang="en-US" dirty="0" err="1"/>
              <a:t>en</a:t>
            </a:r>
            <a:r>
              <a:rPr lang="en-US" dirty="0"/>
              <a:t> </a:t>
            </a:r>
            <a:r>
              <a:rPr lang="en-US" dirty="0" err="1"/>
              <a:t>fonction</a:t>
            </a:r>
            <a:r>
              <a:rPr lang="en-US" dirty="0"/>
              <a:t> du </a:t>
            </a:r>
            <a:r>
              <a:rPr lang="en-US" i="1" dirty="0"/>
              <a:t>User Group</a:t>
            </a:r>
            <a:endParaRPr lang="en-US" dirty="0"/>
          </a:p>
          <a:p>
            <a:pPr lvl="1">
              <a:buFont typeface="Wingdings" panose="05000000000000000000" pitchFamily="2" charset="2"/>
              <a:buChar char="Ø"/>
            </a:pPr>
            <a:r>
              <a:rPr lang="en-US" i="1" dirty="0"/>
              <a:t>On Shelf (Not Final) </a:t>
            </a:r>
            <a:r>
              <a:rPr lang="en-US" dirty="0"/>
              <a:t>: </a:t>
            </a:r>
            <a:r>
              <a:rPr lang="en-US" dirty="0" err="1"/>
              <a:t>contient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a:t>
            </a:r>
            <a:r>
              <a:rPr lang="en-US" dirty="0" err="1"/>
              <a:t>l’usager</a:t>
            </a:r>
            <a:r>
              <a:rPr lang="en-US" dirty="0"/>
              <a:t> et </a:t>
            </a:r>
            <a:r>
              <a:rPr lang="en-US" dirty="0" err="1"/>
              <a:t>en</a:t>
            </a:r>
            <a:r>
              <a:rPr lang="en-US" dirty="0"/>
              <a:t> </a:t>
            </a:r>
            <a:r>
              <a:rPr lang="en-US" dirty="0" err="1"/>
              <a:t>attente</a:t>
            </a:r>
            <a:r>
              <a:rPr lang="en-US" dirty="0"/>
              <a:t> de la </a:t>
            </a:r>
            <a:r>
              <a:rPr lang="en-US" dirty="0" err="1"/>
              <a:t>prochaine</a:t>
            </a:r>
            <a:r>
              <a:rPr lang="en-US" dirty="0"/>
              <a:t> consultation. </a:t>
            </a:r>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descr="Une image contenant texte&#10;&#10;Description générée automatiquement">
            <a:extLst>
              <a:ext uri="{FF2B5EF4-FFF2-40B4-BE49-F238E27FC236}">
                <a16:creationId xmlns:a16="http://schemas.microsoft.com/office/drawing/2014/main" id="{FEEDE1A0-81C9-781F-A9F6-3F723CC8DB53}"/>
              </a:ext>
            </a:extLst>
          </p:cNvPr>
          <p:cNvPicPr>
            <a:picLocks noChangeAspect="1"/>
          </p:cNvPicPr>
          <p:nvPr/>
        </p:nvPicPr>
        <p:blipFill>
          <a:blip r:embed="rId2"/>
          <a:stretch>
            <a:fillRect/>
          </a:stretch>
        </p:blipFill>
        <p:spPr>
          <a:xfrm>
            <a:off x="457200" y="4247721"/>
            <a:ext cx="8229600" cy="2097996"/>
          </a:xfrm>
          <a:prstGeom prst="rect">
            <a:avLst/>
          </a:prstGeom>
          <a:ln>
            <a:solidFill>
              <a:schemeClr val="tx1"/>
            </a:solidFill>
          </a:ln>
        </p:spPr>
      </p:pic>
      <p:sp>
        <p:nvSpPr>
          <p:cNvPr id="6" name="Rectangle à coins arrondis 5"/>
          <p:cNvSpPr/>
          <p:nvPr/>
        </p:nvSpPr>
        <p:spPr>
          <a:xfrm>
            <a:off x="697980" y="4673514"/>
            <a:ext cx="2810761" cy="29189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829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4"/>
            <a:ext cx="8229600" cy="5051425"/>
          </a:xfrm>
        </p:spPr>
        <p:txBody>
          <a:bodyPr>
            <a:normAutofit/>
          </a:bodyPr>
          <a:lstStyle/>
          <a:p>
            <a:pPr marL="0" indent="0">
              <a:buNone/>
            </a:pPr>
            <a:r>
              <a:rPr lang="fr-FR" sz="2200" dirty="0"/>
              <a:t>Onglet </a:t>
            </a:r>
            <a:r>
              <a:rPr lang="fr-FR" sz="2200" i="1" dirty="0" err="1"/>
              <a:t>Waiting</a:t>
            </a:r>
            <a:r>
              <a:rPr lang="fr-FR" sz="2200" i="1" dirty="0"/>
              <a:t> for pickup</a:t>
            </a:r>
          </a:p>
          <a:p>
            <a:pPr>
              <a:buSzPct val="100000"/>
            </a:pPr>
            <a:r>
              <a:rPr lang="fr-FR" dirty="0"/>
              <a:t>Quatre actions disponibles</a:t>
            </a:r>
          </a:p>
          <a:p>
            <a:endParaRPr lang="fr-FR" dirty="0"/>
          </a:p>
          <a:p>
            <a:endParaRPr lang="fr-FR" dirty="0"/>
          </a:p>
          <a:p>
            <a:endParaRPr lang="fr-FR" dirty="0"/>
          </a:p>
          <a:p>
            <a:endParaRPr lang="fr-FR" dirty="0"/>
          </a:p>
          <a:p>
            <a:endParaRPr lang="fr-FR" dirty="0"/>
          </a:p>
          <a:p>
            <a:endParaRPr lang="fr-FR" dirty="0"/>
          </a:p>
          <a:p>
            <a:endParaRPr lang="fr-FR" dirty="0"/>
          </a:p>
          <a:p>
            <a:pPr>
              <a:buSzPct val="100000"/>
            </a:pPr>
            <a:r>
              <a:rPr lang="fr-FR" dirty="0"/>
              <a:t>Lorsque le lecteur souhaite consulter le document, lui mettre en prêt sur son compte lecteur</a:t>
            </a:r>
          </a:p>
          <a:p>
            <a:pPr lvl="1">
              <a:buFont typeface="Arial" panose="020B0604020202020204" pitchFamily="34" charset="0"/>
              <a:buChar char="•"/>
            </a:pPr>
            <a:r>
              <a:rPr lang="fr-FR" dirty="0"/>
              <a:t>Le prêt a le statut </a:t>
            </a:r>
            <a:r>
              <a:rPr lang="fr-FR" i="1" dirty="0"/>
              <a:t>Normal (</a:t>
            </a:r>
            <a:r>
              <a:rPr lang="fr-FR" i="1" dirty="0" err="1"/>
              <a:t>with</a:t>
            </a:r>
            <a:r>
              <a:rPr lang="fr-FR" i="1" dirty="0"/>
              <a:t> user)</a:t>
            </a:r>
          </a:p>
          <a:p>
            <a:pPr lvl="1">
              <a:buFont typeface="Arial" panose="020B0604020202020204" pitchFamily="34" charset="0"/>
              <a:buChar char="•"/>
            </a:pPr>
            <a:r>
              <a:rPr lang="fr-FR" dirty="0"/>
              <a:t>Dès que le document est mis en prêt, il disparait de l’onglet </a:t>
            </a:r>
            <a:r>
              <a:rPr lang="fr-FR" i="1" dirty="0" err="1"/>
              <a:t>Waiting</a:t>
            </a:r>
            <a:r>
              <a:rPr lang="fr-FR" i="1" dirty="0"/>
              <a:t> for pickup </a:t>
            </a:r>
            <a:r>
              <a:rPr lang="fr-FR" dirty="0"/>
              <a:t>pour apparaitre dans l’onglet</a:t>
            </a:r>
            <a:r>
              <a:rPr lang="fr-FR" i="1" dirty="0"/>
              <a:t> </a:t>
            </a:r>
            <a:r>
              <a:rPr lang="fr-FR" i="1" dirty="0" err="1"/>
              <a:t>Held</a:t>
            </a:r>
            <a:r>
              <a:rPr lang="fr-FR" i="1" dirty="0"/>
              <a:t> By Patron</a:t>
            </a:r>
            <a:endParaRPr lang="fr-FR" dirty="0"/>
          </a:p>
          <a:p>
            <a:pPr marL="457200" lvl="1" indent="0">
              <a:buNone/>
            </a:pPr>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descr="Une image contenant texte&#10;&#10;Description générée automatiquement">
            <a:extLst>
              <a:ext uri="{FF2B5EF4-FFF2-40B4-BE49-F238E27FC236}">
                <a16:creationId xmlns:a16="http://schemas.microsoft.com/office/drawing/2014/main" id="{032BF841-ED3E-E6C7-15E8-419405F82257}"/>
              </a:ext>
            </a:extLst>
          </p:cNvPr>
          <p:cNvPicPr>
            <a:picLocks noChangeAspect="1"/>
          </p:cNvPicPr>
          <p:nvPr/>
        </p:nvPicPr>
        <p:blipFill>
          <a:blip r:embed="rId2"/>
          <a:stretch>
            <a:fillRect/>
          </a:stretch>
        </p:blipFill>
        <p:spPr>
          <a:xfrm>
            <a:off x="563525" y="2256136"/>
            <a:ext cx="8016949" cy="2056604"/>
          </a:xfrm>
          <a:prstGeom prst="rect">
            <a:avLst/>
          </a:prstGeom>
          <a:ln>
            <a:solidFill>
              <a:schemeClr val="tx1"/>
            </a:solidFill>
          </a:ln>
        </p:spPr>
      </p:pic>
      <p:sp>
        <p:nvSpPr>
          <p:cNvPr id="6" name="Rectangle à coins arrondis 5"/>
          <p:cNvSpPr/>
          <p:nvPr/>
        </p:nvSpPr>
        <p:spPr>
          <a:xfrm>
            <a:off x="6858000" y="3376943"/>
            <a:ext cx="1581150" cy="7620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819150" y="2697791"/>
            <a:ext cx="876300"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26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4"/>
            <a:ext cx="8229600" cy="5133975"/>
          </a:xfrm>
        </p:spPr>
        <p:txBody>
          <a:bodyPr>
            <a:normAutofit/>
          </a:bodyPr>
          <a:lstStyle/>
          <a:p>
            <a:pPr marL="0" indent="0">
              <a:buNone/>
            </a:pPr>
            <a:r>
              <a:rPr lang="en-US" sz="2200" dirty="0" err="1"/>
              <a:t>Onglet</a:t>
            </a:r>
            <a:r>
              <a:rPr lang="en-US" sz="2200" dirty="0"/>
              <a:t> </a:t>
            </a:r>
            <a:r>
              <a:rPr lang="en-US" sz="2200" i="1" dirty="0"/>
              <a:t>Held By Patron</a:t>
            </a:r>
          </a:p>
          <a:p>
            <a:pPr>
              <a:buSzPct val="100000"/>
            </a:pPr>
            <a:r>
              <a:rPr lang="en-US" dirty="0" err="1"/>
              <a:t>Deux</a:t>
            </a:r>
            <a:r>
              <a:rPr lang="en-US" dirty="0"/>
              <a:t> actions </a:t>
            </a:r>
            <a:r>
              <a:rPr lang="en-US" dirty="0" err="1"/>
              <a:t>disponibles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SzPct val="100000"/>
            </a:pPr>
            <a:r>
              <a:rPr lang="en-US" dirty="0" err="1"/>
              <a:t>L’action</a:t>
            </a:r>
            <a:r>
              <a:rPr lang="en-US" dirty="0"/>
              <a:t> </a:t>
            </a:r>
            <a:r>
              <a:rPr lang="en-US" i="1" dirty="0"/>
              <a:t>Receive From Patron </a:t>
            </a:r>
            <a:r>
              <a:rPr lang="en-US" dirty="0" err="1"/>
              <a:t>est</a:t>
            </a:r>
            <a:r>
              <a:rPr lang="en-US" dirty="0"/>
              <a:t> à </a:t>
            </a:r>
            <a:r>
              <a:rPr lang="en-US" dirty="0" err="1"/>
              <a:t>utiliser</a:t>
            </a:r>
            <a:r>
              <a:rPr lang="en-US" dirty="0"/>
              <a:t> </a:t>
            </a:r>
            <a:r>
              <a:rPr lang="en-US" dirty="0" err="1"/>
              <a:t>lorsque</a:t>
            </a:r>
            <a:r>
              <a:rPr lang="en-US" dirty="0"/>
              <a:t> le </a:t>
            </a:r>
            <a:r>
              <a:rPr lang="en-US" dirty="0" err="1"/>
              <a:t>lecteur</a:t>
            </a:r>
            <a:r>
              <a:rPr lang="en-US" dirty="0"/>
              <a:t> </a:t>
            </a:r>
            <a:r>
              <a:rPr lang="en-US" dirty="0" err="1"/>
              <a:t>rentre</a:t>
            </a:r>
            <a:r>
              <a:rPr lang="en-US" dirty="0"/>
              <a:t> le document et </a:t>
            </a:r>
            <a:r>
              <a:rPr lang="en-US" dirty="0" err="1"/>
              <a:t>qu’il</a:t>
            </a:r>
            <a:r>
              <a:rPr lang="en-US" dirty="0"/>
              <a:t> </a:t>
            </a:r>
            <a:r>
              <a:rPr lang="en-US" dirty="0" err="1"/>
              <a:t>souhaite</a:t>
            </a:r>
            <a:r>
              <a:rPr lang="en-US" dirty="0"/>
              <a:t> le consulter plus </a:t>
            </a:r>
            <a:r>
              <a:rPr lang="en-US" dirty="0" err="1"/>
              <a:t>tard</a:t>
            </a:r>
            <a:r>
              <a:rPr lang="en-US" dirty="0"/>
              <a:t>.</a:t>
            </a:r>
          </a:p>
          <a:p>
            <a:pPr lvl="1">
              <a:buFont typeface="Arial" panose="020B0604020202020204" pitchFamily="34" charset="0"/>
              <a:buChar char="•"/>
            </a:pPr>
            <a:r>
              <a:rPr lang="en-US" dirty="0"/>
              <a:t>Le document </a:t>
            </a:r>
            <a:r>
              <a:rPr lang="en-US" dirty="0" err="1"/>
              <a:t>disparaît</a:t>
            </a:r>
            <a:r>
              <a:rPr lang="en-US" dirty="0"/>
              <a:t> de </a:t>
            </a:r>
            <a:r>
              <a:rPr lang="en-US" dirty="0" err="1"/>
              <a:t>l’onglet</a:t>
            </a:r>
            <a:r>
              <a:rPr lang="en-US" dirty="0"/>
              <a:t> </a:t>
            </a:r>
            <a:r>
              <a:rPr lang="en-US" i="1" dirty="0"/>
              <a:t>Held By Patron </a:t>
            </a:r>
            <a:r>
              <a:rPr lang="en-US" dirty="0"/>
              <a:t>et </a:t>
            </a:r>
            <a:r>
              <a:rPr lang="en-US" dirty="0" err="1"/>
              <a:t>apparaît</a:t>
            </a:r>
            <a:r>
              <a:rPr lang="en-US" dirty="0"/>
              <a:t> </a:t>
            </a:r>
            <a:r>
              <a:rPr lang="en-US" dirty="0" err="1"/>
              <a:t>dans</a:t>
            </a:r>
            <a:r>
              <a:rPr lang="en-US" dirty="0"/>
              <a:t> </a:t>
            </a:r>
            <a:r>
              <a:rPr lang="en-US" dirty="0" err="1"/>
              <a:t>l’onglet</a:t>
            </a:r>
            <a:r>
              <a:rPr lang="en-US" dirty="0"/>
              <a:t> </a:t>
            </a:r>
            <a:r>
              <a:rPr lang="en-US" i="1" dirty="0"/>
              <a:t>On Shelf (Not Final)</a:t>
            </a:r>
          </a:p>
          <a:p>
            <a:pPr lvl="1">
              <a:buFont typeface="Arial" panose="020B0604020202020204" pitchFamily="34" charset="0"/>
              <a:buChar char="•"/>
            </a:pPr>
            <a:r>
              <a:rPr lang="en-US" dirty="0"/>
              <a:t>Le document </a:t>
            </a:r>
            <a:r>
              <a:rPr lang="en-US" dirty="0" err="1"/>
              <a:t>reste</a:t>
            </a:r>
            <a:r>
              <a:rPr lang="en-US" dirty="0"/>
              <a:t> </a:t>
            </a:r>
            <a:r>
              <a:rPr lang="en-US" dirty="0" err="1"/>
              <a:t>en</a:t>
            </a:r>
            <a:r>
              <a:rPr lang="en-US" dirty="0"/>
              <a:t> prêt </a:t>
            </a:r>
            <a:r>
              <a:rPr lang="en-US" dirty="0" err="1"/>
              <a:t>dans</a:t>
            </a:r>
            <a:r>
              <a:rPr lang="en-US" dirty="0"/>
              <a:t> le </a:t>
            </a:r>
            <a:r>
              <a:rPr lang="en-US" dirty="0" err="1"/>
              <a:t>compte</a:t>
            </a:r>
            <a:r>
              <a:rPr lang="en-US" dirty="0"/>
              <a:t> du </a:t>
            </a:r>
            <a:r>
              <a:rPr lang="en-US" dirty="0" err="1"/>
              <a:t>lecteur</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085FFB71-4599-430A-3AE8-52D5BFF40DFF}"/>
              </a:ext>
            </a:extLst>
          </p:cNvPr>
          <p:cNvPicPr>
            <a:picLocks noChangeAspect="1"/>
          </p:cNvPicPr>
          <p:nvPr/>
        </p:nvPicPr>
        <p:blipFill>
          <a:blip r:embed="rId3"/>
          <a:stretch>
            <a:fillRect/>
          </a:stretch>
        </p:blipFill>
        <p:spPr>
          <a:xfrm>
            <a:off x="574158" y="2188335"/>
            <a:ext cx="7995684" cy="2365364"/>
          </a:xfrm>
          <a:prstGeom prst="rect">
            <a:avLst/>
          </a:prstGeom>
          <a:ln>
            <a:solidFill>
              <a:schemeClr val="tx1"/>
            </a:solidFill>
          </a:ln>
        </p:spPr>
      </p:pic>
      <p:sp>
        <p:nvSpPr>
          <p:cNvPr id="6" name="Rectangle à coins arrondis 5"/>
          <p:cNvSpPr/>
          <p:nvPr/>
        </p:nvSpPr>
        <p:spPr>
          <a:xfrm>
            <a:off x="557213" y="2141818"/>
            <a:ext cx="1328738" cy="325157"/>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1790253" y="2611621"/>
            <a:ext cx="742950" cy="257175"/>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à coins arrondis 7"/>
          <p:cNvSpPr/>
          <p:nvPr/>
        </p:nvSpPr>
        <p:spPr>
          <a:xfrm>
            <a:off x="7050056" y="3313146"/>
            <a:ext cx="1307136" cy="276225"/>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098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81575"/>
          </a:xfrm>
        </p:spPr>
        <p:txBody>
          <a:bodyPr>
            <a:normAutofit/>
          </a:bodyPr>
          <a:lstStyle/>
          <a:p>
            <a:pPr marL="0" indent="0">
              <a:buNone/>
            </a:pPr>
            <a:r>
              <a:rPr lang="en-US" sz="2200" dirty="0" err="1"/>
              <a:t>Onglet</a:t>
            </a:r>
            <a:r>
              <a:rPr lang="en-US" sz="2200" dirty="0"/>
              <a:t> </a:t>
            </a:r>
            <a:r>
              <a:rPr lang="en-US" sz="2200" i="1" dirty="0"/>
              <a:t>On Shelf (Not Final)</a:t>
            </a:r>
          </a:p>
          <a:p>
            <a:pPr>
              <a:buSzPct val="100000"/>
            </a:pPr>
            <a:r>
              <a:rPr lang="en-US" dirty="0" err="1"/>
              <a:t>Deux</a:t>
            </a:r>
            <a:r>
              <a:rPr lang="en-US" dirty="0"/>
              <a:t> actions </a:t>
            </a:r>
            <a:r>
              <a:rPr lang="en-US" dirty="0" err="1"/>
              <a:t>disponibles</a:t>
            </a: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a:buSzPct val="100000"/>
            </a:pPr>
            <a:r>
              <a:rPr lang="en-US" dirty="0" err="1"/>
              <a:t>L’action</a:t>
            </a:r>
            <a:r>
              <a:rPr lang="en-US" dirty="0"/>
              <a:t> </a:t>
            </a:r>
            <a:r>
              <a:rPr lang="en-US" i="1" dirty="0"/>
              <a:t>Loan to Patron</a:t>
            </a:r>
            <a:r>
              <a:rPr lang="en-US" dirty="0"/>
              <a:t> </a:t>
            </a:r>
            <a:r>
              <a:rPr lang="en-US" dirty="0" err="1"/>
              <a:t>est</a:t>
            </a:r>
            <a:r>
              <a:rPr lang="en-US" dirty="0"/>
              <a:t> à </a:t>
            </a:r>
            <a:r>
              <a:rPr lang="en-US" dirty="0" err="1"/>
              <a:t>utiliser</a:t>
            </a:r>
            <a:r>
              <a:rPr lang="en-US" dirty="0"/>
              <a:t> </a:t>
            </a:r>
            <a:r>
              <a:rPr lang="en-US" dirty="0" err="1"/>
              <a:t>lorsque</a:t>
            </a:r>
            <a:r>
              <a:rPr lang="en-US" dirty="0"/>
              <a:t> le </a:t>
            </a:r>
            <a:r>
              <a:rPr lang="en-US" dirty="0" err="1"/>
              <a:t>lecteur</a:t>
            </a:r>
            <a:r>
              <a:rPr lang="en-US" dirty="0"/>
              <a:t> </a:t>
            </a:r>
            <a:r>
              <a:rPr lang="en-US" dirty="0" err="1"/>
              <a:t>souhaite</a:t>
            </a:r>
            <a:r>
              <a:rPr lang="en-US" dirty="0"/>
              <a:t> consulter à nouveau le document</a:t>
            </a:r>
          </a:p>
          <a:p>
            <a:pPr lvl="1"/>
            <a:r>
              <a:rPr lang="en-US" dirty="0"/>
              <a:t>Le document </a:t>
            </a:r>
            <a:r>
              <a:rPr lang="en-US" dirty="0" err="1"/>
              <a:t>disparaît</a:t>
            </a:r>
            <a:r>
              <a:rPr lang="en-US" dirty="0"/>
              <a:t> de </a:t>
            </a:r>
            <a:r>
              <a:rPr lang="en-US" dirty="0" err="1"/>
              <a:t>l’onglet</a:t>
            </a:r>
            <a:r>
              <a:rPr lang="en-US" dirty="0"/>
              <a:t> </a:t>
            </a:r>
            <a:r>
              <a:rPr lang="en-US" i="1" dirty="0"/>
              <a:t>On Shelf (Not Final)</a:t>
            </a:r>
            <a:r>
              <a:rPr lang="en-US" dirty="0"/>
              <a:t> et </a:t>
            </a:r>
            <a:r>
              <a:rPr lang="en-US" dirty="0" err="1"/>
              <a:t>apparaît</a:t>
            </a:r>
            <a:r>
              <a:rPr lang="en-US" dirty="0"/>
              <a:t> </a:t>
            </a:r>
            <a:r>
              <a:rPr lang="en-US" dirty="0" err="1"/>
              <a:t>dans</a:t>
            </a:r>
            <a:r>
              <a:rPr lang="en-US" dirty="0"/>
              <a:t> </a:t>
            </a:r>
            <a:r>
              <a:rPr lang="en-US" dirty="0" err="1"/>
              <a:t>l’onglet</a:t>
            </a:r>
            <a:r>
              <a:rPr lang="en-US" dirty="0"/>
              <a:t> </a:t>
            </a:r>
            <a:r>
              <a:rPr lang="en-US" i="1" dirty="0"/>
              <a:t>Held By Patron</a:t>
            </a:r>
            <a:r>
              <a:rPr lang="en-US" dirty="0"/>
              <a:t> </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7E3BEC52-E7DC-8401-F656-69A39FCC6C6C}"/>
              </a:ext>
            </a:extLst>
          </p:cNvPr>
          <p:cNvPicPr>
            <a:picLocks noChangeAspect="1"/>
          </p:cNvPicPr>
          <p:nvPr/>
        </p:nvPicPr>
        <p:blipFill>
          <a:blip r:embed="rId3"/>
          <a:stretch>
            <a:fillRect/>
          </a:stretch>
        </p:blipFill>
        <p:spPr>
          <a:xfrm>
            <a:off x="476250" y="2286000"/>
            <a:ext cx="8191500" cy="1999194"/>
          </a:xfrm>
          <a:prstGeom prst="rect">
            <a:avLst/>
          </a:prstGeom>
          <a:ln>
            <a:solidFill>
              <a:schemeClr val="tx1"/>
            </a:solidFill>
          </a:ln>
        </p:spPr>
      </p:pic>
      <p:sp>
        <p:nvSpPr>
          <p:cNvPr id="6" name="Rectangle à coins arrondis 5"/>
          <p:cNvSpPr/>
          <p:nvPr/>
        </p:nvSpPr>
        <p:spPr>
          <a:xfrm>
            <a:off x="461963" y="2238374"/>
            <a:ext cx="1347788" cy="3524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2562225" y="2743200"/>
            <a:ext cx="914400" cy="238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à coins arrondis 7"/>
          <p:cNvSpPr/>
          <p:nvPr/>
        </p:nvSpPr>
        <p:spPr>
          <a:xfrm>
            <a:off x="7305675" y="3457574"/>
            <a:ext cx="1219200" cy="2762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7007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Lorsque</a:t>
            </a:r>
            <a:r>
              <a:rPr lang="en-US" dirty="0"/>
              <a:t> le </a:t>
            </a:r>
            <a:r>
              <a:rPr lang="en-US" dirty="0" err="1"/>
              <a:t>lecteur</a:t>
            </a:r>
            <a:r>
              <a:rPr lang="en-US" dirty="0"/>
              <a:t> a </a:t>
            </a:r>
            <a:r>
              <a:rPr lang="en-US" dirty="0" err="1"/>
              <a:t>définitivement</a:t>
            </a:r>
            <a:r>
              <a:rPr lang="en-US" dirty="0"/>
              <a:t> </a:t>
            </a:r>
            <a:r>
              <a:rPr lang="en-US" dirty="0" err="1"/>
              <a:t>terminé</a:t>
            </a:r>
            <a:r>
              <a:rPr lang="en-US" dirty="0"/>
              <a:t> la consultation du document, </a:t>
            </a:r>
            <a:r>
              <a:rPr lang="en-US" dirty="0" err="1"/>
              <a:t>il</a:t>
            </a:r>
            <a:r>
              <a:rPr lang="en-US" dirty="0"/>
              <a:t> </a:t>
            </a:r>
            <a:r>
              <a:rPr lang="en-US" dirty="0" err="1"/>
              <a:t>suffit</a:t>
            </a:r>
            <a:r>
              <a:rPr lang="en-US" dirty="0"/>
              <a:t> de faire un retour de prêt </a:t>
            </a:r>
            <a:r>
              <a:rPr lang="en-US" dirty="0" err="1"/>
              <a:t>en</a:t>
            </a:r>
            <a:r>
              <a:rPr lang="en-US" dirty="0"/>
              <a:t> </a:t>
            </a:r>
            <a:r>
              <a:rPr lang="en-US" dirty="0" err="1"/>
              <a:t>cochant</a:t>
            </a:r>
            <a:r>
              <a:rPr lang="en-US" dirty="0"/>
              <a:t> la case </a:t>
            </a:r>
            <a:r>
              <a:rPr lang="en-US" i="1" dirty="0"/>
              <a:t>Final check-in mode</a:t>
            </a:r>
            <a:r>
              <a:rPr lang="en-US"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a:extLst>
              <a:ext uri="{FF2B5EF4-FFF2-40B4-BE49-F238E27FC236}">
                <a16:creationId xmlns:a16="http://schemas.microsoft.com/office/drawing/2014/main" id="{B8B4BB9F-8BB9-55BB-A7E2-86D3B5B1188A}"/>
              </a:ext>
            </a:extLst>
          </p:cNvPr>
          <p:cNvPicPr>
            <a:picLocks noChangeAspect="1"/>
          </p:cNvPicPr>
          <p:nvPr/>
        </p:nvPicPr>
        <p:blipFill>
          <a:blip r:embed="rId2"/>
          <a:stretch>
            <a:fillRect/>
          </a:stretch>
        </p:blipFill>
        <p:spPr>
          <a:xfrm>
            <a:off x="228600" y="2374302"/>
            <a:ext cx="8686800" cy="2547545"/>
          </a:xfrm>
          <a:prstGeom prst="rect">
            <a:avLst/>
          </a:prstGeom>
          <a:ln>
            <a:solidFill>
              <a:schemeClr val="tx1"/>
            </a:solidFill>
          </a:ln>
        </p:spPr>
      </p:pic>
      <p:sp>
        <p:nvSpPr>
          <p:cNvPr id="6" name="Rectangle à coins arrondis 5"/>
          <p:cNvSpPr/>
          <p:nvPr/>
        </p:nvSpPr>
        <p:spPr>
          <a:xfrm>
            <a:off x="800100" y="2733675"/>
            <a:ext cx="523875"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419100" y="3114674"/>
            <a:ext cx="809625" cy="3143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395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SzPct val="100000"/>
              <a:buNone/>
            </a:pPr>
            <a:r>
              <a:rPr lang="en-US" dirty="0" err="1"/>
              <a:t>Deux</a:t>
            </a:r>
            <a:r>
              <a:rPr lang="en-US" dirty="0"/>
              <a:t> </a:t>
            </a:r>
            <a:r>
              <a:rPr lang="en-US" dirty="0" err="1"/>
              <a:t>possibilités</a:t>
            </a:r>
            <a:r>
              <a:rPr lang="en-US" dirty="0"/>
              <a:t> </a:t>
            </a:r>
            <a:r>
              <a:rPr lang="en-US" dirty="0" err="1"/>
              <a:t>dans</a:t>
            </a:r>
            <a:r>
              <a:rPr lang="en-US" dirty="0"/>
              <a:t> le </a:t>
            </a:r>
            <a:r>
              <a:rPr lang="en-US" dirty="0" err="1"/>
              <a:t>filtre</a:t>
            </a:r>
            <a:r>
              <a:rPr lang="en-US" dirty="0"/>
              <a:t> </a:t>
            </a:r>
            <a:r>
              <a:rPr lang="en-US" i="1" dirty="0"/>
              <a:t>Items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i="1" dirty="0"/>
              <a:t>Picked up by user </a:t>
            </a:r>
            <a:r>
              <a:rPr lang="en-US" dirty="0"/>
              <a:t>: documents </a:t>
            </a:r>
            <a:r>
              <a:rPr lang="en-US" dirty="0" err="1"/>
              <a:t>consultés</a:t>
            </a:r>
            <a:r>
              <a:rPr lang="en-US" dirty="0"/>
              <a:t> par les </a:t>
            </a:r>
            <a:r>
              <a:rPr lang="en-US" dirty="0" err="1"/>
              <a:t>usagers</a:t>
            </a:r>
            <a:endParaRPr lang="en-US" dirty="0"/>
          </a:p>
          <a:p>
            <a:pPr>
              <a:buSzPct val="100000"/>
            </a:pPr>
            <a:r>
              <a:rPr lang="en-US" i="1" dirty="0"/>
              <a:t>Waiting for pickup</a:t>
            </a:r>
            <a:r>
              <a:rPr lang="en-US" dirty="0"/>
              <a:t> : documents </a:t>
            </a:r>
            <a:r>
              <a:rPr lang="en-US" dirty="0" err="1"/>
              <a:t>en</a:t>
            </a:r>
            <a:r>
              <a:rPr lang="en-US" dirty="0"/>
              <a:t> </a:t>
            </a:r>
            <a:r>
              <a:rPr lang="en-US" dirty="0" err="1"/>
              <a:t>attente</a:t>
            </a:r>
            <a:r>
              <a:rPr lang="en-US" dirty="0"/>
              <a:t> de consultation</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a:extLst>
              <a:ext uri="{FF2B5EF4-FFF2-40B4-BE49-F238E27FC236}">
                <a16:creationId xmlns:a16="http://schemas.microsoft.com/office/drawing/2014/main" id="{035B6EA1-C78D-B8F7-34FF-1EA10E17B600}"/>
              </a:ext>
            </a:extLst>
          </p:cNvPr>
          <p:cNvPicPr>
            <a:picLocks noChangeAspect="1"/>
          </p:cNvPicPr>
          <p:nvPr/>
        </p:nvPicPr>
        <p:blipFill>
          <a:blip r:embed="rId2"/>
          <a:stretch>
            <a:fillRect/>
          </a:stretch>
        </p:blipFill>
        <p:spPr>
          <a:xfrm>
            <a:off x="1226206" y="1776217"/>
            <a:ext cx="6691587" cy="2395654"/>
          </a:xfrm>
          <a:prstGeom prst="rect">
            <a:avLst/>
          </a:prstGeom>
          <a:ln>
            <a:solidFill>
              <a:schemeClr val="tx1"/>
            </a:solidFill>
          </a:ln>
        </p:spPr>
      </p:pic>
      <p:sp>
        <p:nvSpPr>
          <p:cNvPr id="9" name="Rectangle à coins arrondis 8"/>
          <p:cNvSpPr/>
          <p:nvPr/>
        </p:nvSpPr>
        <p:spPr>
          <a:xfrm>
            <a:off x="2714626" y="3448050"/>
            <a:ext cx="1171574" cy="4953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009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Waiting for pickup</a:t>
            </a:r>
            <a:endParaRPr lang="en-US" sz="2800" dirty="0">
              <a:solidFill>
                <a:srgbClr val="00707F"/>
              </a:solidFill>
            </a:endParaRPr>
          </a:p>
        </p:txBody>
      </p:sp>
      <p:pic>
        <p:nvPicPr>
          <p:cNvPr id="9" name="Image 8">
            <a:extLst>
              <a:ext uri="{FF2B5EF4-FFF2-40B4-BE49-F238E27FC236}">
                <a16:creationId xmlns:a16="http://schemas.microsoft.com/office/drawing/2014/main" id="{21F191FF-7CE7-9585-5F6A-FD0DB582F292}"/>
              </a:ext>
            </a:extLst>
          </p:cNvPr>
          <p:cNvPicPr>
            <a:picLocks noChangeAspect="1"/>
          </p:cNvPicPr>
          <p:nvPr/>
        </p:nvPicPr>
        <p:blipFill>
          <a:blip r:embed="rId2"/>
          <a:stretch>
            <a:fillRect/>
          </a:stretch>
        </p:blipFill>
        <p:spPr>
          <a:xfrm>
            <a:off x="1171100" y="2366814"/>
            <a:ext cx="6801799" cy="2124371"/>
          </a:xfrm>
          <a:prstGeom prst="rect">
            <a:avLst/>
          </a:prstGeom>
          <a:ln>
            <a:solidFill>
              <a:schemeClr val="tx1"/>
            </a:solidFill>
          </a:ln>
        </p:spPr>
      </p:pic>
      <p:sp>
        <p:nvSpPr>
          <p:cNvPr id="3" name="Espace réservé du contenu 2"/>
          <p:cNvSpPr>
            <a:spLocks noGrp="1"/>
          </p:cNvSpPr>
          <p:nvPr>
            <p:ph idx="1"/>
          </p:nvPr>
        </p:nvSpPr>
        <p:spPr/>
        <p:txBody>
          <a:bodyPr/>
          <a:lstStyle/>
          <a:p>
            <a:pPr marL="0" indent="0">
              <a:buSzPct val="100000"/>
              <a:buNone/>
            </a:pPr>
            <a:r>
              <a:rPr lang="en-US" dirty="0" err="1"/>
              <a:t>Fonctionnement</a:t>
            </a:r>
            <a:r>
              <a:rPr lang="en-US" dirty="0"/>
              <a:t> </a:t>
            </a:r>
            <a:r>
              <a:rPr lang="en-US" dirty="0" err="1"/>
              <a:t>identique</a:t>
            </a:r>
            <a:r>
              <a:rPr lang="en-US" dirty="0"/>
              <a:t> à </a:t>
            </a:r>
            <a:r>
              <a:rPr lang="en-US" dirty="0" err="1"/>
              <a:t>l’</a:t>
            </a:r>
            <a:r>
              <a:rPr lang="en-US" i="1" dirty="0" err="1"/>
              <a:t>Expired</a:t>
            </a:r>
            <a:r>
              <a:rPr lang="en-US" i="1" dirty="0"/>
              <a:t> Hold Shelf</a:t>
            </a:r>
            <a:r>
              <a:rPr lang="en-US" dirty="0"/>
              <a:t> du </a:t>
            </a:r>
            <a:r>
              <a:rPr lang="en-US" i="1" dirty="0"/>
              <a:t>Hold Shelf </a:t>
            </a:r>
            <a:r>
              <a:rPr lang="en-US" dirty="0"/>
              <a:t>de type </a:t>
            </a:r>
            <a:r>
              <a:rPr lang="en-US" i="1" dirty="0"/>
              <a:t>Loan</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228725" y="2943225"/>
            <a:ext cx="5534025" cy="4381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2476500" y="3933825"/>
            <a:ext cx="1876425" cy="304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703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7"/>
          <p:cNvSpPr/>
          <p:nvPr/>
        </p:nvSpPr>
        <p:spPr>
          <a:xfrm>
            <a:off x="1618370" y="368660"/>
            <a:ext cx="1656183"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Sart Tilman </a:t>
            </a:r>
            <a:r>
              <a:rPr lang="fr-FR" sz="1800" b="0" i="0" u="none" strike="noStrike" cap="none">
                <a:solidFill>
                  <a:schemeClr val="lt1"/>
                </a:solidFill>
                <a:latin typeface="Calibri"/>
                <a:ea typeface="Calibri"/>
                <a:cs typeface="Calibri"/>
                <a:sym typeface="Calibri"/>
              </a:rPr>
              <a:t>Zone </a:t>
            </a:r>
            <a:r>
              <a:rPr lang="fr-FR" sz="1800" b="0" i="0" u="sng" strike="noStrike" cap="none">
                <a:solidFill>
                  <a:schemeClr val="lt1"/>
                </a:solidFill>
                <a:latin typeface="Calibri"/>
                <a:ea typeface="Calibri"/>
                <a:cs typeface="Calibri"/>
                <a:sym typeface="Calibri"/>
              </a:rPr>
              <a:t>Sud</a:t>
            </a:r>
            <a:endParaRPr sz="1400" b="0" i="0" u="none" strike="noStrike" cap="none">
              <a:solidFill>
                <a:srgbClr val="000000"/>
              </a:solidFill>
              <a:latin typeface="Arial"/>
              <a:ea typeface="Arial"/>
              <a:cs typeface="Arial"/>
              <a:sym typeface="Arial"/>
            </a:endParaRPr>
          </a:p>
        </p:txBody>
      </p:sp>
      <p:sp>
        <p:nvSpPr>
          <p:cNvPr id="365" name="Google Shape;365;p17"/>
          <p:cNvSpPr/>
          <p:nvPr/>
        </p:nvSpPr>
        <p:spPr>
          <a:xfrm>
            <a:off x="4865546" y="961849"/>
            <a:ext cx="1656183"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Sart Tilman </a:t>
            </a:r>
            <a:r>
              <a:rPr lang="fr-FR" sz="1800" b="0" i="0" u="none" strike="noStrike" cap="none">
                <a:solidFill>
                  <a:schemeClr val="lt1"/>
                </a:solidFill>
                <a:latin typeface="Calibri"/>
                <a:ea typeface="Calibri"/>
                <a:cs typeface="Calibri"/>
                <a:sym typeface="Calibri"/>
              </a:rPr>
              <a:t>Zone </a:t>
            </a:r>
            <a:r>
              <a:rPr lang="fr-FR" sz="1800" b="0" i="0" u="sng" strike="noStrike" cap="none">
                <a:solidFill>
                  <a:schemeClr val="lt1"/>
                </a:solidFill>
                <a:latin typeface="Calibri"/>
                <a:ea typeface="Calibri"/>
                <a:cs typeface="Calibri"/>
                <a:sym typeface="Calibri"/>
              </a:rPr>
              <a:t>Nord</a:t>
            </a:r>
            <a:endParaRPr sz="1400" b="0" i="0" u="none" strike="noStrike" cap="none">
              <a:solidFill>
                <a:srgbClr val="000000"/>
              </a:solidFill>
              <a:latin typeface="Arial"/>
              <a:ea typeface="Arial"/>
              <a:cs typeface="Arial"/>
              <a:sym typeface="Arial"/>
            </a:endParaRPr>
          </a:p>
        </p:txBody>
      </p:sp>
      <p:sp>
        <p:nvSpPr>
          <p:cNvPr id="366" name="Google Shape;366;p17"/>
          <p:cNvSpPr/>
          <p:nvPr/>
        </p:nvSpPr>
        <p:spPr>
          <a:xfrm>
            <a:off x="6521729" y="3125176"/>
            <a:ext cx="1800199"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Gembloux</a:t>
            </a:r>
            <a:endParaRPr sz="1400" b="0" i="0" u="none" strike="noStrike" cap="none">
              <a:solidFill>
                <a:srgbClr val="000000"/>
              </a:solidFill>
              <a:latin typeface="Arial"/>
              <a:ea typeface="Arial"/>
              <a:cs typeface="Arial"/>
              <a:sym typeface="Arial"/>
            </a:endParaRPr>
          </a:p>
        </p:txBody>
      </p:sp>
      <p:sp>
        <p:nvSpPr>
          <p:cNvPr id="367" name="Google Shape;367;p17"/>
          <p:cNvSpPr/>
          <p:nvPr/>
        </p:nvSpPr>
        <p:spPr>
          <a:xfrm>
            <a:off x="4929612" y="5230068"/>
            <a:ext cx="1800199"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Arlon</a:t>
            </a:r>
            <a:endParaRPr sz="1400" b="0" i="0" u="none" strike="noStrike" cap="none">
              <a:solidFill>
                <a:srgbClr val="000000"/>
              </a:solidFill>
              <a:latin typeface="Arial"/>
              <a:ea typeface="Arial"/>
              <a:cs typeface="Arial"/>
              <a:sym typeface="Arial"/>
            </a:endParaRPr>
          </a:p>
        </p:txBody>
      </p:sp>
      <p:sp>
        <p:nvSpPr>
          <p:cNvPr id="368" name="Google Shape;368;p17"/>
          <p:cNvSpPr/>
          <p:nvPr/>
        </p:nvSpPr>
        <p:spPr>
          <a:xfrm>
            <a:off x="6672330" y="4133285"/>
            <a:ext cx="2058889"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rgbClr val="FFFFFF"/>
                </a:solidFill>
                <a:latin typeface="Calibri"/>
                <a:ea typeface="Calibri"/>
                <a:cs typeface="Calibri"/>
                <a:sym typeface="Calibri"/>
              </a:rPr>
              <a:t>Agro-Bio Tech</a:t>
            </a:r>
            <a:endParaRPr sz="1500" b="0" i="0" u="none" strike="noStrike" cap="none">
              <a:solidFill>
                <a:srgbClr val="FFFFFF"/>
              </a:solidFill>
              <a:latin typeface="Calibri"/>
              <a:ea typeface="Calibri"/>
              <a:cs typeface="Calibri"/>
              <a:sym typeface="Calibri"/>
            </a:endParaRPr>
          </a:p>
        </p:txBody>
      </p:sp>
      <p:sp>
        <p:nvSpPr>
          <p:cNvPr id="369" name="Google Shape;369;p17"/>
          <p:cNvSpPr/>
          <p:nvPr/>
        </p:nvSpPr>
        <p:spPr>
          <a:xfrm>
            <a:off x="6441780" y="5590109"/>
            <a:ext cx="1954561"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Environnement</a:t>
            </a:r>
            <a:endParaRPr sz="1600" b="0" i="0" u="none" strike="noStrike" cap="none">
              <a:solidFill>
                <a:schemeClr val="lt1"/>
              </a:solidFill>
              <a:latin typeface="Calibri"/>
              <a:ea typeface="Calibri"/>
              <a:cs typeface="Calibri"/>
              <a:sym typeface="Calibri"/>
            </a:endParaRPr>
          </a:p>
        </p:txBody>
      </p:sp>
      <p:sp>
        <p:nvSpPr>
          <p:cNvPr id="370" name="Google Shape;370;p17"/>
          <p:cNvSpPr/>
          <p:nvPr/>
        </p:nvSpPr>
        <p:spPr>
          <a:xfrm>
            <a:off x="254720" y="256890"/>
            <a:ext cx="1728191"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Santé - CHU</a:t>
            </a:r>
            <a:endParaRPr sz="1600" b="0" i="0" u="none" strike="noStrike" cap="none">
              <a:solidFill>
                <a:schemeClr val="lt1"/>
              </a:solidFill>
              <a:latin typeface="Calibri"/>
              <a:ea typeface="Calibri"/>
              <a:cs typeface="Calibri"/>
              <a:sym typeface="Calibri"/>
            </a:endParaRPr>
          </a:p>
        </p:txBody>
      </p:sp>
      <p:sp>
        <p:nvSpPr>
          <p:cNvPr id="371" name="Google Shape;371;p17"/>
          <p:cNvSpPr/>
          <p:nvPr/>
        </p:nvSpPr>
        <p:spPr>
          <a:xfrm>
            <a:off x="3498696" y="358909"/>
            <a:ext cx="1825647" cy="73894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dirty="0" err="1">
                <a:solidFill>
                  <a:schemeClr val="lt1"/>
                </a:solidFill>
                <a:latin typeface="Calibri"/>
                <a:ea typeface="Calibri"/>
                <a:cs typeface="Calibri"/>
                <a:sym typeface="Calibri"/>
              </a:rPr>
              <a:t>Graulich</a:t>
            </a:r>
            <a:endParaRPr sz="1600" b="0" i="0" u="none" strike="noStrike" cap="none" dirty="0">
              <a:solidFill>
                <a:schemeClr val="lt1"/>
              </a:solidFill>
              <a:latin typeface="Calibri"/>
              <a:ea typeface="Calibri"/>
              <a:cs typeface="Calibri"/>
              <a:sym typeface="Calibri"/>
            </a:endParaRPr>
          </a:p>
        </p:txBody>
      </p:sp>
      <p:sp>
        <p:nvSpPr>
          <p:cNvPr id="372" name="Google Shape;372;p17"/>
          <p:cNvSpPr/>
          <p:nvPr/>
        </p:nvSpPr>
        <p:spPr>
          <a:xfrm>
            <a:off x="5988254" y="1965855"/>
            <a:ext cx="1368153" cy="660729"/>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75"/>
              <a:buFont typeface="Calibri"/>
              <a:buNone/>
            </a:pPr>
            <a:r>
              <a:rPr lang="fr-FR" sz="1500" b="0" i="0" u="none" strike="noStrike" cap="none">
                <a:solidFill>
                  <a:schemeClr val="lt1"/>
                </a:solidFill>
                <a:latin typeface="Calibri"/>
                <a:ea typeface="Calibri"/>
                <a:cs typeface="Calibri"/>
                <a:sym typeface="Calibri"/>
              </a:rPr>
              <a:t>Sciences</a:t>
            </a:r>
            <a:endParaRPr sz="1500" b="0" i="0" u="none" strike="noStrike" cap="none">
              <a:solidFill>
                <a:schemeClr val="lt1"/>
              </a:solidFill>
              <a:latin typeface="Calibri"/>
              <a:ea typeface="Calibri"/>
              <a:cs typeface="Calibri"/>
              <a:sym typeface="Calibri"/>
            </a:endParaRPr>
          </a:p>
        </p:txBody>
      </p:sp>
      <p:sp>
        <p:nvSpPr>
          <p:cNvPr id="373" name="Google Shape;373;p17"/>
          <p:cNvSpPr/>
          <p:nvPr/>
        </p:nvSpPr>
        <p:spPr>
          <a:xfrm>
            <a:off x="413067" y="5136337"/>
            <a:ext cx="1800199" cy="1224135"/>
          </a:xfrm>
          <a:prstGeom prst="ellipse">
            <a:avLst/>
          </a:prstGeom>
          <a:solidFill>
            <a:schemeClr val="accent1"/>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Liège centre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50"/>
              <a:buFont typeface="Calibri"/>
              <a:buNone/>
            </a:pPr>
            <a:r>
              <a:rPr lang="fr-FR" sz="1800" b="0" i="0" u="sng" strike="noStrike" cap="none">
                <a:solidFill>
                  <a:schemeClr val="lt1"/>
                </a:solidFill>
                <a:latin typeface="Calibri"/>
                <a:ea typeface="Calibri"/>
                <a:cs typeface="Calibri"/>
                <a:sym typeface="Calibri"/>
              </a:rPr>
              <a:t>XX Août</a:t>
            </a:r>
            <a:endParaRPr sz="1400" b="0" i="0" u="none" strike="noStrike" cap="none">
              <a:solidFill>
                <a:srgbClr val="000000"/>
              </a:solidFill>
              <a:latin typeface="Arial"/>
              <a:ea typeface="Arial"/>
              <a:cs typeface="Arial"/>
              <a:sym typeface="Arial"/>
            </a:endParaRPr>
          </a:p>
        </p:txBody>
      </p:sp>
      <p:sp>
        <p:nvSpPr>
          <p:cNvPr id="374" name="Google Shape;374;p17"/>
          <p:cNvSpPr/>
          <p:nvPr/>
        </p:nvSpPr>
        <p:spPr>
          <a:xfrm>
            <a:off x="67306" y="2676893"/>
            <a:ext cx="1915605"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Liège centre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50"/>
              <a:buFont typeface="Calibri"/>
              <a:buNone/>
            </a:pPr>
            <a:r>
              <a:rPr lang="fr-FR" sz="1800" b="0" i="0" u="sng" strike="noStrike" cap="none">
                <a:solidFill>
                  <a:schemeClr val="lt1"/>
                </a:solidFill>
                <a:latin typeface="Calibri"/>
                <a:ea typeface="Calibri"/>
                <a:cs typeface="Calibri"/>
                <a:sym typeface="Calibri"/>
              </a:rPr>
              <a:t>Outremeuse</a:t>
            </a:r>
            <a:endParaRPr sz="1800" b="0" i="0" u="sng" strike="noStrike" cap="none">
              <a:solidFill>
                <a:schemeClr val="lt1"/>
              </a:solidFill>
              <a:latin typeface="Calibri"/>
              <a:ea typeface="Calibri"/>
              <a:cs typeface="Calibri"/>
              <a:sym typeface="Calibri"/>
            </a:endParaRPr>
          </a:p>
        </p:txBody>
      </p:sp>
      <p:sp>
        <p:nvSpPr>
          <p:cNvPr id="375" name="Google Shape;375;p17"/>
          <p:cNvSpPr/>
          <p:nvPr/>
        </p:nvSpPr>
        <p:spPr>
          <a:xfrm>
            <a:off x="6381822" y="1083486"/>
            <a:ext cx="1730900" cy="74142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Polytech</a:t>
            </a:r>
            <a:endParaRPr sz="1600" b="0" i="0" u="none" strike="noStrike" cap="none">
              <a:solidFill>
                <a:schemeClr val="lt1"/>
              </a:solidFill>
              <a:latin typeface="Calibri"/>
              <a:ea typeface="Calibri"/>
              <a:cs typeface="Calibri"/>
              <a:sym typeface="Calibri"/>
            </a:endParaRPr>
          </a:p>
        </p:txBody>
      </p:sp>
      <p:sp>
        <p:nvSpPr>
          <p:cNvPr id="376" name="Google Shape;376;p17"/>
          <p:cNvSpPr/>
          <p:nvPr/>
        </p:nvSpPr>
        <p:spPr>
          <a:xfrm>
            <a:off x="3436239" y="1501908"/>
            <a:ext cx="1717339" cy="792088"/>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Géosciences</a:t>
            </a:r>
            <a:endParaRPr sz="1600" b="0" i="0" u="none" strike="noStrike" cap="none">
              <a:solidFill>
                <a:schemeClr val="lt1"/>
              </a:solidFill>
              <a:latin typeface="Calibri"/>
              <a:ea typeface="Calibri"/>
              <a:cs typeface="Calibri"/>
              <a:sym typeface="Calibri"/>
            </a:endParaRPr>
          </a:p>
        </p:txBody>
      </p:sp>
      <p:sp>
        <p:nvSpPr>
          <p:cNvPr id="377" name="Google Shape;377;p17"/>
          <p:cNvSpPr/>
          <p:nvPr/>
        </p:nvSpPr>
        <p:spPr>
          <a:xfrm>
            <a:off x="5518780" y="152322"/>
            <a:ext cx="1860967" cy="80952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chemeClr val="lt1"/>
                </a:solidFill>
                <a:latin typeface="Calibri"/>
                <a:ea typeface="Calibri"/>
                <a:cs typeface="Calibri"/>
                <a:sym typeface="Calibri"/>
              </a:rPr>
              <a:t>Direction générale </a:t>
            </a:r>
            <a:endParaRPr sz="1600" b="0" i="0" u="none" strike="noStrike" cap="none">
              <a:solidFill>
                <a:schemeClr val="lt1"/>
              </a:solidFill>
              <a:latin typeface="Calibri"/>
              <a:ea typeface="Calibri"/>
              <a:cs typeface="Calibri"/>
              <a:sym typeface="Calibri"/>
            </a:endParaRPr>
          </a:p>
        </p:txBody>
      </p:sp>
      <p:sp>
        <p:nvSpPr>
          <p:cNvPr id="378" name="Google Shape;378;p17"/>
          <p:cNvSpPr txBox="1"/>
          <p:nvPr/>
        </p:nvSpPr>
        <p:spPr>
          <a:xfrm>
            <a:off x="2634379" y="2698050"/>
            <a:ext cx="3821254" cy="1389892"/>
          </a:xfrm>
          <a:prstGeom prst="rec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5FA4B0"/>
              </a:buClr>
              <a:buSzPts val="3200"/>
              <a:buFont typeface="Calibri"/>
              <a:buNone/>
            </a:pPr>
            <a:r>
              <a:rPr lang="fr-FR" sz="3200" b="1" i="1" u="none" strike="noStrike" cap="none">
                <a:solidFill>
                  <a:srgbClr val="5FA4B0"/>
                </a:solidFill>
                <a:latin typeface="Calibri"/>
                <a:ea typeface="Calibri"/>
                <a:cs typeface="Calibri"/>
                <a:sym typeface="Calibri"/>
              </a:rPr>
              <a:t>6 </a:t>
            </a:r>
            <a:r>
              <a:rPr lang="fr-FR" sz="3200" b="1" i="0" u="none" strike="noStrike" cap="none">
                <a:solidFill>
                  <a:srgbClr val="5FA4B0"/>
                </a:solidFill>
                <a:latin typeface="Calibri"/>
                <a:ea typeface="Calibri"/>
                <a:cs typeface="Calibri"/>
                <a:sym typeface="Calibri"/>
              </a:rPr>
              <a:t>campus et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5FA4B0"/>
              </a:buClr>
              <a:buSzPts val="3200"/>
              <a:buFont typeface="Calibri"/>
              <a:buNone/>
            </a:pPr>
            <a:r>
              <a:rPr lang="fr-FR" sz="3200" b="1" i="1" u="none" strike="noStrike" cap="none">
                <a:solidFill>
                  <a:srgbClr val="5FA4B0"/>
                </a:solidFill>
                <a:latin typeface="Calibri"/>
                <a:ea typeface="Calibri"/>
                <a:cs typeface="Calibri"/>
                <a:sym typeface="Calibri"/>
              </a:rPr>
              <a:t>11 pick-up locations</a:t>
            </a:r>
            <a:endParaRPr sz="3200" b="1" i="1" u="none" strike="noStrike" cap="none">
              <a:solidFill>
                <a:srgbClr val="5FA4B0"/>
              </a:solidFill>
              <a:latin typeface="Calibri"/>
              <a:ea typeface="Calibri"/>
              <a:cs typeface="Calibri"/>
              <a:sym typeface="Calibri"/>
            </a:endParaRPr>
          </a:p>
        </p:txBody>
      </p:sp>
      <p:sp>
        <p:nvSpPr>
          <p:cNvPr id="379" name="Google Shape;37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18</a:t>
            </a:fld>
            <a:endParaRPr/>
          </a:p>
        </p:txBody>
      </p:sp>
      <p:sp>
        <p:nvSpPr>
          <p:cNvPr id="380" name="Google Shape;380;p17"/>
          <p:cNvSpPr/>
          <p:nvPr/>
        </p:nvSpPr>
        <p:spPr>
          <a:xfrm>
            <a:off x="804155" y="3771786"/>
            <a:ext cx="1730729"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Architecture</a:t>
            </a:r>
            <a:endParaRPr sz="1600" b="0" i="0" u="none" strike="noStrike" cap="none">
              <a:solidFill>
                <a:schemeClr val="lt1"/>
              </a:solidFill>
              <a:latin typeface="Calibri"/>
              <a:ea typeface="Calibri"/>
              <a:cs typeface="Calibri"/>
              <a:sym typeface="Calibri"/>
            </a:endParaRPr>
          </a:p>
        </p:txBody>
      </p:sp>
      <p:sp>
        <p:nvSpPr>
          <p:cNvPr id="381" name="Google Shape;381;p17"/>
          <p:cNvSpPr/>
          <p:nvPr/>
        </p:nvSpPr>
        <p:spPr>
          <a:xfrm>
            <a:off x="2110071" y="5450775"/>
            <a:ext cx="1775214" cy="1021467"/>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lvl="0" algn="ctr">
              <a:buClr>
                <a:schemeClr val="lt1"/>
              </a:buClr>
              <a:buSzPts val="400"/>
            </a:pPr>
            <a:r>
              <a:rPr lang="fr-FR" sz="1600" dirty="0">
                <a:solidFill>
                  <a:schemeClr val="lt1"/>
                </a:solidFill>
                <a:latin typeface="Calibri"/>
                <a:ea typeface="Calibri"/>
                <a:cs typeface="Calibri"/>
                <a:sym typeface="Calibri"/>
              </a:rPr>
              <a:t>Site central 20-Août</a:t>
            </a:r>
            <a:endParaRPr sz="1600" b="0" i="0" u="none" strike="noStrike" cap="none" dirty="0">
              <a:solidFill>
                <a:schemeClr val="lt1"/>
              </a:solidFill>
              <a:latin typeface="Calibri"/>
              <a:ea typeface="Calibri"/>
              <a:cs typeface="Calibri"/>
              <a:sym typeface="Calibri"/>
            </a:endParaRPr>
          </a:p>
        </p:txBody>
      </p:sp>
      <p:sp>
        <p:nvSpPr>
          <p:cNvPr id="382" name="Google Shape;382;p17"/>
          <p:cNvSpPr/>
          <p:nvPr/>
        </p:nvSpPr>
        <p:spPr>
          <a:xfrm>
            <a:off x="283571" y="1439279"/>
            <a:ext cx="1924424"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dirty="0">
                <a:solidFill>
                  <a:schemeClr val="lt1"/>
                </a:solidFill>
                <a:latin typeface="Calibri"/>
                <a:ea typeface="Calibri"/>
                <a:cs typeface="Calibri"/>
                <a:sym typeface="Calibri"/>
              </a:rPr>
              <a:t>Médecine Vétérinaire</a:t>
            </a:r>
            <a:endParaRPr sz="16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p:txBody>
          <a:bodyPr>
            <a:normAutofit lnSpcReduction="10000"/>
          </a:bodyPr>
          <a:lstStyle/>
          <a:p>
            <a:pPr marL="0" indent="0">
              <a:buNone/>
            </a:pPr>
            <a:r>
              <a:rPr lang="en-US" dirty="0" err="1"/>
              <a:t>Onglet</a:t>
            </a:r>
            <a:r>
              <a:rPr lang="en-US" dirty="0"/>
              <a:t> </a:t>
            </a:r>
            <a:r>
              <a:rPr lang="en-US" i="1" dirty="0" err="1"/>
              <a:t>Reshelve</a:t>
            </a:r>
            <a:r>
              <a:rPr lang="en-US" i="1" dirty="0"/>
              <a:t> </a:t>
            </a:r>
            <a:r>
              <a:rPr lang="en-US" dirty="0"/>
              <a:t>: </a:t>
            </a:r>
            <a:r>
              <a:rPr lang="en-US" dirty="0" err="1"/>
              <a:t>contient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les </a:t>
            </a:r>
            <a:r>
              <a:rPr lang="en-US" dirty="0" err="1"/>
              <a:t>usagers</a:t>
            </a:r>
            <a:r>
              <a:rPr lang="en-US" dirty="0"/>
              <a:t> et </a:t>
            </a:r>
            <a:r>
              <a:rPr lang="en-US" dirty="0" err="1"/>
              <a:t>dont</a:t>
            </a:r>
            <a:r>
              <a:rPr lang="en-US" dirty="0"/>
              <a:t> la date de </a:t>
            </a:r>
            <a:r>
              <a:rPr lang="en-US" dirty="0" err="1"/>
              <a:t>réservation</a:t>
            </a:r>
            <a:r>
              <a:rPr lang="en-US" dirty="0"/>
              <a:t> </a:t>
            </a:r>
            <a:r>
              <a:rPr lang="en-US" dirty="0" err="1"/>
              <a:t>est</a:t>
            </a:r>
            <a:r>
              <a:rPr lang="en-US" dirty="0"/>
              <a:t> </a:t>
            </a:r>
            <a:r>
              <a:rPr lang="en-US" dirty="0" err="1"/>
              <a:t>dépassée</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Deux </a:t>
            </a:r>
            <a:r>
              <a:rPr lang="en-US" dirty="0" err="1"/>
              <a:t>possibilités</a:t>
            </a:r>
            <a:r>
              <a:rPr lang="en-US" dirty="0"/>
              <a:t> :</a:t>
            </a:r>
          </a:p>
          <a:p>
            <a:pPr marL="265113" indent="-265113">
              <a:buFont typeface="+mj-lt"/>
              <a:buAutoNum type="arabicParenR"/>
            </a:pPr>
            <a:r>
              <a:rPr lang="en-US" dirty="0"/>
              <a:t>Faire un retour de prêt </a:t>
            </a:r>
            <a:r>
              <a:rPr lang="en-US" dirty="0" err="1"/>
              <a:t>en</a:t>
            </a:r>
            <a:r>
              <a:rPr lang="en-US" dirty="0"/>
              <a:t> </a:t>
            </a:r>
            <a:r>
              <a:rPr lang="en-US" dirty="0" err="1"/>
              <a:t>cochant</a:t>
            </a:r>
            <a:r>
              <a:rPr lang="en-US" dirty="0"/>
              <a:t> la case </a:t>
            </a:r>
            <a:r>
              <a:rPr lang="en-US" i="1" dirty="0"/>
              <a:t>Final check-in mode</a:t>
            </a:r>
          </a:p>
          <a:p>
            <a:pPr marL="265113" indent="-265113">
              <a:buFont typeface="+mj-lt"/>
              <a:buAutoNum type="arabicParenR"/>
            </a:pPr>
            <a:r>
              <a:rPr lang="en-US" dirty="0" err="1"/>
              <a:t>U</a:t>
            </a:r>
            <a:r>
              <a:rPr lang="en-US" sz="2000" dirty="0" err="1"/>
              <a:t>tiliser</a:t>
            </a:r>
            <a:r>
              <a:rPr lang="en-US" sz="2000" dirty="0"/>
              <a:t> </a:t>
            </a:r>
            <a:r>
              <a:rPr lang="en-US" sz="2000" dirty="0" err="1"/>
              <a:t>l’action</a:t>
            </a:r>
            <a:r>
              <a:rPr lang="en-US" sz="2000" dirty="0"/>
              <a:t> </a:t>
            </a:r>
            <a:r>
              <a:rPr lang="en-US" sz="2000" i="1" dirty="0"/>
              <a:t>Reshelve. </a:t>
            </a:r>
            <a:r>
              <a:rPr lang="en-US" sz="2000" dirty="0"/>
              <a:t>Le retour de prêt sera </a:t>
            </a:r>
            <a:r>
              <a:rPr lang="en-US" sz="2000" dirty="0" err="1"/>
              <a:t>effectué</a:t>
            </a:r>
            <a:r>
              <a:rPr lang="en-US" sz="2000" dirty="0"/>
              <a:t> </a:t>
            </a:r>
            <a:r>
              <a:rPr lang="en-US" sz="2000" dirty="0" err="1"/>
              <a:t>automatiquement</a:t>
            </a:r>
            <a:endParaRPr lang="en-US" sz="2000"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a:extLst>
              <a:ext uri="{FF2B5EF4-FFF2-40B4-BE49-F238E27FC236}">
                <a16:creationId xmlns:a16="http://schemas.microsoft.com/office/drawing/2014/main" id="{D084F9D7-E016-8B82-F869-73090195C775}"/>
              </a:ext>
            </a:extLst>
          </p:cNvPr>
          <p:cNvPicPr>
            <a:picLocks noChangeAspect="1"/>
          </p:cNvPicPr>
          <p:nvPr/>
        </p:nvPicPr>
        <p:blipFill>
          <a:blip r:embed="rId2"/>
          <a:stretch>
            <a:fillRect/>
          </a:stretch>
        </p:blipFill>
        <p:spPr>
          <a:xfrm>
            <a:off x="1383199" y="2067689"/>
            <a:ext cx="6377601" cy="2452924"/>
          </a:xfrm>
          <a:prstGeom prst="rect">
            <a:avLst/>
          </a:prstGeom>
          <a:ln>
            <a:solidFill>
              <a:schemeClr val="tx1"/>
            </a:solidFill>
          </a:ln>
        </p:spPr>
      </p:pic>
    </p:spTree>
    <p:extLst>
      <p:ext uri="{BB962C8B-B14F-4D97-AF65-F5344CB8AC3E}">
        <p14:creationId xmlns:p14="http://schemas.microsoft.com/office/powerpoint/2010/main" val="19748531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a:bodyPr>
          <a:lstStyle/>
          <a:p>
            <a:pPr marL="0" indent="0">
              <a:buNone/>
            </a:pPr>
            <a:r>
              <a:rPr lang="en-US" dirty="0" err="1"/>
              <a:t>Onglets</a:t>
            </a:r>
            <a:r>
              <a:rPr lang="en-US" dirty="0"/>
              <a:t>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les </a:t>
            </a:r>
            <a:r>
              <a:rPr lang="en-US" dirty="0" err="1"/>
              <a:t>usagers</a:t>
            </a:r>
            <a:r>
              <a:rPr lang="en-US" dirty="0"/>
              <a:t>, </a:t>
            </a:r>
            <a:r>
              <a:rPr lang="en-US" dirty="0" err="1"/>
              <a:t>dont</a:t>
            </a:r>
            <a:r>
              <a:rPr lang="en-US" dirty="0"/>
              <a:t> la date de </a:t>
            </a:r>
            <a:r>
              <a:rPr lang="en-US" dirty="0" err="1"/>
              <a:t>réservation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a:t>
            </a:r>
            <a:r>
              <a:rPr lang="en-US" dirty="0" err="1"/>
              <a:t>dans</a:t>
            </a:r>
            <a:r>
              <a:rPr lang="en-US" dirty="0"/>
              <a:t> la </a:t>
            </a:r>
            <a:r>
              <a:rPr lang="en-US" dirty="0" err="1"/>
              <a:t>bibliothèque</a:t>
            </a:r>
            <a:r>
              <a:rPr lang="en-US" dirty="0"/>
              <a:t> </a:t>
            </a:r>
            <a:r>
              <a:rPr lang="en-US" dirty="0" err="1"/>
              <a:t>propriétaire</a:t>
            </a:r>
            <a:r>
              <a:rPr lang="en-US" dirty="0"/>
              <a:t> (transit de retour)</a:t>
            </a:r>
          </a:p>
          <a:p>
            <a:endParaRPr lang="en-US" dirty="0"/>
          </a:p>
          <a:p>
            <a:endParaRPr lang="en-US" dirty="0"/>
          </a:p>
          <a:p>
            <a:endParaRPr lang="en-US" dirty="0"/>
          </a:p>
          <a:p>
            <a:endParaRPr lang="en-US" dirty="0"/>
          </a:p>
          <a:p>
            <a:endParaRPr lang="en-US" dirty="0"/>
          </a:p>
          <a:p>
            <a:pPr marL="800100" lvl="2" indent="0">
              <a:buNone/>
            </a:pPr>
            <a:endParaRPr lang="en-US" dirty="0"/>
          </a:p>
          <a:p>
            <a:pPr marL="0" indent="0">
              <a:buNone/>
            </a:pPr>
            <a:endParaRPr lang="en-US" dirty="0"/>
          </a:p>
          <a:p>
            <a:pPr marL="0" indent="0">
              <a:buNone/>
            </a:pPr>
            <a:r>
              <a:rPr lang="en-US" dirty="0"/>
              <a:t>Deux </a:t>
            </a:r>
            <a:r>
              <a:rPr lang="en-US" dirty="0" err="1"/>
              <a:t>possibilités</a:t>
            </a:r>
            <a:r>
              <a:rPr lang="en-US" dirty="0"/>
              <a:t> :</a:t>
            </a:r>
          </a:p>
          <a:p>
            <a:pPr marL="265113" indent="-265113">
              <a:buFont typeface="+mj-lt"/>
              <a:buAutoNum type="arabicParenR"/>
            </a:pPr>
            <a:r>
              <a:rPr lang="en-US" dirty="0"/>
              <a:t>Faire un retour de prêt </a:t>
            </a:r>
            <a:r>
              <a:rPr lang="en-US" dirty="0" err="1"/>
              <a:t>en</a:t>
            </a:r>
            <a:r>
              <a:rPr lang="en-US" dirty="0"/>
              <a:t> </a:t>
            </a:r>
            <a:r>
              <a:rPr lang="en-US" dirty="0" err="1"/>
              <a:t>cochant</a:t>
            </a:r>
            <a:r>
              <a:rPr lang="en-US" dirty="0"/>
              <a:t> la case </a:t>
            </a:r>
            <a:r>
              <a:rPr lang="en-US" i="1" dirty="0"/>
              <a:t>Final check-in mode</a:t>
            </a:r>
          </a:p>
          <a:p>
            <a:pPr marL="265113" indent="-265113">
              <a:buFont typeface="+mj-lt"/>
              <a:buAutoNum type="arabicParenR"/>
            </a:pPr>
            <a:r>
              <a:rPr lang="en-US" dirty="0" err="1"/>
              <a:t>Utiliser</a:t>
            </a:r>
            <a:r>
              <a:rPr lang="en-US" dirty="0"/>
              <a:t> </a:t>
            </a:r>
            <a:r>
              <a:rPr lang="en-US" dirty="0" err="1"/>
              <a:t>l’action</a:t>
            </a:r>
            <a:r>
              <a:rPr lang="en-US" dirty="0"/>
              <a:t> </a:t>
            </a:r>
            <a:r>
              <a:rPr lang="en-US" i="1" dirty="0"/>
              <a:t>Transit. </a:t>
            </a:r>
            <a:r>
              <a:rPr lang="en-US" dirty="0"/>
              <a:t>Le retour de prêt sera </a:t>
            </a:r>
            <a:r>
              <a:rPr lang="en-US" dirty="0" err="1"/>
              <a:t>effectué</a:t>
            </a:r>
            <a:r>
              <a:rPr lang="en-US" dirty="0"/>
              <a:t> </a:t>
            </a:r>
            <a:r>
              <a:rPr lang="en-US" dirty="0" err="1"/>
              <a:t>automatiquement</a:t>
            </a:r>
            <a:endParaRPr lang="en-US" dirty="0"/>
          </a:p>
          <a:p>
            <a:pPr marL="0" indent="0">
              <a:buNone/>
            </a:pPr>
            <a:endParaRPr lang="en-US" sz="2200" dirty="0"/>
          </a:p>
          <a:p>
            <a:pPr lvl="1"/>
            <a:endParaRPr lang="en-US" sz="2000"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descr="Une image contenant texte&#10;&#10;Description générée automatiquement">
            <a:extLst>
              <a:ext uri="{FF2B5EF4-FFF2-40B4-BE49-F238E27FC236}">
                <a16:creationId xmlns:a16="http://schemas.microsoft.com/office/drawing/2014/main" id="{7451FF57-98FA-8FC4-53FD-F715D6BA44AA}"/>
              </a:ext>
            </a:extLst>
          </p:cNvPr>
          <p:cNvPicPr>
            <a:picLocks noChangeAspect="1"/>
          </p:cNvPicPr>
          <p:nvPr/>
        </p:nvPicPr>
        <p:blipFill>
          <a:blip r:embed="rId2"/>
          <a:stretch>
            <a:fillRect/>
          </a:stretch>
        </p:blipFill>
        <p:spPr>
          <a:xfrm>
            <a:off x="1772290" y="2758688"/>
            <a:ext cx="5599419" cy="2143897"/>
          </a:xfrm>
          <a:prstGeom prst="rect">
            <a:avLst/>
          </a:prstGeom>
          <a:ln>
            <a:solidFill>
              <a:schemeClr val="tx1"/>
            </a:solidFill>
          </a:ln>
        </p:spPr>
      </p:pic>
      <p:sp>
        <p:nvSpPr>
          <p:cNvPr id="9" name="Rectangle à coins arrondis 8"/>
          <p:cNvSpPr/>
          <p:nvPr/>
        </p:nvSpPr>
        <p:spPr>
          <a:xfrm>
            <a:off x="2359323" y="3056562"/>
            <a:ext cx="1762125" cy="29048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671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62525"/>
          </a:xfrm>
        </p:spPr>
        <p:txBody>
          <a:bodyPr>
            <a:normAutofit/>
          </a:bodyPr>
          <a:lstStyle/>
          <a:p>
            <a:pPr marL="0" indent="0">
              <a:buNone/>
            </a:pPr>
            <a:r>
              <a:rPr lang="en-US" dirty="0" err="1"/>
              <a:t>Onglet</a:t>
            </a:r>
            <a:r>
              <a:rPr lang="en-US" dirty="0"/>
              <a:t> </a:t>
            </a:r>
            <a:r>
              <a:rPr lang="en-US" i="1" dirty="0"/>
              <a:t>Activate Next</a:t>
            </a:r>
            <a:r>
              <a:rPr lang="en-US" dirty="0"/>
              <a:t> : ne sera pas </a:t>
            </a:r>
            <a:r>
              <a:rPr lang="en-US" dirty="0" err="1"/>
              <a:t>utilisé</a:t>
            </a:r>
            <a:endParaRPr lang="en-US" dirty="0"/>
          </a:p>
          <a:p>
            <a:endParaRPr lang="en-US" dirty="0"/>
          </a:p>
          <a:p>
            <a:endParaRPr lang="en-US" dirty="0"/>
          </a:p>
          <a:p>
            <a:endParaRPr lang="en-US" dirty="0"/>
          </a:p>
          <a:p>
            <a:endParaRPr lang="en-US" dirty="0"/>
          </a:p>
          <a:p>
            <a:pPr marL="0" indent="0">
              <a:buNone/>
            </a:pPr>
            <a:endParaRPr lang="en-US" dirty="0"/>
          </a:p>
          <a:p>
            <a:pPr marL="800100" lvl="2" indent="0">
              <a:buNone/>
            </a:pPr>
            <a:r>
              <a:rPr lang="en-US" sz="2000" dirty="0"/>
              <a:t>Pour les documents </a:t>
            </a:r>
            <a:r>
              <a:rPr lang="en-US" sz="2000" dirty="0" err="1"/>
              <a:t>consultés</a:t>
            </a:r>
            <a:r>
              <a:rPr lang="en-US" sz="2000" dirty="0"/>
              <a:t> au </a:t>
            </a:r>
            <a:r>
              <a:rPr lang="en-US" sz="2000" dirty="0" err="1"/>
              <a:t>moins</a:t>
            </a:r>
            <a:r>
              <a:rPr lang="en-US" sz="2000" dirty="0"/>
              <a:t> </a:t>
            </a:r>
            <a:r>
              <a:rPr lang="en-US" sz="2000" dirty="0" err="1"/>
              <a:t>une</a:t>
            </a:r>
            <a:r>
              <a:rPr lang="en-US" sz="2000" dirty="0"/>
              <a:t> </a:t>
            </a:r>
            <a:r>
              <a:rPr lang="en-US" sz="2000" dirty="0" err="1"/>
              <a:t>fois</a:t>
            </a:r>
            <a:r>
              <a:rPr lang="en-US" sz="2000" dirty="0"/>
              <a:t> par les </a:t>
            </a:r>
            <a:r>
              <a:rPr lang="en-US" sz="2000" dirty="0" err="1"/>
              <a:t>usagers</a:t>
            </a:r>
            <a:r>
              <a:rPr lang="en-US" sz="2000" dirty="0"/>
              <a:t>, </a:t>
            </a:r>
            <a:r>
              <a:rPr lang="en-US" sz="2000" dirty="0" err="1"/>
              <a:t>dont</a:t>
            </a:r>
            <a:r>
              <a:rPr lang="en-US" sz="2000" dirty="0"/>
              <a:t> la date </a:t>
            </a:r>
            <a:r>
              <a:rPr lang="en-US" sz="2000" dirty="0" err="1"/>
              <a:t>d’expiration</a:t>
            </a:r>
            <a:r>
              <a:rPr lang="en-US" sz="2000" dirty="0"/>
              <a:t> </a:t>
            </a:r>
            <a:r>
              <a:rPr lang="en-US" sz="2000" dirty="0" err="1"/>
              <a:t>est</a:t>
            </a:r>
            <a:r>
              <a:rPr lang="en-US" sz="2000" dirty="0"/>
              <a:t> </a:t>
            </a:r>
            <a:r>
              <a:rPr lang="en-US" sz="2000" dirty="0" err="1"/>
              <a:t>dépassée</a:t>
            </a:r>
            <a:r>
              <a:rPr lang="en-US" sz="2000" i="1" dirty="0"/>
              <a:t> </a:t>
            </a:r>
            <a:r>
              <a:rPr lang="en-US" sz="2000" dirty="0"/>
              <a:t>et qui </a:t>
            </a:r>
            <a:r>
              <a:rPr lang="en-US" sz="2000" dirty="0" err="1"/>
              <a:t>sont</a:t>
            </a:r>
            <a:r>
              <a:rPr lang="en-US" sz="2000" dirty="0"/>
              <a:t> </a:t>
            </a:r>
            <a:r>
              <a:rPr lang="en-US" sz="2000" dirty="0" err="1"/>
              <a:t>réservés</a:t>
            </a:r>
            <a:r>
              <a:rPr lang="en-US" sz="2000" dirty="0"/>
              <a:t> par </a:t>
            </a:r>
            <a:r>
              <a:rPr lang="en-US" sz="2000" dirty="0" err="1"/>
              <a:t>d’autres</a:t>
            </a:r>
            <a:r>
              <a:rPr lang="en-US" sz="2000" dirty="0"/>
              <a:t> </a:t>
            </a:r>
            <a:r>
              <a:rPr lang="en-US" sz="2000" dirty="0" err="1"/>
              <a:t>usagers</a:t>
            </a:r>
            <a:r>
              <a:rPr lang="en-US" sz="2000" dirty="0"/>
              <a:t> :</a:t>
            </a:r>
            <a:endParaRPr lang="en-US" dirty="0"/>
          </a:p>
          <a:p>
            <a:pPr lvl="2">
              <a:buFont typeface="Wingdings" panose="05000000000000000000" pitchFamily="2" charset="2"/>
              <a:buChar char="Ø"/>
            </a:pPr>
            <a:r>
              <a:rPr lang="en-US" sz="1800" dirty="0"/>
              <a:t>Faire un retour de prêt </a:t>
            </a:r>
            <a:r>
              <a:rPr lang="en-US" sz="1800" dirty="0" err="1"/>
              <a:t>en</a:t>
            </a:r>
            <a:r>
              <a:rPr lang="en-US" sz="1800" dirty="0"/>
              <a:t> </a:t>
            </a:r>
            <a:r>
              <a:rPr lang="en-US" sz="1800" dirty="0" err="1"/>
              <a:t>cochant</a:t>
            </a:r>
            <a:r>
              <a:rPr lang="en-US" sz="1800" dirty="0"/>
              <a:t> la case </a:t>
            </a:r>
            <a:r>
              <a:rPr lang="en-US" sz="1800" i="1" dirty="0"/>
              <a:t>Final check-in mode</a:t>
            </a:r>
            <a:endParaRPr lang="en-US" sz="1800" dirty="0"/>
          </a:p>
          <a:p>
            <a:pPr lvl="2">
              <a:buFont typeface="Wingdings" panose="05000000000000000000" pitchFamily="2" charset="2"/>
              <a:buChar char="Ø"/>
            </a:pPr>
            <a:r>
              <a:rPr lang="en-US" sz="1800" dirty="0"/>
              <a:t>Le </a:t>
            </a:r>
            <a:r>
              <a:rPr lang="en-US" sz="1800" dirty="0" err="1"/>
              <a:t>système</a:t>
            </a:r>
            <a:r>
              <a:rPr lang="en-US" sz="1800" dirty="0"/>
              <a:t> nous </a:t>
            </a:r>
            <a:r>
              <a:rPr lang="en-US" sz="1800" dirty="0" err="1"/>
              <a:t>indique</a:t>
            </a:r>
            <a:r>
              <a:rPr lang="en-US" sz="1800" dirty="0"/>
              <a:t> de replacer </a:t>
            </a:r>
            <a:r>
              <a:rPr lang="en-US" sz="1800" dirty="0" err="1"/>
              <a:t>directement</a:t>
            </a:r>
            <a:r>
              <a:rPr lang="en-US" sz="1800" dirty="0"/>
              <a:t> le document sur le </a:t>
            </a:r>
            <a:r>
              <a:rPr lang="en-US" sz="1800" i="1" dirty="0"/>
              <a:t>Hold shelf </a:t>
            </a:r>
            <a:r>
              <a:rPr lang="en-US" sz="1800" dirty="0"/>
              <a:t>pour </a:t>
            </a:r>
            <a:r>
              <a:rPr lang="en-US" sz="1800" dirty="0" err="1"/>
              <a:t>l’usager</a:t>
            </a:r>
            <a:r>
              <a:rPr lang="en-US" sz="1800" dirty="0"/>
              <a:t> </a:t>
            </a:r>
            <a:r>
              <a:rPr lang="en-US" sz="1800" dirty="0" err="1"/>
              <a:t>suivant</a:t>
            </a:r>
            <a:r>
              <a:rPr lang="en-US" sz="1800" dirty="0"/>
              <a:t> (</a:t>
            </a:r>
            <a:r>
              <a:rPr lang="en-US" sz="1800" dirty="0" err="1"/>
              <a:t>imprimer</a:t>
            </a:r>
            <a:r>
              <a:rPr lang="en-US" sz="1800" dirty="0"/>
              <a:t> un nouveau bordereau qui </a:t>
            </a:r>
            <a:r>
              <a:rPr lang="en-US" sz="1800" dirty="0" err="1"/>
              <a:t>reprendra</a:t>
            </a:r>
            <a:r>
              <a:rPr lang="en-US" sz="1800" dirty="0"/>
              <a:t> le nom du nouveau </a:t>
            </a:r>
            <a:r>
              <a:rPr lang="en-US" sz="1800" dirty="0" err="1"/>
              <a:t>demandeur</a:t>
            </a:r>
            <a:r>
              <a:rPr lang="en-US" sz="1800" dirty="0"/>
              <a:t>)</a:t>
            </a:r>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5" name="Shape 935"/>
          <p:cNvPicPr preferRelativeResize="0"/>
          <p:nvPr/>
        </p:nvPicPr>
        <p:blipFill rotWithShape="1">
          <a:blip r:embed="rId3">
            <a:alphaModFix/>
          </a:blip>
          <a:srcRect/>
          <a:stretch/>
        </p:blipFill>
        <p:spPr>
          <a:xfrm>
            <a:off x="495300" y="3608816"/>
            <a:ext cx="708473" cy="639425"/>
          </a:xfrm>
          <a:prstGeom prst="rect">
            <a:avLst/>
          </a:prstGeom>
          <a:noFill/>
          <a:ln>
            <a:noFill/>
          </a:ln>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537" y="1734401"/>
            <a:ext cx="5114925" cy="1499664"/>
          </a:xfrm>
          <a:prstGeom prst="rect">
            <a:avLst/>
          </a:prstGeom>
          <a:ln>
            <a:solidFill>
              <a:schemeClr val="tx1"/>
            </a:solidFill>
          </a:ln>
        </p:spPr>
      </p:pic>
      <p:sp>
        <p:nvSpPr>
          <p:cNvPr id="9" name="Rectangle à coins arrondis 8"/>
          <p:cNvSpPr/>
          <p:nvPr/>
        </p:nvSpPr>
        <p:spPr>
          <a:xfrm>
            <a:off x="5295900" y="2238375"/>
            <a:ext cx="914400"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1680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416550"/>
          </a:xfrm>
        </p:spPr>
        <p:txBody>
          <a:bodyPr>
            <a:normAutofit fontScale="62500" lnSpcReduction="20000"/>
          </a:bodyPr>
          <a:lstStyle/>
          <a:p>
            <a:pPr marL="0" indent="0">
              <a:lnSpc>
                <a:spcPct val="120000"/>
              </a:lnSpc>
              <a:buNone/>
            </a:pPr>
            <a:r>
              <a:rPr lang="en-US" sz="3200" dirty="0"/>
              <a:t>Onglet </a:t>
            </a:r>
            <a:r>
              <a:rPr lang="en-US" sz="3200" i="1" dirty="0"/>
              <a:t>Activate Next</a:t>
            </a:r>
            <a:r>
              <a:rPr lang="en-US" sz="3200" dirty="0"/>
              <a:t> : </a:t>
            </a:r>
            <a:r>
              <a:rPr lang="en-US" sz="3200" dirty="0" err="1"/>
              <a:t>contient</a:t>
            </a:r>
            <a:r>
              <a:rPr lang="en-US" sz="3200" dirty="0"/>
              <a:t> les documents </a:t>
            </a:r>
            <a:r>
              <a:rPr lang="en-US" sz="3200" dirty="0" err="1"/>
              <a:t>consultés</a:t>
            </a:r>
            <a:r>
              <a:rPr lang="en-US" sz="3200" dirty="0"/>
              <a:t> au </a:t>
            </a:r>
            <a:r>
              <a:rPr lang="en-US" sz="3200" dirty="0" err="1"/>
              <a:t>moins</a:t>
            </a:r>
            <a:r>
              <a:rPr lang="en-US" sz="3200" dirty="0"/>
              <a:t> </a:t>
            </a:r>
            <a:r>
              <a:rPr lang="en-US" sz="3200" dirty="0" err="1"/>
              <a:t>une</a:t>
            </a:r>
            <a:r>
              <a:rPr lang="en-US" sz="3200" dirty="0"/>
              <a:t> </a:t>
            </a:r>
            <a:r>
              <a:rPr lang="en-US" sz="3200" dirty="0" err="1"/>
              <a:t>fois</a:t>
            </a:r>
            <a:r>
              <a:rPr lang="en-US" sz="3200" dirty="0"/>
              <a:t> par les </a:t>
            </a:r>
            <a:r>
              <a:rPr lang="en-US" sz="3200" dirty="0" err="1"/>
              <a:t>usagers</a:t>
            </a:r>
            <a:r>
              <a:rPr lang="en-US" sz="3200" dirty="0"/>
              <a:t>, </a:t>
            </a:r>
            <a:r>
              <a:rPr lang="en-US" sz="3200" dirty="0" err="1"/>
              <a:t>dont</a:t>
            </a:r>
            <a:r>
              <a:rPr lang="en-US" sz="3200" dirty="0"/>
              <a:t> la date </a:t>
            </a:r>
            <a:r>
              <a:rPr lang="en-US" sz="3200" dirty="0" err="1"/>
              <a:t>d’expiration</a:t>
            </a:r>
            <a:r>
              <a:rPr lang="en-US" sz="3200" dirty="0"/>
              <a:t> </a:t>
            </a:r>
            <a:r>
              <a:rPr lang="en-US" sz="3200" dirty="0" err="1"/>
              <a:t>est</a:t>
            </a:r>
            <a:r>
              <a:rPr lang="en-US" sz="3200" dirty="0"/>
              <a:t> </a:t>
            </a:r>
            <a:r>
              <a:rPr lang="en-US" sz="3200" dirty="0" err="1"/>
              <a:t>dépassée</a:t>
            </a:r>
            <a:r>
              <a:rPr lang="en-US" sz="3200" i="1" dirty="0"/>
              <a:t> </a:t>
            </a:r>
            <a:r>
              <a:rPr lang="en-US" sz="3200" dirty="0"/>
              <a:t>et qui </a:t>
            </a:r>
            <a:r>
              <a:rPr lang="en-US" sz="3200" dirty="0" err="1"/>
              <a:t>sont</a:t>
            </a:r>
            <a:r>
              <a:rPr lang="en-US" sz="3200" dirty="0"/>
              <a:t> </a:t>
            </a:r>
            <a:r>
              <a:rPr lang="en-US" sz="3200" dirty="0" err="1"/>
              <a:t>réservés</a:t>
            </a:r>
            <a:r>
              <a:rPr lang="en-US" sz="3200" dirty="0"/>
              <a:t> par </a:t>
            </a:r>
            <a:r>
              <a:rPr lang="en-US" sz="3200" dirty="0" err="1"/>
              <a:t>d’autres</a:t>
            </a:r>
            <a:r>
              <a:rPr lang="en-US" sz="3200" dirty="0"/>
              <a:t> </a:t>
            </a:r>
            <a:r>
              <a:rPr lang="en-US" sz="3200" dirty="0" err="1"/>
              <a:t>usagers</a:t>
            </a:r>
            <a:r>
              <a:rPr lang="en-US" sz="3200"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20000"/>
              </a:lnSpc>
              <a:buNone/>
            </a:pPr>
            <a:r>
              <a:rPr lang="en-US" sz="3200" dirty="0"/>
              <a:t>Deux </a:t>
            </a:r>
            <a:r>
              <a:rPr lang="en-US" sz="3200" dirty="0" err="1"/>
              <a:t>possibilités</a:t>
            </a:r>
            <a:r>
              <a:rPr lang="en-US" sz="3200" dirty="0"/>
              <a:t> :</a:t>
            </a:r>
          </a:p>
          <a:p>
            <a:pPr marL="265113" indent="-265113">
              <a:lnSpc>
                <a:spcPct val="120000"/>
              </a:lnSpc>
              <a:buFont typeface="+mj-lt"/>
              <a:buAutoNum type="arabicParenR"/>
            </a:pPr>
            <a:r>
              <a:rPr lang="en-US" sz="3200" dirty="0"/>
              <a:t>Faire un retour de prêt </a:t>
            </a:r>
            <a:r>
              <a:rPr lang="en-US" sz="3200" dirty="0" err="1"/>
              <a:t>en</a:t>
            </a:r>
            <a:r>
              <a:rPr lang="en-US" sz="3200" dirty="0"/>
              <a:t> </a:t>
            </a:r>
            <a:r>
              <a:rPr lang="en-US" sz="3200" dirty="0" err="1"/>
              <a:t>cochant</a:t>
            </a:r>
            <a:r>
              <a:rPr lang="en-US" sz="3200" dirty="0"/>
              <a:t> la case </a:t>
            </a:r>
            <a:r>
              <a:rPr lang="en-US" sz="3200" i="1" dirty="0"/>
              <a:t>Final check-in mode. </a:t>
            </a:r>
            <a:r>
              <a:rPr lang="en-US" sz="3200" dirty="0"/>
              <a:t>Le </a:t>
            </a:r>
            <a:r>
              <a:rPr lang="en-US" sz="3200" dirty="0" err="1"/>
              <a:t>système</a:t>
            </a:r>
            <a:r>
              <a:rPr lang="en-US" sz="3200" dirty="0"/>
              <a:t> nous </a:t>
            </a:r>
            <a:r>
              <a:rPr lang="en-US" sz="3200" dirty="0" err="1"/>
              <a:t>indique</a:t>
            </a:r>
            <a:r>
              <a:rPr lang="en-US" sz="3200" dirty="0"/>
              <a:t> de replacer </a:t>
            </a:r>
            <a:r>
              <a:rPr lang="en-US" sz="3200" dirty="0" err="1"/>
              <a:t>directement</a:t>
            </a:r>
            <a:r>
              <a:rPr lang="en-US" sz="3200" dirty="0"/>
              <a:t> le document sur le </a:t>
            </a:r>
            <a:r>
              <a:rPr lang="en-US" sz="3200" i="1" dirty="0"/>
              <a:t>Hold shelf </a:t>
            </a:r>
            <a:r>
              <a:rPr lang="en-US" sz="3200" dirty="0"/>
              <a:t>pour </a:t>
            </a:r>
            <a:r>
              <a:rPr lang="en-US" sz="3200" dirty="0" err="1"/>
              <a:t>l’usager</a:t>
            </a:r>
            <a:r>
              <a:rPr lang="en-US" sz="3200" dirty="0"/>
              <a:t> </a:t>
            </a:r>
            <a:r>
              <a:rPr lang="en-US" sz="3200" dirty="0" err="1"/>
              <a:t>suivant</a:t>
            </a:r>
            <a:r>
              <a:rPr lang="en-US" sz="3200" dirty="0"/>
              <a:t> (</a:t>
            </a:r>
            <a:r>
              <a:rPr lang="en-US" sz="3200" dirty="0" err="1"/>
              <a:t>imprimer</a:t>
            </a:r>
            <a:r>
              <a:rPr lang="en-US" sz="3200" dirty="0"/>
              <a:t> un nouveau bordereau qui </a:t>
            </a:r>
            <a:r>
              <a:rPr lang="en-US" sz="3200" dirty="0" err="1"/>
              <a:t>reprendra</a:t>
            </a:r>
            <a:r>
              <a:rPr lang="en-US" sz="3200" dirty="0"/>
              <a:t> le nom du nouveau </a:t>
            </a:r>
            <a:r>
              <a:rPr lang="en-US" sz="3200" dirty="0" err="1"/>
              <a:t>demandeur</a:t>
            </a:r>
            <a:r>
              <a:rPr lang="en-US" sz="3200" dirty="0"/>
              <a:t>)</a:t>
            </a:r>
          </a:p>
          <a:p>
            <a:pPr marL="265113" indent="-265113">
              <a:lnSpc>
                <a:spcPct val="120000"/>
              </a:lnSpc>
              <a:buFont typeface="+mj-lt"/>
              <a:buAutoNum type="arabicParenR"/>
            </a:pPr>
            <a:r>
              <a:rPr lang="en-US" sz="3200" dirty="0" err="1"/>
              <a:t>Utiliser</a:t>
            </a:r>
            <a:r>
              <a:rPr lang="en-US" sz="3200" dirty="0"/>
              <a:t> </a:t>
            </a:r>
            <a:r>
              <a:rPr lang="en-US" sz="3200" dirty="0" err="1"/>
              <a:t>l’action</a:t>
            </a:r>
            <a:r>
              <a:rPr lang="en-US" sz="3200" dirty="0"/>
              <a:t> </a:t>
            </a:r>
            <a:r>
              <a:rPr lang="en-US" sz="3200" i="1" dirty="0"/>
              <a:t>Activate Next. </a:t>
            </a:r>
            <a:r>
              <a:rPr lang="en-US" sz="3200" dirty="0"/>
              <a:t>Le retour de prêt sera </a:t>
            </a:r>
            <a:r>
              <a:rPr lang="en-US" sz="3200" dirty="0" err="1"/>
              <a:t>effectué</a:t>
            </a:r>
            <a:r>
              <a:rPr lang="en-US" sz="3200" dirty="0"/>
              <a:t> </a:t>
            </a:r>
            <a:r>
              <a:rPr lang="en-US" sz="3200" dirty="0" err="1"/>
              <a:t>automatiquement</a:t>
            </a:r>
            <a:endParaRPr lang="en-US" sz="3200" dirty="0"/>
          </a:p>
          <a:p>
            <a:pPr marL="857250" lvl="1" indent="-457200">
              <a:buFont typeface="+mj-lt"/>
              <a:buAutoNum type="arabicParenR"/>
            </a:pPr>
            <a:endParaRPr lang="en-US" sz="1800"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7" name="Image 6">
            <a:extLst>
              <a:ext uri="{FF2B5EF4-FFF2-40B4-BE49-F238E27FC236}">
                <a16:creationId xmlns:a16="http://schemas.microsoft.com/office/drawing/2014/main" id="{CAECA583-4015-028C-8992-D4BFA136F3CE}"/>
              </a:ext>
            </a:extLst>
          </p:cNvPr>
          <p:cNvPicPr>
            <a:picLocks noChangeAspect="1"/>
          </p:cNvPicPr>
          <p:nvPr/>
        </p:nvPicPr>
        <p:blipFill>
          <a:blip r:embed="rId3"/>
          <a:stretch>
            <a:fillRect/>
          </a:stretch>
        </p:blipFill>
        <p:spPr>
          <a:xfrm>
            <a:off x="2135538" y="2330448"/>
            <a:ext cx="4872924" cy="1950269"/>
          </a:xfrm>
          <a:prstGeom prst="rect">
            <a:avLst/>
          </a:prstGeom>
          <a:ln>
            <a:solidFill>
              <a:schemeClr val="tx1"/>
            </a:solidFill>
          </a:ln>
        </p:spPr>
      </p:pic>
      <p:sp>
        <p:nvSpPr>
          <p:cNvPr id="9" name="Rectangle à coins arrondis 8"/>
          <p:cNvSpPr/>
          <p:nvPr/>
        </p:nvSpPr>
        <p:spPr>
          <a:xfrm>
            <a:off x="5890439" y="2957877"/>
            <a:ext cx="694660"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8844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a:xfrm>
            <a:off x="1552356" y="4514850"/>
            <a:ext cx="7443269" cy="768647"/>
          </a:xfrm>
        </p:spPr>
        <p:txBody>
          <a:bodyPr>
            <a:noAutofit/>
          </a:bodyPr>
          <a:lstStyle/>
          <a:p>
            <a:r>
              <a:rPr lang="en-US" sz="2500" dirty="0" err="1">
                <a:solidFill>
                  <a:srgbClr val="00707F"/>
                </a:solidFill>
              </a:rPr>
              <a:t>Visualiser</a:t>
            </a:r>
            <a:r>
              <a:rPr lang="en-US" sz="2500" dirty="0">
                <a:solidFill>
                  <a:srgbClr val="00707F"/>
                </a:solidFill>
              </a:rPr>
              <a:t> les </a:t>
            </a:r>
            <a:r>
              <a:rPr lang="en-US" sz="2500" i="1" dirty="0">
                <a:solidFill>
                  <a:srgbClr val="00707F"/>
                </a:solidFill>
              </a:rPr>
              <a:t>requests</a:t>
            </a:r>
            <a:r>
              <a:rPr lang="en-US" sz="2500" dirty="0">
                <a:solidFill>
                  <a:srgbClr val="00707F"/>
                </a:solidFill>
              </a:rPr>
              <a:t> et les </a:t>
            </a:r>
            <a:r>
              <a:rPr lang="en-US" sz="2500" dirty="0" err="1">
                <a:solidFill>
                  <a:srgbClr val="00707F"/>
                </a:solidFill>
              </a:rPr>
              <a:t>traitements</a:t>
            </a:r>
            <a:r>
              <a:rPr lang="en-US" sz="2500" dirty="0">
                <a:solidFill>
                  <a:srgbClr val="00707F"/>
                </a:solidFill>
              </a:rPr>
              <a:t> (</a:t>
            </a:r>
            <a:r>
              <a:rPr lang="en-US" sz="2500" i="1" dirty="0">
                <a:solidFill>
                  <a:srgbClr val="00707F"/>
                </a:solidFill>
              </a:rPr>
              <a:t>processes</a:t>
            </a:r>
            <a:r>
              <a:rPr lang="en-US" sz="2500" dirty="0">
                <a:solidFill>
                  <a:srgbClr val="00707F"/>
                </a:solidFill>
              </a:rPr>
              <a:t>)</a:t>
            </a:r>
          </a:p>
        </p:txBody>
      </p:sp>
      <p:sp>
        <p:nvSpPr>
          <p:cNvPr id="4" name="Espace réservé du texte 3"/>
          <p:cNvSpPr>
            <a:spLocks noGrp="1"/>
          </p:cNvSpPr>
          <p:nvPr>
            <p:ph type="body" sz="quarter" idx="13"/>
          </p:nvPr>
        </p:nvSpPr>
        <p:spPr/>
        <p:txBody>
          <a:bodyPr/>
          <a:lstStyle/>
          <a:p>
            <a:r>
              <a:rPr lang="en-US" i="1" dirty="0"/>
              <a:t>Monitor requests &amp; Item Processes</a:t>
            </a:r>
            <a:endParaRPr lang="en-US" dirty="0"/>
          </a:p>
        </p:txBody>
      </p:sp>
    </p:spTree>
    <p:extLst>
      <p:ext uri="{BB962C8B-B14F-4D97-AF65-F5344CB8AC3E}">
        <p14:creationId xmlns:p14="http://schemas.microsoft.com/office/powerpoint/2010/main" val="41978180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err="1"/>
              <a:t>Accès</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Image 10">
            <a:extLst>
              <a:ext uri="{FF2B5EF4-FFF2-40B4-BE49-F238E27FC236}">
                <a16:creationId xmlns:a16="http://schemas.microsoft.com/office/drawing/2014/main" id="{82A556D7-8A17-0A49-F339-FCC76FDE1005}"/>
              </a:ext>
            </a:extLst>
          </p:cNvPr>
          <p:cNvPicPr>
            <a:picLocks noChangeAspect="1"/>
          </p:cNvPicPr>
          <p:nvPr/>
        </p:nvPicPr>
        <p:blipFill>
          <a:blip r:embed="rId2"/>
          <a:stretch>
            <a:fillRect/>
          </a:stretch>
        </p:blipFill>
        <p:spPr>
          <a:xfrm>
            <a:off x="2357707" y="1058126"/>
            <a:ext cx="2356001" cy="1948477"/>
          </a:xfrm>
          <a:prstGeom prst="rect">
            <a:avLst/>
          </a:prstGeom>
          <a:ln>
            <a:solidFill>
              <a:schemeClr val="tx1"/>
            </a:solidFill>
          </a:ln>
        </p:spPr>
      </p:pic>
      <p:sp>
        <p:nvSpPr>
          <p:cNvPr id="6" name="Rectangle à coins arrondis 5"/>
          <p:cNvSpPr/>
          <p:nvPr/>
        </p:nvSpPr>
        <p:spPr>
          <a:xfrm>
            <a:off x="3150466" y="2741544"/>
            <a:ext cx="1563241" cy="22252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à angle droit 6"/>
          <p:cNvSpPr/>
          <p:nvPr/>
        </p:nvSpPr>
        <p:spPr>
          <a:xfrm rot="10800000" flipH="1">
            <a:off x="5140978" y="1645776"/>
            <a:ext cx="730975" cy="1171575"/>
          </a:xfrm>
          <a:prstGeom prst="bentUpArrow">
            <a:avLst>
              <a:gd name="adj1" fmla="val 25000"/>
              <a:gd name="adj2" fmla="val 24059"/>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50889">
            <a:off x="4622432" y="2377738"/>
            <a:ext cx="346495" cy="540911"/>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E1543734-2D96-42F3-8C35-0F15712A794C}"/>
              </a:ext>
            </a:extLst>
          </p:cNvPr>
          <p:cNvPicPr>
            <a:picLocks noChangeAspect="1"/>
          </p:cNvPicPr>
          <p:nvPr/>
        </p:nvPicPr>
        <p:blipFill>
          <a:blip r:embed="rId4"/>
          <a:stretch>
            <a:fillRect/>
          </a:stretch>
        </p:blipFill>
        <p:spPr>
          <a:xfrm>
            <a:off x="877654" y="3170763"/>
            <a:ext cx="7388692" cy="3599324"/>
          </a:xfrm>
          <a:prstGeom prst="rect">
            <a:avLst/>
          </a:prstGeom>
          <a:ln>
            <a:solidFill>
              <a:schemeClr val="tx1"/>
            </a:solidFill>
          </a:ln>
        </p:spPr>
      </p:pic>
    </p:spTree>
    <p:extLst>
      <p:ext uri="{BB962C8B-B14F-4D97-AF65-F5344CB8AC3E}">
        <p14:creationId xmlns:p14="http://schemas.microsoft.com/office/powerpoint/2010/main" val="4927852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fontScale="92500" lnSpcReduction="10000"/>
          </a:bodyPr>
          <a:lstStyle/>
          <a:p>
            <a:pPr marL="0" indent="0">
              <a:buNone/>
            </a:pPr>
            <a:r>
              <a:rPr lang="en-US" dirty="0" err="1"/>
              <a:t>Permet</a:t>
            </a:r>
            <a:r>
              <a:rPr lang="en-US" dirty="0"/>
              <a:t> de </a:t>
            </a:r>
            <a:r>
              <a:rPr lang="en-US" dirty="0" err="1"/>
              <a:t>visualiser</a:t>
            </a:r>
            <a:r>
              <a:rPr lang="en-US" dirty="0"/>
              <a:t> </a:t>
            </a:r>
            <a:r>
              <a:rPr lang="en-US" dirty="0" err="1"/>
              <a:t>tous</a:t>
            </a:r>
            <a:r>
              <a:rPr lang="en-US" dirty="0"/>
              <a:t> les </a:t>
            </a:r>
            <a:r>
              <a:rPr lang="en-US" i="1" dirty="0"/>
              <a:t>items</a:t>
            </a:r>
            <a:r>
              <a:rPr lang="en-US" dirty="0"/>
              <a:t> </a:t>
            </a:r>
            <a:r>
              <a:rPr lang="en-US" dirty="0" err="1"/>
              <a:t>impliqués</a:t>
            </a:r>
            <a:r>
              <a:rPr lang="en-US" dirty="0"/>
              <a:t> </a:t>
            </a:r>
            <a:r>
              <a:rPr lang="en-US" dirty="0" err="1"/>
              <a:t>dans</a:t>
            </a:r>
            <a:endParaRPr lang="en-US" dirty="0"/>
          </a:p>
          <a:p>
            <a:pPr lvl="1">
              <a:buFont typeface="Wingdings" panose="05000000000000000000" pitchFamily="2" charset="2"/>
              <a:buChar char="Ø"/>
            </a:pPr>
            <a:r>
              <a:rPr lang="en-US" dirty="0"/>
              <a:t>les</a:t>
            </a:r>
            <a:r>
              <a:rPr lang="en-US" i="1" dirty="0"/>
              <a:t> Requests</a:t>
            </a:r>
          </a:p>
          <a:p>
            <a:pPr lvl="2"/>
            <a:r>
              <a:rPr lang="en-US" dirty="0"/>
              <a:t>les</a:t>
            </a:r>
            <a:r>
              <a:rPr lang="en-US" i="1" dirty="0"/>
              <a:t> Patron physical requests</a:t>
            </a:r>
          </a:p>
          <a:p>
            <a:pPr lvl="3"/>
            <a:r>
              <a:rPr lang="en-US" i="1" dirty="0"/>
              <a:t>Pickup From Shelf</a:t>
            </a:r>
          </a:p>
          <a:p>
            <a:pPr lvl="3"/>
            <a:r>
              <a:rPr lang="en-US" i="1" dirty="0"/>
              <a:t>On Hold Shelf</a:t>
            </a:r>
          </a:p>
          <a:p>
            <a:pPr lvl="3"/>
            <a:r>
              <a:rPr lang="en-US" i="1" dirty="0"/>
              <a:t>Transit Item</a:t>
            </a:r>
          </a:p>
          <a:p>
            <a:pPr lvl="2"/>
            <a:r>
              <a:rPr lang="en-US" dirty="0"/>
              <a:t>les </a:t>
            </a:r>
            <a:r>
              <a:rPr lang="en-US" i="1" dirty="0"/>
              <a:t>Patron digitization requests</a:t>
            </a:r>
          </a:p>
          <a:p>
            <a:pPr lvl="3"/>
            <a:r>
              <a:rPr lang="en-US" i="1" dirty="0"/>
              <a:t>Digitize Item</a:t>
            </a:r>
          </a:p>
          <a:p>
            <a:pPr lvl="3"/>
            <a:r>
              <a:rPr lang="en-US" i="1" dirty="0"/>
              <a:t>Document Delivery</a:t>
            </a:r>
          </a:p>
          <a:p>
            <a:pPr lvl="2"/>
            <a:r>
              <a:rPr lang="en-US" dirty="0"/>
              <a:t>les </a:t>
            </a:r>
            <a:r>
              <a:rPr lang="en-US" dirty="0" err="1"/>
              <a:t>demandes</a:t>
            </a:r>
            <a:r>
              <a:rPr lang="en-US" dirty="0"/>
              <a:t> de PIB</a:t>
            </a:r>
          </a:p>
          <a:p>
            <a:pPr lvl="1">
              <a:buFont typeface="Wingdings" panose="05000000000000000000" pitchFamily="2" charset="2"/>
              <a:buChar char="Ø"/>
            </a:pPr>
            <a:r>
              <a:rPr lang="en-US" dirty="0"/>
              <a:t>les </a:t>
            </a:r>
            <a:r>
              <a:rPr lang="en-US" i="1" dirty="0"/>
              <a:t>Work Orders</a:t>
            </a:r>
          </a:p>
          <a:p>
            <a:pPr lvl="2"/>
            <a:r>
              <a:rPr lang="en-US" i="1" dirty="0"/>
              <a:t>Acquisition technical services</a:t>
            </a:r>
          </a:p>
          <a:p>
            <a:pPr lvl="2"/>
            <a:r>
              <a:rPr lang="en-US" dirty="0" err="1"/>
              <a:t>Numérisation</a:t>
            </a:r>
            <a:r>
              <a:rPr lang="en-US" dirty="0"/>
              <a:t> </a:t>
            </a:r>
            <a:r>
              <a:rPr lang="en-US" dirty="0" err="1"/>
              <a:t>patrimoniale</a:t>
            </a:r>
            <a:endParaRPr lang="en-US" dirty="0"/>
          </a:p>
          <a:p>
            <a:pPr lvl="2"/>
            <a:r>
              <a:rPr lang="en-US" dirty="0" err="1"/>
              <a:t>Reliure</a:t>
            </a:r>
            <a:r>
              <a:rPr lang="en-US" dirty="0"/>
              <a:t> courante</a:t>
            </a:r>
          </a:p>
          <a:p>
            <a:pPr lvl="2"/>
            <a:r>
              <a:rPr lang="en-US" dirty="0"/>
              <a:t>Etc.</a:t>
            </a:r>
          </a:p>
          <a:p>
            <a:pPr lvl="1">
              <a:buFont typeface="Wingdings" panose="05000000000000000000" pitchFamily="2" charset="2"/>
              <a:buChar char="Ø"/>
            </a:pPr>
            <a:r>
              <a:rPr lang="en-US" dirty="0"/>
              <a:t>les fins de </a:t>
            </a:r>
            <a:r>
              <a:rPr lang="en-US" dirty="0" err="1"/>
              <a:t>traitement</a:t>
            </a:r>
            <a:endParaRPr lang="en-US" dirty="0"/>
          </a:p>
          <a:p>
            <a:pPr lvl="2"/>
            <a:r>
              <a:rPr lang="en-US" i="1" dirty="0"/>
              <a:t>Transit For </a:t>
            </a:r>
            <a:r>
              <a:rPr lang="en-US" i="1" dirty="0" err="1"/>
              <a:t>Reshelving</a:t>
            </a:r>
            <a:r>
              <a:rPr lang="en-US" i="1"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17651442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14900"/>
          </a:xfrm>
        </p:spPr>
        <p:txBody>
          <a:bodyPr/>
          <a:lstStyle/>
          <a:p>
            <a:pPr>
              <a:buSzPct val="100000"/>
            </a:pPr>
            <a:r>
              <a:rPr lang="en-US" dirty="0"/>
              <a:t>Trois </a:t>
            </a:r>
            <a:r>
              <a:rPr lang="en-US" dirty="0" err="1"/>
              <a:t>possibilités</a:t>
            </a:r>
            <a:r>
              <a:rPr lang="en-US" dirty="0"/>
              <a:t> </a:t>
            </a:r>
            <a:r>
              <a:rPr lang="en-US" dirty="0" err="1"/>
              <a:t>dans</a:t>
            </a:r>
            <a:r>
              <a:rPr lang="en-US" dirty="0"/>
              <a:t> le </a:t>
            </a:r>
            <a:r>
              <a:rPr lang="en-US" dirty="0" err="1"/>
              <a:t>filtre</a:t>
            </a:r>
            <a:r>
              <a:rPr lang="en-US" dirty="0"/>
              <a:t> </a:t>
            </a:r>
            <a:r>
              <a:rPr lang="en-US" i="1" dirty="0"/>
              <a:t>Activity Status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endParaRPr lang="en-US" i="1" dirty="0"/>
          </a:p>
          <a:p>
            <a:pPr>
              <a:buSzPct val="100000"/>
            </a:pPr>
            <a:r>
              <a:rPr lang="en-US" i="1" dirty="0"/>
              <a:t>Active</a:t>
            </a:r>
            <a:r>
              <a:rPr lang="en-US" dirty="0"/>
              <a:t> : </a:t>
            </a:r>
            <a:r>
              <a:rPr lang="en-US" i="1" dirty="0"/>
              <a:t>requests</a:t>
            </a:r>
            <a:r>
              <a:rPr lang="en-US" dirty="0"/>
              <a:t> et </a:t>
            </a:r>
            <a:r>
              <a:rPr lang="en-US" dirty="0" err="1"/>
              <a:t>traitements</a:t>
            </a:r>
            <a:r>
              <a:rPr lang="en-US" dirty="0"/>
              <a:t> </a:t>
            </a:r>
            <a:r>
              <a:rPr lang="en-US" dirty="0" err="1"/>
              <a:t>en</a:t>
            </a:r>
            <a:r>
              <a:rPr lang="en-US" dirty="0"/>
              <a:t> </a:t>
            </a:r>
            <a:r>
              <a:rPr lang="en-US" dirty="0" err="1"/>
              <a:t>cours</a:t>
            </a:r>
            <a:endParaRPr lang="en-US" dirty="0"/>
          </a:p>
          <a:p>
            <a:pPr>
              <a:buSzPct val="100000"/>
            </a:pPr>
            <a:r>
              <a:rPr lang="en-US" i="1" dirty="0"/>
              <a:t>Completed</a:t>
            </a:r>
            <a:r>
              <a:rPr lang="en-US" dirty="0"/>
              <a:t> : </a:t>
            </a:r>
            <a:r>
              <a:rPr lang="en-US" i="1" dirty="0"/>
              <a:t>requests </a:t>
            </a:r>
            <a:r>
              <a:rPr lang="en-US" dirty="0"/>
              <a:t>et </a:t>
            </a:r>
            <a:r>
              <a:rPr lang="en-US" dirty="0" err="1"/>
              <a:t>traitements</a:t>
            </a:r>
            <a:r>
              <a:rPr lang="en-US" dirty="0"/>
              <a:t> </a:t>
            </a:r>
            <a:r>
              <a:rPr lang="en-US" dirty="0" err="1"/>
              <a:t>clôturés</a:t>
            </a:r>
            <a:endParaRPr lang="en-US" dirty="0"/>
          </a:p>
          <a:p>
            <a:pPr>
              <a:buSzPct val="100000"/>
            </a:pPr>
            <a:r>
              <a:rPr lang="en-US" i="1" dirty="0"/>
              <a:t>All</a:t>
            </a:r>
            <a:r>
              <a:rPr lang="en-US" dirty="0"/>
              <a:t> : </a:t>
            </a:r>
            <a:r>
              <a:rPr lang="en-US" i="1" dirty="0"/>
              <a:t>Active</a:t>
            </a:r>
            <a:r>
              <a:rPr lang="en-US" dirty="0"/>
              <a:t> + </a:t>
            </a:r>
            <a:r>
              <a:rPr lang="en-US" i="1" dirty="0"/>
              <a:t>Completed</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descr="Une image contenant texte&#10;&#10;Description générée automatiquement">
            <a:extLst>
              <a:ext uri="{FF2B5EF4-FFF2-40B4-BE49-F238E27FC236}">
                <a16:creationId xmlns:a16="http://schemas.microsoft.com/office/drawing/2014/main" id="{63E55C8C-5640-2108-7F88-6A64835A6D2B}"/>
              </a:ext>
            </a:extLst>
          </p:cNvPr>
          <p:cNvPicPr>
            <a:picLocks noChangeAspect="1"/>
          </p:cNvPicPr>
          <p:nvPr/>
        </p:nvPicPr>
        <p:blipFill>
          <a:blip r:embed="rId2"/>
          <a:stretch>
            <a:fillRect/>
          </a:stretch>
        </p:blipFill>
        <p:spPr>
          <a:xfrm>
            <a:off x="324293" y="1836324"/>
            <a:ext cx="8495414" cy="2860633"/>
          </a:xfrm>
          <a:prstGeom prst="rect">
            <a:avLst/>
          </a:prstGeom>
          <a:ln>
            <a:solidFill>
              <a:schemeClr val="tx1"/>
            </a:solidFill>
          </a:ln>
        </p:spPr>
      </p:pic>
      <p:sp>
        <p:nvSpPr>
          <p:cNvPr id="6" name="Rectangle à coins arrondis 5"/>
          <p:cNvSpPr/>
          <p:nvPr/>
        </p:nvSpPr>
        <p:spPr>
          <a:xfrm>
            <a:off x="2721934" y="3055317"/>
            <a:ext cx="1339703" cy="10594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1284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695825"/>
          </a:xfrm>
        </p:spPr>
        <p:txBody>
          <a:bodyPr/>
          <a:lstStyle/>
          <a:p>
            <a:pPr marL="0" indent="0">
              <a:buNone/>
            </a:pPr>
            <a:r>
              <a:rPr lang="en-US" dirty="0"/>
              <a:t>Les </a:t>
            </a:r>
            <a:r>
              <a:rPr lang="en-US" dirty="0" err="1"/>
              <a:t>facettes</a:t>
            </a:r>
            <a:r>
              <a:rPr lang="en-US" dirty="0"/>
              <a:t> </a:t>
            </a:r>
            <a:r>
              <a:rPr lang="en-US" dirty="0" err="1"/>
              <a:t>permettent</a:t>
            </a:r>
            <a:r>
              <a:rPr lang="en-US" dirty="0"/>
              <a:t> de </a:t>
            </a:r>
            <a:r>
              <a:rPr lang="en-US" dirty="0" err="1"/>
              <a:t>filtrer</a:t>
            </a:r>
            <a:r>
              <a:rPr lang="en-US" dirty="0"/>
              <a:t> sur </a:t>
            </a:r>
          </a:p>
          <a:p>
            <a:pPr lvl="1">
              <a:buFont typeface="Wingdings" panose="05000000000000000000" pitchFamily="2" charset="2"/>
              <a:buChar char="Ø"/>
            </a:pPr>
            <a:r>
              <a:rPr lang="en-US" dirty="0"/>
              <a:t>la </a:t>
            </a:r>
            <a:r>
              <a:rPr lang="en-US" dirty="0" err="1"/>
              <a:t>bibliothèque</a:t>
            </a:r>
            <a:r>
              <a:rPr lang="en-US" dirty="0"/>
              <a:t> </a:t>
            </a:r>
            <a:r>
              <a:rPr lang="en-US" dirty="0" err="1"/>
              <a:t>propriétaire</a:t>
            </a:r>
            <a:r>
              <a:rPr lang="en-US" dirty="0"/>
              <a:t> (</a:t>
            </a:r>
            <a:r>
              <a:rPr lang="en-US" i="1" dirty="0"/>
              <a:t>Owner</a:t>
            </a:r>
            <a:r>
              <a:rPr lang="en-US" dirty="0"/>
              <a:t>)</a:t>
            </a:r>
          </a:p>
          <a:p>
            <a:pPr lvl="1">
              <a:buFont typeface="Wingdings" panose="05000000000000000000" pitchFamily="2" charset="2"/>
              <a:buChar char="Ø"/>
            </a:pPr>
            <a:r>
              <a:rPr lang="en-US" dirty="0"/>
              <a:t>la </a:t>
            </a:r>
            <a:r>
              <a:rPr lang="en-US" dirty="0" err="1"/>
              <a:t>bibliothèque</a:t>
            </a:r>
            <a:r>
              <a:rPr lang="en-US" dirty="0"/>
              <a:t> de destination (</a:t>
            </a:r>
            <a:r>
              <a:rPr lang="en-US" i="1" dirty="0"/>
              <a:t>Pickup Location</a:t>
            </a:r>
            <a:r>
              <a:rPr lang="en-US" dirty="0"/>
              <a:t>)</a:t>
            </a:r>
          </a:p>
          <a:p>
            <a:pPr lvl="1">
              <a:buFont typeface="Wingdings" panose="05000000000000000000" pitchFamily="2" charset="2"/>
              <a:buChar char="Ø"/>
            </a:pPr>
            <a:r>
              <a:rPr lang="en-US" dirty="0"/>
              <a:t>la date de la </a:t>
            </a:r>
            <a:r>
              <a:rPr lang="en-US" i="1" dirty="0"/>
              <a:t>request </a:t>
            </a:r>
            <a:r>
              <a:rPr lang="en-US" dirty="0"/>
              <a:t>(</a:t>
            </a:r>
            <a:r>
              <a:rPr lang="en-US" i="1" dirty="0"/>
              <a:t>Request Date</a:t>
            </a:r>
            <a:r>
              <a:rPr lang="en-US" dirty="0"/>
              <a:t>)</a:t>
            </a:r>
          </a:p>
          <a:p>
            <a:pPr lvl="1">
              <a:buFont typeface="Wingdings" panose="05000000000000000000" pitchFamily="2" charset="2"/>
              <a:buChar char="Ø"/>
            </a:pPr>
            <a:r>
              <a:rPr lang="en-US" dirty="0"/>
              <a:t>le type de </a:t>
            </a:r>
            <a:r>
              <a:rPr lang="en-US" i="1" dirty="0"/>
              <a:t>request</a:t>
            </a:r>
            <a:r>
              <a:rPr lang="en-US" dirty="0"/>
              <a:t> </a:t>
            </a:r>
            <a:r>
              <a:rPr lang="en-US" dirty="0" err="1"/>
              <a:t>ou</a:t>
            </a:r>
            <a:r>
              <a:rPr lang="en-US" dirty="0"/>
              <a:t> de </a:t>
            </a:r>
            <a:r>
              <a:rPr lang="en-US" dirty="0" err="1"/>
              <a:t>traitement</a:t>
            </a:r>
            <a:r>
              <a:rPr lang="en-US" dirty="0"/>
              <a:t> (</a:t>
            </a:r>
            <a:r>
              <a:rPr lang="en-US" i="1" dirty="0"/>
              <a:t>Request/Process Type</a:t>
            </a:r>
            <a:r>
              <a:rPr lang="en-US" dirty="0"/>
              <a:t>)</a:t>
            </a:r>
          </a:p>
          <a:p>
            <a:pPr lvl="1">
              <a:buFont typeface="Wingdings" panose="05000000000000000000" pitchFamily="2" charset="2"/>
              <a:buChar char="Ø"/>
            </a:pPr>
            <a:r>
              <a:rPr lang="en-US" dirty="0"/>
              <a:t>les </a:t>
            </a:r>
            <a:r>
              <a:rPr lang="en-US" dirty="0" err="1"/>
              <a:t>étapes</a:t>
            </a:r>
            <a:r>
              <a:rPr lang="en-US" dirty="0"/>
              <a:t> du </a:t>
            </a:r>
            <a:r>
              <a:rPr lang="en-US" dirty="0" err="1"/>
              <a:t>traitement</a:t>
            </a:r>
            <a:r>
              <a:rPr lang="en-US" dirty="0"/>
              <a:t> (</a:t>
            </a:r>
            <a:r>
              <a:rPr lang="en-US" i="1" dirty="0"/>
              <a:t>Workflow Step</a:t>
            </a:r>
            <a:r>
              <a:rPr lang="en-US" dirty="0"/>
              <a:t>)</a:t>
            </a:r>
          </a:p>
          <a:p>
            <a:pPr lvl="1">
              <a:buFont typeface="Wingdings" panose="05000000000000000000" pitchFamily="2" charset="2"/>
              <a:buChar char="Ø"/>
            </a:pPr>
            <a:r>
              <a:rPr lang="en-US" dirty="0"/>
              <a:t>etc.</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a:extLst>
              <a:ext uri="{FF2B5EF4-FFF2-40B4-BE49-F238E27FC236}">
                <a16:creationId xmlns:a16="http://schemas.microsoft.com/office/drawing/2014/main" id="{A1F169C3-D315-5FB4-004A-905A8DCC3AF2}"/>
              </a:ext>
            </a:extLst>
          </p:cNvPr>
          <p:cNvPicPr>
            <a:picLocks noChangeAspect="1"/>
          </p:cNvPicPr>
          <p:nvPr/>
        </p:nvPicPr>
        <p:blipFill>
          <a:blip r:embed="rId2"/>
          <a:stretch>
            <a:fillRect/>
          </a:stretch>
        </p:blipFill>
        <p:spPr>
          <a:xfrm>
            <a:off x="5260015" y="3386007"/>
            <a:ext cx="1002561" cy="3113219"/>
          </a:xfrm>
          <a:prstGeom prst="rect">
            <a:avLst/>
          </a:prstGeom>
          <a:ln>
            <a:solidFill>
              <a:schemeClr val="tx1"/>
            </a:solidFill>
          </a:ln>
        </p:spPr>
      </p:pic>
      <p:pic>
        <p:nvPicPr>
          <p:cNvPr id="11" name="Image 10">
            <a:extLst>
              <a:ext uri="{FF2B5EF4-FFF2-40B4-BE49-F238E27FC236}">
                <a16:creationId xmlns:a16="http://schemas.microsoft.com/office/drawing/2014/main" id="{97EA7FBD-645A-A62D-0EA6-78EC4E161286}"/>
              </a:ext>
            </a:extLst>
          </p:cNvPr>
          <p:cNvPicPr>
            <a:picLocks noChangeAspect="1"/>
          </p:cNvPicPr>
          <p:nvPr/>
        </p:nvPicPr>
        <p:blipFill>
          <a:blip r:embed="rId3"/>
          <a:stretch>
            <a:fillRect/>
          </a:stretch>
        </p:blipFill>
        <p:spPr>
          <a:xfrm>
            <a:off x="3652633" y="3386007"/>
            <a:ext cx="1304056" cy="3118734"/>
          </a:xfrm>
          <a:prstGeom prst="rect">
            <a:avLst/>
          </a:prstGeom>
          <a:ln>
            <a:solidFill>
              <a:schemeClr val="tx1"/>
            </a:solidFill>
          </a:ln>
        </p:spPr>
      </p:pic>
      <p:pic>
        <p:nvPicPr>
          <p:cNvPr id="13" name="Image 12">
            <a:extLst>
              <a:ext uri="{FF2B5EF4-FFF2-40B4-BE49-F238E27FC236}">
                <a16:creationId xmlns:a16="http://schemas.microsoft.com/office/drawing/2014/main" id="{EDA2AFD6-1F20-4EB5-C21D-22FE087A002E}"/>
              </a:ext>
            </a:extLst>
          </p:cNvPr>
          <p:cNvPicPr>
            <a:picLocks noChangeAspect="1"/>
          </p:cNvPicPr>
          <p:nvPr/>
        </p:nvPicPr>
        <p:blipFill>
          <a:blip r:embed="rId4"/>
          <a:stretch>
            <a:fillRect/>
          </a:stretch>
        </p:blipFill>
        <p:spPr>
          <a:xfrm>
            <a:off x="2128035" y="3386007"/>
            <a:ext cx="1221272" cy="3099066"/>
          </a:xfrm>
          <a:prstGeom prst="rect">
            <a:avLst/>
          </a:prstGeom>
          <a:ln>
            <a:solidFill>
              <a:schemeClr val="tx1"/>
            </a:solidFill>
          </a:ln>
        </p:spPr>
      </p:pic>
    </p:spTree>
    <p:extLst>
      <p:ext uri="{BB962C8B-B14F-4D97-AF65-F5344CB8AC3E}">
        <p14:creationId xmlns:p14="http://schemas.microsoft.com/office/powerpoint/2010/main" val="13928339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Informations</a:t>
            </a:r>
            <a:r>
              <a:rPr lang="en-US" dirty="0"/>
              <a:t> </a:t>
            </a:r>
            <a:r>
              <a:rPr lang="en-US" dirty="0" err="1"/>
              <a:t>disponibles</a:t>
            </a:r>
            <a:r>
              <a:rPr lang="en-US" dirty="0"/>
              <a:t> pour </a:t>
            </a:r>
            <a:r>
              <a:rPr lang="en-US" dirty="0" err="1"/>
              <a:t>chaque</a:t>
            </a:r>
            <a:r>
              <a:rPr lang="en-US" dirty="0"/>
              <a:t> </a:t>
            </a:r>
            <a:r>
              <a:rPr lang="en-US" i="1" dirty="0"/>
              <a:t>Request</a:t>
            </a:r>
          </a:p>
          <a:p>
            <a:endParaRPr lang="en-US" i="1" dirty="0"/>
          </a:p>
          <a:p>
            <a:endParaRPr lang="en-US" i="1" dirty="0"/>
          </a:p>
          <a:p>
            <a:endParaRPr lang="en-US" i="1" dirty="0"/>
          </a:p>
          <a:p>
            <a:endParaRPr lang="en-US" i="1" dirty="0"/>
          </a:p>
          <a:p>
            <a:pPr lvl="1">
              <a:buFont typeface="Wingdings" panose="05000000000000000000" pitchFamily="2" charset="2"/>
              <a:buChar char="Ø"/>
            </a:pPr>
            <a:r>
              <a:rPr lang="en-US" i="1" dirty="0"/>
              <a:t>Request type</a:t>
            </a:r>
          </a:p>
          <a:p>
            <a:pPr lvl="1">
              <a:buFont typeface="Wingdings" panose="05000000000000000000" pitchFamily="2" charset="2"/>
              <a:buChar char="Ø"/>
            </a:pPr>
            <a:r>
              <a:rPr lang="en-US" i="1" dirty="0"/>
              <a:t>ID </a:t>
            </a:r>
            <a:r>
              <a:rPr lang="en-US" dirty="0"/>
              <a:t>(</a:t>
            </a:r>
            <a:r>
              <a:rPr lang="en-US" dirty="0" err="1"/>
              <a:t>identidiant</a:t>
            </a:r>
            <a:r>
              <a:rPr lang="en-US" dirty="0"/>
              <a:t> de la </a:t>
            </a:r>
            <a:r>
              <a:rPr lang="en-US" i="1" dirty="0"/>
              <a:t>request</a:t>
            </a:r>
            <a:r>
              <a:rPr lang="en-US" dirty="0"/>
              <a:t>)</a:t>
            </a:r>
          </a:p>
          <a:p>
            <a:pPr lvl="1">
              <a:buFont typeface="Wingdings" panose="05000000000000000000" pitchFamily="2" charset="2"/>
              <a:buChar char="Ø"/>
            </a:pPr>
            <a:r>
              <a:rPr lang="en-US" i="1" dirty="0"/>
              <a:t>Pickup Location </a:t>
            </a:r>
            <a:r>
              <a:rPr lang="en-US" dirty="0"/>
              <a:t>(</a:t>
            </a:r>
            <a:r>
              <a:rPr lang="en-US" dirty="0" err="1"/>
              <a:t>bibliothèque</a:t>
            </a:r>
            <a:r>
              <a:rPr lang="en-US" dirty="0"/>
              <a:t> de </a:t>
            </a:r>
            <a:r>
              <a:rPr lang="en-US" dirty="0" err="1"/>
              <a:t>retrait</a:t>
            </a:r>
            <a:r>
              <a:rPr lang="en-US" dirty="0"/>
              <a:t>)</a:t>
            </a:r>
            <a:endParaRPr lang="en-US" i="1" dirty="0"/>
          </a:p>
          <a:p>
            <a:pPr lvl="1">
              <a:buFont typeface="Wingdings" panose="05000000000000000000" pitchFamily="2" charset="2"/>
              <a:buChar char="Ø"/>
            </a:pPr>
            <a:r>
              <a:rPr lang="en-US" i="1" dirty="0"/>
              <a:t>Workflow Step </a:t>
            </a:r>
            <a:r>
              <a:rPr lang="en-US" dirty="0"/>
              <a:t>(</a:t>
            </a:r>
            <a:r>
              <a:rPr lang="en-US" dirty="0" err="1"/>
              <a:t>étape</a:t>
            </a:r>
            <a:r>
              <a:rPr lang="en-US" dirty="0"/>
              <a:t> du </a:t>
            </a:r>
            <a:r>
              <a:rPr lang="en-US" dirty="0" err="1"/>
              <a:t>traitement</a:t>
            </a:r>
            <a:r>
              <a:rPr lang="en-US" dirty="0"/>
              <a:t>)</a:t>
            </a:r>
          </a:p>
          <a:p>
            <a:pPr lvl="1">
              <a:buFont typeface="Wingdings" panose="05000000000000000000" pitchFamily="2" charset="2"/>
              <a:buChar char="Ø"/>
            </a:pPr>
            <a:r>
              <a:rPr lang="en-US" i="1" dirty="0"/>
              <a:t>Process Status</a:t>
            </a:r>
          </a:p>
          <a:p>
            <a:pPr lvl="2">
              <a:buFont typeface="Arial" panose="020B0604020202020204" pitchFamily="34" charset="0"/>
              <a:buChar char="•"/>
            </a:pPr>
            <a:r>
              <a:rPr lang="en-US" i="1" dirty="0"/>
              <a:t>New</a:t>
            </a:r>
            <a:r>
              <a:rPr lang="en-US" dirty="0"/>
              <a:t> (pas encore </a:t>
            </a:r>
            <a:r>
              <a:rPr lang="en-US" dirty="0" err="1"/>
              <a:t>en</a:t>
            </a:r>
            <a:r>
              <a:rPr lang="en-US" dirty="0"/>
              <a:t> </a:t>
            </a:r>
            <a:r>
              <a:rPr lang="en-US" dirty="0" err="1"/>
              <a:t>traitement</a:t>
            </a:r>
            <a:r>
              <a:rPr lang="en-US" dirty="0"/>
              <a:t>)</a:t>
            </a:r>
            <a:endParaRPr lang="en-US" i="1" dirty="0"/>
          </a:p>
          <a:p>
            <a:pPr lvl="2">
              <a:buFont typeface="Arial" panose="020B0604020202020204" pitchFamily="34" charset="0"/>
              <a:buChar char="•"/>
            </a:pPr>
            <a:r>
              <a:rPr lang="en-US" i="1" dirty="0"/>
              <a:t>In Process </a:t>
            </a:r>
            <a:r>
              <a:rPr lang="en-US" dirty="0"/>
              <a:t>(</a:t>
            </a:r>
            <a:r>
              <a:rPr lang="en-US" dirty="0" err="1"/>
              <a:t>en</a:t>
            </a:r>
            <a:r>
              <a:rPr lang="en-US" dirty="0"/>
              <a:t> </a:t>
            </a:r>
            <a:r>
              <a:rPr lang="en-US" dirty="0" err="1"/>
              <a:t>cours</a:t>
            </a:r>
            <a:r>
              <a:rPr lang="en-US" dirty="0"/>
              <a:t> de </a:t>
            </a:r>
            <a:r>
              <a:rPr lang="en-US" dirty="0" err="1"/>
              <a:t>traitement</a:t>
            </a:r>
            <a:r>
              <a:rPr lang="en-US" dirty="0"/>
              <a:t>)</a:t>
            </a:r>
          </a:p>
          <a:p>
            <a:pPr lvl="1">
              <a:buFont typeface="Wingdings" panose="05000000000000000000" pitchFamily="2" charset="2"/>
              <a:buChar char="Ø"/>
            </a:pPr>
            <a:r>
              <a:rPr lang="en-US" dirty="0"/>
              <a:t>Etc.</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7" name="Image 6" descr="Une image contenant texte&#10;&#10;Description générée automatiquement">
            <a:extLst>
              <a:ext uri="{FF2B5EF4-FFF2-40B4-BE49-F238E27FC236}">
                <a16:creationId xmlns:a16="http://schemas.microsoft.com/office/drawing/2014/main" id="{C412A956-069E-CF73-F78B-474760A8A4FF}"/>
              </a:ext>
            </a:extLst>
          </p:cNvPr>
          <p:cNvPicPr>
            <a:picLocks noChangeAspect="1"/>
          </p:cNvPicPr>
          <p:nvPr/>
        </p:nvPicPr>
        <p:blipFill>
          <a:blip r:embed="rId2"/>
          <a:stretch>
            <a:fillRect/>
          </a:stretch>
        </p:blipFill>
        <p:spPr>
          <a:xfrm>
            <a:off x="297711" y="1770609"/>
            <a:ext cx="8548577" cy="1331447"/>
          </a:xfrm>
          <a:prstGeom prst="rect">
            <a:avLst/>
          </a:prstGeom>
          <a:ln>
            <a:solidFill>
              <a:schemeClr val="tx1"/>
            </a:solidFill>
          </a:ln>
        </p:spPr>
      </p:pic>
    </p:spTree>
    <p:extLst>
      <p:ext uri="{BB962C8B-B14F-4D97-AF65-F5344CB8AC3E}">
        <p14:creationId xmlns:p14="http://schemas.microsoft.com/office/powerpoint/2010/main" val="190089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30"/>
          <p:cNvSpPr txBox="1"/>
          <p:nvPr/>
        </p:nvSpPr>
        <p:spPr>
          <a:xfrm>
            <a:off x="457200" y="53027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Définition d’une </a:t>
            </a:r>
            <a:r>
              <a:rPr lang="fr-FR" sz="3600" b="0" i="1" u="none" strike="noStrike" cap="none">
                <a:solidFill>
                  <a:srgbClr val="00707F"/>
                </a:solidFill>
                <a:latin typeface="Calibri"/>
                <a:ea typeface="Calibri"/>
                <a:cs typeface="Calibri"/>
                <a:sym typeface="Calibri"/>
              </a:rPr>
              <a:t>request</a:t>
            </a:r>
            <a:endParaRPr sz="3600" b="0" i="1" u="none" strike="noStrike" cap="none">
              <a:solidFill>
                <a:srgbClr val="00707F"/>
              </a:solidFill>
              <a:latin typeface="Calibri"/>
              <a:ea typeface="Calibri"/>
              <a:cs typeface="Calibri"/>
              <a:sym typeface="Calibri"/>
            </a:endParaRPr>
          </a:p>
        </p:txBody>
      </p:sp>
      <p:sp>
        <p:nvSpPr>
          <p:cNvPr id="389" name="Google Shape;389;p130"/>
          <p:cNvSpPr txBox="1"/>
          <p:nvPr/>
        </p:nvSpPr>
        <p:spPr>
          <a:xfrm>
            <a:off x="461819" y="1941430"/>
            <a:ext cx="822498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Calibri"/>
                <a:ea typeface="Calibri"/>
                <a:cs typeface="Calibri"/>
                <a:sym typeface="Calibri"/>
              </a:rPr>
              <a:t>C’est la demande </a:t>
            </a:r>
            <a:r>
              <a:rPr lang="fr-FR" sz="1800" b="0" i="0" u="none" strike="noStrike" cap="none">
                <a:solidFill>
                  <a:srgbClr val="000000"/>
                </a:solidFill>
                <a:latin typeface="Calibri"/>
                <a:ea typeface="Calibri"/>
                <a:cs typeface="Calibri"/>
                <a:sym typeface="Calibri"/>
              </a:rPr>
              <a:t>(</a:t>
            </a:r>
            <a:r>
              <a:rPr lang="fr-FR" sz="1800" b="0" i="1" u="none" strike="noStrike" cap="none">
                <a:solidFill>
                  <a:srgbClr val="000000"/>
                </a:solidFill>
                <a:latin typeface="Calibri"/>
                <a:ea typeface="Calibri"/>
                <a:cs typeface="Calibri"/>
                <a:sym typeface="Calibri"/>
              </a:rPr>
              <a:t>request</a:t>
            </a:r>
            <a:r>
              <a:rPr lang="fr-FR" sz="1800" b="0" i="0" u="none" strike="noStrike" cap="none">
                <a:solidFill>
                  <a:srgbClr val="000000"/>
                </a:solidFill>
                <a:latin typeface="Calibri"/>
                <a:ea typeface="Calibri"/>
                <a:cs typeface="Calibri"/>
                <a:sym typeface="Calibri"/>
              </a:rPr>
              <a:t>) </a:t>
            </a:r>
            <a:r>
              <a:rPr lang="fr-FR" sz="1800" b="1" i="0" u="none" strike="noStrike" cap="none">
                <a:solidFill>
                  <a:srgbClr val="000000"/>
                </a:solidFill>
                <a:latin typeface="Calibri"/>
                <a:ea typeface="Calibri"/>
                <a:cs typeface="Calibri"/>
                <a:sym typeface="Calibri"/>
              </a:rPr>
              <a:t>d’un document </a:t>
            </a:r>
            <a:r>
              <a:rPr lang="fr-FR" sz="18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rgbClr val="000000"/>
                </a:solidFill>
                <a:latin typeface="Calibri"/>
                <a:ea typeface="Calibri"/>
                <a:cs typeface="Calibri"/>
                <a:sym typeface="Calibri"/>
              </a:rPr>
              <a:t>par un lecteur, depuis les Collections ULiège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rgbClr val="000000"/>
                </a:solidFill>
                <a:latin typeface="Calibri"/>
                <a:ea typeface="Calibri"/>
                <a:cs typeface="Calibri"/>
                <a:sym typeface="Calibri"/>
              </a:rPr>
              <a:t>par un documentaliste, pour un lecteur, depuis Alma</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1F497D"/>
              </a:buClr>
              <a:buSzPts val="1800"/>
              <a:buFont typeface="Noto Sans Symbols"/>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Calibri"/>
                <a:ea typeface="Calibri"/>
                <a:cs typeface="Calibri"/>
                <a:sym typeface="Calibri"/>
              </a:rPr>
              <a:t>Deux types </a:t>
            </a:r>
            <a:r>
              <a:rPr lang="fr-FR" sz="1800" b="0" i="0" u="none" strike="noStrike" cap="none">
                <a:solidFill>
                  <a:srgbClr val="000000"/>
                </a:solidFill>
                <a:latin typeface="Calibri"/>
                <a:ea typeface="Calibri"/>
                <a:cs typeface="Calibri"/>
                <a:sym typeface="Calibri"/>
              </a:rPr>
              <a:t>de </a:t>
            </a:r>
            <a:r>
              <a:rPr lang="fr-FR" sz="1800" b="0" i="1" u="none" strike="noStrike" cap="none">
                <a:solidFill>
                  <a:srgbClr val="000000"/>
                </a:solidFill>
                <a:latin typeface="Calibri"/>
                <a:ea typeface="Calibri"/>
                <a:cs typeface="Calibri"/>
                <a:sym typeface="Calibri"/>
              </a:rPr>
              <a:t>requests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rgbClr val="000000"/>
                </a:solidFill>
                <a:latin typeface="Calibri"/>
                <a:ea typeface="Calibri"/>
                <a:cs typeface="Calibri"/>
                <a:sym typeface="Calibri"/>
              </a:rPr>
              <a:t>Patron physical item request </a:t>
            </a:r>
            <a:r>
              <a:rPr lang="fr-FR" sz="1800" b="0" i="0" u="none" strike="noStrike" cap="none">
                <a:solidFill>
                  <a:srgbClr val="000000"/>
                </a:solidFill>
                <a:latin typeface="Calibri"/>
                <a:ea typeface="Calibri"/>
                <a:cs typeface="Calibri"/>
                <a:sym typeface="Calibri"/>
              </a:rPr>
              <a:t>= demande de réservation</a:t>
            </a:r>
            <a:endParaRPr sz="1800" b="0" i="1"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rgbClr val="000000"/>
                </a:solidFill>
                <a:latin typeface="Calibri"/>
                <a:ea typeface="Calibri"/>
                <a:cs typeface="Calibri"/>
                <a:sym typeface="Calibri"/>
              </a:rPr>
              <a:t>Patron digitization request</a:t>
            </a:r>
            <a:r>
              <a:rPr lang="fr-FR" sz="1800" b="0" i="0" u="none" strike="noStrike" cap="none">
                <a:solidFill>
                  <a:srgbClr val="000000"/>
                </a:solidFill>
                <a:latin typeface="Calibri"/>
                <a:ea typeface="Calibri"/>
                <a:cs typeface="Calibri"/>
                <a:sym typeface="Calibri"/>
              </a:rPr>
              <a:t> = demande de numérisation</a:t>
            </a:r>
            <a:endParaRPr sz="18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rgbClr val="1F497D"/>
              </a:buClr>
              <a:buSzPts val="1800"/>
              <a:buFont typeface="Noto Sans Symbols"/>
              <a:buNone/>
            </a:pPr>
            <a:endParaRPr sz="1800" b="0" i="0" u="none" strike="noStrike" cap="none">
              <a:solidFill>
                <a:srgbClr val="1F497D"/>
              </a:solidFill>
              <a:latin typeface="Calibri"/>
              <a:ea typeface="Calibri"/>
              <a:cs typeface="Calibri"/>
              <a:sym typeface="Calibri"/>
            </a:endParaRPr>
          </a:p>
        </p:txBody>
      </p:sp>
      <p:sp>
        <p:nvSpPr>
          <p:cNvPr id="390" name="Google Shape;390;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a:t>Les actions </a:t>
            </a:r>
            <a:r>
              <a:rPr lang="en-US" dirty="0" err="1"/>
              <a:t>disponibles</a:t>
            </a:r>
            <a:r>
              <a:rPr lang="en-US" dirty="0"/>
              <a:t> </a:t>
            </a:r>
            <a:r>
              <a:rPr lang="en-US" dirty="0" err="1"/>
              <a:t>varient</a:t>
            </a:r>
            <a:r>
              <a:rPr lang="en-US" dirty="0"/>
              <a:t> </a:t>
            </a:r>
            <a:r>
              <a:rPr lang="en-US" dirty="0" err="1"/>
              <a:t>en</a:t>
            </a:r>
            <a:r>
              <a:rPr lang="en-US" dirty="0"/>
              <a:t> </a:t>
            </a:r>
            <a:r>
              <a:rPr lang="en-US" dirty="0" err="1"/>
              <a:t>fonction</a:t>
            </a:r>
            <a:r>
              <a:rPr lang="en-US" dirty="0"/>
              <a:t> du type de document, du type de la </a:t>
            </a:r>
            <a:r>
              <a:rPr lang="en-US" i="1" dirty="0"/>
              <a:t>Request</a:t>
            </a:r>
            <a:r>
              <a:rPr lang="en-US" dirty="0"/>
              <a:t> </a:t>
            </a:r>
            <a:r>
              <a:rPr lang="en-US" dirty="0" err="1"/>
              <a:t>ou</a:t>
            </a:r>
            <a:r>
              <a:rPr lang="en-US" dirty="0"/>
              <a:t> de son </a:t>
            </a:r>
            <a:r>
              <a:rPr lang="en-US" dirty="0" err="1"/>
              <a:t>étape</a:t>
            </a:r>
            <a:r>
              <a:rPr lang="en-US" dirty="0"/>
              <a:t> de </a:t>
            </a:r>
            <a:r>
              <a:rPr lang="en-US" dirty="0" err="1"/>
              <a:t>traitement</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i="1" dirty="0"/>
              <a:t>Edit </a:t>
            </a:r>
            <a:r>
              <a:rPr lang="en-US" dirty="0"/>
              <a:t>: modifier la</a:t>
            </a:r>
            <a:r>
              <a:rPr lang="en-US" i="1" dirty="0"/>
              <a:t> Request </a:t>
            </a:r>
            <a:r>
              <a:rPr lang="en-US" dirty="0"/>
              <a:t>(p. ex. modifier la </a:t>
            </a:r>
            <a:r>
              <a:rPr lang="en-US" dirty="0" err="1"/>
              <a:t>bibliothèque</a:t>
            </a:r>
            <a:r>
              <a:rPr lang="en-US" dirty="0"/>
              <a:t> de destination, </a:t>
            </a:r>
            <a:r>
              <a:rPr lang="en-US" dirty="0" err="1"/>
              <a:t>insérer</a:t>
            </a:r>
            <a:r>
              <a:rPr lang="en-US" dirty="0"/>
              <a:t> </a:t>
            </a:r>
            <a:r>
              <a:rPr lang="en-US" dirty="0" err="1"/>
              <a:t>une</a:t>
            </a:r>
            <a:r>
              <a:rPr lang="en-US" dirty="0"/>
              <a:t> note, …)</a:t>
            </a:r>
          </a:p>
          <a:p>
            <a:pPr>
              <a:buSzPct val="100000"/>
            </a:pPr>
            <a:r>
              <a:rPr lang="en-US" i="1" dirty="0"/>
              <a:t>View Title in Search </a:t>
            </a:r>
            <a:r>
              <a:rPr lang="en-US" dirty="0"/>
              <a:t>: </a:t>
            </a:r>
            <a:r>
              <a:rPr lang="en-US" dirty="0" err="1"/>
              <a:t>visualiser</a:t>
            </a:r>
            <a:r>
              <a:rPr lang="en-US" dirty="0"/>
              <a:t> la notice du document </a:t>
            </a:r>
            <a:r>
              <a:rPr lang="en-US" dirty="0" err="1"/>
              <a:t>dans</a:t>
            </a:r>
            <a:r>
              <a:rPr lang="en-US" dirty="0"/>
              <a:t> le </a:t>
            </a:r>
            <a:r>
              <a:rPr lang="en-US" i="1" dirty="0"/>
              <a:t>Repository Search</a:t>
            </a:r>
          </a:p>
          <a:p>
            <a:pPr>
              <a:buSzPct val="100000"/>
            </a:pPr>
            <a:r>
              <a:rPr lang="en-US" i="1" dirty="0"/>
              <a:t>View Audit Trial </a:t>
            </a:r>
            <a:r>
              <a:rPr lang="en-US" dirty="0"/>
              <a:t>: </a:t>
            </a:r>
            <a:r>
              <a:rPr lang="en-US" dirty="0" err="1"/>
              <a:t>visualiser</a:t>
            </a:r>
            <a:r>
              <a:rPr lang="en-US" dirty="0"/>
              <a:t> </a:t>
            </a:r>
            <a:r>
              <a:rPr lang="en-US" dirty="0" err="1"/>
              <a:t>l’historique</a:t>
            </a:r>
            <a:r>
              <a:rPr lang="en-US" dirty="0"/>
              <a:t> de </a:t>
            </a:r>
            <a:r>
              <a:rPr lang="en-US" dirty="0" err="1"/>
              <a:t>traitement</a:t>
            </a:r>
            <a:r>
              <a:rPr lang="en-US" dirty="0"/>
              <a:t> de la </a:t>
            </a:r>
            <a:r>
              <a:rPr lang="en-US" i="1" dirty="0"/>
              <a:t>Request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Image 10" descr="Une image contenant texte&#10;&#10;Description générée automatiquement">
            <a:extLst>
              <a:ext uri="{FF2B5EF4-FFF2-40B4-BE49-F238E27FC236}">
                <a16:creationId xmlns:a16="http://schemas.microsoft.com/office/drawing/2014/main" id="{EFE55BD4-F195-CAB6-6F78-9654C3800FC3}"/>
              </a:ext>
            </a:extLst>
          </p:cNvPr>
          <p:cNvPicPr>
            <a:picLocks noChangeAspect="1"/>
          </p:cNvPicPr>
          <p:nvPr/>
        </p:nvPicPr>
        <p:blipFill>
          <a:blip r:embed="rId2"/>
          <a:stretch>
            <a:fillRect/>
          </a:stretch>
        </p:blipFill>
        <p:spPr>
          <a:xfrm>
            <a:off x="228600" y="2067209"/>
            <a:ext cx="8686800" cy="1293338"/>
          </a:xfrm>
          <a:prstGeom prst="rect">
            <a:avLst/>
          </a:prstGeom>
          <a:ln>
            <a:solidFill>
              <a:schemeClr val="tx1"/>
            </a:solidFill>
          </a:ln>
        </p:spPr>
      </p:pic>
      <p:sp>
        <p:nvSpPr>
          <p:cNvPr id="8" name="Rectangle à coins arrondis 7"/>
          <p:cNvSpPr/>
          <p:nvPr/>
        </p:nvSpPr>
        <p:spPr>
          <a:xfrm>
            <a:off x="7538485" y="2021063"/>
            <a:ext cx="1419447" cy="111929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3D5227BF-A6F6-DBAA-73C6-2C0B893325EB}"/>
              </a:ext>
            </a:extLst>
          </p:cNvPr>
          <p:cNvPicPr>
            <a:picLocks noChangeAspect="1"/>
          </p:cNvPicPr>
          <p:nvPr/>
        </p:nvPicPr>
        <p:blipFill>
          <a:blip r:embed="rId3"/>
          <a:stretch>
            <a:fillRect/>
          </a:stretch>
        </p:blipFill>
        <p:spPr>
          <a:xfrm>
            <a:off x="2473099" y="5188180"/>
            <a:ext cx="4197801" cy="1502555"/>
          </a:xfrm>
          <a:prstGeom prst="rect">
            <a:avLst/>
          </a:prstGeom>
          <a:ln>
            <a:solidFill>
              <a:schemeClr val="tx1"/>
            </a:solidFill>
          </a:ln>
        </p:spPr>
      </p:pic>
    </p:spTree>
    <p:extLst>
      <p:ext uri="{BB962C8B-B14F-4D97-AF65-F5344CB8AC3E}">
        <p14:creationId xmlns:p14="http://schemas.microsoft.com/office/powerpoint/2010/main" val="28971433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Utilité </a:t>
            </a:r>
          </a:p>
          <a:p>
            <a:pPr>
              <a:buSzPct val="100000"/>
            </a:pPr>
            <a:r>
              <a:rPr lang="fr-FR" dirty="0"/>
              <a:t>Tous les </a:t>
            </a:r>
            <a:r>
              <a:rPr lang="fr-FR" i="1" dirty="0"/>
              <a:t>items</a:t>
            </a:r>
            <a:r>
              <a:rPr lang="fr-FR" dirty="0"/>
              <a:t> se trouvant dans </a:t>
            </a:r>
            <a:r>
              <a:rPr lang="fr-FR" i="1" dirty="0"/>
              <a:t>Monitor </a:t>
            </a:r>
            <a:r>
              <a:rPr lang="fr-FR" i="1" dirty="0" err="1"/>
              <a:t>requests</a:t>
            </a:r>
            <a:r>
              <a:rPr lang="fr-FR" i="1" dirty="0"/>
              <a:t> &amp; Item </a:t>
            </a:r>
            <a:r>
              <a:rPr lang="fr-FR" i="1" dirty="0" err="1"/>
              <a:t>Processes</a:t>
            </a:r>
            <a:r>
              <a:rPr lang="fr-FR" dirty="0"/>
              <a:t> sont indisponibles dans Primo. Il est donc indispensable que chaque bibliothèque vérifie régulièrement que ses </a:t>
            </a:r>
            <a:r>
              <a:rPr lang="fr-FR" i="1" dirty="0"/>
              <a:t>items</a:t>
            </a:r>
            <a:r>
              <a:rPr lang="fr-FR" dirty="0"/>
              <a:t> sont bien en traitement :</a:t>
            </a:r>
          </a:p>
          <a:p>
            <a:pPr lvl="1">
              <a:buFont typeface="Arial" panose="020B0604020202020204" pitchFamily="34" charset="0"/>
              <a:buChar char="•"/>
            </a:pPr>
            <a:r>
              <a:rPr lang="fr-FR" dirty="0"/>
              <a:t>si un dernier </a:t>
            </a:r>
            <a:r>
              <a:rPr lang="fr-FR" i="1" dirty="0"/>
              <a:t>Scan In Items </a:t>
            </a:r>
            <a:r>
              <a:rPr lang="fr-FR" dirty="0"/>
              <a:t>a été oublié, scanner le document pour le rendre à nouveau disponible</a:t>
            </a:r>
          </a:p>
          <a:p>
            <a:pPr lvl="1">
              <a:buFont typeface="Arial" panose="020B0604020202020204" pitchFamily="34" charset="0"/>
              <a:buChar char="•"/>
            </a:pPr>
            <a:r>
              <a:rPr lang="fr-FR" dirty="0"/>
              <a:t>rappeler à une </a:t>
            </a:r>
            <a:r>
              <a:rPr lang="fr-FR" i="1" dirty="0"/>
              <a:t>pickup location</a:t>
            </a:r>
            <a:r>
              <a:rPr lang="fr-FR" dirty="0"/>
              <a:t> de renvoyer un document à la bibliothèque propriétaire si la durée de réservation est dépassée</a:t>
            </a:r>
          </a:p>
          <a:p>
            <a:pPr lvl="1">
              <a:buFont typeface="Arial" panose="020B0604020202020204" pitchFamily="34" charset="0"/>
              <a:buChar char="•"/>
            </a:pPr>
            <a:r>
              <a:rPr lang="fr-FR" dirty="0"/>
              <a:t>etc.</a:t>
            </a:r>
          </a:p>
          <a:p>
            <a:endParaRPr lang="fr-FR" dirty="0"/>
          </a:p>
          <a:p>
            <a:pPr>
              <a:buSzPct val="100000"/>
            </a:pPr>
            <a:r>
              <a:rPr lang="fr-FR" dirty="0"/>
              <a:t>Evaluer le travail en attente (catalogage, reliure, numérisation,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3707765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Retours</a:t>
            </a:r>
          </a:p>
          <a:p>
            <a:pPr marR="0" lvl="0" algn="r" defTabSz="914400" rtl="0" eaLnBrk="1" fontAlgn="auto" latinLnBrk="0" hangingPunct="1">
              <a:lnSpc>
                <a:spcPct val="100000"/>
              </a:lnSpc>
              <a:spcBef>
                <a:spcPts val="0"/>
              </a:spcBef>
              <a:spcAft>
                <a:spcPts val="0"/>
              </a:spcAft>
              <a:buClr>
                <a:srgbClr val="5FA4B0"/>
              </a:buClr>
              <a:buSzTx/>
              <a:tabLst/>
              <a:defRPr/>
            </a:pPr>
            <a:r>
              <a:rPr lang="fr-FR" sz="2800" i="1" dirty="0" err="1">
                <a:solidFill>
                  <a:schemeClr val="bg1">
                    <a:lumMod val="65000"/>
                  </a:schemeClr>
                </a:solidFill>
                <a:latin typeface="Calibri"/>
                <a:cs typeface="Calibri"/>
                <a:sym typeface="Calibri"/>
              </a:rPr>
              <a:t>Requests</a:t>
            </a:r>
            <a:endParaRPr kumimoji="0" lang="fr-FR" sz="2800" i="1" u="none" strike="noStrike" kern="0" cap="none" spc="0" normalizeH="0" baseline="0" noProof="0" dirty="0">
              <a:ln>
                <a:noFill/>
              </a:ln>
              <a:solidFill>
                <a:schemeClr val="bg1">
                  <a:lumMod val="65000"/>
                </a:schemeClr>
              </a:solidFill>
              <a:effectLst/>
              <a:uLnTx/>
              <a:uFillTx/>
              <a:latin typeface="Calibri"/>
              <a:cs typeface="Calibri"/>
              <a:sym typeface="Calibri"/>
            </a:endParaRP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lang="fr-FR" sz="2800" b="1" dirty="0">
                <a:solidFill>
                  <a:srgbClr val="00707F"/>
                </a:solidFill>
                <a:latin typeface="Calibri"/>
                <a:cs typeface="Calibri"/>
                <a:sym typeface="Calibri"/>
              </a:rPr>
              <a:t>Outils supplémentaires</a:t>
            </a:r>
            <a:endParaRPr kumimoji="0" lang="fr-FR" sz="2800" b="0" i="0" u="none" strike="noStrike" kern="0" cap="none" spc="0" normalizeH="0" baseline="0" noProof="0" dirty="0">
              <a:ln>
                <a:noFill/>
              </a:ln>
              <a:solidFill>
                <a:srgbClr val="00707F"/>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28108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Outils supplémentaires en </a:t>
            </a:r>
            <a:r>
              <a:rPr lang="fr-FR" dirty="0" err="1">
                <a:solidFill>
                  <a:srgbClr val="00707F"/>
                </a:solidFill>
              </a:rPr>
              <a:t>Fulfillment</a:t>
            </a:r>
            <a:endParaRPr lang="en-US" dirty="0">
              <a:solidFill>
                <a:srgbClr val="00707F"/>
              </a:solidFill>
            </a:endParaRPr>
          </a:p>
        </p:txBody>
      </p:sp>
      <p:sp>
        <p:nvSpPr>
          <p:cNvPr id="3" name="Espace réservé du contenu 2"/>
          <p:cNvSpPr>
            <a:spLocks noGrp="1"/>
          </p:cNvSpPr>
          <p:nvPr>
            <p:ph idx="1"/>
          </p:nvPr>
        </p:nvSpPr>
        <p:spPr>
          <a:xfrm>
            <a:off x="457200" y="1304925"/>
            <a:ext cx="8229600" cy="5329140"/>
          </a:xfrm>
        </p:spPr>
        <p:txBody>
          <a:bodyPr>
            <a:noAutofit/>
          </a:bodyPr>
          <a:lstStyle/>
          <a:p>
            <a:r>
              <a:rPr lang="fr-BE" dirty="0"/>
              <a:t>Voir les </a:t>
            </a:r>
            <a:r>
              <a:rPr lang="fr-BE" i="1" dirty="0"/>
              <a:t>How to</a:t>
            </a:r>
            <a:r>
              <a:rPr lang="fr-BE" dirty="0"/>
              <a:t> :</a:t>
            </a:r>
          </a:p>
          <a:p>
            <a:pPr>
              <a:buSzPct val="100000"/>
            </a:pPr>
            <a:endParaRPr lang="fr-FR" dirty="0"/>
          </a:p>
          <a:p>
            <a:pPr marL="342900" indent="-342900">
              <a:buSzPct val="100000"/>
              <a:buFont typeface="Wingdings" panose="05000000000000000000" pitchFamily="2" charset="2"/>
              <a:buChar char="Ø"/>
            </a:pPr>
            <a:r>
              <a:rPr lang="fr-FR" dirty="0"/>
              <a:t>Visualiser les règles de circulation pour un lecteur et un </a:t>
            </a:r>
            <a:r>
              <a:rPr lang="fr-FR" i="1" dirty="0"/>
              <a:t>item</a:t>
            </a:r>
            <a:r>
              <a:rPr lang="fr-FR" dirty="0"/>
              <a:t> donné</a:t>
            </a:r>
          </a:p>
          <a:p>
            <a:pPr marL="342900" indent="-342900">
              <a:buSzPct val="100000"/>
              <a:buFont typeface="Wingdings" panose="05000000000000000000" pitchFamily="2" charset="2"/>
              <a:buChar char="Ø"/>
            </a:pPr>
            <a:r>
              <a:rPr lang="fr-FR" dirty="0"/>
              <a:t>Réaliser des listes </a:t>
            </a:r>
            <a:r>
              <a:rPr lang="fr-FR" i="1" dirty="0"/>
              <a:t>d’items</a:t>
            </a:r>
            <a:r>
              <a:rPr lang="fr-FR" dirty="0"/>
              <a:t> en prêts</a:t>
            </a:r>
          </a:p>
          <a:p>
            <a:pPr marL="342900" indent="-342900">
              <a:buSzPct val="100000"/>
              <a:buFont typeface="Wingdings" panose="05000000000000000000" pitchFamily="2" charset="2"/>
              <a:buChar char="Ø"/>
            </a:pPr>
            <a:r>
              <a:rPr lang="fr-FR" dirty="0"/>
              <a:t>Utiliser le prêt secouru</a:t>
            </a:r>
          </a:p>
          <a:p>
            <a:pPr marL="342900" indent="-342900">
              <a:buSzPct val="100000"/>
              <a:buFont typeface="Wingdings" panose="05000000000000000000" pitchFamily="2" charset="2"/>
              <a:buChar char="Ø"/>
            </a:pPr>
            <a:r>
              <a:rPr lang="fr-FR" dirty="0"/>
              <a:t>Gestion des calendriers des bibliothèques</a:t>
            </a:r>
            <a:endParaRPr lang="fr-BE" b="1" i="1" dirty="0"/>
          </a:p>
          <a:p>
            <a:endParaRPr lang="fr-BE" b="1" i="1" dirty="0"/>
          </a:p>
          <a:p>
            <a:r>
              <a:rPr lang="fr-BE" dirty="0"/>
              <a:t>Disponible sur </a:t>
            </a:r>
            <a:r>
              <a:rPr lang="fr-BE" dirty="0">
                <a:hlinkClick r:id="rId2"/>
              </a:rPr>
              <a:t>https://app.lib.uliege.be/alma/category/fulfillment-0/fulfillment-circulation/</a:t>
            </a:r>
            <a:endParaRPr lang="fr-BE" dirty="0"/>
          </a:p>
          <a:p>
            <a:endParaRPr lang="fr-BE" i="1" dirty="0"/>
          </a:p>
          <a:p>
            <a:r>
              <a:rPr lang="fr-BE" i="1" dirty="0"/>
              <a:t>Ou via la BAO </a:t>
            </a:r>
            <a:r>
              <a:rPr lang="fr-BE" dirty="0"/>
              <a:t>Alma et Primo @ </a:t>
            </a:r>
            <a:r>
              <a:rPr lang="fr-BE" dirty="0" err="1"/>
              <a:t>ULiège</a:t>
            </a:r>
            <a:r>
              <a:rPr lang="fr-BE" dirty="0"/>
              <a:t> Library</a:t>
            </a:r>
            <a:r>
              <a:rPr lang="fr-BE" i="1" dirty="0"/>
              <a:t> &gt; </a:t>
            </a:r>
            <a:r>
              <a:rPr lang="en-US" dirty="0"/>
              <a:t>How To &gt; </a:t>
            </a:r>
            <a:r>
              <a:rPr lang="en-US" i="1" dirty="0"/>
              <a:t>Fulfillment</a:t>
            </a:r>
            <a:r>
              <a:rPr lang="en-US" dirty="0"/>
              <a:t> (circulation)</a:t>
            </a:r>
          </a:p>
          <a:p>
            <a:endParaRPr lang="en-US" b="1"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30931379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a:t>Formation FF1</a:t>
            </a:r>
            <a:endParaRPr/>
          </a:p>
        </p:txBody>
      </p:sp>
      <p:sp>
        <p:nvSpPr>
          <p:cNvPr id="1190" name="Google Shape;1190;p9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194</a:t>
            </a:fld>
            <a:endParaRPr/>
          </a:p>
        </p:txBody>
      </p:sp>
      <p:sp>
        <p:nvSpPr>
          <p:cNvPr id="1191" name="Google Shape;1191;p9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5FA3B0"/>
              </a:buClr>
              <a:buSzPts val="4000"/>
              <a:buFont typeface="Calibri"/>
              <a:buNone/>
            </a:pPr>
            <a:r>
              <a:rPr lang="fr-FR" sz="4000" b="1" dirty="0">
                <a:solidFill>
                  <a:srgbClr val="00707F"/>
                </a:solidFill>
              </a:rPr>
              <a:t>Merci de votre attention</a:t>
            </a:r>
            <a:br>
              <a:rPr lang="fr-FR" sz="4000" b="1" dirty="0">
                <a:solidFill>
                  <a:srgbClr val="00707F"/>
                </a:solidFill>
              </a:rPr>
            </a:br>
            <a:r>
              <a:rPr lang="fr-FR" sz="4000" b="1" dirty="0">
                <a:solidFill>
                  <a:srgbClr val="00707F"/>
                </a:solidFill>
              </a:rPr>
              <a:t>Vous avez des questions?</a:t>
            </a:r>
            <a:endParaRPr sz="4000" b="1" dirty="0">
              <a:solidFill>
                <a:srgbClr val="00707F"/>
              </a:solidFill>
            </a:endParaRPr>
          </a:p>
        </p:txBody>
      </p:sp>
    </p:spTree>
    <p:extLst>
      <p:ext uri="{BB962C8B-B14F-4D97-AF65-F5344CB8AC3E}">
        <p14:creationId xmlns:p14="http://schemas.microsoft.com/office/powerpoint/2010/main" val="16715556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Tree>
    <p:extLst>
      <p:ext uri="{BB962C8B-B14F-4D97-AF65-F5344CB8AC3E}">
        <p14:creationId xmlns:p14="http://schemas.microsoft.com/office/powerpoint/2010/main" val="408386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
          <p:cNvSpPr txBox="1">
            <a:spLocks noGrp="1"/>
          </p:cNvSpPr>
          <p:nvPr>
            <p:ph type="title"/>
          </p:nvPr>
        </p:nvSpPr>
        <p:spPr>
          <a:xfrm>
            <a:off x="3382663" y="3353924"/>
            <a:ext cx="5622328" cy="3504076"/>
          </a:xfrm>
          <a:prstGeom prst="rect">
            <a:avLst/>
          </a:prstGeom>
          <a:noFill/>
          <a:ln>
            <a:noFill/>
          </a:ln>
        </p:spPr>
        <p:txBody>
          <a:bodyPr spcFirstLastPara="1" wrap="square" lIns="91425" tIns="45700" rIns="91425" bIns="45700" anchor="ctr" anchorCtr="0">
            <a:noAutofit/>
          </a:bodyPr>
          <a:lstStyle/>
          <a:p>
            <a:pPr marL="457200" lvl="0" indent="-457200">
              <a:buClr>
                <a:srgbClr val="00707F"/>
              </a:buClr>
              <a:buSzPts val="2800"/>
              <a:buFont typeface="Wingdings" panose="05000000000000000000" pitchFamily="2" charset="2"/>
              <a:buChar char="Ø"/>
            </a:pPr>
            <a:r>
              <a:rPr lang="fr-FR" sz="2800" dirty="0">
                <a:solidFill>
                  <a:srgbClr val="00707F"/>
                </a:solidFill>
              </a:rPr>
              <a:t>Introduction générale</a:t>
            </a:r>
            <a:br>
              <a:rPr lang="fr-FR" sz="2800" dirty="0"/>
            </a:br>
            <a:r>
              <a:rPr lang="fr-FR" sz="2800" b="0" dirty="0">
                <a:solidFill>
                  <a:schemeClr val="bg1">
                    <a:lumMod val="65000"/>
                  </a:schemeClr>
                </a:solidFill>
              </a:rPr>
              <a:t>Notions fondamentales</a:t>
            </a:r>
            <a:br>
              <a:rPr lang="fr-FR" sz="2800" b="0" dirty="0">
                <a:solidFill>
                  <a:schemeClr val="bg1">
                    <a:lumMod val="65000"/>
                  </a:schemeClr>
                </a:solidFill>
              </a:rPr>
            </a:br>
            <a:r>
              <a:rPr lang="fr-FR" sz="2800" b="0" dirty="0">
                <a:solidFill>
                  <a:schemeClr val="bg1">
                    <a:lumMod val="65000"/>
                  </a:schemeClr>
                </a:solidFill>
              </a:rPr>
              <a:t>Fiche d’un lecteur</a:t>
            </a:r>
            <a:br>
              <a:rPr lang="fr-FR" sz="2800" b="0" dirty="0">
                <a:solidFill>
                  <a:schemeClr val="bg1">
                    <a:lumMod val="65000"/>
                  </a:schemeClr>
                </a:solidFill>
              </a:rPr>
            </a:br>
            <a:r>
              <a:rPr lang="fr-FR" sz="2800" b="0" dirty="0">
                <a:solidFill>
                  <a:schemeClr val="bg1">
                    <a:lumMod val="65000"/>
                  </a:schemeClr>
                </a:solidFill>
              </a:rPr>
              <a:t>Prêts</a:t>
            </a:r>
            <a:br>
              <a:rPr lang="fr-FR" sz="2800" b="0" dirty="0">
                <a:solidFill>
                  <a:schemeClr val="bg1">
                    <a:lumMod val="65000"/>
                  </a:schemeClr>
                </a:solidFill>
              </a:rPr>
            </a:br>
            <a:r>
              <a:rPr lang="fr-FR" sz="2800" b="0" dirty="0">
                <a:solidFill>
                  <a:schemeClr val="bg1">
                    <a:lumMod val="65000"/>
                  </a:schemeClr>
                </a:solidFill>
              </a:rPr>
              <a:t>Retours</a:t>
            </a:r>
            <a:br>
              <a:rPr lang="fr-FR" sz="2800" b="0" dirty="0">
                <a:solidFill>
                  <a:schemeClr val="bg1">
                    <a:lumMod val="65000"/>
                  </a:schemeClr>
                </a:solidFill>
              </a:rPr>
            </a:br>
            <a:r>
              <a:rPr lang="fr-FR" sz="2800" b="0" i="1" dirty="0" err="1">
                <a:solidFill>
                  <a:schemeClr val="bg1">
                    <a:lumMod val="65000"/>
                  </a:schemeClr>
                </a:solidFill>
              </a:rPr>
              <a:t>Requests</a:t>
            </a:r>
            <a:br>
              <a:rPr lang="fr-FR" sz="2800" b="0" i="1" dirty="0">
                <a:solidFill>
                  <a:schemeClr val="bg1">
                    <a:lumMod val="65000"/>
                  </a:schemeClr>
                </a:solidFill>
              </a:rPr>
            </a:br>
            <a:r>
              <a:rPr lang="fr-FR" sz="2800" b="0" dirty="0">
                <a:solidFill>
                  <a:schemeClr val="bg1">
                    <a:lumMod val="65000"/>
                  </a:schemeClr>
                </a:solidFill>
              </a:rPr>
              <a:t>Outils supplémentaires</a:t>
            </a:r>
            <a:br>
              <a:rPr lang="fr-FR" sz="2800" dirty="0"/>
            </a:br>
            <a:endParaRP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Règles de circulation</a:t>
            </a:r>
            <a:endParaRPr/>
          </a:p>
        </p:txBody>
      </p:sp>
      <p:sp>
        <p:nvSpPr>
          <p:cNvPr id="396" name="Google Shape;396;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20</a:t>
            </a:fld>
            <a:endParaRPr/>
          </a:p>
        </p:txBody>
      </p:sp>
      <p:sp>
        <p:nvSpPr>
          <p:cNvPr id="397" name="Google Shape;397;p131"/>
          <p:cNvSpPr txBox="1"/>
          <p:nvPr/>
        </p:nvSpPr>
        <p:spPr>
          <a:xfrm>
            <a:off x="1513454" y="5884858"/>
            <a:ext cx="61170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5"/>
              <a:buFont typeface="Arial"/>
              <a:buNone/>
            </a:pPr>
            <a:r>
              <a:rPr lang="fr-FR" sz="1300" b="1" i="0" u="none" strike="noStrike" cap="none" dirty="0">
                <a:solidFill>
                  <a:srgbClr val="5FA5B0"/>
                </a:solidFill>
                <a:latin typeface="Calibri"/>
                <a:ea typeface="Calibri"/>
                <a:cs typeface="Calibri"/>
                <a:sym typeface="Calibri"/>
              </a:rPr>
              <a:t>Légende : R = durée maximale de renouvellement (durée de prêt initiale non incluse)</a:t>
            </a:r>
            <a:endParaRPr dirty="0"/>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extLst>
              <p:ext uri="{D42A27DB-BD31-4B8C-83A1-F6EECF244321}">
                <p14:modId xmlns:p14="http://schemas.microsoft.com/office/powerpoint/2010/main" val="1466951503"/>
              </p:ext>
            </p:extLst>
          </p:nvPr>
        </p:nvGraphicFramePr>
        <p:xfrm>
          <a:off x="1270370" y="1581170"/>
          <a:ext cx="6603260" cy="3867594"/>
        </p:xfrm>
        <a:graphic>
          <a:graphicData uri="http://schemas.openxmlformats.org/drawingml/2006/table">
            <a:tbl>
              <a:tblPr>
                <a:tableStyleId>{5C22544A-7EE6-4342-B048-85BDC9FD1C3A}</a:tableStyleId>
              </a:tblPr>
              <a:tblGrid>
                <a:gridCol w="1155780">
                  <a:extLst>
                    <a:ext uri="{9D8B030D-6E8A-4147-A177-3AD203B41FA5}">
                      <a16:colId xmlns:a16="http://schemas.microsoft.com/office/drawing/2014/main" val="138866300"/>
                    </a:ext>
                  </a:extLst>
                </a:gridCol>
                <a:gridCol w="852213">
                  <a:extLst>
                    <a:ext uri="{9D8B030D-6E8A-4147-A177-3AD203B41FA5}">
                      <a16:colId xmlns:a16="http://schemas.microsoft.com/office/drawing/2014/main" val="3501292561"/>
                    </a:ext>
                  </a:extLst>
                </a:gridCol>
                <a:gridCol w="1002604">
                  <a:extLst>
                    <a:ext uri="{9D8B030D-6E8A-4147-A177-3AD203B41FA5}">
                      <a16:colId xmlns:a16="http://schemas.microsoft.com/office/drawing/2014/main" val="35795671"/>
                    </a:ext>
                  </a:extLst>
                </a:gridCol>
                <a:gridCol w="1002604">
                  <a:extLst>
                    <a:ext uri="{9D8B030D-6E8A-4147-A177-3AD203B41FA5}">
                      <a16:colId xmlns:a16="http://schemas.microsoft.com/office/drawing/2014/main" val="3979344621"/>
                    </a:ext>
                  </a:extLst>
                </a:gridCol>
                <a:gridCol w="863353">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100" u="none" strike="noStrike" dirty="0">
                          <a:effectLst/>
                        </a:rPr>
                        <a:t>Location Type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100" u="none" strike="noStrike" dirty="0">
                          <a:effectLst/>
                        </a:rPr>
                        <a:t>Personnel</a:t>
                      </a:r>
                      <a:br>
                        <a:rPr lang="fr-FR" sz="1100" u="none" strike="noStrike" dirty="0">
                          <a:effectLst/>
                        </a:rPr>
                      </a:br>
                      <a:r>
                        <a:rPr lang="fr-FR" sz="1100" u="none" strike="noStrike" dirty="0">
                          <a:effectLst/>
                        </a:rPr>
                        <a:t>ULiège + CHU</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Master +</a:t>
                      </a:r>
                      <a:br>
                        <a:rPr lang="fr-FR" sz="1100" u="none" strike="noStrike">
                          <a:effectLst/>
                        </a:rPr>
                      </a:br>
                      <a:r>
                        <a:rPr lang="fr-FR" sz="1100" u="none" strike="noStrike">
                          <a:effectLst/>
                        </a:rPr>
                        <a:t>Doctorant S</a:t>
                      </a:r>
                      <a:br>
                        <a:rPr lang="fr-FR" sz="1100" u="none" strike="noStrike">
                          <a:effectLst/>
                        </a:rPr>
                      </a:br>
                      <a:r>
                        <a:rPr lang="fr-FR" sz="1100" u="none" strike="noStrike">
                          <a:effectLst/>
                        </a:rPr>
                        <a:t>ULiège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Bachelier</a:t>
                      </a:r>
                      <a:br>
                        <a:rPr lang="fr-FR" sz="1100" u="none" strike="noStrike">
                          <a:effectLst/>
                        </a:rPr>
                      </a:br>
                      <a:r>
                        <a:rPr lang="fr-FR" sz="1100" u="none" strike="noStrike">
                          <a:effectLst/>
                        </a:rPr>
                        <a:t>ULiège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Extérieur</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Société,</a:t>
                      </a:r>
                      <a:br>
                        <a:rPr lang="fr-FR" sz="1100" u="none" strike="noStrike" dirty="0">
                          <a:effectLst/>
                        </a:rPr>
                      </a:br>
                      <a:r>
                        <a:rPr lang="fr-FR" sz="1100" u="none" strike="noStrike" dirty="0">
                          <a:effectLst/>
                        </a:rPr>
                        <a:t>entreprise,</a:t>
                      </a:r>
                      <a:br>
                        <a:rPr lang="fr-FR" sz="1100" u="none" strike="noStrike" dirty="0">
                          <a:effectLst/>
                        </a:rPr>
                      </a:br>
                      <a:r>
                        <a:rPr lang="fr-FR" sz="1100" u="none" strike="noStrike" dirty="0">
                          <a:effectLst/>
                        </a:rPr>
                        <a:t>profession</a:t>
                      </a:r>
                      <a:br>
                        <a:rPr lang="fr-FR" sz="1100" u="none" strike="noStrike" dirty="0">
                          <a:effectLst/>
                        </a:rPr>
                      </a:br>
                      <a:r>
                        <a:rPr lang="fr-FR" sz="1100" u="none" strike="noStrike" dirty="0">
                          <a:effectLst/>
                        </a:rPr>
                        <a:t>juridique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100" u="none" strike="noStrike" dirty="0">
                          <a:effectLst/>
                        </a:rPr>
                        <a:t>Empruntable</a:t>
                      </a:r>
                      <a:br>
                        <a:rPr lang="fr-FR" sz="1100" u="none" strike="noStrike" dirty="0">
                          <a:effectLst/>
                        </a:rPr>
                      </a:br>
                      <a:r>
                        <a:rPr lang="fr-FR" sz="1100" u="none" strike="noStrike" dirty="0">
                          <a:effectLst/>
                        </a:rPr>
                        <a:t>long terme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Extended</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3 mois</a:t>
                      </a:r>
                      <a:br>
                        <a:rPr lang="fr-FR" sz="1100" u="none" strike="noStrike">
                          <a:effectLst/>
                        </a:rPr>
                      </a:br>
                      <a:r>
                        <a:rPr lang="fr-FR" sz="1100" u="none" strike="noStrike">
                          <a:effectLst/>
                        </a:rPr>
                        <a:t>R 9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3 mois</a:t>
                      </a:r>
                      <a:br>
                        <a:rPr lang="fr-FR" sz="1100" u="none" strike="noStrike">
                          <a:effectLst/>
                        </a:rPr>
                      </a:br>
                      <a:r>
                        <a:rPr lang="fr-FR" sz="1100" u="none" strike="noStrike">
                          <a:effectLst/>
                        </a:rPr>
                        <a:t>R 3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100" u="none" strike="noStrike">
                          <a:effectLst/>
                        </a:rPr>
                        <a:t>1 mois</a:t>
                      </a:r>
                      <a:br>
                        <a:rPr lang="fr-FR" sz="1100" u="none" strike="noStrike">
                          <a:effectLst/>
                        </a:rPr>
                      </a:br>
                      <a:r>
                        <a:rPr lang="fr-FR" sz="1100" u="none" strike="noStrike">
                          <a:effectLst/>
                        </a:rPr>
                        <a:t>R 1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75842">
                <a:tc>
                  <a:txBody>
                    <a:bodyPr/>
                    <a:lstStyle/>
                    <a:p>
                      <a:pPr algn="ctr" fontAlgn="ctr"/>
                      <a:r>
                        <a:rPr lang="fr-FR" sz="1100" u="none" strike="noStrike">
                          <a:effectLst/>
                        </a:rPr>
                        <a:t>Empruntable</a:t>
                      </a:r>
                      <a:br>
                        <a:rPr lang="fr-FR" sz="1100" u="none" strike="noStrike">
                          <a:effectLst/>
                        </a:rPr>
                      </a:br>
                      <a:r>
                        <a:rPr lang="fr-FR" sz="1100" u="none" strike="noStrike">
                          <a:effectLst/>
                        </a:rPr>
                        <a:t>normal</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Regular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1 mois</a:t>
                      </a:r>
                      <a:br>
                        <a:rPr lang="fr-FR" sz="1100" u="none" strike="noStrike">
                          <a:effectLst/>
                        </a:rPr>
                      </a:br>
                      <a:r>
                        <a:rPr lang="fr-FR" sz="1100" u="none" strike="noStrike">
                          <a:effectLst/>
                        </a:rPr>
                        <a:t>R 3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1 mois</a:t>
                      </a:r>
                      <a:br>
                        <a:rPr lang="fr-FR" sz="1100" u="none" strike="noStrike">
                          <a:effectLst/>
                        </a:rPr>
                      </a:br>
                      <a:r>
                        <a:rPr lang="fr-FR" sz="1100" u="none" strike="noStrike">
                          <a:effectLst/>
                        </a:rPr>
                        <a:t>R 1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100" u="none" strike="noStrike">
                          <a:effectLst/>
                        </a:rPr>
                        <a:t>Empruntabme</a:t>
                      </a:r>
                      <a:br>
                        <a:rPr lang="fr-FR" sz="1100" u="none" strike="noStrike">
                          <a:effectLst/>
                        </a:rPr>
                      </a:br>
                      <a:r>
                        <a:rPr lang="fr-FR" sz="1100" u="none" strike="noStrike">
                          <a:effectLst/>
                        </a:rPr>
                        <a:t>court terme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Short Loan</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7 jours</a:t>
                      </a:r>
                      <a:br>
                        <a:rPr lang="fr-FR" sz="1100" u="none" strike="noStrike">
                          <a:effectLst/>
                        </a:rPr>
                      </a:br>
                      <a:r>
                        <a:rPr lang="fr-FR" sz="1100" u="none" strike="noStrike">
                          <a:effectLst/>
                        </a:rPr>
                        <a:t>R 3 semaines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7 jours</a:t>
                      </a:r>
                      <a:br>
                        <a:rPr lang="fr-FR" sz="1100" u="none" strike="noStrike">
                          <a:effectLst/>
                        </a:rPr>
                      </a:br>
                      <a:r>
                        <a:rPr lang="fr-FR" sz="1100" u="none" strike="noStrike">
                          <a:effectLst/>
                        </a:rPr>
                        <a:t>R 1 semaine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a:effectLst/>
                        </a:rPr>
                        <a:t>7 jours</a:t>
                      </a:r>
                      <a:br>
                        <a:rPr lang="fr-FR" sz="1100" u="none" strike="noStrike">
                          <a:effectLst/>
                        </a:rPr>
                      </a:br>
                      <a:r>
                        <a:rPr lang="fr-FR" sz="1100" u="none" strike="noStrike">
                          <a:effectLst/>
                        </a:rPr>
                        <a:t>R 1 semaine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100" u="none" strike="noStrike">
                          <a:effectLst/>
                        </a:rPr>
                        <a:t>Emprunt 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Limited</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dirty="0">
                          <a:effectLst/>
                        </a:rPr>
                        <a:t>1 jour</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a:effectLst/>
                        </a:rPr>
                        <a:t>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100" u="none" strike="noStrike" dirty="0">
                          <a:effectLst/>
                        </a:rPr>
                        <a:t>Consultable sur</a:t>
                      </a:r>
                      <a:br>
                        <a:rPr lang="fr-FR" sz="1100" u="none" strike="noStrike" dirty="0">
                          <a:effectLst/>
                        </a:rPr>
                      </a:br>
                      <a:r>
                        <a:rPr lang="fr-FR" sz="1100" u="none" strike="noStrike" dirty="0">
                          <a:effectLst/>
                        </a:rPr>
                        <a:t>demande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Storage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100" u="none" strike="noStrike" dirty="0">
                          <a:effectLst/>
                        </a:rPr>
                        <a:t>Total des</a:t>
                      </a:r>
                      <a:br>
                        <a:rPr lang="fr-FR" sz="1100" u="none" strike="noStrike" dirty="0">
                          <a:effectLst/>
                        </a:rPr>
                      </a:br>
                      <a:r>
                        <a:rPr lang="fr-FR" sz="1100" u="none" strike="noStrike" dirty="0">
                          <a:effectLst/>
                        </a:rPr>
                        <a:t>emprunts/consultations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100" u="none" strike="noStrike" dirty="0">
                          <a:effectLst/>
                        </a:rPr>
                        <a:t>60</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30</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100" u="none" strike="noStrike" dirty="0">
                          <a:effectLst/>
                        </a:rPr>
                        <a:t>10</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4000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Facteurs déterminant la circulation</a:t>
            </a:r>
            <a:endParaRPr/>
          </a:p>
        </p:txBody>
      </p:sp>
      <p:sp>
        <p:nvSpPr>
          <p:cNvPr id="404" name="Google Shape;404;p13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165100" lvl="0" indent="-165100" algn="l" rtl="0">
              <a:lnSpc>
                <a:spcPct val="100000"/>
              </a:lnSpc>
              <a:spcBef>
                <a:spcPts val="360"/>
              </a:spcBef>
              <a:spcAft>
                <a:spcPts val="0"/>
              </a:spcAft>
              <a:buSzPts val="1425"/>
              <a:buNone/>
            </a:pPr>
            <a:r>
              <a:rPr lang="fr-FR" sz="1900"/>
              <a:t>1) Le </a:t>
            </a:r>
            <a:r>
              <a:rPr lang="fr-FR" sz="1900" b="1"/>
              <a:t>type de lecteur </a:t>
            </a:r>
            <a:r>
              <a:rPr lang="fr-FR" sz="1900"/>
              <a:t>réparti en 5 </a:t>
            </a:r>
            <a:r>
              <a:rPr lang="fr-FR" sz="1900" i="1"/>
              <a:t>User groups</a:t>
            </a:r>
            <a:endParaRPr/>
          </a:p>
          <a:p>
            <a:pPr marL="506413" lvl="2" indent="-342900" algn="l" rtl="0">
              <a:lnSpc>
                <a:spcPct val="100000"/>
              </a:lnSpc>
              <a:spcBef>
                <a:spcPts val="360"/>
              </a:spcBef>
              <a:spcAft>
                <a:spcPts val="0"/>
              </a:spcAft>
              <a:buSzPts val="1800"/>
              <a:buFont typeface="Noto Sans Symbols"/>
              <a:buChar char="⮚"/>
            </a:pPr>
            <a:r>
              <a:rPr lang="fr-FR" sz="1900"/>
              <a:t>Personnel ULiège/CHU </a:t>
            </a:r>
            <a:endParaRPr/>
          </a:p>
          <a:p>
            <a:pPr marL="506413" lvl="2" indent="-342900" algn="l" rtl="0">
              <a:lnSpc>
                <a:spcPct val="100000"/>
              </a:lnSpc>
              <a:spcBef>
                <a:spcPts val="360"/>
              </a:spcBef>
              <a:spcAft>
                <a:spcPts val="0"/>
              </a:spcAft>
              <a:buSzPts val="1800"/>
              <a:buFont typeface="Noto Sans Symbols"/>
              <a:buChar char="⮚"/>
            </a:pPr>
            <a:r>
              <a:rPr lang="fr-FR" sz="1900"/>
              <a:t>Master + Doctorant ULiège</a:t>
            </a:r>
            <a:endParaRPr sz="1900"/>
          </a:p>
          <a:p>
            <a:pPr marL="506413" lvl="2" indent="-342900" algn="l" rtl="0">
              <a:lnSpc>
                <a:spcPct val="100000"/>
              </a:lnSpc>
              <a:spcBef>
                <a:spcPts val="360"/>
              </a:spcBef>
              <a:spcAft>
                <a:spcPts val="0"/>
              </a:spcAft>
              <a:buSzPts val="1800"/>
              <a:buFont typeface="Noto Sans Symbols"/>
              <a:buChar char="⮚"/>
            </a:pPr>
            <a:r>
              <a:rPr lang="fr-FR" sz="1900"/>
              <a:t>Bachelier ULiège</a:t>
            </a:r>
            <a:endParaRPr sz="1900"/>
          </a:p>
          <a:p>
            <a:pPr marL="506413" lvl="2" indent="-342900" algn="l" rtl="0">
              <a:lnSpc>
                <a:spcPct val="100000"/>
              </a:lnSpc>
              <a:spcBef>
                <a:spcPts val="360"/>
              </a:spcBef>
              <a:spcAft>
                <a:spcPts val="0"/>
              </a:spcAft>
              <a:buSzPts val="1800"/>
              <a:buFont typeface="Noto Sans Symbols"/>
              <a:buChar char="⮚"/>
            </a:pPr>
            <a:r>
              <a:rPr lang="fr-FR" sz="1900"/>
              <a:t>Extérieur</a:t>
            </a:r>
            <a:endParaRPr/>
          </a:p>
          <a:p>
            <a:pPr marL="506413" lvl="2" indent="-342900" algn="l" rtl="0">
              <a:lnSpc>
                <a:spcPct val="100000"/>
              </a:lnSpc>
              <a:spcBef>
                <a:spcPts val="360"/>
              </a:spcBef>
              <a:spcAft>
                <a:spcPts val="0"/>
              </a:spcAft>
              <a:buSzPts val="1800"/>
              <a:buFont typeface="Noto Sans Symbols"/>
              <a:buChar char="⮚"/>
            </a:pPr>
            <a:r>
              <a:rPr lang="fr-FR" sz="1900"/>
              <a:t>Société, entreprise, profession juridique</a:t>
            </a:r>
            <a:endParaRPr/>
          </a:p>
          <a:p>
            <a:pPr marL="0" lvl="0" indent="0" algn="l" rtl="0">
              <a:lnSpc>
                <a:spcPct val="100000"/>
              </a:lnSpc>
              <a:spcBef>
                <a:spcPts val="360"/>
              </a:spcBef>
              <a:spcAft>
                <a:spcPts val="0"/>
              </a:spcAft>
              <a:buSzPts val="1425"/>
              <a:buNone/>
            </a:pPr>
            <a:endParaRPr sz="1900"/>
          </a:p>
          <a:p>
            <a:pPr marL="0" lvl="0" indent="0" algn="l" rtl="0">
              <a:lnSpc>
                <a:spcPct val="100000"/>
              </a:lnSpc>
              <a:spcBef>
                <a:spcPts val="360"/>
              </a:spcBef>
              <a:spcAft>
                <a:spcPts val="0"/>
              </a:spcAft>
              <a:buSzPts val="1425"/>
              <a:buNone/>
            </a:pPr>
            <a:r>
              <a:rPr lang="fr-FR" sz="1900"/>
              <a:t>2) Le </a:t>
            </a:r>
            <a:r>
              <a:rPr lang="fr-FR" sz="1900" b="1"/>
              <a:t>type de localisation </a:t>
            </a:r>
            <a:r>
              <a:rPr lang="fr-FR" sz="1900"/>
              <a:t>(</a:t>
            </a:r>
            <a:r>
              <a:rPr lang="fr-FR" sz="1900" i="1"/>
              <a:t>Fulfillment Unit)</a:t>
            </a:r>
            <a:endParaRPr/>
          </a:p>
          <a:p>
            <a:pPr marL="525462" lvl="2" indent="-342900" algn="l" rtl="0">
              <a:lnSpc>
                <a:spcPct val="100000"/>
              </a:lnSpc>
              <a:spcBef>
                <a:spcPts val="360"/>
              </a:spcBef>
              <a:spcAft>
                <a:spcPts val="0"/>
              </a:spcAft>
              <a:buSzPts val="1800"/>
              <a:buFont typeface="Noto Sans Symbols"/>
              <a:buChar char="⮚"/>
            </a:pPr>
            <a:r>
              <a:rPr lang="fr-FR" sz="1900"/>
              <a:t>Emprunt long terme (</a:t>
            </a:r>
            <a:r>
              <a:rPr lang="fr-FR" sz="1900" i="1"/>
              <a:t>Extended</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normal (</a:t>
            </a:r>
            <a:r>
              <a:rPr lang="fr-FR" sz="1900" i="1"/>
              <a:t>Regular</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Consultable sur demande (</a:t>
            </a:r>
            <a:r>
              <a:rPr lang="fr-FR" sz="1900" i="1"/>
              <a:t>Storage</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court terme (</a:t>
            </a:r>
            <a:r>
              <a:rPr lang="fr-FR" sz="1900" i="1"/>
              <a:t>Short</a:t>
            </a:r>
            <a:r>
              <a:rPr lang="fr-FR" sz="1900"/>
              <a:t> </a:t>
            </a:r>
            <a:r>
              <a:rPr lang="fr-FR" sz="1900" i="1"/>
              <a:t>Loan</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1 jour (</a:t>
            </a:r>
            <a:r>
              <a:rPr lang="fr-FR" sz="1900" i="1"/>
              <a:t>Limited</a:t>
            </a:r>
            <a:r>
              <a:rPr lang="fr-FR" sz="1900"/>
              <a:t>)</a:t>
            </a:r>
            <a:endParaRPr/>
          </a:p>
          <a:p>
            <a:pPr marL="622935" lvl="0" indent="-304800" algn="l" rtl="0">
              <a:lnSpc>
                <a:spcPct val="100000"/>
              </a:lnSpc>
              <a:spcBef>
                <a:spcPts val="360"/>
              </a:spcBef>
              <a:spcAft>
                <a:spcPts val="0"/>
              </a:spcAft>
              <a:buSzPts val="2400"/>
              <a:buFont typeface="Noto Sans Symbols"/>
              <a:buNone/>
            </a:pPr>
            <a:endParaRPr/>
          </a:p>
          <a:p>
            <a:pPr marL="622935" lvl="0" indent="-304800" algn="l" rtl="0">
              <a:lnSpc>
                <a:spcPct val="100000"/>
              </a:lnSpc>
              <a:spcBef>
                <a:spcPts val="360"/>
              </a:spcBef>
              <a:spcAft>
                <a:spcPts val="0"/>
              </a:spcAft>
              <a:buSzPts val="2400"/>
              <a:buFont typeface="Noto Sans Symbols"/>
              <a:buNone/>
            </a:pPr>
            <a:endParaRPr/>
          </a:p>
        </p:txBody>
      </p:sp>
      <p:sp>
        <p:nvSpPr>
          <p:cNvPr id="405" name="Google Shape;405;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3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types de lecteurs</a:t>
            </a:r>
            <a:endParaRPr/>
          </a:p>
        </p:txBody>
      </p:sp>
      <p:sp>
        <p:nvSpPr>
          <p:cNvPr id="411" name="Google Shape;411;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22</a:t>
            </a:fld>
            <a:endParaRPr/>
          </a:p>
        </p:txBody>
      </p:sp>
      <p:graphicFrame>
        <p:nvGraphicFramePr>
          <p:cNvPr id="412" name="Google Shape;412;p133"/>
          <p:cNvGraphicFramePr/>
          <p:nvPr/>
        </p:nvGraphicFramePr>
        <p:xfrm>
          <a:off x="1715350" y="1190428"/>
          <a:ext cx="5904650" cy="1384300"/>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748875">
                <a:tc>
                  <a:txBody>
                    <a:bodyPr/>
                    <a:lstStyle/>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Personnel </a:t>
                      </a:r>
                      <a:endParaRPr/>
                    </a:p>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ULiège + CHU</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Master + Doctorant S</a:t>
                      </a:r>
                      <a:endParaRPr/>
                    </a:p>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ULiège </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chemeClr val="dk1"/>
                        </a:buClr>
                        <a:buSzPts val="450"/>
                        <a:buFont typeface="Calibri"/>
                        <a:buNone/>
                      </a:pPr>
                      <a:r>
                        <a:rPr lang="fr-FR" sz="1800" b="0" i="0" u="none" strike="noStrike" cap="none">
                          <a:solidFill>
                            <a:schemeClr val="dk1"/>
                          </a:solidFill>
                          <a:latin typeface="Calibri"/>
                          <a:ea typeface="Calibri"/>
                          <a:cs typeface="Calibri"/>
                          <a:sym typeface="Calibri"/>
                        </a:rPr>
                        <a:t>Bachelier ULiège +</a:t>
                      </a:r>
                      <a:endParaRPr/>
                    </a:p>
                    <a:p>
                      <a:pPr marL="0" marR="0" lvl="0" indent="0" algn="ctr" rtl="0">
                        <a:lnSpc>
                          <a:spcPct val="100000"/>
                        </a:lnSpc>
                        <a:spcBef>
                          <a:spcPts val="0"/>
                        </a:spcBef>
                        <a:spcAft>
                          <a:spcPts val="0"/>
                        </a:spcAft>
                        <a:buClr>
                          <a:schemeClr val="dk1"/>
                        </a:buClr>
                        <a:buSzPts val="450"/>
                        <a:buFont typeface="Arial"/>
                        <a:buNone/>
                      </a:pPr>
                      <a:r>
                        <a:rPr lang="fr-FR" sz="1800" b="0" i="0" u="none" strike="noStrike" cap="none">
                          <a:solidFill>
                            <a:schemeClr val="dk1"/>
                          </a:solidFill>
                          <a:latin typeface="Calibri"/>
                          <a:ea typeface="Calibri"/>
                          <a:cs typeface="Calibri"/>
                          <a:sym typeface="Calibri"/>
                        </a:rPr>
                        <a:t> Extérieur + </a:t>
                      </a:r>
                      <a:r>
                        <a:rPr lang="fr-FR" sz="1800" u="none" strike="noStrike" cap="none">
                          <a:latin typeface="Calibri"/>
                          <a:ea typeface="Calibri"/>
                          <a:cs typeface="Calibri"/>
                          <a:sym typeface="Calibri"/>
                        </a:rPr>
                        <a:t>Société, entreprise, profession juridique</a:t>
                      </a:r>
                      <a:endParaRPr/>
                    </a:p>
                    <a:p>
                      <a:pPr marL="0" marR="0" lvl="0" indent="0" algn="ctr" rtl="0">
                        <a:lnSpc>
                          <a:spcPct val="100000"/>
                        </a:lnSpc>
                        <a:spcBef>
                          <a:spcPts val="0"/>
                        </a:spcBef>
                        <a:spcAft>
                          <a:spcPts val="0"/>
                        </a:spcAft>
                        <a:buClr>
                          <a:srgbClr val="000000"/>
                        </a:buClr>
                        <a:buSzPts val="450"/>
                        <a:buFont typeface="Arial"/>
                        <a:buNone/>
                      </a:pPr>
                      <a:endParaRPr sz="1800" b="0" i="0"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bl>
          </a:graphicData>
        </a:graphic>
      </p:graphicFrame>
      <p:sp>
        <p:nvSpPr>
          <p:cNvPr id="413" name="Google Shape;413;p133"/>
          <p:cNvSpPr/>
          <p:nvPr/>
        </p:nvSpPr>
        <p:spPr>
          <a:xfrm>
            <a:off x="4185486" y="2620080"/>
            <a:ext cx="386513" cy="831094"/>
          </a:xfrm>
          <a:prstGeom prst="upDownArrow">
            <a:avLst>
              <a:gd name="adj1" fmla="val 50000"/>
              <a:gd name="adj2" fmla="val 50000"/>
            </a:avLst>
          </a:prstGeom>
          <a:solidFill>
            <a:srgbClr val="5FA5B0"/>
          </a:solidFill>
          <a:ln w="127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414" name="Google Shape;414;p133"/>
          <p:cNvGraphicFramePr/>
          <p:nvPr/>
        </p:nvGraphicFramePr>
        <p:xfrm>
          <a:off x="1619675" y="4488214"/>
          <a:ext cx="5904650" cy="1512175"/>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1512175">
                <a:tc>
                  <a:txBody>
                    <a:bodyPr/>
                    <a:lstStyle/>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Personnel ULiège et CHU (soit les U et les C) + Doctorants U</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50"/>
                        <a:buFont typeface="Arial"/>
                        <a:buNone/>
                      </a:pPr>
                      <a:r>
                        <a:rPr lang="fr-FR" sz="1400" b="0" i="1" u="none" strike="noStrike" cap="none">
                          <a:solidFill>
                            <a:schemeClr val="dk1"/>
                          </a:solidFill>
                          <a:latin typeface="Calibri"/>
                          <a:ea typeface="Calibri"/>
                          <a:cs typeface="Calibri"/>
                          <a:sym typeface="Calibri"/>
                        </a:rPr>
                        <a:t>Master</a:t>
                      </a:r>
                      <a:r>
                        <a:rPr lang="fr-FR" sz="1400" b="0" i="0" u="none" strike="noStrike" cap="none">
                          <a:solidFill>
                            <a:schemeClr val="dk1"/>
                          </a:solidFill>
                          <a:latin typeface="Calibri"/>
                          <a:ea typeface="Calibri"/>
                          <a:cs typeface="Calibri"/>
                          <a:sym typeface="Calibri"/>
                        </a:rPr>
                        <a:t> de l’ULiège (S)</a:t>
                      </a:r>
                      <a:endParaRPr/>
                    </a:p>
                    <a:p>
                      <a:pPr marL="0" marR="0" lvl="0" indent="0" algn="ctr"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 Doctorants S</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Bacheliers ULiège (S) </a:t>
                      </a:r>
                      <a:endParaRPr/>
                    </a:p>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  autres écoles (universités, HE de la Fédération Wallonie-Bruxelles… (B)</a:t>
                      </a:r>
                      <a:endParaRPr/>
                    </a:p>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 Extérieur (B)</a:t>
                      </a:r>
                      <a:endParaRPr/>
                    </a:p>
                    <a:p>
                      <a:pPr marL="0" marR="0" lvl="0" indent="0" algn="ctr" rtl="0">
                        <a:lnSpc>
                          <a:spcPct val="100000"/>
                        </a:lnSpc>
                        <a:spcBef>
                          <a:spcPts val="0"/>
                        </a:spcBef>
                        <a:spcAft>
                          <a:spcPts val="0"/>
                        </a:spcAft>
                        <a:buClr>
                          <a:schemeClr val="dk1"/>
                        </a:buClr>
                        <a:buSzPts val="350"/>
                        <a:buFont typeface="Calibri"/>
                        <a:buNone/>
                      </a:pPr>
                      <a:r>
                        <a:rPr lang="fr-FR" sz="1400" b="0" u="none" strike="noStrike" cap="none">
                          <a:solidFill>
                            <a:schemeClr val="dk1"/>
                          </a:solidFill>
                          <a:latin typeface="Calibri"/>
                          <a:ea typeface="Calibri"/>
                          <a:cs typeface="Calibri"/>
                          <a:sym typeface="Calibri"/>
                        </a:rPr>
                        <a:t>+ Alumni*</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15" name="Google Shape;415;p133"/>
          <p:cNvSpPr txBox="1"/>
          <p:nvPr/>
        </p:nvSpPr>
        <p:spPr>
          <a:xfrm>
            <a:off x="611560" y="6119043"/>
            <a:ext cx="7560839" cy="47461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350"/>
              <a:buFont typeface="Arial"/>
              <a:buChar char="•"/>
            </a:pPr>
            <a:r>
              <a:rPr lang="fr-FR" sz="1400" b="0" i="0" u="none" strike="noStrike" cap="none">
                <a:solidFill>
                  <a:schemeClr val="dk1"/>
                </a:solidFill>
                <a:latin typeface="Calibri"/>
                <a:ea typeface="Calibri"/>
                <a:cs typeface="Calibri"/>
                <a:sym typeface="Calibri"/>
              </a:rPr>
              <a:t>* </a:t>
            </a:r>
            <a:r>
              <a:rPr lang="fr-FR" sz="1400" b="0" i="1" u="none" strike="noStrike" cap="none">
                <a:solidFill>
                  <a:schemeClr val="dk1"/>
                </a:solidFill>
                <a:latin typeface="Calibri"/>
                <a:ea typeface="Calibri"/>
                <a:cs typeface="Calibri"/>
                <a:sym typeface="Calibri"/>
              </a:rPr>
              <a:t>alumni</a:t>
            </a:r>
            <a:r>
              <a:rPr lang="fr-FR" sz="1400" b="0" i="0" u="none" strike="noStrike" cap="none">
                <a:solidFill>
                  <a:schemeClr val="dk1"/>
                </a:solidFill>
                <a:latin typeface="Calibri"/>
                <a:ea typeface="Calibri"/>
                <a:cs typeface="Calibri"/>
                <a:sym typeface="Calibri"/>
              </a:rPr>
              <a:t> : diplômé de l'ULiège. A inscrire avec identifiant B : </a:t>
            </a:r>
            <a:r>
              <a:rPr lang="fr-FR" sz="1400" b="0" i="1" u="none" strike="noStrike" cap="none">
                <a:solidFill>
                  <a:schemeClr val="dk1"/>
                </a:solidFill>
                <a:latin typeface="Calibri"/>
                <a:ea typeface="Calibri"/>
                <a:cs typeface="Calibri"/>
                <a:sym typeface="Calibri"/>
              </a:rPr>
              <a:t>Regular Priority</a:t>
            </a:r>
            <a:r>
              <a:rPr lang="fr-FR" sz="1400" b="0" i="0" u="none" strike="noStrike" cap="none">
                <a:solidFill>
                  <a:schemeClr val="dk1"/>
                </a:solidFill>
                <a:latin typeface="Calibri"/>
                <a:ea typeface="Calibri"/>
                <a:cs typeface="Calibri"/>
                <a:sym typeface="Calibri"/>
              </a:rPr>
              <a:t>.</a:t>
            </a:r>
            <a:endParaRPr/>
          </a:p>
        </p:txBody>
      </p:sp>
      <p:graphicFrame>
        <p:nvGraphicFramePr>
          <p:cNvPr id="416" name="Google Shape;416;p133"/>
          <p:cNvGraphicFramePr/>
          <p:nvPr/>
        </p:nvGraphicFramePr>
        <p:xfrm>
          <a:off x="1619675" y="3502733"/>
          <a:ext cx="5904650" cy="748875"/>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748875">
                <a:tc>
                  <a:txBody>
                    <a:bodyPr/>
                    <a:lstStyle/>
                    <a:p>
                      <a:pPr marL="0" marR="0" lvl="0" indent="0" algn="ctr" rtl="0">
                        <a:lnSpc>
                          <a:spcPct val="100000"/>
                        </a:lnSpc>
                        <a:spcBef>
                          <a:spcPts val="0"/>
                        </a:spcBef>
                        <a:spcAft>
                          <a:spcPts val="0"/>
                        </a:spcAft>
                        <a:buClr>
                          <a:srgbClr val="000000"/>
                        </a:buClr>
                        <a:buSzPts val="450"/>
                        <a:buFont typeface="Arial"/>
                        <a:buNone/>
                      </a:pPr>
                      <a:r>
                        <a:rPr lang="fr-FR" sz="1800" b="0" i="1" u="none" strike="noStrike" cap="none">
                          <a:solidFill>
                            <a:schemeClr val="dk1"/>
                          </a:solidFill>
                          <a:latin typeface="Calibri"/>
                          <a:ea typeface="Calibri"/>
                          <a:cs typeface="Calibri"/>
                          <a:sym typeface="Calibri"/>
                        </a:rPr>
                        <a:t>Staff</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50"/>
                        <a:buFont typeface="Arial"/>
                        <a:buNone/>
                      </a:pPr>
                      <a:r>
                        <a:rPr lang="fr-FR" sz="1800" b="0" i="1" u="none" strike="noStrike" cap="none">
                          <a:solidFill>
                            <a:schemeClr val="dk1"/>
                          </a:solidFill>
                          <a:latin typeface="Calibri"/>
                          <a:ea typeface="Calibri"/>
                          <a:cs typeface="Calibri"/>
                          <a:sym typeface="Calibri"/>
                        </a:rPr>
                        <a:t>High priority</a:t>
                      </a:r>
                      <a:endParaRPr sz="1800" b="0" i="1"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chemeClr val="dk1"/>
                        </a:buClr>
                        <a:buSzPts val="450"/>
                        <a:buFont typeface="Calibri"/>
                        <a:buNone/>
                      </a:pPr>
                      <a:r>
                        <a:rPr lang="fr-FR" sz="1800" b="0" i="1" u="none" strike="noStrike" cap="none">
                          <a:solidFill>
                            <a:schemeClr val="dk1"/>
                          </a:solidFill>
                          <a:latin typeface="Calibri"/>
                          <a:ea typeface="Calibri"/>
                          <a:cs typeface="Calibri"/>
                          <a:sym typeface="Calibri"/>
                        </a:rPr>
                        <a:t>Regular priority</a:t>
                      </a:r>
                      <a:endParaRPr sz="1800" b="0" i="1"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34"/>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FFU d’exception</a:t>
            </a:r>
            <a:endParaRPr/>
          </a:p>
        </p:txBody>
      </p:sp>
      <p:sp>
        <p:nvSpPr>
          <p:cNvPr id="423" name="Google Shape;423;p134"/>
          <p:cNvSpPr txBox="1">
            <a:spLocks noGrp="1"/>
          </p:cNvSpPr>
          <p:nvPr>
            <p:ph type="body" idx="1"/>
          </p:nvPr>
        </p:nvSpPr>
        <p:spPr>
          <a:xfrm>
            <a:off x="457200" y="1304925"/>
            <a:ext cx="8229600" cy="505142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75000"/>
              <a:buNone/>
            </a:pPr>
            <a:endParaRPr sz="2600" dirty="0"/>
          </a:p>
          <a:p>
            <a:pPr marL="0" lvl="0" indent="0" algn="l" rtl="0">
              <a:lnSpc>
                <a:spcPct val="100000"/>
              </a:lnSpc>
              <a:spcBef>
                <a:spcPts val="360"/>
              </a:spcBef>
              <a:spcAft>
                <a:spcPts val="0"/>
              </a:spcAft>
              <a:buSzPct val="75000"/>
              <a:buNone/>
            </a:pPr>
            <a:r>
              <a:rPr lang="fr-FR" sz="2900" dirty="0"/>
              <a:t>1) Les localisations sans </a:t>
            </a:r>
            <a:r>
              <a:rPr lang="fr-FR" sz="2900" i="1" dirty="0" err="1"/>
              <a:t>Fulfillment</a:t>
            </a:r>
            <a:r>
              <a:rPr lang="fr-FR" sz="2900" i="1" dirty="0"/>
              <a:t> Unit  </a:t>
            </a:r>
            <a:r>
              <a:rPr lang="fr-FR" sz="2900" dirty="0"/>
              <a:t>	</a:t>
            </a:r>
            <a:endParaRPr dirty="0"/>
          </a:p>
          <a:p>
            <a:pPr marL="457200" lvl="0" indent="-350186" algn="l" rtl="0">
              <a:lnSpc>
                <a:spcPct val="100000"/>
              </a:lnSpc>
              <a:spcBef>
                <a:spcPts val="360"/>
              </a:spcBef>
              <a:spcAft>
                <a:spcPts val="0"/>
              </a:spcAft>
              <a:buSzPct val="75000"/>
              <a:buNone/>
            </a:pPr>
            <a:endParaRPr sz="2900" dirty="0"/>
          </a:p>
          <a:p>
            <a:pPr marL="0" lvl="0" indent="0" algn="l" rtl="0">
              <a:lnSpc>
                <a:spcPct val="100000"/>
              </a:lnSpc>
              <a:spcBef>
                <a:spcPts val="360"/>
              </a:spcBef>
              <a:spcAft>
                <a:spcPts val="0"/>
              </a:spcAft>
              <a:buSzPct val="75000"/>
              <a:buNone/>
            </a:pPr>
            <a:r>
              <a:rPr lang="fr-FR" sz="2900" dirty="0"/>
              <a:t>Ces documents :</a:t>
            </a:r>
            <a:endParaRPr dirty="0"/>
          </a:p>
          <a:p>
            <a:pPr marL="914400" lvl="1" indent="-342900" algn="l" rtl="0">
              <a:lnSpc>
                <a:spcPct val="100000"/>
              </a:lnSpc>
              <a:spcBef>
                <a:spcPts val="360"/>
              </a:spcBef>
              <a:spcAft>
                <a:spcPts val="0"/>
              </a:spcAft>
              <a:buSzPct val="89330"/>
              <a:buFont typeface="Noto Sans Symbols"/>
              <a:buChar char="⮚"/>
            </a:pPr>
            <a:r>
              <a:rPr lang="fr-FR" sz="2600" dirty="0"/>
              <a:t>ne peuvent pas faire l’objet d’une </a:t>
            </a:r>
            <a:r>
              <a:rPr lang="fr-FR" sz="2600" i="1" dirty="0" err="1"/>
              <a:t>Request</a:t>
            </a:r>
            <a:endParaRPr sz="2600" i="1" dirty="0"/>
          </a:p>
          <a:p>
            <a:pPr marL="914400" lvl="1" indent="-342900" algn="l" rtl="0">
              <a:lnSpc>
                <a:spcPct val="100000"/>
              </a:lnSpc>
              <a:spcBef>
                <a:spcPts val="360"/>
              </a:spcBef>
              <a:spcAft>
                <a:spcPts val="0"/>
              </a:spcAft>
              <a:buSzPct val="89330"/>
              <a:buFont typeface="Noto Sans Symbols"/>
              <a:buChar char="⮚"/>
            </a:pPr>
            <a:r>
              <a:rPr lang="fr-FR" sz="2600" dirty="0"/>
              <a:t>ne peuvent pas être mis en prêt (sauf </a:t>
            </a:r>
            <a:r>
              <a:rPr lang="fr-FR" sz="2600" dirty="0" err="1"/>
              <a:t>outrep</a:t>
            </a:r>
            <a:r>
              <a:rPr lang="fr-FR" sz="2600" dirty="0"/>
              <a:t>. </a:t>
            </a:r>
            <a:r>
              <a:rPr lang="fr-FR" sz="2600" i="1" dirty="0" err="1"/>
              <a:t>Circ</a:t>
            </a:r>
            <a:r>
              <a:rPr lang="fr-FR" sz="2600" i="1" dirty="0"/>
              <a:t> Desk Manager</a:t>
            </a:r>
            <a:r>
              <a:rPr lang="fr-FR" sz="2600" dirty="0"/>
              <a:t>) = consultables uniquement</a:t>
            </a:r>
            <a:endParaRPr dirty="0"/>
          </a:p>
          <a:p>
            <a:pPr marL="914400" lvl="1" indent="-228600" algn="l" rtl="0">
              <a:lnSpc>
                <a:spcPct val="100000"/>
              </a:lnSpc>
              <a:spcBef>
                <a:spcPts val="360"/>
              </a:spcBef>
              <a:spcAft>
                <a:spcPts val="0"/>
              </a:spcAft>
              <a:buSzPct val="82949"/>
              <a:buNone/>
            </a:pPr>
            <a:endParaRPr dirty="0"/>
          </a:p>
          <a:p>
            <a:pPr marL="0" lvl="0" indent="0" algn="l" rtl="0">
              <a:lnSpc>
                <a:spcPct val="100000"/>
              </a:lnSpc>
              <a:spcBef>
                <a:spcPts val="360"/>
              </a:spcBef>
              <a:spcAft>
                <a:spcPts val="0"/>
              </a:spcAft>
              <a:buSzPct val="75000"/>
              <a:buNone/>
            </a:pPr>
            <a:r>
              <a:rPr lang="fr-FR" sz="2900" dirty="0"/>
              <a:t>2) La localisation « </a:t>
            </a:r>
            <a:r>
              <a:rPr lang="fr-FR" sz="2900" dirty="0" err="1"/>
              <a:t>Graulich</a:t>
            </a:r>
            <a:r>
              <a:rPr lang="fr-FR" sz="2900" dirty="0"/>
              <a:t> – Salle de lecture » (FFU </a:t>
            </a:r>
            <a:r>
              <a:rPr lang="fr-FR" sz="2900" dirty="0" err="1"/>
              <a:t>GraulichSL</a:t>
            </a:r>
            <a:r>
              <a:rPr lang="fr-FR" sz="2900" dirty="0"/>
              <a:t>)</a:t>
            </a:r>
            <a:endParaRPr dirty="0"/>
          </a:p>
          <a:p>
            <a:pPr marL="457200" lvl="0" indent="-350186" algn="l" rtl="0">
              <a:lnSpc>
                <a:spcPct val="100000"/>
              </a:lnSpc>
              <a:spcBef>
                <a:spcPts val="360"/>
              </a:spcBef>
              <a:spcAft>
                <a:spcPts val="0"/>
              </a:spcAft>
              <a:buSzPct val="75000"/>
              <a:buNone/>
            </a:pPr>
            <a:endParaRPr sz="2900" dirty="0"/>
          </a:p>
          <a:p>
            <a:pPr marL="0" lvl="0" indent="0" algn="l" rtl="0">
              <a:lnSpc>
                <a:spcPct val="100000"/>
              </a:lnSpc>
              <a:spcBef>
                <a:spcPts val="360"/>
              </a:spcBef>
              <a:spcAft>
                <a:spcPts val="0"/>
              </a:spcAft>
              <a:buSzPct val="75000"/>
              <a:buNone/>
            </a:pPr>
            <a:r>
              <a:rPr lang="fr-FR" sz="2900" dirty="0">
                <a:solidFill>
                  <a:schemeClr val="dk1"/>
                </a:solidFill>
              </a:rPr>
              <a:t>Pour les statuts </a:t>
            </a:r>
            <a:r>
              <a:rPr lang="fr-FR" sz="2900">
                <a:solidFill>
                  <a:schemeClr val="dk1"/>
                </a:solidFill>
              </a:rPr>
              <a:t>de lecteur </a:t>
            </a:r>
            <a:r>
              <a:rPr lang="fr-FR" sz="2900" u="sng">
                <a:solidFill>
                  <a:schemeClr val="dk1"/>
                </a:solidFill>
              </a:rPr>
              <a:t>Extérieur</a:t>
            </a:r>
            <a:r>
              <a:rPr lang="fr-FR" sz="2900">
                <a:solidFill>
                  <a:schemeClr val="dk1"/>
                </a:solidFill>
              </a:rPr>
              <a:t> </a:t>
            </a:r>
            <a:r>
              <a:rPr lang="fr-FR" sz="2900" dirty="0">
                <a:solidFill>
                  <a:schemeClr val="dk1"/>
                </a:solidFill>
              </a:rPr>
              <a:t>et </a:t>
            </a:r>
            <a:r>
              <a:rPr lang="fr-FR" sz="2900" u="sng" dirty="0">
                <a:solidFill>
                  <a:schemeClr val="dk1"/>
                </a:solidFill>
              </a:rPr>
              <a:t>Société, entreprise et profession juridique</a:t>
            </a:r>
            <a:r>
              <a:rPr lang="fr-FR" sz="2900" dirty="0">
                <a:solidFill>
                  <a:schemeClr val="dk1"/>
                </a:solidFill>
              </a:rPr>
              <a:t> :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5 documents maximum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durée de prêt de 14 jours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renouvelable 2 semaines </a:t>
            </a:r>
            <a:endParaRPr dirty="0"/>
          </a:p>
          <a:p>
            <a:pPr marL="57150" lvl="0" indent="0" algn="l" rtl="0">
              <a:lnSpc>
                <a:spcPct val="100000"/>
              </a:lnSpc>
              <a:spcBef>
                <a:spcPts val="360"/>
              </a:spcBef>
              <a:spcAft>
                <a:spcPts val="0"/>
              </a:spcAft>
              <a:buSzPct val="75000"/>
              <a:buNone/>
            </a:pPr>
            <a:endParaRPr dirty="0"/>
          </a:p>
          <a:p>
            <a:pPr marL="622935" lvl="0" indent="-339090" algn="l" rtl="0">
              <a:lnSpc>
                <a:spcPct val="100000"/>
              </a:lnSpc>
              <a:spcBef>
                <a:spcPts val="360"/>
              </a:spcBef>
              <a:spcAft>
                <a:spcPts val="0"/>
              </a:spcAft>
              <a:buSzPct val="75000"/>
              <a:buFont typeface="Noto Sans Symbols"/>
              <a:buNone/>
            </a:pPr>
            <a:endParaRPr dirty="0"/>
          </a:p>
        </p:txBody>
      </p:sp>
      <p:sp>
        <p:nvSpPr>
          <p:cNvPr id="424" name="Google Shape;424;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5"/>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FFU d’exception</a:t>
            </a:r>
            <a:endParaRPr/>
          </a:p>
        </p:txBody>
      </p:sp>
      <p:sp>
        <p:nvSpPr>
          <p:cNvPr id="430" name="Google Shape;430;p135"/>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360"/>
              </a:spcBef>
              <a:spcAft>
                <a:spcPts val="0"/>
              </a:spcAft>
              <a:buSzPts val="1500"/>
              <a:buNone/>
            </a:pPr>
            <a:r>
              <a:rPr lang="fr-FR" sz="2000" dirty="0"/>
              <a:t>3) La localisation « Magasin à livres - Sections B </a:t>
            </a:r>
            <a:r>
              <a:rPr lang="fr-FR" sz="2000" i="1" dirty="0"/>
              <a:t>Storage</a:t>
            </a:r>
            <a:r>
              <a:rPr lang="fr-FR" sz="2000" dirty="0"/>
              <a:t> » (FFU </a:t>
            </a:r>
            <a:r>
              <a:rPr lang="fr-FR" sz="2000" dirty="0" err="1"/>
              <a:t>MalCons</a:t>
            </a:r>
            <a:r>
              <a:rPr lang="fr-FR" sz="2000" dirty="0"/>
              <a:t>)</a:t>
            </a:r>
            <a:endParaRPr dirty="0"/>
          </a:p>
          <a:p>
            <a:pPr marL="457200"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Ces documents </a:t>
            </a:r>
            <a:r>
              <a:rPr lang="fr-FR" sz="2000" dirty="0">
                <a:solidFill>
                  <a:schemeClr val="dk1"/>
                </a:solidFill>
                <a:latin typeface="Calibri"/>
                <a:ea typeface="Calibri"/>
                <a:cs typeface="Calibri"/>
                <a:sym typeface="Calibri"/>
              </a:rPr>
              <a:t>ont une durée de consultation plus longue (3 mois) que les consultations normalement autorisées en </a:t>
            </a:r>
            <a:r>
              <a:rPr lang="fr-FR" sz="2000" i="1" dirty="0">
                <a:solidFill>
                  <a:schemeClr val="dk1"/>
                </a:solidFill>
                <a:latin typeface="Calibri"/>
                <a:ea typeface="Calibri"/>
                <a:cs typeface="Calibri"/>
                <a:sym typeface="Calibri"/>
              </a:rPr>
              <a:t>Storage</a:t>
            </a:r>
            <a:endParaRPr dirty="0"/>
          </a:p>
          <a:p>
            <a:pPr marL="622935"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4) Les localisations avec FFU </a:t>
            </a:r>
            <a:r>
              <a:rPr lang="fr-FR" sz="2000" i="1" dirty="0"/>
              <a:t>Is </a:t>
            </a:r>
            <a:r>
              <a:rPr lang="fr-FR" sz="2000" i="1" dirty="0" err="1"/>
              <a:t>Digitizable</a:t>
            </a:r>
            <a:endParaRPr sz="2000" dirty="0"/>
          </a:p>
          <a:p>
            <a:pPr marL="457200"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Ces documents </a:t>
            </a:r>
            <a:r>
              <a:rPr lang="fr-FR" sz="2000" dirty="0">
                <a:solidFill>
                  <a:schemeClr val="dk1"/>
                </a:solidFill>
                <a:latin typeface="Calibri"/>
                <a:ea typeface="Calibri"/>
                <a:cs typeface="Calibri"/>
                <a:sym typeface="Calibri"/>
              </a:rPr>
              <a:t>ne peuvent circuler (pas de prêt ni de </a:t>
            </a:r>
            <a:r>
              <a:rPr lang="fr-FR" sz="2000" i="1" dirty="0" err="1">
                <a:solidFill>
                  <a:schemeClr val="dk1"/>
                </a:solidFill>
                <a:latin typeface="Calibri"/>
                <a:ea typeface="Calibri"/>
                <a:cs typeface="Calibri"/>
                <a:sym typeface="Calibri"/>
              </a:rPr>
              <a:t>request</a:t>
            </a:r>
            <a:r>
              <a:rPr lang="fr-FR" sz="2000" dirty="0">
                <a:solidFill>
                  <a:schemeClr val="dk1"/>
                </a:solidFill>
                <a:latin typeface="Calibri"/>
                <a:ea typeface="Calibri"/>
                <a:cs typeface="Calibri"/>
                <a:sym typeface="Calibri"/>
              </a:rPr>
              <a:t>) mais peuvent faire l’objet d’une demande de numérisation (pour les membres du personnel et étudiants).</a:t>
            </a:r>
            <a:endParaRPr dirty="0"/>
          </a:p>
          <a:p>
            <a:pPr marL="622935" lvl="0" indent="-304800" algn="l" rtl="0">
              <a:lnSpc>
                <a:spcPct val="100000"/>
              </a:lnSpc>
              <a:spcBef>
                <a:spcPts val="360"/>
              </a:spcBef>
              <a:spcAft>
                <a:spcPts val="0"/>
              </a:spcAft>
              <a:buSzPts val="2400"/>
              <a:buFont typeface="Noto Sans Symbols"/>
              <a:buNone/>
            </a:pP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431" name="Google Shape;431;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36"/>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Statuts d’exception au niveau de l’item </a:t>
            </a:r>
            <a:endParaRPr/>
          </a:p>
        </p:txBody>
      </p:sp>
      <p:sp>
        <p:nvSpPr>
          <p:cNvPr id="437" name="Google Shape;437;p136"/>
          <p:cNvSpPr txBox="1">
            <a:spLocks noGrp="1"/>
          </p:cNvSpPr>
          <p:nvPr>
            <p:ph type="body" idx="1"/>
          </p:nvPr>
        </p:nvSpPr>
        <p:spPr>
          <a:xfrm>
            <a:off x="457200" y="1145078"/>
            <a:ext cx="8229600" cy="5436476"/>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00000"/>
              </a:lnSpc>
              <a:spcBef>
                <a:spcPts val="360"/>
              </a:spcBef>
              <a:spcAft>
                <a:spcPts val="0"/>
              </a:spcAft>
              <a:buSzPct val="75000"/>
              <a:buNone/>
            </a:pPr>
            <a:endParaRPr sz="2600">
              <a:solidFill>
                <a:schemeClr val="dk1"/>
              </a:solidFill>
              <a:latin typeface="Calibri"/>
              <a:ea typeface="Calibri"/>
              <a:cs typeface="Calibri"/>
              <a:sym typeface="Calibri"/>
            </a:endParaRPr>
          </a:p>
          <a:p>
            <a:pPr marL="0" lvl="0" indent="0" algn="just" rtl="0">
              <a:lnSpc>
                <a:spcPct val="100000"/>
              </a:lnSpc>
              <a:spcBef>
                <a:spcPts val="360"/>
              </a:spcBef>
              <a:spcAft>
                <a:spcPts val="0"/>
              </a:spcAft>
              <a:buSzPct val="75000"/>
              <a:buNone/>
            </a:pPr>
            <a:r>
              <a:rPr lang="fr-FR" sz="2600">
                <a:solidFill>
                  <a:schemeClr val="dk1"/>
                </a:solidFill>
                <a:latin typeface="Calibri"/>
                <a:ea typeface="Calibri"/>
                <a:cs typeface="Calibri"/>
                <a:sym typeface="Calibri"/>
              </a:rPr>
              <a:t>A côté des 5 règles de circulation de documents qui s’appliquent au niveau de la localisation, il existe 3 règles de circulation « exceptionnelles » définies au niveau de l’exemplaire (= </a:t>
            </a:r>
            <a:r>
              <a:rPr lang="fr-FR" sz="2600" i="1">
                <a:solidFill>
                  <a:schemeClr val="dk1"/>
                </a:solidFill>
                <a:latin typeface="Calibri"/>
                <a:ea typeface="Calibri"/>
                <a:cs typeface="Calibri"/>
                <a:sym typeface="Calibri"/>
              </a:rPr>
              <a:t>Item Policy :</a:t>
            </a:r>
            <a:r>
              <a:rPr lang="fr-FR" sz="2600">
                <a:solidFill>
                  <a:schemeClr val="dk1"/>
                </a:solidFill>
                <a:latin typeface="Calibri"/>
                <a:ea typeface="Calibri"/>
                <a:cs typeface="Calibri"/>
                <a:sym typeface="Calibri"/>
              </a:rPr>
              <a:t> statut d’exception) </a:t>
            </a:r>
            <a:endParaRPr/>
          </a:p>
          <a:p>
            <a:pPr marL="0" lvl="0" indent="0" algn="just" rtl="0">
              <a:lnSpc>
                <a:spcPct val="100000"/>
              </a:lnSpc>
              <a:spcBef>
                <a:spcPts val="360"/>
              </a:spcBef>
              <a:spcAft>
                <a:spcPts val="0"/>
              </a:spcAft>
              <a:buSzPct val="75000"/>
              <a:buNone/>
            </a:pPr>
            <a:endParaRPr>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Non consultable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Loan - No Request</a:t>
            </a:r>
            <a:r>
              <a:rPr lang="fr-FR" sz="2600">
                <a:solidFill>
                  <a:schemeClr val="dk1"/>
                </a:solidFill>
                <a:latin typeface="Calibri"/>
                <a:ea typeface="Calibri"/>
                <a:cs typeface="Calibri"/>
                <a:sym typeface="Calibri"/>
              </a:rPr>
              <a:t> : utilisé p.e. pour des mémoires de fin d’études contenant des informations confidentielles</a:t>
            </a:r>
            <a:endParaRPr/>
          </a:p>
          <a:p>
            <a:pPr marL="914400" lvl="1" indent="-228600" algn="just" rtl="0">
              <a:lnSpc>
                <a:spcPct val="100000"/>
              </a:lnSpc>
              <a:spcBef>
                <a:spcPts val="0"/>
              </a:spcBef>
              <a:spcAft>
                <a:spcPts val="0"/>
              </a:spcAft>
              <a:buClr>
                <a:schemeClr val="dk1"/>
              </a:buClr>
              <a:buSzPct val="165898"/>
              <a:buFont typeface="Noto Sans Symbols"/>
              <a:buNone/>
            </a:pPr>
            <a:endParaRPr sz="1400">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S’adresser au service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request : </a:t>
            </a:r>
            <a:r>
              <a:rPr lang="fr-FR" sz="2600">
                <a:solidFill>
                  <a:schemeClr val="dk1"/>
                </a:solidFill>
                <a:latin typeface="Calibri"/>
                <a:ea typeface="Calibri"/>
                <a:cs typeface="Calibri"/>
                <a:sym typeface="Calibri"/>
              </a:rPr>
              <a:t>Empruntable 1 mois (ou une semaine en fonction de la FFU de la localisation) et renouvelable une fois</a:t>
            </a:r>
            <a:endParaRPr/>
          </a:p>
          <a:p>
            <a:pPr marL="914400" lvl="1" indent="-228600" algn="just" rtl="0">
              <a:lnSpc>
                <a:spcPct val="100000"/>
              </a:lnSpc>
              <a:spcBef>
                <a:spcPts val="0"/>
              </a:spcBef>
              <a:spcAft>
                <a:spcPts val="0"/>
              </a:spcAft>
              <a:buSzPct val="89330"/>
              <a:buFont typeface="Noto Sans Symbols"/>
              <a:buNone/>
            </a:pPr>
            <a:endParaRPr sz="2600" i="1">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Non empruntable (MALSA / PIB)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Loan – OK Request</a:t>
            </a:r>
            <a:r>
              <a:rPr lang="fr-FR" sz="2600">
                <a:solidFill>
                  <a:schemeClr val="dk1"/>
                </a:solidFill>
                <a:latin typeface="Calibri"/>
                <a:ea typeface="Calibri"/>
                <a:cs typeface="Calibri"/>
                <a:sym typeface="Calibri"/>
              </a:rPr>
              <a:t> : utilisé</a:t>
            </a:r>
            <a:endParaRPr/>
          </a:p>
          <a:p>
            <a:pPr marL="571500" lvl="1" indent="0" algn="just" rtl="0">
              <a:lnSpc>
                <a:spcPct val="100000"/>
              </a:lnSpc>
              <a:spcBef>
                <a:spcPts val="0"/>
              </a:spcBef>
              <a:spcAft>
                <a:spcPts val="0"/>
              </a:spcAft>
              <a:buClr>
                <a:schemeClr val="dk1"/>
              </a:buClr>
              <a:buSzPct val="100000"/>
              <a:buNone/>
            </a:pPr>
            <a:endParaRPr sz="2600">
              <a:solidFill>
                <a:schemeClr val="dk1"/>
              </a:solidFill>
              <a:latin typeface="Calibri"/>
              <a:ea typeface="Calibri"/>
              <a:cs typeface="Calibri"/>
              <a:sym typeface="Calibri"/>
            </a:endParaRPr>
          </a:p>
          <a:p>
            <a:pPr marL="1371600" lvl="2" indent="-342931" algn="just" rtl="0">
              <a:lnSpc>
                <a:spcPct val="100000"/>
              </a:lnSpc>
              <a:spcBef>
                <a:spcPts val="0"/>
              </a:spcBef>
              <a:spcAft>
                <a:spcPts val="0"/>
              </a:spcAft>
              <a:buSzPct val="100000"/>
              <a:buFont typeface="Arial"/>
              <a:buChar char="•"/>
            </a:pPr>
            <a:r>
              <a:rPr lang="fr-FR" sz="2100">
                <a:solidFill>
                  <a:schemeClr val="dk1"/>
                </a:solidFill>
                <a:latin typeface="Calibri"/>
                <a:ea typeface="Calibri"/>
                <a:cs typeface="Calibri"/>
                <a:sym typeface="Calibri"/>
              </a:rPr>
              <a:t>pour des documents de la section A du Magasin à Livres : p.e. pour des ouvrages trop abîmés (et que l’on ne souhaite pas voir partir en prêt) contenus dans une localisation qui autorise normalement le prêt.</a:t>
            </a:r>
            <a:endParaRPr/>
          </a:p>
          <a:p>
            <a:pPr marL="1371600" lvl="2" indent="-342931" algn="just" rtl="0">
              <a:lnSpc>
                <a:spcPct val="100000"/>
              </a:lnSpc>
              <a:spcBef>
                <a:spcPts val="0"/>
              </a:spcBef>
              <a:spcAft>
                <a:spcPts val="0"/>
              </a:spcAft>
              <a:buSzPct val="100000"/>
              <a:buChar char="•"/>
            </a:pPr>
            <a:r>
              <a:rPr lang="fr-FR" sz="2100">
                <a:solidFill>
                  <a:schemeClr val="dk1"/>
                </a:solidFill>
                <a:latin typeface="Calibri"/>
                <a:ea typeface="Calibri"/>
                <a:cs typeface="Calibri"/>
                <a:sym typeface="Calibri"/>
              </a:rPr>
              <a:t>pour des documents du PIB pour lesquels le partenaire n’autorise pas le prêt.</a:t>
            </a:r>
            <a:endParaRPr/>
          </a:p>
          <a:p>
            <a:pPr marL="1028700" lvl="2" indent="0" algn="just" rtl="0">
              <a:lnSpc>
                <a:spcPct val="100000"/>
              </a:lnSpc>
              <a:spcBef>
                <a:spcPts val="0"/>
              </a:spcBef>
              <a:spcAft>
                <a:spcPts val="0"/>
              </a:spcAft>
              <a:buClr>
                <a:schemeClr val="dk1"/>
              </a:buClr>
              <a:buSzPct val="100000"/>
              <a:buNone/>
            </a:pPr>
            <a:endParaRPr sz="2100">
              <a:solidFill>
                <a:schemeClr val="dk1"/>
              </a:solidFill>
              <a:latin typeface="Calibri"/>
              <a:ea typeface="Calibri"/>
              <a:cs typeface="Calibri"/>
              <a:sym typeface="Calibri"/>
            </a:endParaRPr>
          </a:p>
          <a:p>
            <a:pPr marL="857250" lvl="2" indent="0" algn="just" rtl="0">
              <a:lnSpc>
                <a:spcPct val="100000"/>
              </a:lnSpc>
              <a:spcBef>
                <a:spcPts val="0"/>
              </a:spcBef>
              <a:spcAft>
                <a:spcPts val="0"/>
              </a:spcAft>
              <a:buClr>
                <a:schemeClr val="dk1"/>
              </a:buClr>
              <a:buSzPct val="100000"/>
              <a:buNone/>
            </a:pPr>
            <a:r>
              <a:rPr lang="fr-FR">
                <a:solidFill>
                  <a:schemeClr val="dk1"/>
                </a:solidFill>
                <a:latin typeface="Calibri"/>
                <a:ea typeface="Calibri"/>
                <a:cs typeface="Calibri"/>
                <a:sym typeface="Calibri"/>
              </a:rPr>
              <a:t>Ces ouvrages seront consultés dans une </a:t>
            </a:r>
            <a:r>
              <a:rPr lang="fr-FR" i="1">
                <a:solidFill>
                  <a:schemeClr val="dk1"/>
                </a:solidFill>
                <a:latin typeface="Calibri"/>
                <a:ea typeface="Calibri"/>
                <a:cs typeface="Calibri"/>
                <a:sym typeface="Calibri"/>
              </a:rPr>
              <a:t>reading room.</a:t>
            </a:r>
            <a:endParaRPr/>
          </a:p>
          <a:p>
            <a:pPr marL="0" lvl="0" indent="0" algn="just" rtl="0">
              <a:lnSpc>
                <a:spcPct val="100000"/>
              </a:lnSpc>
              <a:spcBef>
                <a:spcPts val="360"/>
              </a:spcBef>
              <a:spcAft>
                <a:spcPts val="0"/>
              </a:spcAft>
              <a:buSzPct val="75000"/>
              <a:buNone/>
            </a:pPr>
            <a:endParaRPr>
              <a:solidFill>
                <a:schemeClr val="dk1"/>
              </a:solidFill>
              <a:latin typeface="Calibri"/>
              <a:ea typeface="Calibri"/>
              <a:cs typeface="Calibri"/>
              <a:sym typeface="Calibri"/>
            </a:endParaRPr>
          </a:p>
          <a:p>
            <a:pPr marL="622935" lvl="0" indent="-339090" algn="l" rtl="0">
              <a:lnSpc>
                <a:spcPct val="100000"/>
              </a:lnSpc>
              <a:spcBef>
                <a:spcPts val="360"/>
              </a:spcBef>
              <a:spcAft>
                <a:spcPts val="0"/>
              </a:spcAft>
              <a:buSzPct val="75000"/>
              <a:buFont typeface="Noto Sans Symbols"/>
              <a:buNone/>
            </a:pPr>
            <a:endParaRPr/>
          </a:p>
        </p:txBody>
      </p:sp>
      <p:sp>
        <p:nvSpPr>
          <p:cNvPr id="438" name="Google Shape;438;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 et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sp>
        <p:nvSpPr>
          <p:cNvPr id="5" name="Espace réservé du contenu 4"/>
          <p:cNvSpPr>
            <a:spLocks noGrp="1"/>
          </p:cNvSpPr>
          <p:nvPr>
            <p:ph idx="1"/>
          </p:nvPr>
        </p:nvSpPr>
        <p:spPr>
          <a:xfrm>
            <a:off x="457200" y="1368723"/>
            <a:ext cx="8229600" cy="5220566"/>
          </a:xfrm>
        </p:spPr>
        <p:txBody>
          <a:bodyPr>
            <a:normAutofit/>
          </a:bodyPr>
          <a:lstStyle/>
          <a:p>
            <a:pPr marL="0" indent="0">
              <a:buNone/>
            </a:pPr>
            <a:r>
              <a:rPr lang="fr-FR" dirty="0"/>
              <a:t>4 mails d’information </a:t>
            </a:r>
          </a:p>
          <a:p>
            <a:pPr>
              <a:buSzPct val="100000"/>
            </a:pPr>
            <a:r>
              <a:rPr lang="fr-FR" dirty="0"/>
              <a:t>Mail d’information mensuel </a:t>
            </a:r>
          </a:p>
          <a:p>
            <a:pPr>
              <a:buSzPct val="100000"/>
            </a:pPr>
            <a:r>
              <a:rPr lang="fr-FR" dirty="0"/>
              <a:t>Reçu de paiement de frais </a:t>
            </a:r>
          </a:p>
          <a:p>
            <a:pPr>
              <a:buSzPct val="100000"/>
            </a:pPr>
            <a:r>
              <a:rPr lang="fr-FR" dirty="0"/>
              <a:t>Document mis en </a:t>
            </a:r>
            <a:r>
              <a:rPr lang="fr-FR" i="1" dirty="0"/>
              <a:t>Hold Shelf </a:t>
            </a:r>
            <a:r>
              <a:rPr lang="fr-FR" dirty="0"/>
              <a:t>+ rappel après 5 jours si le document n’a pas été retiré</a:t>
            </a:r>
            <a:endParaRPr lang="fr-FR" i="1" dirty="0"/>
          </a:p>
          <a:p>
            <a:pPr>
              <a:buSzPct val="100000"/>
            </a:pPr>
            <a:r>
              <a:rPr lang="fr-FR" dirty="0"/>
              <a:t>Annulation d’une </a:t>
            </a:r>
            <a:r>
              <a:rPr lang="fr-FR" i="1" dirty="0" err="1"/>
              <a:t>request</a:t>
            </a:r>
            <a:endParaRPr lang="en-US" i="1" dirty="0"/>
          </a:p>
          <a:p>
            <a:endParaRPr lang="fr-BE" dirty="0"/>
          </a:p>
          <a:p>
            <a:pPr marL="0" indent="0">
              <a:buNone/>
            </a:pPr>
            <a:r>
              <a:rPr lang="fr-BE" dirty="0"/>
              <a:t>4 mails de rappel </a:t>
            </a:r>
          </a:p>
          <a:p>
            <a:pPr>
              <a:buSzPct val="100000"/>
            </a:pPr>
            <a:r>
              <a:rPr lang="fr-BE" dirty="0"/>
              <a:t>Lettre de courtoisie (J-2)</a:t>
            </a:r>
          </a:p>
          <a:p>
            <a:pPr>
              <a:buSzPct val="100000"/>
            </a:pPr>
            <a:r>
              <a:rPr lang="fr-BE" dirty="0"/>
              <a:t>Premier rappel (Jour J)</a:t>
            </a:r>
          </a:p>
          <a:p>
            <a:pPr>
              <a:buSzPct val="100000"/>
            </a:pPr>
            <a:r>
              <a:rPr lang="fr-BE" dirty="0"/>
              <a:t>Deuxième rappel (J+30)</a:t>
            </a:r>
          </a:p>
          <a:p>
            <a:pPr>
              <a:buSzPct val="100000"/>
            </a:pPr>
            <a:r>
              <a:rPr lang="fr-BE" dirty="0"/>
              <a:t>Troisième rappel (J+75)</a:t>
            </a:r>
            <a:endParaRPr lang="en-US" dirty="0"/>
          </a:p>
        </p:txBody>
      </p:sp>
    </p:spTree>
    <p:extLst>
      <p:ext uri="{BB962C8B-B14F-4D97-AF65-F5344CB8AC3E}">
        <p14:creationId xmlns:p14="http://schemas.microsoft.com/office/powerpoint/2010/main" val="348512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53543"/>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1) Mail d’information mensuel (</a:t>
            </a:r>
            <a:r>
              <a:rPr lang="fr-FR" i="1" dirty="0" err="1"/>
              <a:t>Borrowing</a:t>
            </a:r>
            <a:r>
              <a:rPr lang="fr-FR" i="1" dirty="0"/>
              <a:t> Activity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chaque début de mois pour informer des prêts et amendes en cours</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6" name="Image 5" descr="Une image contenant texte&#10;&#10;Description générée automatiquement">
            <a:extLst>
              <a:ext uri="{FF2B5EF4-FFF2-40B4-BE49-F238E27FC236}">
                <a16:creationId xmlns:a16="http://schemas.microsoft.com/office/drawing/2014/main" id="{93C9D81A-DAD9-0D0F-1257-AFB7C8C63510}"/>
              </a:ext>
            </a:extLst>
          </p:cNvPr>
          <p:cNvPicPr>
            <a:picLocks noChangeAspect="1"/>
          </p:cNvPicPr>
          <p:nvPr/>
        </p:nvPicPr>
        <p:blipFill>
          <a:blip r:embed="rId2"/>
          <a:stretch>
            <a:fillRect/>
          </a:stretch>
        </p:blipFill>
        <p:spPr>
          <a:xfrm>
            <a:off x="2530050" y="2102836"/>
            <a:ext cx="4083899" cy="4436076"/>
          </a:xfrm>
          <a:prstGeom prst="rect">
            <a:avLst/>
          </a:prstGeom>
          <a:ln>
            <a:solidFill>
              <a:schemeClr val="tx1"/>
            </a:solidFill>
          </a:ln>
        </p:spPr>
      </p:pic>
    </p:spTree>
    <p:extLst>
      <p:ext uri="{BB962C8B-B14F-4D97-AF65-F5344CB8AC3E}">
        <p14:creationId xmlns:p14="http://schemas.microsoft.com/office/powerpoint/2010/main" val="377106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2) Reçu de paiement de frais (</a:t>
            </a:r>
            <a:r>
              <a:rPr lang="fr-FR" i="1" dirty="0"/>
              <a:t>Fine </a:t>
            </a:r>
            <a:r>
              <a:rPr lang="fr-FR" i="1" dirty="0" err="1"/>
              <a:t>Fee</a:t>
            </a:r>
            <a:r>
              <a:rPr lang="fr-FR" i="1" dirty="0"/>
              <a:t> </a:t>
            </a:r>
            <a:r>
              <a:rPr lang="fr-FR" i="1" dirty="0" err="1"/>
              <a:t>Payment</a:t>
            </a:r>
            <a:r>
              <a:rPr lang="fr-FR" i="1" dirty="0"/>
              <a:t> </a:t>
            </a:r>
            <a:r>
              <a:rPr lang="fr-FR" i="1" dirty="0" err="1"/>
              <a:t>Receipt</a:t>
            </a:r>
            <a:r>
              <a:rPr lang="fr-FR" i="1" dirty="0"/>
              <a:t>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au moment du paiement pour en accuser bonne réception</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7" name="Image 6" descr="Une image contenant texte&#10;&#10;Description générée automatiquement">
            <a:extLst>
              <a:ext uri="{FF2B5EF4-FFF2-40B4-BE49-F238E27FC236}">
                <a16:creationId xmlns:a16="http://schemas.microsoft.com/office/drawing/2014/main" id="{163F162A-FE23-1C48-E766-1F2BF99D694B}"/>
              </a:ext>
            </a:extLst>
          </p:cNvPr>
          <p:cNvPicPr>
            <a:picLocks noChangeAspect="1"/>
          </p:cNvPicPr>
          <p:nvPr/>
        </p:nvPicPr>
        <p:blipFill>
          <a:blip r:embed="rId2"/>
          <a:stretch>
            <a:fillRect/>
          </a:stretch>
        </p:blipFill>
        <p:spPr>
          <a:xfrm>
            <a:off x="2367043" y="2055481"/>
            <a:ext cx="4409913" cy="4525963"/>
          </a:xfrm>
          <a:prstGeom prst="rect">
            <a:avLst/>
          </a:prstGeom>
          <a:ln>
            <a:solidFill>
              <a:schemeClr val="tx1"/>
            </a:solidFill>
          </a:ln>
        </p:spPr>
      </p:pic>
    </p:spTree>
    <p:extLst>
      <p:ext uri="{BB962C8B-B14F-4D97-AF65-F5344CB8AC3E}">
        <p14:creationId xmlns:p14="http://schemas.microsoft.com/office/powerpoint/2010/main" val="336470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3) Document mis en </a:t>
            </a:r>
            <a:r>
              <a:rPr lang="fr-FR" i="1" dirty="0"/>
              <a:t>Hold Shelf </a:t>
            </a:r>
            <a:r>
              <a:rPr lang="fr-FR" dirty="0"/>
              <a:t>(</a:t>
            </a:r>
            <a:r>
              <a:rPr lang="fr-FR" i="1" dirty="0"/>
              <a:t>On Hold Shelf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quand le document est mis à disposition au bureau du prêt</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9" name="Image 8" descr="Une image contenant texte&#10;&#10;Description générée automatiquement">
            <a:extLst>
              <a:ext uri="{FF2B5EF4-FFF2-40B4-BE49-F238E27FC236}">
                <a16:creationId xmlns:a16="http://schemas.microsoft.com/office/drawing/2014/main" id="{178802C8-6413-EC6E-35B7-F234D62C7F7B}"/>
              </a:ext>
            </a:extLst>
          </p:cNvPr>
          <p:cNvPicPr>
            <a:picLocks noChangeAspect="1"/>
          </p:cNvPicPr>
          <p:nvPr/>
        </p:nvPicPr>
        <p:blipFill>
          <a:blip r:embed="rId2"/>
          <a:stretch>
            <a:fillRect/>
          </a:stretch>
        </p:blipFill>
        <p:spPr>
          <a:xfrm>
            <a:off x="2701812" y="2091832"/>
            <a:ext cx="3740376" cy="4330232"/>
          </a:xfrm>
          <a:prstGeom prst="rect">
            <a:avLst/>
          </a:prstGeom>
          <a:ln>
            <a:solidFill>
              <a:schemeClr val="tx1"/>
            </a:solidFill>
          </a:ln>
        </p:spPr>
      </p:pic>
    </p:spTree>
    <p:extLst>
      <p:ext uri="{BB962C8B-B14F-4D97-AF65-F5344CB8AC3E}">
        <p14:creationId xmlns:p14="http://schemas.microsoft.com/office/powerpoint/2010/main" val="340434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txBox="1"/>
          <p:nvPr/>
        </p:nvSpPr>
        <p:spPr>
          <a:xfrm>
            <a:off x="457200" y="519638"/>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u="none" strike="noStrike" cap="none" dirty="0">
                <a:solidFill>
                  <a:srgbClr val="00707F"/>
                </a:solidFill>
                <a:latin typeface="Calibri"/>
                <a:ea typeface="Calibri"/>
                <a:cs typeface="Calibri"/>
                <a:sym typeface="Calibri"/>
              </a:rPr>
              <a:t>Se connecter à Alma</a:t>
            </a:r>
            <a:endParaRPr dirty="0">
              <a:solidFill>
                <a:srgbClr val="00707F"/>
              </a:solidFill>
            </a:endParaRPr>
          </a:p>
        </p:txBody>
      </p:sp>
      <p:sp>
        <p:nvSpPr>
          <p:cNvPr id="230" name="Google Shape;230;p3"/>
          <p:cNvSpPr txBox="1"/>
          <p:nvPr/>
        </p:nvSpPr>
        <p:spPr>
          <a:xfrm>
            <a:off x="457200" y="5874082"/>
            <a:ext cx="81603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dirty="0">
                <a:solidFill>
                  <a:schemeClr val="dk1"/>
                </a:solidFill>
                <a:latin typeface="Calibri"/>
                <a:ea typeface="Calibri"/>
                <a:cs typeface="Calibri"/>
                <a:sym typeface="Calibri"/>
              </a:rPr>
              <a:t>À l’aide des liens fournis sur Alma et Primo @ULiège Library : </a:t>
            </a:r>
            <a:r>
              <a:rPr lang="fr-FR" sz="1800" b="0" i="0" u="sng" strike="noStrike" cap="none" dirty="0">
                <a:solidFill>
                  <a:schemeClr val="dk1"/>
                </a:solidFill>
                <a:latin typeface="Calibri"/>
                <a:ea typeface="Calibri"/>
                <a:cs typeface="Calibri"/>
                <a:sym typeface="Calibri"/>
                <a:hlinkClick r:id="rId3"/>
              </a:rPr>
              <a:t>https://app.lib.uliege.be/alma/acces/</a:t>
            </a:r>
            <a:endParaRPr sz="1800" dirty="0">
              <a:solidFill>
                <a:schemeClr val="dk1"/>
              </a:solidFill>
              <a:latin typeface="Calibri"/>
              <a:ea typeface="Calibri"/>
              <a:cs typeface="Calibri"/>
              <a:sym typeface="Calibri"/>
            </a:endParaRPr>
          </a:p>
        </p:txBody>
      </p:sp>
      <p:sp>
        <p:nvSpPr>
          <p:cNvPr id="231" name="Google Shape;231;p3"/>
          <p:cNvSpPr txBox="1">
            <a:spLocks noGrp="1"/>
          </p:cNvSpPr>
          <p:nvPr>
            <p:ph type="sldNum" idx="12"/>
          </p:nvPr>
        </p:nvSpPr>
        <p:spPr/>
        <p:txBody>
          <a:bodyPr/>
          <a:lstStyle/>
          <a:p>
            <a:pPr lvl="0"/>
            <a:fld id="{00000000-1234-1234-1234-123412341234}" type="slidenum">
              <a:rPr lang="fr-FR"/>
              <a:pPr lvl="0"/>
              <a:t>3</a:t>
            </a:fld>
            <a:endParaRPr lang="fr-FR"/>
          </a:p>
        </p:txBody>
      </p:sp>
      <p:pic>
        <p:nvPicPr>
          <p:cNvPr id="232" name="Google Shape;232;p3"/>
          <p:cNvPicPr preferRelativeResize="0"/>
          <p:nvPr/>
        </p:nvPicPr>
        <p:blipFill rotWithShape="1">
          <a:blip r:embed="rId4">
            <a:alphaModFix/>
          </a:blip>
          <a:srcRect/>
          <a:stretch/>
        </p:blipFill>
        <p:spPr>
          <a:xfrm>
            <a:off x="2333891" y="1573554"/>
            <a:ext cx="4406943" cy="355971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4) Annulation d’une </a:t>
            </a:r>
            <a:r>
              <a:rPr lang="fr-FR" i="1" dirty="0" err="1"/>
              <a:t>request</a:t>
            </a:r>
            <a:r>
              <a:rPr lang="fr-FR" dirty="0"/>
              <a:t> (</a:t>
            </a:r>
            <a:r>
              <a:rPr lang="fr-FR" i="1" dirty="0" err="1"/>
              <a:t>Ful</a:t>
            </a:r>
            <a:r>
              <a:rPr lang="fr-FR" i="1" dirty="0"/>
              <a:t> Cancel </a:t>
            </a:r>
            <a:r>
              <a:rPr lang="fr-FR" i="1" dirty="0" err="1"/>
              <a:t>Request</a:t>
            </a:r>
            <a:r>
              <a:rPr lang="fr-FR" i="1" dirty="0"/>
              <a:t>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au moment où la </a:t>
            </a:r>
            <a:r>
              <a:rPr lang="fr-BE" sz="1800" i="1" dirty="0" err="1">
                <a:solidFill>
                  <a:schemeClr val="dk1"/>
                </a:solidFill>
                <a:latin typeface="Calibri"/>
                <a:ea typeface="Calibri"/>
                <a:cs typeface="Calibri"/>
                <a:sym typeface="Calibri"/>
              </a:rPr>
              <a:t>request</a:t>
            </a:r>
            <a:r>
              <a:rPr lang="fr-BE" sz="1800" dirty="0">
                <a:solidFill>
                  <a:schemeClr val="dk1"/>
                </a:solidFill>
                <a:latin typeface="Calibri"/>
                <a:ea typeface="Calibri"/>
                <a:cs typeface="Calibri"/>
                <a:sym typeface="Calibri"/>
              </a:rPr>
              <a:t> est annulée</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7" name="Image 6" descr="Une image contenant texte&#10;&#10;Description générée automatiquement">
            <a:extLst>
              <a:ext uri="{FF2B5EF4-FFF2-40B4-BE49-F238E27FC236}">
                <a16:creationId xmlns:a16="http://schemas.microsoft.com/office/drawing/2014/main" id="{CAEA45FF-1700-5B51-AC91-BFA939F15D1C}"/>
              </a:ext>
            </a:extLst>
          </p:cNvPr>
          <p:cNvPicPr>
            <a:picLocks noChangeAspect="1"/>
          </p:cNvPicPr>
          <p:nvPr/>
        </p:nvPicPr>
        <p:blipFill>
          <a:blip r:embed="rId2"/>
          <a:stretch>
            <a:fillRect/>
          </a:stretch>
        </p:blipFill>
        <p:spPr>
          <a:xfrm>
            <a:off x="2431421" y="2017638"/>
            <a:ext cx="4281158" cy="4436323"/>
          </a:xfrm>
          <a:prstGeom prst="rect">
            <a:avLst/>
          </a:prstGeom>
          <a:ln>
            <a:solidFill>
              <a:schemeClr val="tx1"/>
            </a:solidFill>
          </a:ln>
        </p:spPr>
      </p:pic>
    </p:spTree>
    <p:extLst>
      <p:ext uri="{BB962C8B-B14F-4D97-AF65-F5344CB8AC3E}">
        <p14:creationId xmlns:p14="http://schemas.microsoft.com/office/powerpoint/2010/main" val="3618723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05"/>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1) Lettre de courtoisie (</a:t>
            </a:r>
            <a:r>
              <a:rPr lang="fr-FR" i="1" dirty="0" err="1"/>
              <a:t>Courtesy</a:t>
            </a:r>
            <a:r>
              <a:rPr lang="fr-FR" i="1" dirty="0"/>
              <a:t> </a:t>
            </a:r>
            <a:r>
              <a:rPr lang="fr-FR" i="1" dirty="0" err="1"/>
              <a:t>Letter</a:t>
            </a:r>
            <a:r>
              <a:rPr lang="fr-FR" dirty="0"/>
              <a:t>)</a:t>
            </a:r>
          </a:p>
          <a:p>
            <a:pPr marL="0" lvl="0" indent="0">
              <a:buNone/>
            </a:pPr>
            <a:r>
              <a:rPr lang="fr-FR" sz="1800" dirty="0">
                <a:solidFill>
                  <a:schemeClr val="dk1"/>
                </a:solidFill>
                <a:latin typeface="Calibri"/>
                <a:ea typeface="Calibri"/>
                <a:cs typeface="Calibri"/>
                <a:sym typeface="Calibri"/>
              </a:rPr>
              <a:t>Envoyé deux jours ouvrables avant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9" name="Image 8" descr="Une image contenant texte&#10;&#10;Description générée automatiquement">
            <a:extLst>
              <a:ext uri="{FF2B5EF4-FFF2-40B4-BE49-F238E27FC236}">
                <a16:creationId xmlns:a16="http://schemas.microsoft.com/office/drawing/2014/main" id="{DAEC1150-571C-0E94-44FA-19827E99959C}"/>
              </a:ext>
            </a:extLst>
          </p:cNvPr>
          <p:cNvPicPr>
            <a:picLocks noChangeAspect="1"/>
          </p:cNvPicPr>
          <p:nvPr/>
        </p:nvPicPr>
        <p:blipFill>
          <a:blip r:embed="rId2"/>
          <a:stretch>
            <a:fillRect/>
          </a:stretch>
        </p:blipFill>
        <p:spPr>
          <a:xfrm>
            <a:off x="2686391" y="2059781"/>
            <a:ext cx="3771218" cy="4100513"/>
          </a:xfrm>
          <a:prstGeom prst="rect">
            <a:avLst/>
          </a:prstGeom>
          <a:ln>
            <a:solidFill>
              <a:schemeClr val="tx1"/>
            </a:solidFill>
          </a:ln>
        </p:spPr>
      </p:pic>
    </p:spTree>
    <p:extLst>
      <p:ext uri="{BB962C8B-B14F-4D97-AF65-F5344CB8AC3E}">
        <p14:creationId xmlns:p14="http://schemas.microsoft.com/office/powerpoint/2010/main" val="767855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2) Rappel Jour J (</a:t>
            </a:r>
            <a:r>
              <a:rPr lang="fr-FR" i="1" dirty="0" err="1"/>
              <a:t>Overdue</a:t>
            </a:r>
            <a:r>
              <a:rPr lang="fr-FR" i="1" dirty="0"/>
              <a:t> Notice </a:t>
            </a:r>
            <a:r>
              <a:rPr lang="fr-FR" i="1" dirty="0" err="1"/>
              <a:t>Letter</a:t>
            </a:r>
            <a:r>
              <a:rPr lang="fr-FR" dirty="0"/>
              <a:t>)</a:t>
            </a:r>
          </a:p>
          <a:p>
            <a:pPr marL="0" lvl="0" indent="0">
              <a:buNone/>
            </a:pPr>
            <a:r>
              <a:rPr lang="fr-FR" sz="1800" dirty="0">
                <a:solidFill>
                  <a:schemeClr val="dk1"/>
                </a:solidFill>
                <a:latin typeface="Calibri"/>
                <a:ea typeface="Calibri"/>
                <a:cs typeface="Calibri"/>
                <a:sym typeface="Calibri"/>
              </a:rPr>
              <a:t>Envoyé le jour de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11" name="Image 10" descr="Une image contenant texte&#10;&#10;Description générée automatiquement">
            <a:extLst>
              <a:ext uri="{FF2B5EF4-FFF2-40B4-BE49-F238E27FC236}">
                <a16:creationId xmlns:a16="http://schemas.microsoft.com/office/drawing/2014/main" id="{DF5BDBFC-0057-F7FD-30E7-61FD7E675D1A}"/>
              </a:ext>
            </a:extLst>
          </p:cNvPr>
          <p:cNvPicPr>
            <a:picLocks noChangeAspect="1"/>
          </p:cNvPicPr>
          <p:nvPr/>
        </p:nvPicPr>
        <p:blipFill>
          <a:blip r:embed="rId2"/>
          <a:stretch>
            <a:fillRect/>
          </a:stretch>
        </p:blipFill>
        <p:spPr>
          <a:xfrm>
            <a:off x="2388741" y="2066111"/>
            <a:ext cx="4366517" cy="4390465"/>
          </a:xfrm>
          <a:prstGeom prst="rect">
            <a:avLst/>
          </a:prstGeom>
          <a:ln>
            <a:solidFill>
              <a:schemeClr val="tx1"/>
            </a:solidFill>
          </a:ln>
        </p:spPr>
      </p:pic>
    </p:spTree>
    <p:extLst>
      <p:ext uri="{BB962C8B-B14F-4D97-AF65-F5344CB8AC3E}">
        <p14:creationId xmlns:p14="http://schemas.microsoft.com/office/powerpoint/2010/main" val="230333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3) Rappel J+30 (</a:t>
            </a:r>
            <a:r>
              <a:rPr lang="fr-FR" i="1" dirty="0" err="1"/>
              <a:t>FulLostLoanNotificationLetter</a:t>
            </a:r>
            <a:r>
              <a:rPr lang="fr-FR" dirty="0"/>
              <a:t>)</a:t>
            </a:r>
          </a:p>
          <a:p>
            <a:pPr marL="0" lvl="0" indent="0">
              <a:buNone/>
            </a:pPr>
            <a:r>
              <a:rPr lang="fr-FR" sz="1800" dirty="0">
                <a:solidFill>
                  <a:schemeClr val="dk1"/>
                </a:solidFill>
                <a:latin typeface="Calibri"/>
                <a:ea typeface="Calibri"/>
                <a:cs typeface="Calibri"/>
                <a:sym typeface="Calibri"/>
              </a:rPr>
              <a:t>Envoyé 30 jours calendrier après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5" name="Image 4"/>
          <p:cNvPicPr>
            <a:picLocks noChangeAspect="1"/>
          </p:cNvPicPr>
          <p:nvPr/>
        </p:nvPicPr>
        <p:blipFill>
          <a:blip r:embed="rId2"/>
          <a:stretch>
            <a:fillRect/>
          </a:stretch>
        </p:blipFill>
        <p:spPr>
          <a:xfrm>
            <a:off x="1364125" y="2124075"/>
            <a:ext cx="6415749" cy="4358841"/>
          </a:xfrm>
          <a:prstGeom prst="rect">
            <a:avLst/>
          </a:prstGeom>
          <a:ln>
            <a:solidFill>
              <a:schemeClr val="tx1"/>
            </a:solidFill>
          </a:ln>
        </p:spPr>
      </p:pic>
    </p:spTree>
    <p:extLst>
      <p:ext uri="{BB962C8B-B14F-4D97-AF65-F5344CB8AC3E}">
        <p14:creationId xmlns:p14="http://schemas.microsoft.com/office/powerpoint/2010/main" val="3700025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4) Rappel J+75 (</a:t>
            </a:r>
            <a:r>
              <a:rPr lang="fr-FR" i="1" dirty="0" err="1"/>
              <a:t>FulLostLoanLetter</a:t>
            </a:r>
            <a:r>
              <a:rPr lang="fr-FR" dirty="0"/>
              <a:t>)</a:t>
            </a:r>
          </a:p>
          <a:p>
            <a:pPr marL="0" lvl="0" indent="0">
              <a:buNone/>
            </a:pPr>
            <a:r>
              <a:rPr lang="fr-FR" sz="1800" dirty="0">
                <a:solidFill>
                  <a:schemeClr val="dk1"/>
                </a:solidFill>
                <a:latin typeface="Calibri"/>
                <a:ea typeface="Calibri"/>
                <a:cs typeface="Calibri"/>
                <a:sym typeface="Calibri"/>
              </a:rPr>
              <a:t>Envoyé 75 jours calendrier après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6" name="Image 5"/>
          <p:cNvPicPr>
            <a:picLocks noChangeAspect="1"/>
          </p:cNvPicPr>
          <p:nvPr/>
        </p:nvPicPr>
        <p:blipFill>
          <a:blip r:embed="rId2"/>
          <a:stretch>
            <a:fillRect/>
          </a:stretch>
        </p:blipFill>
        <p:spPr>
          <a:xfrm>
            <a:off x="1385229" y="2180071"/>
            <a:ext cx="6371108" cy="4358841"/>
          </a:xfrm>
          <a:prstGeom prst="rect">
            <a:avLst/>
          </a:prstGeom>
          <a:ln>
            <a:solidFill>
              <a:schemeClr val="tx1"/>
            </a:solidFill>
          </a:ln>
        </p:spPr>
      </p:pic>
    </p:spTree>
    <p:extLst>
      <p:ext uri="{BB962C8B-B14F-4D97-AF65-F5344CB8AC3E}">
        <p14:creationId xmlns:p14="http://schemas.microsoft.com/office/powerpoint/2010/main" val="155521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09"/>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normAutofit fontScale="92500" lnSpcReduction="10000"/>
          </a:bodyPr>
          <a:lstStyle/>
          <a:p>
            <a:pPr marL="0" indent="0">
              <a:buNone/>
            </a:pPr>
            <a:r>
              <a:rPr lang="fr-BE" dirty="0"/>
              <a:t>A propos des rappels :</a:t>
            </a:r>
          </a:p>
          <a:p>
            <a:pPr marL="0" indent="0">
              <a:buNone/>
            </a:pPr>
            <a:endParaRPr lang="fr-BE" dirty="0"/>
          </a:p>
          <a:p>
            <a:pPr>
              <a:buSzPct val="100000"/>
            </a:pPr>
            <a:r>
              <a:rPr lang="fr-BE" dirty="0"/>
              <a:t>Tous les rappels sont envoyés par mails.</a:t>
            </a:r>
          </a:p>
          <a:p>
            <a:pPr>
              <a:buSzPct val="100000"/>
              <a:buFont typeface="Wingdings" panose="05000000000000000000" pitchFamily="2" charset="2"/>
              <a:buChar char="§"/>
            </a:pPr>
            <a:endParaRPr lang="fr-BE" dirty="0"/>
          </a:p>
          <a:p>
            <a:pPr>
              <a:buSzPct val="100000"/>
            </a:pPr>
            <a:r>
              <a:rPr lang="fr-FR" dirty="0"/>
              <a:t>Le rappel J+75 est envoyé par email + impression du courrier à la DG qui le transmet au directeur de la bibliothèque concernée. Sur base du courrier, la facture est établie par la secrétaire exécutive. L’ouvrage devient </a:t>
            </a:r>
            <a:r>
              <a:rPr lang="fr-FR" dirty="0" err="1"/>
              <a:t>Lost</a:t>
            </a:r>
            <a:r>
              <a:rPr lang="fr-FR" dirty="0"/>
              <a:t>.</a:t>
            </a:r>
          </a:p>
          <a:p>
            <a:pPr>
              <a:buSzPct val="100000"/>
              <a:buFont typeface="Wingdings" panose="05000000000000000000" pitchFamily="2" charset="2"/>
              <a:buChar char="§"/>
            </a:pPr>
            <a:endParaRPr lang="fr-BE" dirty="0"/>
          </a:p>
          <a:p>
            <a:pPr>
              <a:buSzPct val="100000"/>
            </a:pPr>
            <a:r>
              <a:rPr lang="fr-BE" dirty="0"/>
              <a:t>Le montant des frais de remplacement est de 30€ par défaut mais il est possible d’encoder le prix réel du document.</a:t>
            </a:r>
          </a:p>
          <a:p>
            <a:pPr>
              <a:buSzPct val="100000"/>
              <a:buFont typeface="Wingdings" panose="05000000000000000000" pitchFamily="2" charset="2"/>
              <a:buChar char="§"/>
            </a:pPr>
            <a:endParaRPr lang="fr-BE" dirty="0"/>
          </a:p>
          <a:p>
            <a:pPr>
              <a:buSzPct val="100000"/>
            </a:pPr>
            <a:r>
              <a:rPr lang="fr-BE" dirty="0"/>
              <a:t>Pour les </a:t>
            </a:r>
            <a:r>
              <a:rPr lang="fr-FR" dirty="0"/>
              <a:t>lecteurs U et C (personnel </a:t>
            </a:r>
            <a:r>
              <a:rPr lang="fr-FR" dirty="0" err="1"/>
              <a:t>ULiège</a:t>
            </a:r>
            <a:r>
              <a:rPr lang="fr-FR" dirty="0"/>
              <a:t>/CHU) : </a:t>
            </a:r>
            <a:r>
              <a:rPr lang="fr-BE" dirty="0">
                <a:solidFill>
                  <a:schemeClr val="dk1"/>
                </a:solidFill>
                <a:ea typeface="Calibri"/>
                <a:cs typeface="Calibri"/>
                <a:sym typeface="Calibri"/>
              </a:rPr>
              <a:t>pas de blocage du compte lecteur pour un livre </a:t>
            </a:r>
            <a:r>
              <a:rPr lang="fr-BE" i="1" dirty="0" err="1">
                <a:solidFill>
                  <a:schemeClr val="dk1"/>
                </a:solidFill>
                <a:ea typeface="Calibri"/>
                <a:cs typeface="Calibri"/>
                <a:sym typeface="Calibri"/>
              </a:rPr>
              <a:t>Lost</a:t>
            </a:r>
            <a:r>
              <a:rPr lang="fr-BE" dirty="0">
                <a:solidFill>
                  <a:schemeClr val="dk1"/>
                </a:solidFill>
                <a:ea typeface="Calibri"/>
                <a:cs typeface="Calibri"/>
                <a:sym typeface="Calibri"/>
              </a:rPr>
              <a:t> ou une amende &gt; 25€ </a:t>
            </a:r>
            <a:r>
              <a:rPr lang="fr-BE" b="1" dirty="0">
                <a:solidFill>
                  <a:schemeClr val="dk1"/>
                </a:solidFill>
                <a:ea typeface="Calibri"/>
                <a:cs typeface="Calibri"/>
                <a:sym typeface="Calibri"/>
              </a:rPr>
              <a:t>MAIS</a:t>
            </a:r>
            <a:r>
              <a:rPr lang="fr-BE" dirty="0">
                <a:solidFill>
                  <a:schemeClr val="dk1"/>
                </a:solidFill>
                <a:ea typeface="Calibri"/>
                <a:cs typeface="Calibri"/>
                <a:sym typeface="Calibri"/>
              </a:rPr>
              <a:t> envoi d’un courrier au responsable hiérarchique donnant un délai supplémentaire au lecteur pour se mettre en ordre.</a:t>
            </a:r>
          </a:p>
          <a:p>
            <a:endParaRPr lang="fr-BE" dirty="0"/>
          </a:p>
          <a:p>
            <a:endParaRPr lang="fr-BE"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643054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Notions fondamentales</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0" u="none" strike="noStrike" kern="0" cap="none" spc="0" normalizeH="0" baseline="0" noProof="0" dirty="0">
                <a:ln>
                  <a:noFill/>
                </a:ln>
                <a:solidFill>
                  <a:srgbClr val="00707F"/>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Retours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1" u="none" strike="noStrike" kern="0" cap="none" spc="0" normalizeH="0" baseline="0" noProof="0" dirty="0" err="1">
                <a:ln>
                  <a:noFill/>
                </a:ln>
                <a:solidFill>
                  <a:srgbClr val="FFFFFF">
                    <a:lumMod val="65000"/>
                  </a:srgbClr>
                </a:solidFill>
                <a:effectLst/>
                <a:uLnTx/>
                <a:uFillTx/>
                <a:latin typeface="Calibri"/>
                <a:cs typeface="Calibri"/>
                <a:sym typeface="Calibri"/>
              </a:rPr>
              <a:t>Requests</a:t>
            </a:r>
            <a:endParaRPr kumimoji="0" lang="fr-FR" sz="2800" b="0" i="1" u="none" strike="noStrike" kern="0" cap="none" spc="0" normalizeH="0" baseline="0" noProof="0" dirty="0">
              <a:ln>
                <a:noFill/>
              </a:ln>
              <a:solidFill>
                <a:srgbClr val="5FA4B0"/>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0546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1"/>
          <p:cNvSpPr txBox="1"/>
          <p:nvPr/>
        </p:nvSpPr>
        <p:spPr>
          <a:xfrm>
            <a:off x="457200" y="52911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(1)</a:t>
            </a:r>
            <a:endParaRPr sz="1800" b="0" i="0" u="none" strike="noStrike" cap="none">
              <a:solidFill>
                <a:srgbClr val="00707F"/>
              </a:solidFill>
              <a:latin typeface="Calibri"/>
              <a:ea typeface="Calibri"/>
              <a:cs typeface="Calibri"/>
              <a:sym typeface="Calibri"/>
            </a:endParaRPr>
          </a:p>
        </p:txBody>
      </p:sp>
      <p:sp>
        <p:nvSpPr>
          <p:cNvPr id="537" name="Google Shape;537;p21"/>
          <p:cNvSpPr txBox="1"/>
          <p:nvPr/>
        </p:nvSpPr>
        <p:spPr>
          <a:xfrm>
            <a:off x="4313771" y="3308599"/>
            <a:ext cx="46283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1" u="none" strike="noStrike" cap="none">
                <a:solidFill>
                  <a:schemeClr val="dk1"/>
                </a:solidFill>
                <a:latin typeface="Calibri"/>
                <a:ea typeface="Calibri"/>
                <a:cs typeface="Calibri"/>
                <a:sym typeface="Calibri"/>
              </a:rPr>
              <a:t>Fulfillment &gt; Manage Patron Services</a:t>
            </a:r>
            <a:endParaRPr sz="1800" b="0" i="0" u="none" strike="noStrike" cap="none">
              <a:solidFill>
                <a:schemeClr val="dk1"/>
              </a:solidFill>
              <a:latin typeface="Calibri"/>
              <a:ea typeface="Calibri"/>
              <a:cs typeface="Calibri"/>
              <a:sym typeface="Calibri"/>
            </a:endParaRPr>
          </a:p>
        </p:txBody>
      </p:sp>
      <p:sp>
        <p:nvSpPr>
          <p:cNvPr id="538" name="Google Shape;538;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37</a:t>
            </a:fld>
            <a:endParaRPr/>
          </a:p>
        </p:txBody>
      </p:sp>
      <p:pic>
        <p:nvPicPr>
          <p:cNvPr id="539" name="Google Shape;539;p21"/>
          <p:cNvPicPr preferRelativeResize="0"/>
          <p:nvPr/>
        </p:nvPicPr>
        <p:blipFill rotWithShape="1">
          <a:blip r:embed="rId3">
            <a:alphaModFix/>
          </a:blip>
          <a:srcRect/>
          <a:stretch/>
        </p:blipFill>
        <p:spPr>
          <a:xfrm>
            <a:off x="929470" y="1632916"/>
            <a:ext cx="2855699" cy="4090030"/>
          </a:xfrm>
          <a:prstGeom prst="rect">
            <a:avLst/>
          </a:prstGeom>
          <a:noFill/>
          <a:ln w="9525" cap="flat" cmpd="sng">
            <a:solidFill>
              <a:schemeClr val="dk1"/>
            </a:solidFill>
            <a:prstDash val="solid"/>
            <a:round/>
            <a:headEnd type="none" w="sm" len="sm"/>
            <a:tailEnd type="none" w="sm" len="sm"/>
          </a:ln>
        </p:spPr>
      </p:pic>
      <p:sp>
        <p:nvSpPr>
          <p:cNvPr id="540" name="Google Shape;540;p21"/>
          <p:cNvSpPr/>
          <p:nvPr/>
        </p:nvSpPr>
        <p:spPr>
          <a:xfrm>
            <a:off x="807274" y="3271592"/>
            <a:ext cx="960582" cy="44334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41" name="Google Shape;541;p21"/>
          <p:cNvSpPr/>
          <p:nvPr/>
        </p:nvSpPr>
        <p:spPr>
          <a:xfrm>
            <a:off x="1767856" y="1786819"/>
            <a:ext cx="1726800" cy="3810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2"/>
          <p:cNvSpPr txBox="1"/>
          <p:nvPr/>
        </p:nvSpPr>
        <p:spPr>
          <a:xfrm>
            <a:off x="457200" y="51963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(2)</a:t>
            </a:r>
            <a:endParaRPr sz="1800" b="0" i="0" u="none" strike="noStrike" cap="none">
              <a:solidFill>
                <a:srgbClr val="00707F"/>
              </a:solidFill>
              <a:latin typeface="Calibri"/>
              <a:ea typeface="Calibri"/>
              <a:cs typeface="Calibri"/>
              <a:sym typeface="Calibri"/>
            </a:endParaRPr>
          </a:p>
        </p:txBody>
      </p:sp>
      <p:sp>
        <p:nvSpPr>
          <p:cNvPr id="548" name="Google Shape;548;p22"/>
          <p:cNvSpPr txBox="1"/>
          <p:nvPr/>
        </p:nvSpPr>
        <p:spPr>
          <a:xfrm>
            <a:off x="461819" y="3997404"/>
            <a:ext cx="822498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Trois possibilités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Prénom et nom de famille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Identifiant lecteur (ULiège , CHU ou extérieur)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Scanner la carte du lecteur</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1800" b="0" i="0" u="sng" strike="noStrike" cap="none">
                <a:solidFill>
                  <a:schemeClr val="dk1"/>
                </a:solidFill>
                <a:latin typeface="Calibri"/>
                <a:ea typeface="Calibri"/>
                <a:cs typeface="Calibri"/>
                <a:sym typeface="Calibri"/>
              </a:rPr>
              <a:t>Remarque</a:t>
            </a:r>
            <a:r>
              <a:rPr lang="fr-FR" sz="1800" b="0" i="0" u="none" strike="noStrike" cap="none">
                <a:solidFill>
                  <a:schemeClr val="dk1"/>
                </a:solidFill>
                <a:latin typeface="Calibri"/>
                <a:ea typeface="Calibri"/>
                <a:cs typeface="Calibri"/>
                <a:sym typeface="Calibri"/>
              </a:rPr>
              <a:t> : Le bouton       permet de retrouver les dernières fiches des usagers consultées pendant la session. </a:t>
            </a:r>
            <a:endParaRPr sz="1800" b="0" i="0" u="none" strike="noStrike" cap="none">
              <a:solidFill>
                <a:schemeClr val="dk1"/>
              </a:solidFill>
              <a:latin typeface="Calibri"/>
              <a:ea typeface="Calibri"/>
              <a:cs typeface="Calibri"/>
              <a:sym typeface="Calibri"/>
            </a:endParaRPr>
          </a:p>
        </p:txBody>
      </p:sp>
      <p:sp>
        <p:nvSpPr>
          <p:cNvPr id="549" name="Google Shape;54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38</a:t>
            </a:fld>
            <a:endParaRPr/>
          </a:p>
        </p:txBody>
      </p:sp>
      <p:pic>
        <p:nvPicPr>
          <p:cNvPr id="553" name="Google Shape;553;p22"/>
          <p:cNvPicPr preferRelativeResize="0"/>
          <p:nvPr/>
        </p:nvPicPr>
        <p:blipFill rotWithShape="1">
          <a:blip r:embed="rId3">
            <a:alphaModFix/>
          </a:blip>
          <a:srcRect/>
          <a:stretch/>
        </p:blipFill>
        <p:spPr>
          <a:xfrm>
            <a:off x="2694970" y="5680530"/>
            <a:ext cx="238158" cy="285790"/>
          </a:xfrm>
          <a:prstGeom prst="rect">
            <a:avLst/>
          </a:prstGeom>
          <a:noFill/>
          <a:ln w="9525" cap="flat" cmpd="sng">
            <a:solidFill>
              <a:schemeClr val="dk1"/>
            </a:solidFill>
            <a:prstDash val="solid"/>
            <a:round/>
            <a:headEnd type="none" w="sm" len="sm"/>
            <a:tailEnd type="none" w="sm" len="sm"/>
          </a:ln>
        </p:spPr>
      </p:pic>
      <p:pic>
        <p:nvPicPr>
          <p:cNvPr id="3" name="Image 2">
            <a:extLst>
              <a:ext uri="{FF2B5EF4-FFF2-40B4-BE49-F238E27FC236}">
                <a16:creationId xmlns:a16="http://schemas.microsoft.com/office/drawing/2014/main" id="{BCEF6667-E153-4A8F-BD27-B3589E0DF833}"/>
              </a:ext>
            </a:extLst>
          </p:cNvPr>
          <p:cNvPicPr>
            <a:picLocks noChangeAspect="1"/>
          </p:cNvPicPr>
          <p:nvPr/>
        </p:nvPicPr>
        <p:blipFill>
          <a:blip r:embed="rId4"/>
          <a:stretch>
            <a:fillRect/>
          </a:stretch>
        </p:blipFill>
        <p:spPr>
          <a:xfrm>
            <a:off x="230909" y="1561950"/>
            <a:ext cx="8682181" cy="2308285"/>
          </a:xfrm>
          <a:prstGeom prst="rect">
            <a:avLst/>
          </a:prstGeom>
          <a:ln w="9525">
            <a:solidFill>
              <a:schemeClr val="tx1"/>
            </a:solidFill>
          </a:ln>
        </p:spPr>
      </p:pic>
      <p:sp>
        <p:nvSpPr>
          <p:cNvPr id="551" name="Google Shape;551;p22"/>
          <p:cNvSpPr/>
          <p:nvPr/>
        </p:nvSpPr>
        <p:spPr>
          <a:xfrm>
            <a:off x="328615" y="2570314"/>
            <a:ext cx="4243385" cy="50799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52" name="Google Shape;552;p22"/>
          <p:cNvSpPr/>
          <p:nvPr/>
        </p:nvSpPr>
        <p:spPr>
          <a:xfrm>
            <a:off x="5278580" y="2667751"/>
            <a:ext cx="460115" cy="3131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3"/>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(3)</a:t>
            </a:r>
            <a:endParaRPr sz="1800" b="0" i="0" u="none" strike="noStrike" cap="none">
              <a:solidFill>
                <a:srgbClr val="00707F"/>
              </a:solidFill>
              <a:latin typeface="Calibri"/>
              <a:ea typeface="Calibri"/>
              <a:cs typeface="Calibri"/>
              <a:sym typeface="Calibri"/>
            </a:endParaRPr>
          </a:p>
        </p:txBody>
      </p:sp>
      <p:sp>
        <p:nvSpPr>
          <p:cNvPr id="560" name="Google Shape;560;p23"/>
          <p:cNvSpPr txBox="1"/>
          <p:nvPr/>
        </p:nvSpPr>
        <p:spPr>
          <a:xfrm>
            <a:off x="474345" y="5671296"/>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Des blocages peuvent apparaître !</a:t>
            </a:r>
            <a:endParaRPr sz="1800" b="0" i="0" u="none" strike="noStrike" cap="none">
              <a:solidFill>
                <a:schemeClr val="dk1"/>
              </a:solidFill>
              <a:latin typeface="Calibri"/>
              <a:ea typeface="Calibri"/>
              <a:cs typeface="Calibri"/>
              <a:sym typeface="Calibri"/>
            </a:endParaRPr>
          </a:p>
        </p:txBody>
      </p:sp>
      <p:sp>
        <p:nvSpPr>
          <p:cNvPr id="561" name="Google Shape;56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39</a:t>
            </a:fld>
            <a:endParaRPr/>
          </a:p>
        </p:txBody>
      </p:sp>
      <p:pic>
        <p:nvPicPr>
          <p:cNvPr id="562" name="Google Shape;562;p23"/>
          <p:cNvPicPr preferRelativeResize="0"/>
          <p:nvPr/>
        </p:nvPicPr>
        <p:blipFill rotWithShape="1">
          <a:blip r:embed="rId3">
            <a:alphaModFix/>
          </a:blip>
          <a:srcRect/>
          <a:stretch/>
        </p:blipFill>
        <p:spPr>
          <a:xfrm>
            <a:off x="790575" y="1417639"/>
            <a:ext cx="6687463" cy="1996132"/>
          </a:xfrm>
          <a:prstGeom prst="rect">
            <a:avLst/>
          </a:prstGeom>
          <a:noFill/>
          <a:ln w="9525" cap="flat" cmpd="sng">
            <a:solidFill>
              <a:schemeClr val="dk1"/>
            </a:solidFill>
            <a:prstDash val="solid"/>
            <a:round/>
            <a:headEnd type="none" w="sm" len="sm"/>
            <a:tailEnd type="none" w="sm" len="sm"/>
          </a:ln>
        </p:spPr>
      </p:pic>
      <p:pic>
        <p:nvPicPr>
          <p:cNvPr id="563" name="Google Shape;563;p23"/>
          <p:cNvPicPr preferRelativeResize="0"/>
          <p:nvPr/>
        </p:nvPicPr>
        <p:blipFill rotWithShape="1">
          <a:blip r:embed="rId4">
            <a:alphaModFix/>
          </a:blip>
          <a:srcRect/>
          <a:stretch/>
        </p:blipFill>
        <p:spPr>
          <a:xfrm>
            <a:off x="790575" y="3513979"/>
            <a:ext cx="6687463" cy="200878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7" name="Image 6">
            <a:extLst>
              <a:ext uri="{FF2B5EF4-FFF2-40B4-BE49-F238E27FC236}">
                <a16:creationId xmlns:a16="http://schemas.microsoft.com/office/drawing/2014/main" id="{C71CBED4-E53E-4BD4-BE40-D35CF45BC153}"/>
              </a:ext>
            </a:extLst>
          </p:cNvPr>
          <p:cNvPicPr>
            <a:picLocks noChangeAspect="1"/>
          </p:cNvPicPr>
          <p:nvPr/>
        </p:nvPicPr>
        <p:blipFill>
          <a:blip r:embed="rId3"/>
          <a:stretch>
            <a:fillRect/>
          </a:stretch>
        </p:blipFill>
        <p:spPr>
          <a:xfrm>
            <a:off x="1003038" y="1523965"/>
            <a:ext cx="6420746" cy="3067478"/>
          </a:xfrm>
          <a:prstGeom prst="rect">
            <a:avLst/>
          </a:prstGeom>
          <a:ln w="9525">
            <a:solidFill>
              <a:schemeClr val="tx1"/>
            </a:solidFill>
          </a:ln>
        </p:spPr>
      </p:pic>
      <p:sp>
        <p:nvSpPr>
          <p:cNvPr id="224" name="Google Shape;224;p4"/>
          <p:cNvSpPr/>
          <p:nvPr/>
        </p:nvSpPr>
        <p:spPr>
          <a:xfrm>
            <a:off x="2333026" y="1299436"/>
            <a:ext cx="2021617" cy="82342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4"/>
          <p:cNvSpPr txBox="1"/>
          <p:nvPr/>
        </p:nvSpPr>
        <p:spPr>
          <a:xfrm>
            <a:off x="457200" y="53164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Localisation</a:t>
            </a:r>
            <a:endParaRPr sz="1400" b="0" i="0" u="none" strike="noStrike" cap="none">
              <a:solidFill>
                <a:srgbClr val="00707F"/>
              </a:solidFill>
              <a:latin typeface="Arial"/>
              <a:ea typeface="Arial"/>
              <a:cs typeface="Arial"/>
              <a:sym typeface="Arial"/>
            </a:endParaRPr>
          </a:p>
        </p:txBody>
      </p:sp>
      <p:sp>
        <p:nvSpPr>
          <p:cNvPr id="220" name="Google Shape;220;p4"/>
          <p:cNvSpPr txBox="1"/>
          <p:nvPr/>
        </p:nvSpPr>
        <p:spPr>
          <a:xfrm>
            <a:off x="461820" y="4830321"/>
            <a:ext cx="8229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Assurez-vous d’être localisé dans le bon bureau de prêt (</a:t>
            </a:r>
            <a:r>
              <a:rPr lang="fr-FR" sz="1800" b="0" i="1" u="none" strike="noStrike" cap="none">
                <a:solidFill>
                  <a:schemeClr val="dk1"/>
                </a:solidFill>
                <a:latin typeface="Calibri"/>
                <a:ea typeface="Calibri"/>
                <a:cs typeface="Calibri"/>
                <a:sym typeface="Calibri"/>
              </a:rPr>
              <a:t>Circulation Desk</a:t>
            </a:r>
            <a:r>
              <a:rPr lang="fr-FR"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1" name="Google Shape;22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4</a:t>
            </a:fld>
            <a:endParaRPr/>
          </a:p>
        </p:txBody>
      </p:sp>
      <p:sp>
        <p:nvSpPr>
          <p:cNvPr id="2" name="Ellipse 1">
            <a:extLst>
              <a:ext uri="{FF2B5EF4-FFF2-40B4-BE49-F238E27FC236}">
                <a16:creationId xmlns:a16="http://schemas.microsoft.com/office/drawing/2014/main" id="{331EFB57-A673-9E98-12AD-74CFF92F1248}"/>
              </a:ext>
            </a:extLst>
          </p:cNvPr>
          <p:cNvSpPr/>
          <p:nvPr/>
        </p:nvSpPr>
        <p:spPr>
          <a:xfrm>
            <a:off x="3221665" y="3306726"/>
            <a:ext cx="329609" cy="3668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4"/>
          <p:cNvSpPr txBox="1"/>
          <p:nvPr/>
        </p:nvSpPr>
        <p:spPr>
          <a:xfrm>
            <a:off x="457200" y="53684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a:t>
            </a:r>
            <a:endParaRPr sz="1800" b="0" i="0" u="none" strike="noStrike" cap="none">
              <a:solidFill>
                <a:srgbClr val="00707F"/>
              </a:solidFill>
              <a:latin typeface="Calibri"/>
              <a:ea typeface="Calibri"/>
              <a:cs typeface="Calibri"/>
              <a:sym typeface="Calibri"/>
            </a:endParaRPr>
          </a:p>
        </p:txBody>
      </p:sp>
      <p:sp>
        <p:nvSpPr>
          <p:cNvPr id="570" name="Google Shape;570;p24"/>
          <p:cNvSpPr txBox="1"/>
          <p:nvPr/>
        </p:nvSpPr>
        <p:spPr>
          <a:xfrm>
            <a:off x="461819" y="5160405"/>
            <a:ext cx="822498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Trois zones : </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Informations</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Notes</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Services</a:t>
            </a:r>
            <a:endParaRPr sz="1800" b="0" i="0" u="none" strike="noStrike" cap="none">
              <a:solidFill>
                <a:schemeClr val="dk1"/>
              </a:solidFill>
              <a:latin typeface="Calibri"/>
              <a:ea typeface="Calibri"/>
              <a:cs typeface="Calibri"/>
              <a:sym typeface="Calibri"/>
            </a:endParaRPr>
          </a:p>
        </p:txBody>
      </p:sp>
      <p:sp>
        <p:nvSpPr>
          <p:cNvPr id="571" name="Google Shape;571;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40</a:t>
            </a:fld>
            <a:endParaRPr/>
          </a:p>
        </p:txBody>
      </p:sp>
      <p:pic>
        <p:nvPicPr>
          <p:cNvPr id="3" name="Image 2">
            <a:extLst>
              <a:ext uri="{FF2B5EF4-FFF2-40B4-BE49-F238E27FC236}">
                <a16:creationId xmlns:a16="http://schemas.microsoft.com/office/drawing/2014/main" id="{EA8A30B4-4C03-4D3B-A4E7-8F2754F4DE17}"/>
              </a:ext>
            </a:extLst>
          </p:cNvPr>
          <p:cNvPicPr>
            <a:picLocks noChangeAspect="1"/>
          </p:cNvPicPr>
          <p:nvPr/>
        </p:nvPicPr>
        <p:blipFill>
          <a:blip r:embed="rId3"/>
          <a:stretch>
            <a:fillRect/>
          </a:stretch>
        </p:blipFill>
        <p:spPr>
          <a:xfrm>
            <a:off x="161647" y="1626084"/>
            <a:ext cx="8820705" cy="3244437"/>
          </a:xfrm>
          <a:prstGeom prst="rect">
            <a:avLst/>
          </a:prstGeom>
          <a:ln w="9525">
            <a:solidFill>
              <a:schemeClr val="tx1"/>
            </a:solidFill>
          </a:ln>
        </p:spPr>
      </p:pic>
      <p:sp>
        <p:nvSpPr>
          <p:cNvPr id="4" name="Rectangle 3">
            <a:extLst>
              <a:ext uri="{FF2B5EF4-FFF2-40B4-BE49-F238E27FC236}">
                <a16:creationId xmlns:a16="http://schemas.microsoft.com/office/drawing/2014/main" id="{B28FB32A-CCFC-44D8-89CD-2ED2BECF876E}"/>
              </a:ext>
            </a:extLst>
          </p:cNvPr>
          <p:cNvSpPr/>
          <p:nvPr/>
        </p:nvSpPr>
        <p:spPr>
          <a:xfrm>
            <a:off x="7911574" y="3666564"/>
            <a:ext cx="559042"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6" name="Google Shape;576;p24"/>
          <p:cNvSpPr/>
          <p:nvPr/>
        </p:nvSpPr>
        <p:spPr>
          <a:xfrm>
            <a:off x="7369543" y="1933861"/>
            <a:ext cx="500914" cy="39263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3" name="Google Shape;573;p24"/>
          <p:cNvSpPr/>
          <p:nvPr/>
        </p:nvSpPr>
        <p:spPr>
          <a:xfrm>
            <a:off x="7553067" y="3394131"/>
            <a:ext cx="1519602" cy="164435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055A7835-347B-497F-B269-EBC28B6C8289}"/>
              </a:ext>
            </a:extLst>
          </p:cNvPr>
          <p:cNvSpPr/>
          <p:nvPr/>
        </p:nvSpPr>
        <p:spPr>
          <a:xfrm>
            <a:off x="8063980" y="4371448"/>
            <a:ext cx="497775" cy="13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7" name="Google Shape;577;p24"/>
          <p:cNvSpPr txBox="1"/>
          <p:nvPr/>
        </p:nvSpPr>
        <p:spPr>
          <a:xfrm>
            <a:off x="7726354" y="3506704"/>
            <a:ext cx="2861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1</a:t>
            </a:r>
            <a:endParaRPr dirty="0">
              <a:solidFill>
                <a:srgbClr val="C00000"/>
              </a:solidFill>
            </a:endParaRPr>
          </a:p>
        </p:txBody>
      </p:sp>
      <p:sp>
        <p:nvSpPr>
          <p:cNvPr id="575" name="Google Shape;575;p24"/>
          <p:cNvSpPr/>
          <p:nvPr/>
        </p:nvSpPr>
        <p:spPr>
          <a:xfrm>
            <a:off x="7529979" y="2455302"/>
            <a:ext cx="1542690" cy="8235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8" name="Google Shape;578;p24"/>
          <p:cNvSpPr txBox="1"/>
          <p:nvPr/>
        </p:nvSpPr>
        <p:spPr>
          <a:xfrm>
            <a:off x="7728431" y="2770828"/>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2</a:t>
            </a:r>
            <a:endParaRPr dirty="0">
              <a:solidFill>
                <a:srgbClr val="C00000"/>
              </a:solidFill>
            </a:endParaRPr>
          </a:p>
        </p:txBody>
      </p:sp>
      <p:sp>
        <p:nvSpPr>
          <p:cNvPr id="574" name="Google Shape;574;p24"/>
          <p:cNvSpPr/>
          <p:nvPr/>
        </p:nvSpPr>
        <p:spPr>
          <a:xfrm>
            <a:off x="457200" y="2008094"/>
            <a:ext cx="6271019" cy="218738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9" name="Google Shape;579;p24"/>
          <p:cNvSpPr txBox="1"/>
          <p:nvPr/>
        </p:nvSpPr>
        <p:spPr>
          <a:xfrm>
            <a:off x="5044214" y="2666402"/>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3</a:t>
            </a:r>
            <a:endParaRPr dirty="0">
              <a:solidFill>
                <a:srgbClr val="C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5"/>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(1)</a:t>
            </a:r>
            <a:endParaRPr sz="1800" b="0" i="0" u="none" strike="noStrike" cap="none">
              <a:solidFill>
                <a:srgbClr val="00707F"/>
              </a:solidFill>
              <a:latin typeface="Calibri"/>
              <a:ea typeface="Calibri"/>
              <a:cs typeface="Calibri"/>
              <a:sym typeface="Calibri"/>
            </a:endParaRPr>
          </a:p>
        </p:txBody>
      </p:sp>
      <p:sp>
        <p:nvSpPr>
          <p:cNvPr id="586" name="Google Shape;586;p25"/>
          <p:cNvSpPr txBox="1"/>
          <p:nvPr/>
        </p:nvSpPr>
        <p:spPr>
          <a:xfrm>
            <a:off x="466439" y="546584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Cliquer sur l’identifiant du lecteur (Bxxxxxx ou Sxxxxxx ou Uxxxxxx ou Cxxxxxx)</a:t>
            </a:r>
            <a:endParaRPr sz="1800" b="0" i="0" u="none" strike="noStrike" cap="none">
              <a:solidFill>
                <a:schemeClr val="dk1"/>
              </a:solidFill>
              <a:latin typeface="Calibri"/>
              <a:ea typeface="Calibri"/>
              <a:cs typeface="Calibri"/>
              <a:sym typeface="Calibri"/>
            </a:endParaRPr>
          </a:p>
        </p:txBody>
      </p:sp>
      <p:sp>
        <p:nvSpPr>
          <p:cNvPr id="587" name="Google Shape;58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41</a:t>
            </a:fld>
            <a:endParaRPr/>
          </a:p>
        </p:txBody>
      </p:sp>
      <p:pic>
        <p:nvPicPr>
          <p:cNvPr id="588" name="Google Shape;588;p25"/>
          <p:cNvPicPr preferRelativeResize="0"/>
          <p:nvPr/>
        </p:nvPicPr>
        <p:blipFill rotWithShape="1">
          <a:blip r:embed="rId3">
            <a:alphaModFix/>
          </a:blip>
          <a:srcRect/>
          <a:stretch/>
        </p:blipFill>
        <p:spPr>
          <a:xfrm>
            <a:off x="3203759" y="1564772"/>
            <a:ext cx="2736481" cy="3379896"/>
          </a:xfrm>
          <a:prstGeom prst="rect">
            <a:avLst/>
          </a:prstGeom>
          <a:noFill/>
          <a:ln w="9525" cap="flat" cmpd="sng">
            <a:solidFill>
              <a:schemeClr val="dk1"/>
            </a:solidFill>
            <a:prstDash val="solid"/>
            <a:round/>
            <a:headEnd type="none" w="sm" len="sm"/>
            <a:tailEnd type="none" w="sm" len="sm"/>
          </a:ln>
        </p:spPr>
      </p:pic>
      <p:sp>
        <p:nvSpPr>
          <p:cNvPr id="589" name="Google Shape;589;p25"/>
          <p:cNvSpPr/>
          <p:nvPr/>
        </p:nvSpPr>
        <p:spPr>
          <a:xfrm>
            <a:off x="3203759" y="3578880"/>
            <a:ext cx="1170728" cy="5284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6"/>
          <p:cNvSpPr txBox="1"/>
          <p:nvPr/>
        </p:nvSpPr>
        <p:spPr>
          <a:xfrm>
            <a:off x="457200" y="530277"/>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(2)</a:t>
            </a:r>
            <a:endParaRPr sz="1800" b="0" i="0" u="none" strike="noStrike" cap="none">
              <a:solidFill>
                <a:srgbClr val="00707F"/>
              </a:solidFill>
              <a:latin typeface="Calibri"/>
              <a:ea typeface="Calibri"/>
              <a:cs typeface="Calibri"/>
              <a:sym typeface="Calibri"/>
            </a:endParaRPr>
          </a:p>
        </p:txBody>
      </p:sp>
      <p:sp>
        <p:nvSpPr>
          <p:cNvPr id="596" name="Google Shape;596;p26"/>
          <p:cNvSpPr txBox="1"/>
          <p:nvPr/>
        </p:nvSpPr>
        <p:spPr>
          <a:xfrm>
            <a:off x="461820" y="4827679"/>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10 onglets disponibles</a:t>
            </a:r>
            <a:endParaRPr sz="1800" b="0" i="0" u="none" strike="noStrike" cap="none">
              <a:solidFill>
                <a:schemeClr val="dk1"/>
              </a:solidFill>
              <a:latin typeface="Calibri"/>
              <a:ea typeface="Calibri"/>
              <a:cs typeface="Calibri"/>
              <a:sym typeface="Calibri"/>
            </a:endParaRPr>
          </a:p>
        </p:txBody>
      </p:sp>
      <p:sp>
        <p:nvSpPr>
          <p:cNvPr id="597" name="Google Shape;59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42</a:t>
            </a:fld>
            <a:endParaRPr/>
          </a:p>
        </p:txBody>
      </p:sp>
      <p:pic>
        <p:nvPicPr>
          <p:cNvPr id="3" name="Image 2">
            <a:extLst>
              <a:ext uri="{FF2B5EF4-FFF2-40B4-BE49-F238E27FC236}">
                <a16:creationId xmlns:a16="http://schemas.microsoft.com/office/drawing/2014/main" id="{41D7F46C-7847-EB72-12E4-3978E8102088}"/>
              </a:ext>
            </a:extLst>
          </p:cNvPr>
          <p:cNvPicPr>
            <a:picLocks noChangeAspect="1"/>
          </p:cNvPicPr>
          <p:nvPr/>
        </p:nvPicPr>
        <p:blipFill>
          <a:blip r:embed="rId3"/>
          <a:stretch>
            <a:fillRect/>
          </a:stretch>
        </p:blipFill>
        <p:spPr>
          <a:xfrm>
            <a:off x="366823" y="2025361"/>
            <a:ext cx="8410353" cy="1698873"/>
          </a:xfrm>
          <a:prstGeom prst="rect">
            <a:avLst/>
          </a:prstGeom>
          <a:ln>
            <a:solidFill>
              <a:schemeClr val="tx1"/>
            </a:solidFill>
          </a:ln>
        </p:spPr>
      </p:pic>
      <p:sp>
        <p:nvSpPr>
          <p:cNvPr id="4" name="Rectangle : coins arrondis 3">
            <a:extLst>
              <a:ext uri="{FF2B5EF4-FFF2-40B4-BE49-F238E27FC236}">
                <a16:creationId xmlns:a16="http://schemas.microsoft.com/office/drawing/2014/main" id="{996E9090-F57F-14CA-0F92-8A7CA4BABD21}"/>
              </a:ext>
            </a:extLst>
          </p:cNvPr>
          <p:cNvSpPr/>
          <p:nvPr/>
        </p:nvSpPr>
        <p:spPr>
          <a:xfrm>
            <a:off x="377456" y="2264736"/>
            <a:ext cx="5130210" cy="32960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7"/>
          <p:cNvSpPr txBox="1"/>
          <p:nvPr/>
        </p:nvSpPr>
        <p:spPr>
          <a:xfrm>
            <a:off x="457200" y="525900"/>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Fiche du lecteur &gt; Zone 1 &gt; </a:t>
            </a:r>
            <a:r>
              <a:rPr lang="fr-FR" sz="3200" b="0" i="1" u="none" strike="noStrike" cap="none">
                <a:solidFill>
                  <a:srgbClr val="00707F"/>
                </a:solidFill>
                <a:latin typeface="Calibri"/>
                <a:ea typeface="Calibri"/>
                <a:cs typeface="Calibri"/>
                <a:sym typeface="Calibri"/>
              </a:rPr>
              <a:t>General information</a:t>
            </a:r>
            <a:endParaRPr sz="1800" b="0" i="0" u="none" strike="noStrike" cap="none">
              <a:solidFill>
                <a:srgbClr val="00707F"/>
              </a:solidFill>
              <a:latin typeface="Calibri"/>
              <a:ea typeface="Calibri"/>
              <a:cs typeface="Calibri"/>
              <a:sym typeface="Calibri"/>
            </a:endParaRPr>
          </a:p>
        </p:txBody>
      </p:sp>
      <p:sp>
        <p:nvSpPr>
          <p:cNvPr id="605" name="Google Shape;605;p27"/>
          <p:cNvSpPr txBox="1"/>
          <p:nvPr/>
        </p:nvSpPr>
        <p:spPr>
          <a:xfrm>
            <a:off x="457075" y="5456111"/>
            <a:ext cx="8225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Deux infos importantes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chemeClr val="dk1"/>
                </a:solidFill>
                <a:latin typeface="Calibri"/>
                <a:ea typeface="Calibri"/>
                <a:cs typeface="Calibri"/>
                <a:sym typeface="Calibri"/>
              </a:rPr>
              <a:t>Expiration date </a:t>
            </a:r>
            <a:r>
              <a:rPr lang="fr-FR" sz="1800" b="0" i="0" u="none" strike="noStrike" cap="none">
                <a:solidFill>
                  <a:schemeClr val="dk1"/>
                </a:solidFill>
                <a:latin typeface="Calibri"/>
                <a:ea typeface="Calibri"/>
                <a:cs typeface="Calibri"/>
                <a:sym typeface="Calibri"/>
              </a:rPr>
              <a:t>: date à laquelle le compte lecteur expire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chemeClr val="dk1"/>
                </a:solidFill>
                <a:latin typeface="Calibri"/>
                <a:ea typeface="Calibri"/>
                <a:cs typeface="Calibri"/>
                <a:sym typeface="Calibri"/>
              </a:rPr>
              <a:t>Purge date </a:t>
            </a:r>
            <a:r>
              <a:rPr lang="fr-FR" sz="1800" b="0" i="0" u="none" strike="noStrike" cap="none">
                <a:solidFill>
                  <a:schemeClr val="dk1"/>
                </a:solidFill>
                <a:latin typeface="Calibri"/>
                <a:ea typeface="Calibri"/>
                <a:cs typeface="Calibri"/>
                <a:sym typeface="Calibri"/>
              </a:rPr>
              <a:t>: date à laquelle le compte lecteur peut être effacé du système</a:t>
            </a:r>
            <a:endParaRPr sz="1800" b="0" i="0" u="none" strike="noStrike" cap="none">
              <a:solidFill>
                <a:schemeClr val="dk1"/>
              </a:solidFill>
              <a:latin typeface="Calibri"/>
              <a:ea typeface="Calibri"/>
              <a:cs typeface="Calibri"/>
              <a:sym typeface="Calibri"/>
            </a:endParaRPr>
          </a:p>
        </p:txBody>
      </p:sp>
      <p:sp>
        <p:nvSpPr>
          <p:cNvPr id="606" name="Google Shape;60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43</a:t>
            </a:fld>
            <a:endParaRPr/>
          </a:p>
        </p:txBody>
      </p:sp>
      <p:pic>
        <p:nvPicPr>
          <p:cNvPr id="607" name="Google Shape;607;p27"/>
          <p:cNvPicPr preferRelativeResize="0"/>
          <p:nvPr/>
        </p:nvPicPr>
        <p:blipFill rotWithShape="1">
          <a:blip r:embed="rId3">
            <a:alphaModFix/>
          </a:blip>
          <a:srcRect/>
          <a:stretch/>
        </p:blipFill>
        <p:spPr>
          <a:xfrm>
            <a:off x="457075" y="1230186"/>
            <a:ext cx="8268451" cy="4166100"/>
          </a:xfrm>
          <a:prstGeom prst="rect">
            <a:avLst/>
          </a:prstGeom>
          <a:noFill/>
          <a:ln w="9525" cap="flat" cmpd="sng">
            <a:solidFill>
              <a:schemeClr val="dk1"/>
            </a:solidFill>
            <a:prstDash val="solid"/>
            <a:round/>
            <a:headEnd type="none" w="sm" len="sm"/>
            <a:tailEnd type="none" w="sm" len="sm"/>
          </a:ln>
        </p:spPr>
      </p:pic>
      <p:sp>
        <p:nvSpPr>
          <p:cNvPr id="608" name="Google Shape;608;p27"/>
          <p:cNvSpPr/>
          <p:nvPr/>
        </p:nvSpPr>
        <p:spPr>
          <a:xfrm>
            <a:off x="502022" y="1525813"/>
            <a:ext cx="10542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9" name="Google Shape;609;p27"/>
          <p:cNvSpPr/>
          <p:nvPr/>
        </p:nvSpPr>
        <p:spPr>
          <a:xfrm>
            <a:off x="4633586" y="4112577"/>
            <a:ext cx="9150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0" name="Google Shape;610;p27"/>
          <p:cNvSpPr/>
          <p:nvPr/>
        </p:nvSpPr>
        <p:spPr>
          <a:xfrm>
            <a:off x="892479" y="4351734"/>
            <a:ext cx="8031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8"/>
          <p:cNvSpPr txBox="1"/>
          <p:nvPr/>
        </p:nvSpPr>
        <p:spPr>
          <a:xfrm>
            <a:off x="457200" y="53640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User roles</a:t>
            </a:r>
            <a:endParaRPr sz="3600" b="0" i="1" u="none" strike="noStrike" cap="none">
              <a:solidFill>
                <a:srgbClr val="00707F"/>
              </a:solidFill>
              <a:latin typeface="Calibri"/>
              <a:ea typeface="Calibri"/>
              <a:cs typeface="Calibri"/>
              <a:sym typeface="Calibri"/>
            </a:endParaRPr>
          </a:p>
        </p:txBody>
      </p:sp>
      <p:sp>
        <p:nvSpPr>
          <p:cNvPr id="617" name="Google Shape;617;p28"/>
          <p:cNvSpPr txBox="1"/>
          <p:nvPr/>
        </p:nvSpPr>
        <p:spPr>
          <a:xfrm>
            <a:off x="568290" y="4060325"/>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Uniquement pour visualisation. Tous les lecteurs ont au moins le rôle </a:t>
            </a:r>
            <a:r>
              <a:rPr lang="fr-FR" sz="1800" b="0" i="1" u="none" strike="noStrike" cap="none">
                <a:solidFill>
                  <a:schemeClr val="dk1"/>
                </a:solidFill>
                <a:latin typeface="Calibri"/>
                <a:ea typeface="Calibri"/>
                <a:cs typeface="Calibri"/>
                <a:sym typeface="Calibri"/>
              </a:rPr>
              <a:t>Patron.</a:t>
            </a:r>
            <a:endParaRPr sz="1800" b="0" i="0" u="none" strike="noStrike" cap="none">
              <a:solidFill>
                <a:schemeClr val="dk1"/>
              </a:solidFill>
              <a:latin typeface="Calibri"/>
              <a:ea typeface="Calibri"/>
              <a:cs typeface="Calibri"/>
              <a:sym typeface="Calibri"/>
            </a:endParaRPr>
          </a:p>
        </p:txBody>
      </p:sp>
      <p:sp>
        <p:nvSpPr>
          <p:cNvPr id="618" name="Google Shape;61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44</a:t>
            </a:fld>
            <a:endParaRPr/>
          </a:p>
        </p:txBody>
      </p:sp>
      <p:pic>
        <p:nvPicPr>
          <p:cNvPr id="3" name="Image 2">
            <a:extLst>
              <a:ext uri="{FF2B5EF4-FFF2-40B4-BE49-F238E27FC236}">
                <a16:creationId xmlns:a16="http://schemas.microsoft.com/office/drawing/2014/main" id="{2A189C80-7658-4692-8C6D-E7D872878FAE}"/>
              </a:ext>
            </a:extLst>
          </p:cNvPr>
          <p:cNvPicPr>
            <a:picLocks noChangeAspect="1"/>
          </p:cNvPicPr>
          <p:nvPr/>
        </p:nvPicPr>
        <p:blipFill>
          <a:blip r:embed="rId3"/>
          <a:stretch>
            <a:fillRect/>
          </a:stretch>
        </p:blipFill>
        <p:spPr>
          <a:xfrm>
            <a:off x="175364" y="1432126"/>
            <a:ext cx="8793271" cy="2129087"/>
          </a:xfrm>
          <a:prstGeom prst="rect">
            <a:avLst/>
          </a:prstGeom>
          <a:ln w="9525">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9"/>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Fiche du lecteur &gt; Zone 1 &gt; </a:t>
            </a:r>
            <a:r>
              <a:rPr lang="fr-FR" sz="3200" b="0" i="1" u="none" strike="noStrike" cap="none">
                <a:solidFill>
                  <a:srgbClr val="00707F"/>
                </a:solidFill>
                <a:latin typeface="Calibri"/>
                <a:ea typeface="Calibri"/>
                <a:cs typeface="Calibri"/>
                <a:sym typeface="Calibri"/>
              </a:rPr>
              <a:t>Contact information</a:t>
            </a:r>
            <a:endParaRPr sz="1800" b="0" i="0" u="none" strike="noStrike" cap="none">
              <a:solidFill>
                <a:srgbClr val="00707F"/>
              </a:solidFill>
              <a:latin typeface="Calibri"/>
              <a:ea typeface="Calibri"/>
              <a:cs typeface="Calibri"/>
              <a:sym typeface="Calibri"/>
            </a:endParaRPr>
          </a:p>
        </p:txBody>
      </p:sp>
      <p:sp>
        <p:nvSpPr>
          <p:cNvPr id="626" name="Google Shape;626;p29"/>
          <p:cNvSpPr txBox="1"/>
          <p:nvPr/>
        </p:nvSpPr>
        <p:spPr>
          <a:xfrm>
            <a:off x="487100" y="5796374"/>
            <a:ext cx="8225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Adresse(s), numéro(s) de téléphone et adresse(s) mail</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   </a:t>
            </a:r>
            <a:r>
              <a:rPr lang="fr-FR" sz="1800" b="0" i="0" u="none" strike="noStrike" cap="none" dirty="0">
                <a:solidFill>
                  <a:srgbClr val="C00000"/>
                </a:solidFill>
                <a:latin typeface="Calibri"/>
                <a:ea typeface="Calibri"/>
                <a:cs typeface="Calibri"/>
                <a:sym typeface="Calibri"/>
              </a:rPr>
              <a:t>Ces informations sont strictement à usage professionnel</a:t>
            </a:r>
            <a:endParaRPr sz="1800" b="0" i="0" u="none" strike="noStrike" cap="none" dirty="0">
              <a:solidFill>
                <a:srgbClr val="C00000"/>
              </a:solidFill>
              <a:latin typeface="Calibri"/>
              <a:ea typeface="Calibri"/>
              <a:cs typeface="Calibri"/>
              <a:sym typeface="Calibri"/>
            </a:endParaRPr>
          </a:p>
        </p:txBody>
      </p:sp>
      <p:sp>
        <p:nvSpPr>
          <p:cNvPr id="627" name="Google Shape;62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45</a:t>
            </a:fld>
            <a:endParaRPr/>
          </a:p>
        </p:txBody>
      </p:sp>
      <p:pic>
        <p:nvPicPr>
          <p:cNvPr id="628" name="Google Shape;628;p29"/>
          <p:cNvPicPr preferRelativeResize="0"/>
          <p:nvPr/>
        </p:nvPicPr>
        <p:blipFill rotWithShape="1">
          <a:blip r:embed="rId3">
            <a:alphaModFix/>
          </a:blip>
          <a:srcRect/>
          <a:stretch/>
        </p:blipFill>
        <p:spPr>
          <a:xfrm>
            <a:off x="457200" y="1432361"/>
            <a:ext cx="8113019" cy="4300781"/>
          </a:xfrm>
          <a:prstGeom prst="rect">
            <a:avLst/>
          </a:prstGeom>
          <a:noFill/>
          <a:ln w="9525" cap="flat" cmpd="sng">
            <a:solidFill>
              <a:schemeClr val="dk1"/>
            </a:solidFill>
            <a:prstDash val="solid"/>
            <a:round/>
            <a:headEnd type="none" w="sm" len="sm"/>
            <a:tailEnd type="none" w="sm" len="sm"/>
          </a:ln>
        </p:spPr>
      </p:pic>
      <p:sp>
        <p:nvSpPr>
          <p:cNvPr id="629" name="Google Shape;629;p29"/>
          <p:cNvSpPr/>
          <p:nvPr/>
        </p:nvSpPr>
        <p:spPr>
          <a:xfrm rot="10800000" flipH="1">
            <a:off x="1520552" y="1628383"/>
            <a:ext cx="1006764" cy="46623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630" name="Google Shape;630;p29"/>
          <p:cNvPicPr preferRelativeResize="0"/>
          <p:nvPr/>
        </p:nvPicPr>
        <p:blipFill rotWithShape="1">
          <a:blip r:embed="rId4">
            <a:alphaModFix/>
          </a:blip>
          <a:srcRect/>
          <a:stretch/>
        </p:blipFill>
        <p:spPr>
          <a:xfrm>
            <a:off x="576500" y="6237849"/>
            <a:ext cx="498300" cy="449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0"/>
          <p:cNvSpPr txBox="1"/>
          <p:nvPr/>
        </p:nvSpPr>
        <p:spPr>
          <a:xfrm>
            <a:off x="457200" y="53027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Identifiers</a:t>
            </a:r>
            <a:endParaRPr sz="3600" b="0" i="1" u="none" strike="noStrike" cap="none">
              <a:solidFill>
                <a:srgbClr val="00707F"/>
              </a:solidFill>
              <a:latin typeface="Calibri"/>
              <a:ea typeface="Calibri"/>
              <a:cs typeface="Calibri"/>
              <a:sym typeface="Calibri"/>
            </a:endParaRPr>
          </a:p>
        </p:txBody>
      </p:sp>
      <p:sp>
        <p:nvSpPr>
          <p:cNvPr id="637" name="Google Shape;637;p30"/>
          <p:cNvSpPr txBox="1"/>
          <p:nvPr/>
        </p:nvSpPr>
        <p:spPr>
          <a:xfrm>
            <a:off x="461819" y="507297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Identifiants internes, utiles seulement pour les administrateurs</a:t>
            </a:r>
            <a:endParaRPr sz="1800" b="0" i="0" u="none" strike="noStrike" cap="none">
              <a:solidFill>
                <a:schemeClr val="dk1"/>
              </a:solidFill>
              <a:latin typeface="Calibri"/>
              <a:ea typeface="Calibri"/>
              <a:cs typeface="Calibri"/>
              <a:sym typeface="Calibri"/>
            </a:endParaRPr>
          </a:p>
        </p:txBody>
      </p:sp>
      <p:sp>
        <p:nvSpPr>
          <p:cNvPr id="638" name="Google Shape;6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46</a:t>
            </a:fld>
            <a:endParaRPr/>
          </a:p>
        </p:txBody>
      </p:sp>
      <p:pic>
        <p:nvPicPr>
          <p:cNvPr id="639" name="Google Shape;639;p30"/>
          <p:cNvPicPr preferRelativeResize="0"/>
          <p:nvPr/>
        </p:nvPicPr>
        <p:blipFill rotWithShape="1">
          <a:blip r:embed="rId3">
            <a:alphaModFix/>
          </a:blip>
          <a:srcRect/>
          <a:stretch/>
        </p:blipFill>
        <p:spPr>
          <a:xfrm>
            <a:off x="230909" y="1982030"/>
            <a:ext cx="8682181" cy="2176898"/>
          </a:xfrm>
          <a:prstGeom prst="rect">
            <a:avLst/>
          </a:prstGeom>
          <a:noFill/>
          <a:ln w="9525" cap="flat" cmpd="sng">
            <a:solidFill>
              <a:schemeClr val="dk1"/>
            </a:solidFill>
            <a:prstDash val="solid"/>
            <a:round/>
            <a:headEnd type="none" w="sm" len="sm"/>
            <a:tailEnd type="none" w="sm" len="sm"/>
          </a:ln>
        </p:spPr>
      </p:pic>
      <p:sp>
        <p:nvSpPr>
          <p:cNvPr id="640" name="Google Shape;640;p30"/>
          <p:cNvSpPr/>
          <p:nvPr/>
        </p:nvSpPr>
        <p:spPr>
          <a:xfrm>
            <a:off x="2275245" y="2294460"/>
            <a:ext cx="1006764" cy="3471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1"/>
          <p:cNvSpPr txBox="1"/>
          <p:nvPr/>
        </p:nvSpPr>
        <p:spPr>
          <a:xfrm>
            <a:off x="457200" y="51839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Notes</a:t>
            </a:r>
            <a:endParaRPr sz="1800" b="0" i="0" u="none" strike="noStrike" cap="none">
              <a:solidFill>
                <a:srgbClr val="00707F"/>
              </a:solidFill>
              <a:latin typeface="Calibri"/>
              <a:ea typeface="Calibri"/>
              <a:cs typeface="Calibri"/>
              <a:sym typeface="Calibri"/>
            </a:endParaRPr>
          </a:p>
        </p:txBody>
      </p:sp>
      <p:sp>
        <p:nvSpPr>
          <p:cNvPr id="647" name="Google Shape;647;p31"/>
          <p:cNvSpPr txBox="1"/>
          <p:nvPr/>
        </p:nvSpPr>
        <p:spPr>
          <a:xfrm>
            <a:off x="457200" y="5457471"/>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Correspond au contenu de la zone 2 de la fiche du lecteur : </a:t>
            </a:r>
            <a:r>
              <a:rPr lang="fr-FR" sz="1800" b="0" i="1" u="none" strike="noStrike" cap="none">
                <a:solidFill>
                  <a:schemeClr val="dk1"/>
                </a:solidFill>
                <a:latin typeface="Calibri"/>
                <a:ea typeface="Calibri"/>
                <a:cs typeface="Calibri"/>
                <a:sym typeface="Calibri"/>
              </a:rPr>
              <a:t>Notes</a:t>
            </a:r>
            <a:r>
              <a:rPr lang="fr-FR"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48" name="Google Shape;648;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47</a:t>
            </a:fld>
            <a:endParaRPr/>
          </a:p>
        </p:txBody>
      </p:sp>
      <p:pic>
        <p:nvPicPr>
          <p:cNvPr id="649" name="Google Shape;649;p31"/>
          <p:cNvPicPr preferRelativeResize="0"/>
          <p:nvPr/>
        </p:nvPicPr>
        <p:blipFill rotWithShape="1">
          <a:blip r:embed="rId3">
            <a:alphaModFix/>
          </a:blip>
          <a:srcRect/>
          <a:stretch/>
        </p:blipFill>
        <p:spPr>
          <a:xfrm>
            <a:off x="231732" y="1854217"/>
            <a:ext cx="8455068" cy="2489225"/>
          </a:xfrm>
          <a:prstGeom prst="rect">
            <a:avLst/>
          </a:prstGeom>
          <a:noFill/>
          <a:ln w="9525" cap="flat" cmpd="sng">
            <a:solidFill>
              <a:schemeClr val="dk1"/>
            </a:solidFill>
            <a:prstDash val="solid"/>
            <a:round/>
            <a:headEnd type="none" w="sm" len="sm"/>
            <a:tailEnd type="none" w="sm" len="sm"/>
          </a:ln>
        </p:spPr>
      </p:pic>
      <p:sp>
        <p:nvSpPr>
          <p:cNvPr id="650" name="Google Shape;650;p31"/>
          <p:cNvSpPr/>
          <p:nvPr/>
        </p:nvSpPr>
        <p:spPr>
          <a:xfrm>
            <a:off x="2964872" y="2081530"/>
            <a:ext cx="711201" cy="45937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3"/>
          <p:cNvSpPr txBox="1"/>
          <p:nvPr/>
        </p:nvSpPr>
        <p:spPr>
          <a:xfrm>
            <a:off x="228599" y="530891"/>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Ajouter une note</a:t>
            </a:r>
            <a:endParaRPr sz="1800" b="0" i="0" u="none" strike="noStrike" cap="none">
              <a:solidFill>
                <a:srgbClr val="00707F"/>
              </a:solidFill>
              <a:latin typeface="Calibri"/>
              <a:ea typeface="Calibri"/>
              <a:cs typeface="Calibri"/>
              <a:sym typeface="Calibri"/>
            </a:endParaRPr>
          </a:p>
        </p:txBody>
      </p:sp>
      <p:sp>
        <p:nvSpPr>
          <p:cNvPr id="657" name="Google Shape;657;p73"/>
          <p:cNvSpPr txBox="1"/>
          <p:nvPr/>
        </p:nvSpPr>
        <p:spPr>
          <a:xfrm>
            <a:off x="487225" y="5502318"/>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l’onglet </a:t>
            </a:r>
            <a:r>
              <a:rPr lang="fr-FR" sz="1800" b="0" i="1" u="none" strike="noStrike" cap="none">
                <a:solidFill>
                  <a:schemeClr val="dk1"/>
                </a:solidFill>
                <a:latin typeface="Calibri"/>
                <a:ea typeface="Calibri"/>
                <a:cs typeface="Calibri"/>
                <a:sym typeface="Calibri"/>
              </a:rPr>
              <a:t>Notes</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Add Note</a:t>
            </a:r>
            <a:endParaRPr sz="1800" b="0" i="1" u="none" strike="noStrike" cap="none">
              <a:solidFill>
                <a:schemeClr val="dk1"/>
              </a:solidFill>
              <a:latin typeface="Calibri"/>
              <a:ea typeface="Calibri"/>
              <a:cs typeface="Calibri"/>
              <a:sym typeface="Calibri"/>
            </a:endParaRPr>
          </a:p>
        </p:txBody>
      </p:sp>
      <p:sp>
        <p:nvSpPr>
          <p:cNvPr id="658" name="Google Shape;65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48</a:t>
            </a:fld>
            <a:endParaRPr/>
          </a:p>
        </p:txBody>
      </p:sp>
      <p:pic>
        <p:nvPicPr>
          <p:cNvPr id="3" name="Image 2">
            <a:extLst>
              <a:ext uri="{FF2B5EF4-FFF2-40B4-BE49-F238E27FC236}">
                <a16:creationId xmlns:a16="http://schemas.microsoft.com/office/drawing/2014/main" id="{C1564AC7-4D09-4760-A73C-16C9EAD21885}"/>
              </a:ext>
            </a:extLst>
          </p:cNvPr>
          <p:cNvPicPr>
            <a:picLocks noChangeAspect="1"/>
          </p:cNvPicPr>
          <p:nvPr/>
        </p:nvPicPr>
        <p:blipFill>
          <a:blip r:embed="rId3"/>
          <a:stretch>
            <a:fillRect/>
          </a:stretch>
        </p:blipFill>
        <p:spPr>
          <a:xfrm>
            <a:off x="228599" y="1745431"/>
            <a:ext cx="8686801" cy="3135392"/>
          </a:xfrm>
          <a:prstGeom prst="rect">
            <a:avLst/>
          </a:prstGeom>
          <a:ln w="6350">
            <a:solidFill>
              <a:schemeClr val="tx1"/>
            </a:solidFill>
          </a:ln>
        </p:spPr>
      </p:pic>
      <p:sp>
        <p:nvSpPr>
          <p:cNvPr id="4" name="Ellipse 3">
            <a:extLst>
              <a:ext uri="{FF2B5EF4-FFF2-40B4-BE49-F238E27FC236}">
                <a16:creationId xmlns:a16="http://schemas.microsoft.com/office/drawing/2014/main" id="{28AE5E9A-729A-449A-B8B8-F793C7C6F0E5}"/>
              </a:ext>
            </a:extLst>
          </p:cNvPr>
          <p:cNvSpPr/>
          <p:nvPr/>
        </p:nvSpPr>
        <p:spPr>
          <a:xfrm>
            <a:off x="2393576" y="1981200"/>
            <a:ext cx="412378" cy="349624"/>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AC8DEB4B-6F7B-4DD7-AD28-6FB16858C96F}"/>
              </a:ext>
            </a:extLst>
          </p:cNvPr>
          <p:cNvSpPr/>
          <p:nvPr/>
        </p:nvSpPr>
        <p:spPr>
          <a:xfrm>
            <a:off x="7620000" y="2282282"/>
            <a:ext cx="609600" cy="349624"/>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 coins arrondis 5">
            <a:extLst>
              <a:ext uri="{FF2B5EF4-FFF2-40B4-BE49-F238E27FC236}">
                <a16:creationId xmlns:a16="http://schemas.microsoft.com/office/drawing/2014/main" id="{297855AB-7A7A-41D3-809B-E9EC69DA2EEE}"/>
              </a:ext>
            </a:extLst>
          </p:cNvPr>
          <p:cNvSpPr/>
          <p:nvPr/>
        </p:nvSpPr>
        <p:spPr>
          <a:xfrm>
            <a:off x="6553200" y="2832847"/>
            <a:ext cx="1568824" cy="478749"/>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F2C4C416-31CD-479E-A9BE-74879294C967}"/>
              </a:ext>
            </a:extLst>
          </p:cNvPr>
          <p:cNvSpPr/>
          <p:nvPr/>
        </p:nvSpPr>
        <p:spPr>
          <a:xfrm>
            <a:off x="6553200" y="4087906"/>
            <a:ext cx="1568824" cy="311106"/>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E1AC0871-B683-4A8E-96D3-981045C3DD86}"/>
              </a:ext>
            </a:extLst>
          </p:cNvPr>
          <p:cNvSpPr/>
          <p:nvPr/>
        </p:nvSpPr>
        <p:spPr>
          <a:xfrm>
            <a:off x="6553200" y="3408216"/>
            <a:ext cx="1568824" cy="311106"/>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a:extLst>
              <a:ext uri="{FF2B5EF4-FFF2-40B4-BE49-F238E27FC236}">
                <a16:creationId xmlns:a16="http://schemas.microsoft.com/office/drawing/2014/main" id="{9EE988C9-DE17-45B6-A639-A72CF7FFBCD3}"/>
              </a:ext>
            </a:extLst>
          </p:cNvPr>
          <p:cNvSpPr/>
          <p:nvPr/>
        </p:nvSpPr>
        <p:spPr>
          <a:xfrm>
            <a:off x="7010400" y="3749159"/>
            <a:ext cx="412378" cy="31110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4"/>
          <p:cNvSpPr txBox="1"/>
          <p:nvPr/>
        </p:nvSpPr>
        <p:spPr>
          <a:xfrm>
            <a:off x="457200" y="521769"/>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Modifier une note</a:t>
            </a:r>
            <a:endParaRPr sz="1800" b="0" i="0" u="none" strike="noStrike" cap="none">
              <a:solidFill>
                <a:srgbClr val="00707F"/>
              </a:solidFill>
              <a:latin typeface="Calibri"/>
              <a:ea typeface="Calibri"/>
              <a:cs typeface="Calibri"/>
              <a:sym typeface="Calibri"/>
            </a:endParaRPr>
          </a:p>
        </p:txBody>
      </p:sp>
      <p:sp>
        <p:nvSpPr>
          <p:cNvPr id="666" name="Google Shape;666;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49</a:t>
            </a:fld>
            <a:endParaRPr/>
          </a:p>
        </p:txBody>
      </p:sp>
      <p:pic>
        <p:nvPicPr>
          <p:cNvPr id="3" name="Image 2">
            <a:extLst>
              <a:ext uri="{FF2B5EF4-FFF2-40B4-BE49-F238E27FC236}">
                <a16:creationId xmlns:a16="http://schemas.microsoft.com/office/drawing/2014/main" id="{E78D60CD-42E4-4DA2-B76C-2B7AC5DB53E6}"/>
              </a:ext>
            </a:extLst>
          </p:cNvPr>
          <p:cNvPicPr>
            <a:picLocks noChangeAspect="1"/>
          </p:cNvPicPr>
          <p:nvPr/>
        </p:nvPicPr>
        <p:blipFill>
          <a:blip r:embed="rId3"/>
          <a:stretch>
            <a:fillRect/>
          </a:stretch>
        </p:blipFill>
        <p:spPr>
          <a:xfrm>
            <a:off x="192741" y="1525313"/>
            <a:ext cx="8758518" cy="2365136"/>
          </a:xfrm>
          <a:prstGeom prst="rect">
            <a:avLst/>
          </a:prstGeom>
          <a:ln w="9525">
            <a:solidFill>
              <a:schemeClr val="tx1"/>
            </a:solidFill>
          </a:ln>
        </p:spPr>
      </p:pic>
      <p:sp>
        <p:nvSpPr>
          <p:cNvPr id="5" name="Ellipse 4">
            <a:extLst>
              <a:ext uri="{FF2B5EF4-FFF2-40B4-BE49-F238E27FC236}">
                <a16:creationId xmlns:a16="http://schemas.microsoft.com/office/drawing/2014/main" id="{1EE6EA5E-7802-47BF-B172-6F02BA6F88FB}"/>
              </a:ext>
            </a:extLst>
          </p:cNvPr>
          <p:cNvSpPr/>
          <p:nvPr/>
        </p:nvSpPr>
        <p:spPr>
          <a:xfrm>
            <a:off x="2330823" y="1775012"/>
            <a:ext cx="475129" cy="3496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98BB765B-04C8-49F5-A2DB-BEA21B2CA27E}"/>
              </a:ext>
            </a:extLst>
          </p:cNvPr>
          <p:cNvSpPr/>
          <p:nvPr/>
        </p:nvSpPr>
        <p:spPr>
          <a:xfrm>
            <a:off x="8310282" y="2743200"/>
            <a:ext cx="475130" cy="3316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E27D8C4A-93A6-4B8E-B12F-F3AE81F4B347}"/>
              </a:ext>
            </a:extLst>
          </p:cNvPr>
          <p:cNvSpPr/>
          <p:nvPr/>
        </p:nvSpPr>
        <p:spPr>
          <a:xfrm>
            <a:off x="7844118" y="3012140"/>
            <a:ext cx="300317" cy="2465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DFA36F24-4B06-4613-B6A0-06CAF2FA631E}"/>
              </a:ext>
            </a:extLst>
          </p:cNvPr>
          <p:cNvPicPr>
            <a:picLocks noChangeAspect="1"/>
          </p:cNvPicPr>
          <p:nvPr/>
        </p:nvPicPr>
        <p:blipFill>
          <a:blip r:embed="rId4"/>
          <a:stretch>
            <a:fillRect/>
          </a:stretch>
        </p:blipFill>
        <p:spPr>
          <a:xfrm>
            <a:off x="192741" y="4274611"/>
            <a:ext cx="8888506" cy="1266184"/>
          </a:xfrm>
          <a:prstGeom prst="rect">
            <a:avLst/>
          </a:prstGeom>
          <a:ln w="9525">
            <a:solidFill>
              <a:schemeClr val="tx1"/>
            </a:solidFill>
          </a:ln>
        </p:spPr>
      </p:pic>
      <p:sp>
        <p:nvSpPr>
          <p:cNvPr id="14" name="Ellipse 13">
            <a:extLst>
              <a:ext uri="{FF2B5EF4-FFF2-40B4-BE49-F238E27FC236}">
                <a16:creationId xmlns:a16="http://schemas.microsoft.com/office/drawing/2014/main" id="{D4EABA3C-6711-45B2-8237-865E4836E532}"/>
              </a:ext>
            </a:extLst>
          </p:cNvPr>
          <p:cNvSpPr/>
          <p:nvPr/>
        </p:nvSpPr>
        <p:spPr>
          <a:xfrm>
            <a:off x="8462683" y="4177553"/>
            <a:ext cx="618564" cy="433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0733A939-2CA1-4B54-81A8-AE396E4013AF}"/>
              </a:ext>
            </a:extLst>
          </p:cNvPr>
          <p:cNvSpPr/>
          <p:nvPr/>
        </p:nvSpPr>
        <p:spPr>
          <a:xfrm>
            <a:off x="7319683" y="5074024"/>
            <a:ext cx="300317" cy="2586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2289F60C-84FA-457B-967B-2CC84C98874E}"/>
              </a:ext>
            </a:extLst>
          </p:cNvPr>
          <p:cNvSpPr/>
          <p:nvPr/>
        </p:nvSpPr>
        <p:spPr>
          <a:xfrm>
            <a:off x="5558119" y="5074024"/>
            <a:ext cx="300317" cy="2586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3484D4D5-BD1A-4F4C-A0CB-D2C07AD33280}"/>
              </a:ext>
            </a:extLst>
          </p:cNvPr>
          <p:cNvSpPr/>
          <p:nvPr/>
        </p:nvSpPr>
        <p:spPr>
          <a:xfrm>
            <a:off x="5708277" y="2837329"/>
            <a:ext cx="475130" cy="17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
          <p:cNvPicPr preferRelativeResize="0"/>
          <p:nvPr/>
        </p:nvPicPr>
        <p:blipFill rotWithShape="1">
          <a:blip r:embed="rId3">
            <a:alphaModFix/>
          </a:blip>
          <a:srcRect/>
          <a:stretch/>
        </p:blipFill>
        <p:spPr>
          <a:xfrm>
            <a:off x="1313639" y="1350931"/>
            <a:ext cx="6516722" cy="4156137"/>
          </a:xfrm>
          <a:prstGeom prst="rect">
            <a:avLst/>
          </a:prstGeom>
          <a:noFill/>
          <a:ln w="9525" cap="flat" cmpd="sng">
            <a:solidFill>
              <a:schemeClr val="dk1"/>
            </a:solidFill>
            <a:prstDash val="solid"/>
            <a:round/>
            <a:headEnd type="none" w="sm" len="sm"/>
            <a:tailEnd type="none" w="sm" len="sm"/>
          </a:ln>
        </p:spPr>
      </p:pic>
      <p:sp>
        <p:nvSpPr>
          <p:cNvPr id="231" name="Google Shape;231;p5"/>
          <p:cNvSpPr txBox="1"/>
          <p:nvPr/>
        </p:nvSpPr>
        <p:spPr>
          <a:xfrm>
            <a:off x="457200" y="53027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Menus</a:t>
            </a:r>
            <a:endParaRPr sz="1400" b="0" i="0" u="none" strike="noStrike" cap="none">
              <a:solidFill>
                <a:srgbClr val="00707F"/>
              </a:solidFill>
              <a:latin typeface="Arial"/>
              <a:ea typeface="Arial"/>
              <a:cs typeface="Arial"/>
              <a:sym typeface="Arial"/>
            </a:endParaRPr>
          </a:p>
        </p:txBody>
      </p:sp>
      <p:sp>
        <p:nvSpPr>
          <p:cNvPr id="232" name="Google Shape;232;p5"/>
          <p:cNvSpPr txBox="1"/>
          <p:nvPr/>
        </p:nvSpPr>
        <p:spPr>
          <a:xfrm>
            <a:off x="413275" y="5798145"/>
            <a:ext cx="822498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Différents menus dans la barre de gauche vous donnent accès à toutes les options auxquelles vous avez droit.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Le nombre de menus et les options dépendent des rôles qui vous </a:t>
            </a:r>
            <a:r>
              <a:rPr lang="fr-FR" sz="18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sont</a:t>
            </a:r>
            <a:r>
              <a:rPr lang="fr-FR" sz="1800" b="0" i="0" u="none" strike="noStrike" cap="none">
                <a:solidFill>
                  <a:schemeClr val="dk1"/>
                </a:solidFill>
                <a:latin typeface="Calibri"/>
                <a:ea typeface="Calibri"/>
                <a:cs typeface="Calibri"/>
                <a:sym typeface="Calibri"/>
              </a:rPr>
              <a:t> attribués. </a:t>
            </a:r>
            <a:endParaRPr sz="1400" b="0" i="0" u="none" strike="noStrike" cap="none">
              <a:solidFill>
                <a:srgbClr val="000000"/>
              </a:solidFill>
              <a:latin typeface="Arial"/>
              <a:ea typeface="Arial"/>
              <a:cs typeface="Arial"/>
              <a:sym typeface="Arial"/>
            </a:endParaRPr>
          </a:p>
        </p:txBody>
      </p:sp>
      <p:sp>
        <p:nvSpPr>
          <p:cNvPr id="233" name="Google Shape;233;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a:t>
            </a:fld>
            <a:endParaRPr/>
          </a:p>
        </p:txBody>
      </p:sp>
      <p:sp>
        <p:nvSpPr>
          <p:cNvPr id="234" name="Google Shape;234;p5"/>
          <p:cNvSpPr/>
          <p:nvPr/>
        </p:nvSpPr>
        <p:spPr>
          <a:xfrm>
            <a:off x="1006379" y="3627021"/>
            <a:ext cx="1429335" cy="6215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5"/>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Supprimer une note</a:t>
            </a:r>
            <a:endParaRPr sz="1800" b="0" i="0" u="none" strike="noStrike" cap="none">
              <a:solidFill>
                <a:srgbClr val="00707F"/>
              </a:solidFill>
              <a:latin typeface="Calibri"/>
              <a:ea typeface="Calibri"/>
              <a:cs typeface="Calibri"/>
              <a:sym typeface="Calibri"/>
            </a:endParaRPr>
          </a:p>
        </p:txBody>
      </p:sp>
      <p:sp>
        <p:nvSpPr>
          <p:cNvPr id="675" name="Google Shape;675;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50</a:t>
            </a:fld>
            <a:endParaRPr/>
          </a:p>
        </p:txBody>
      </p:sp>
      <p:sp>
        <p:nvSpPr>
          <p:cNvPr id="676" name="Google Shape;676;p75"/>
          <p:cNvSpPr txBox="1"/>
          <p:nvPr/>
        </p:nvSpPr>
        <p:spPr>
          <a:xfrm>
            <a:off x="619334" y="4098008"/>
            <a:ext cx="71628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La note s’efface sans demande de confirmation et disparaît définitivement du système. Prudence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pic>
        <p:nvPicPr>
          <p:cNvPr id="3" name="Image 2">
            <a:extLst>
              <a:ext uri="{FF2B5EF4-FFF2-40B4-BE49-F238E27FC236}">
                <a16:creationId xmlns:a16="http://schemas.microsoft.com/office/drawing/2014/main" id="{8C7A36A4-00A2-4E0C-B78E-CE73FAC72B27}"/>
              </a:ext>
            </a:extLst>
          </p:cNvPr>
          <p:cNvPicPr>
            <a:picLocks noChangeAspect="1"/>
          </p:cNvPicPr>
          <p:nvPr/>
        </p:nvPicPr>
        <p:blipFill>
          <a:blip r:embed="rId3"/>
          <a:stretch>
            <a:fillRect/>
          </a:stretch>
        </p:blipFill>
        <p:spPr>
          <a:xfrm>
            <a:off x="147917" y="1594697"/>
            <a:ext cx="8848165" cy="2330590"/>
          </a:xfrm>
          <a:prstGeom prst="rect">
            <a:avLst/>
          </a:prstGeom>
          <a:ln w="9525">
            <a:solidFill>
              <a:schemeClr val="tx1"/>
            </a:solidFill>
          </a:ln>
        </p:spPr>
      </p:pic>
      <p:sp>
        <p:nvSpPr>
          <p:cNvPr id="8" name="Ellipse 7">
            <a:extLst>
              <a:ext uri="{FF2B5EF4-FFF2-40B4-BE49-F238E27FC236}">
                <a16:creationId xmlns:a16="http://schemas.microsoft.com/office/drawing/2014/main" id="{4B062968-D6B7-409A-A336-4F0617A94758}"/>
              </a:ext>
            </a:extLst>
          </p:cNvPr>
          <p:cNvSpPr/>
          <p:nvPr/>
        </p:nvSpPr>
        <p:spPr>
          <a:xfrm>
            <a:off x="2330823" y="1846728"/>
            <a:ext cx="475129" cy="277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190B89C4-A050-4796-AD20-7CE7733D5874}"/>
              </a:ext>
            </a:extLst>
          </p:cNvPr>
          <p:cNvSpPr/>
          <p:nvPr/>
        </p:nvSpPr>
        <p:spPr>
          <a:xfrm>
            <a:off x="8350622" y="2832848"/>
            <a:ext cx="452718" cy="3137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6614ABF2-A724-4879-8C8C-4E753A387D97}"/>
              </a:ext>
            </a:extLst>
          </p:cNvPr>
          <p:cNvSpPr/>
          <p:nvPr/>
        </p:nvSpPr>
        <p:spPr>
          <a:xfrm>
            <a:off x="7875494" y="3467787"/>
            <a:ext cx="452718" cy="2077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55B1E614-DB1B-4181-8CA7-8E32903DB6D3}"/>
              </a:ext>
            </a:extLst>
          </p:cNvPr>
          <p:cNvSpPr/>
          <p:nvPr/>
        </p:nvSpPr>
        <p:spPr>
          <a:xfrm>
            <a:off x="5665695" y="2935942"/>
            <a:ext cx="672352" cy="14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2"/>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Blocks</a:t>
            </a:r>
            <a:r>
              <a:rPr lang="fr-FR" sz="3600" b="0" i="0" u="none" strike="noStrike" cap="none">
                <a:solidFill>
                  <a:srgbClr val="00707F"/>
                </a:solidFill>
                <a:latin typeface="Calibri"/>
                <a:ea typeface="Calibri"/>
                <a:cs typeface="Calibri"/>
                <a:sym typeface="Calibri"/>
              </a:rPr>
              <a:t> (1)</a:t>
            </a:r>
            <a:endParaRPr sz="1800" b="0" i="0" u="none" strike="noStrike" cap="none">
              <a:solidFill>
                <a:srgbClr val="00707F"/>
              </a:solidFill>
              <a:latin typeface="Calibri"/>
              <a:ea typeface="Calibri"/>
              <a:cs typeface="Calibri"/>
              <a:sym typeface="Calibri"/>
            </a:endParaRPr>
          </a:p>
        </p:txBody>
      </p:sp>
      <p:sp>
        <p:nvSpPr>
          <p:cNvPr id="684" name="Google Shape;684;p32"/>
          <p:cNvSpPr txBox="1"/>
          <p:nvPr/>
        </p:nvSpPr>
        <p:spPr>
          <a:xfrm>
            <a:off x="386663" y="5196976"/>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Blocages insérés par le personnel (pas les blocages système)</a:t>
            </a:r>
            <a:endParaRPr sz="1800" b="0" i="0" u="none" strike="noStrike" cap="none">
              <a:solidFill>
                <a:schemeClr val="dk1"/>
              </a:solidFill>
              <a:latin typeface="Calibri"/>
              <a:ea typeface="Calibri"/>
              <a:cs typeface="Calibri"/>
              <a:sym typeface="Calibri"/>
            </a:endParaRPr>
          </a:p>
        </p:txBody>
      </p:sp>
      <p:sp>
        <p:nvSpPr>
          <p:cNvPr id="685" name="Google Shape;685;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51</a:t>
            </a:fld>
            <a:endParaRPr/>
          </a:p>
        </p:txBody>
      </p:sp>
      <p:pic>
        <p:nvPicPr>
          <p:cNvPr id="686" name="Google Shape;686;p32"/>
          <p:cNvPicPr preferRelativeResize="0"/>
          <p:nvPr/>
        </p:nvPicPr>
        <p:blipFill rotWithShape="1">
          <a:blip r:embed="rId3">
            <a:alphaModFix/>
          </a:blip>
          <a:srcRect/>
          <a:stretch/>
        </p:blipFill>
        <p:spPr>
          <a:xfrm>
            <a:off x="312483" y="1749149"/>
            <a:ext cx="8505173" cy="2629021"/>
          </a:xfrm>
          <a:prstGeom prst="rect">
            <a:avLst/>
          </a:prstGeom>
          <a:noFill/>
          <a:ln w="9525" cap="flat" cmpd="sng">
            <a:solidFill>
              <a:schemeClr val="dk1"/>
            </a:solidFill>
            <a:prstDash val="solid"/>
            <a:round/>
            <a:headEnd type="none" w="sm" len="sm"/>
            <a:tailEnd type="none" w="sm" len="sm"/>
          </a:ln>
        </p:spPr>
      </p:pic>
      <p:sp>
        <p:nvSpPr>
          <p:cNvPr id="687" name="Google Shape;687;p32"/>
          <p:cNvSpPr/>
          <p:nvPr/>
        </p:nvSpPr>
        <p:spPr>
          <a:xfrm>
            <a:off x="3652320" y="1979344"/>
            <a:ext cx="688931" cy="512048"/>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4"/>
          <p:cNvSpPr txBox="1"/>
          <p:nvPr/>
        </p:nvSpPr>
        <p:spPr>
          <a:xfrm>
            <a:off x="457200" y="55154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Blocks</a:t>
            </a:r>
            <a:r>
              <a:rPr lang="fr-FR" sz="3600" b="0" i="0" u="none" strike="noStrike" cap="none">
                <a:solidFill>
                  <a:srgbClr val="00707F"/>
                </a:solidFill>
                <a:latin typeface="Calibri"/>
                <a:ea typeface="Calibri"/>
                <a:cs typeface="Calibri"/>
                <a:sym typeface="Calibri"/>
              </a:rPr>
              <a:t> (2)</a:t>
            </a:r>
            <a:endParaRPr sz="1800" b="0" i="0" u="none" strike="noStrike" cap="none">
              <a:solidFill>
                <a:srgbClr val="00707F"/>
              </a:solidFill>
              <a:latin typeface="Calibri"/>
              <a:ea typeface="Calibri"/>
              <a:cs typeface="Calibri"/>
              <a:sym typeface="Calibri"/>
            </a:endParaRPr>
          </a:p>
        </p:txBody>
      </p:sp>
      <p:sp>
        <p:nvSpPr>
          <p:cNvPr id="694" name="Google Shape;694;p34"/>
          <p:cNvSpPr txBox="1"/>
          <p:nvPr/>
        </p:nvSpPr>
        <p:spPr>
          <a:xfrm>
            <a:off x="382771" y="4210691"/>
            <a:ext cx="822498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dans ULiège Library des blocages et des notes insérés par le personnel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(pas les blocages système)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 blocage empêche le lecteur de bénéficier de certains services de la bibliothèque : prêt, renouvellement de prêt, service de prêt interbibliothèques…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5" name="Google Shape;695;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52</a:t>
            </a:fld>
            <a:endParaRPr/>
          </a:p>
        </p:txBody>
      </p:sp>
      <p:pic>
        <p:nvPicPr>
          <p:cNvPr id="696" name="Google Shape;696;p34"/>
          <p:cNvPicPr preferRelativeResize="0"/>
          <p:nvPr/>
        </p:nvPicPr>
        <p:blipFill rotWithShape="1">
          <a:blip r:embed="rId3">
            <a:alphaModFix/>
          </a:blip>
          <a:srcRect/>
          <a:stretch/>
        </p:blipFill>
        <p:spPr>
          <a:xfrm>
            <a:off x="294362" y="1334473"/>
            <a:ext cx="8392438" cy="2631664"/>
          </a:xfrm>
          <a:prstGeom prst="rect">
            <a:avLst/>
          </a:prstGeom>
          <a:noFill/>
          <a:ln w="9525" cap="flat" cmpd="sng">
            <a:solidFill>
              <a:schemeClr val="dk1"/>
            </a:solidFill>
            <a:prstDash val="solid"/>
            <a:round/>
            <a:headEnd type="none" w="sm" len="sm"/>
            <a:tailEnd type="none" w="sm" len="sm"/>
          </a:ln>
        </p:spPr>
      </p:pic>
      <p:sp>
        <p:nvSpPr>
          <p:cNvPr id="697" name="Google Shape;697;p34"/>
          <p:cNvSpPr/>
          <p:nvPr/>
        </p:nvSpPr>
        <p:spPr>
          <a:xfrm>
            <a:off x="6613742" y="2467627"/>
            <a:ext cx="1903957" cy="121502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3"/>
          <p:cNvSpPr txBox="1"/>
          <p:nvPr/>
        </p:nvSpPr>
        <p:spPr>
          <a:xfrm>
            <a:off x="457200" y="54090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Les blocages et outrepassements</a:t>
            </a:r>
            <a:endParaRPr sz="1800" b="0" i="0" u="none" strike="noStrike" cap="none">
              <a:solidFill>
                <a:srgbClr val="00707F"/>
              </a:solidFill>
              <a:latin typeface="Calibri"/>
              <a:ea typeface="Calibri"/>
              <a:cs typeface="Calibri"/>
              <a:sym typeface="Calibri"/>
            </a:endParaRPr>
          </a:p>
        </p:txBody>
      </p:sp>
      <p:sp>
        <p:nvSpPr>
          <p:cNvPr id="704" name="Google Shape;70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53</a:t>
            </a:fld>
            <a:endParaRPr/>
          </a:p>
        </p:txBody>
      </p:sp>
      <p:sp>
        <p:nvSpPr>
          <p:cNvPr id="705" name="Google Shape;705;p33"/>
          <p:cNvSpPr txBox="1"/>
          <p:nvPr/>
        </p:nvSpPr>
        <p:spPr>
          <a:xfrm>
            <a:off x="1078523" y="248529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6" name="Google Shape;706;p33"/>
          <p:cNvSpPr txBox="1"/>
          <p:nvPr/>
        </p:nvSpPr>
        <p:spPr>
          <a:xfrm>
            <a:off x="457200" y="1331130"/>
            <a:ext cx="8325293" cy="4955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2000" b="0" i="0" u="none" strike="noStrike" cap="none">
                <a:solidFill>
                  <a:schemeClr val="dk1"/>
                </a:solidFill>
                <a:latin typeface="Calibri"/>
                <a:ea typeface="Calibri"/>
                <a:cs typeface="Calibri"/>
                <a:sym typeface="Calibri"/>
              </a:rPr>
              <a:t>Le lecteur est bloqué </a:t>
            </a:r>
            <a:r>
              <a:rPr lang="fr-FR" sz="2000" b="1" i="0" u="none" strike="noStrike" cap="none">
                <a:solidFill>
                  <a:schemeClr val="dk1"/>
                </a:solidFill>
                <a:latin typeface="Calibri"/>
                <a:ea typeface="Calibri"/>
                <a:cs typeface="Calibri"/>
                <a:sym typeface="Calibri"/>
              </a:rPr>
              <a:t>automatiquement </a:t>
            </a:r>
            <a:r>
              <a:rPr lang="fr-FR" sz="2000" b="0" i="0" u="none" strike="noStrike" cap="none">
                <a:solidFill>
                  <a:schemeClr val="dk1"/>
                </a:solidFill>
                <a:latin typeface="Calibri"/>
                <a:ea typeface="Calibri"/>
                <a:cs typeface="Calibri"/>
                <a:sym typeface="Calibri"/>
              </a:rPr>
              <a:t>par Alma (= </a:t>
            </a:r>
            <a:r>
              <a:rPr lang="fr-FR" sz="2000" b="1" i="0" u="none" strike="noStrike" cap="none">
                <a:solidFill>
                  <a:schemeClr val="dk1"/>
                </a:solidFill>
                <a:latin typeface="Calibri"/>
                <a:ea typeface="Calibri"/>
                <a:cs typeface="Calibri"/>
                <a:sym typeface="Calibri"/>
              </a:rPr>
              <a:t>Blocages système</a:t>
            </a:r>
            <a:r>
              <a:rPr lang="fr-FR" sz="2000" b="0" i="0" u="none" strike="noStrike" cap="none">
                <a:solidFill>
                  <a:schemeClr val="dk1"/>
                </a:solidFill>
                <a:latin typeface="Calibri"/>
                <a:ea typeface="Calibri"/>
                <a:cs typeface="Calibri"/>
                <a:sym typeface="Calibri"/>
              </a:rPr>
              <a:t>) si :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3 documents ou plus en retard</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plus de 25€ d’amendes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le compte est expiré</a:t>
            </a:r>
            <a:endParaRPr/>
          </a:p>
          <a:p>
            <a:pPr marL="285750" marR="0" lvl="0" indent="-171450" algn="l" rtl="0">
              <a:lnSpc>
                <a:spcPct val="100000"/>
              </a:lnSpc>
              <a:spcBef>
                <a:spcPts val="0"/>
              </a:spcBef>
              <a:spcAft>
                <a:spcPts val="0"/>
              </a:spcAft>
              <a:buClr>
                <a:schemeClr val="dk1"/>
              </a:buClr>
              <a:buSzPts val="1800"/>
              <a:buFont typeface="Noto Sans Symbols"/>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Les blocages système ne concernent que les opérations liées au prêt (prêt, renouvellement, retour dans un bureau de prêt inadéquat) mais pas les </a:t>
            </a:r>
            <a:r>
              <a:rPr lang="fr-FR" sz="2000" b="0" i="1" u="none" strike="noStrike" cap="none">
                <a:solidFill>
                  <a:srgbClr val="000000"/>
                </a:solidFill>
                <a:latin typeface="Calibri"/>
                <a:ea typeface="Calibri"/>
                <a:cs typeface="Calibri"/>
                <a:sym typeface="Calibri"/>
              </a:rPr>
              <a:t>requests</a:t>
            </a:r>
            <a:r>
              <a:rPr lang="fr-FR" sz="2000" b="0" i="0" u="none" strike="noStrike" cap="none">
                <a:solidFill>
                  <a:srgbClr val="000000"/>
                </a:solidFill>
                <a:latin typeface="Calibri"/>
                <a:ea typeface="Calibri"/>
                <a:cs typeface="Calibri"/>
                <a:sym typeface="Calibri"/>
              </a:rPr>
              <a:t>. </a:t>
            </a:r>
            <a:endParaRPr/>
          </a:p>
          <a:p>
            <a:pPr marL="0" marR="0" lvl="0" indent="0" algn="just" rtl="0">
              <a:lnSpc>
                <a:spcPct val="10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Conséquence : un lecteur dont le compte est expiré ou qui a plus de 3 ouvrages en retard pourra continuer d’effectuer des </a:t>
            </a:r>
            <a:r>
              <a:rPr lang="fr-FR" sz="2000" b="0" i="1" u="none" strike="noStrike" cap="none">
                <a:solidFill>
                  <a:srgbClr val="000000"/>
                </a:solidFill>
                <a:latin typeface="Calibri"/>
                <a:ea typeface="Calibri"/>
                <a:cs typeface="Calibri"/>
                <a:sym typeface="Calibri"/>
              </a:rPr>
              <a:t>requests</a:t>
            </a:r>
            <a:r>
              <a:rPr lang="fr-FR" sz="2000" b="0" i="0" u="none" strike="noStrike" cap="none">
                <a:solidFill>
                  <a:srgbClr val="000000"/>
                </a:solidFill>
                <a:latin typeface="Calibri"/>
                <a:ea typeface="Calibri"/>
                <a:cs typeface="Calibri"/>
                <a:sym typeface="Calibri"/>
              </a:rPr>
              <a:t> mais les ouvrages ne pourront pas lui être prêtés. Il devra donc les consulter sans les emprunter.</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49"/>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blocages système</a:t>
            </a:r>
            <a:endParaRPr/>
          </a:p>
        </p:txBody>
      </p:sp>
      <p:sp>
        <p:nvSpPr>
          <p:cNvPr id="712" name="Google Shape;71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54</a:t>
            </a:fld>
            <a:endParaRPr/>
          </a:p>
        </p:txBody>
      </p:sp>
      <p:graphicFrame>
        <p:nvGraphicFramePr>
          <p:cNvPr id="713" name="Google Shape;713;p149"/>
          <p:cNvGraphicFramePr/>
          <p:nvPr/>
        </p:nvGraphicFramePr>
        <p:xfrm>
          <a:off x="892293" y="1467836"/>
          <a:ext cx="7359425" cy="4080790"/>
        </p:xfrm>
        <a:graphic>
          <a:graphicData uri="http://schemas.openxmlformats.org/drawingml/2006/table">
            <a:tbl>
              <a:tblPr>
                <a:noFill/>
              </a:tblPr>
              <a:tblGrid>
                <a:gridCol w="4262950">
                  <a:extLst>
                    <a:ext uri="{9D8B030D-6E8A-4147-A177-3AD203B41FA5}">
                      <a16:colId xmlns:a16="http://schemas.microsoft.com/office/drawing/2014/main" val="20000"/>
                    </a:ext>
                  </a:extLst>
                </a:gridCol>
                <a:gridCol w="3096475">
                  <a:extLst>
                    <a:ext uri="{9D8B030D-6E8A-4147-A177-3AD203B41FA5}">
                      <a16:colId xmlns:a16="http://schemas.microsoft.com/office/drawing/2014/main" val="20001"/>
                    </a:ext>
                  </a:extLst>
                </a:gridCol>
              </a:tblGrid>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Blocages outrepassables par tous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Action si outrepassement</a:t>
                      </a:r>
                      <a:endParaRPr sz="1600" b="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8450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a:t>
                      </a:r>
                      <a:r>
                        <a:rPr lang="fr-FR" sz="1400" i="0" u="none" strike="noStrike" cap="none">
                          <a:latin typeface="Calibri"/>
                          <a:ea typeface="Calibri"/>
                          <a:cs typeface="Calibri"/>
                          <a:sym typeface="Calibri"/>
                        </a:rPr>
                        <a:t>réservé par le </a:t>
                      </a:r>
                      <a:r>
                        <a:rPr lang="fr-FR" sz="1400" u="none" strike="noStrike" cap="none">
                          <a:latin typeface="Calibri"/>
                          <a:ea typeface="Calibri"/>
                          <a:cs typeface="Calibri"/>
                          <a:sym typeface="Calibri"/>
                        </a:rPr>
                        <a:t>même lecteur (p.e. il l’a pris lui-même en rayon, avant que le document n’ait été traité et placé sur le </a:t>
                      </a:r>
                      <a:r>
                        <a:rPr lang="fr-FR" sz="1400" i="1" u="none" strike="noStrike" cap="none">
                          <a:latin typeface="Calibri"/>
                          <a:ea typeface="Calibri"/>
                          <a:cs typeface="Calibri"/>
                          <a:sym typeface="Calibri"/>
                        </a:rPr>
                        <a:t>Hold Shelf</a:t>
                      </a:r>
                      <a:r>
                        <a:rPr lang="fr-FR" sz="1400" u="none" strike="noStrike" cap="none">
                          <a:latin typeface="Calibri"/>
                          <a:ea typeface="Calibri"/>
                          <a:cs typeface="Calibri"/>
                          <a:sym typeface="Calibri"/>
                        </a:rPr>
                        <a:t>)</a:t>
                      </a: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Efface la </a:t>
                      </a:r>
                      <a:r>
                        <a:rPr lang="fr-FR" sz="1400" i="1" u="none" strike="noStrike" cap="none">
                          <a:latin typeface="Calibri"/>
                          <a:ea typeface="Calibri"/>
                          <a:cs typeface="Calibri"/>
                          <a:sym typeface="Calibri"/>
                        </a:rPr>
                        <a:t>Request</a:t>
                      </a:r>
                      <a:r>
                        <a:rPr lang="fr-FR" sz="1400" u="none" strike="noStrike" cap="none">
                          <a:latin typeface="Calibri"/>
                          <a:ea typeface="Calibri"/>
                          <a:cs typeface="Calibri"/>
                          <a:sym typeface="Calibri"/>
                        </a:rPr>
                        <a:t> et met le livre en prêt sur le compte du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7158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Emprunt d’un document pour un lecteur X déjà en prêt sur le compte d’un lecteur Y</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document est rentré chez lecteur X et mis en prêt sur lecteur Y</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outrepassables par un </a:t>
                      </a:r>
                      <a:r>
                        <a:rPr lang="fr-FR" sz="1600" b="1" i="1" u="none" strike="noStrike" cap="none">
                          <a:solidFill>
                            <a:schemeClr val="dk1"/>
                          </a:solidFill>
                          <a:latin typeface="Calibri"/>
                          <a:ea typeface="Calibri"/>
                          <a:cs typeface="Calibri"/>
                          <a:sym typeface="Calibri"/>
                        </a:rPr>
                        <a:t>Circ Desk Manager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chemeClr val="dk1"/>
                        </a:buClr>
                        <a:buSzPts val="400"/>
                        <a:buFont typeface="Arial"/>
                        <a:buNone/>
                      </a:pPr>
                      <a:r>
                        <a:rPr lang="fr-FR" sz="1600" b="1" u="none" strike="noStrike" cap="none">
                          <a:solidFill>
                            <a:schemeClr val="dk1"/>
                          </a:solidFill>
                          <a:latin typeface="Calibri"/>
                          <a:ea typeface="Calibri"/>
                          <a:cs typeface="Calibri"/>
                          <a:sym typeface="Calibri"/>
                        </a:rPr>
                        <a:t>Action si outrepassement</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3"/>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pour un document non empruntable</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534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pour un lecteur qui a déjà en prêt  le nombre maximum autorisé</a:t>
                      </a: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Renouvellement si </a:t>
                      </a:r>
                      <a:r>
                        <a:rPr lang="fr-FR" sz="1400" i="1" u="none" strike="noStrike" cap="none">
                          <a:latin typeface="Calibri"/>
                          <a:ea typeface="Calibri"/>
                          <a:cs typeface="Calibri"/>
                          <a:sym typeface="Calibri"/>
                        </a:rPr>
                        <a:t>Request</a:t>
                      </a:r>
                      <a:endParaRPr sz="1400" i="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
                        <a:buFont typeface="Arial"/>
                        <a:buNone/>
                      </a:pP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 renouvellement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50"/>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blocages système</a:t>
            </a:r>
            <a:endParaRPr/>
          </a:p>
        </p:txBody>
      </p:sp>
      <p:sp>
        <p:nvSpPr>
          <p:cNvPr id="719" name="Google Shape;719;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55</a:t>
            </a:fld>
            <a:endParaRPr/>
          </a:p>
        </p:txBody>
      </p:sp>
      <p:graphicFrame>
        <p:nvGraphicFramePr>
          <p:cNvPr id="720" name="Google Shape;720;p150"/>
          <p:cNvGraphicFramePr/>
          <p:nvPr/>
        </p:nvGraphicFramePr>
        <p:xfrm>
          <a:off x="1115612" y="1666892"/>
          <a:ext cx="6912775" cy="3524215"/>
        </p:xfrm>
        <a:graphic>
          <a:graphicData uri="http://schemas.openxmlformats.org/drawingml/2006/table">
            <a:tbl>
              <a:tblPr>
                <a:noFill/>
              </a:tblPr>
              <a:tblGrid>
                <a:gridCol w="6912775">
                  <a:extLst>
                    <a:ext uri="{9D8B030D-6E8A-4147-A177-3AD203B41FA5}">
                      <a16:colId xmlns:a16="http://schemas.microsoft.com/office/drawing/2014/main" val="20000"/>
                    </a:ext>
                  </a:extLst>
                </a:gridCol>
              </a:tblGrid>
              <a:tr h="18977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non outrepassables</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qui n’appartient pas à l’institution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en commande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54325">
                <a:tc>
                  <a:txBody>
                    <a:bodyPr/>
                    <a:lstStyle/>
                    <a:p>
                      <a:pPr marL="0" marR="0" lvl="0" indent="0" algn="l" rtl="0">
                        <a:lnSpc>
                          <a:spcPct val="100000"/>
                        </a:lnSpc>
                        <a:spcBef>
                          <a:spcPts val="0"/>
                        </a:spcBef>
                        <a:spcAft>
                          <a:spcPts val="0"/>
                        </a:spcAft>
                        <a:buClr>
                          <a:schemeClr val="dk1"/>
                        </a:buClr>
                        <a:buSzPts val="350"/>
                        <a:buFont typeface="Arial"/>
                        <a:buNone/>
                      </a:pPr>
                      <a:r>
                        <a:rPr lang="fr-FR" sz="1400" i="0" u="none" strike="noStrike" cap="none">
                          <a:solidFill>
                            <a:schemeClr val="dk1"/>
                          </a:solidFill>
                          <a:latin typeface="Calibri"/>
                          <a:ea typeface="Calibri"/>
                          <a:cs typeface="Calibri"/>
                          <a:sym typeface="Calibri"/>
                        </a:rPr>
                        <a:t>Prêt d’un document déjà réservé par un autre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Dépassement des renouvellements autorisés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Limite de 3 documents en retard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Frais dus aux bibliothèques (</a:t>
                      </a:r>
                      <a:r>
                        <a:rPr lang="fr-FR" sz="1400" i="1" u="none" strike="noStrike" cap="none">
                          <a:latin typeface="Calibri"/>
                          <a:ea typeface="Calibri"/>
                          <a:cs typeface="Calibri"/>
                          <a:sym typeface="Calibri"/>
                        </a:rPr>
                        <a:t>Fines &amp; Fees</a:t>
                      </a:r>
                      <a:r>
                        <a:rPr lang="fr-FR" sz="1400" u="none" strike="noStrike" cap="none">
                          <a:latin typeface="Calibri"/>
                          <a:ea typeface="Calibri"/>
                          <a:cs typeface="Calibri"/>
                          <a:sym typeface="Calibri"/>
                        </a:rPr>
                        <a:t>) &gt; à 25,00€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date d’expiration de la carte de l’utilisateur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limite des rappels de prêts en retard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8"/>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rôle de </a:t>
                      </a:r>
                      <a:r>
                        <a:rPr lang="fr-FR" sz="1400" i="1" u="none" strike="noStrike" cap="none">
                          <a:latin typeface="Calibri"/>
                          <a:ea typeface="Calibri"/>
                          <a:cs typeface="Calibri"/>
                          <a:sym typeface="Calibri"/>
                        </a:rPr>
                        <a:t>patron</a:t>
                      </a:r>
                      <a:r>
                        <a:rPr lang="fr-FR" sz="1400" u="none" strike="noStrike" cap="none">
                          <a:latin typeface="Calibri"/>
                          <a:ea typeface="Calibri"/>
                          <a:cs typeface="Calibri"/>
                          <a:sym typeface="Calibri"/>
                        </a:rPr>
                        <a:t> n’est pas actif ou est expiré</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51"/>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26" name="Google Shape;726;p151"/>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Cinq types de blocages ont été définis dans Alma :</a:t>
            </a:r>
            <a:endParaRPr/>
          </a:p>
          <a:p>
            <a:pPr marL="622935" lvl="0" indent="-457200" algn="l" rtl="0">
              <a:lnSpc>
                <a:spcPct val="100000"/>
              </a:lnSpc>
              <a:spcBef>
                <a:spcPts val="360"/>
              </a:spcBef>
              <a:spcAft>
                <a:spcPts val="0"/>
              </a:spcAft>
              <a:buSzPts val="2000"/>
              <a:buChar char="⮚"/>
            </a:pPr>
            <a:r>
              <a:rPr lang="fr-FR" sz="2000" i="1">
                <a:solidFill>
                  <a:schemeClr val="dk1"/>
                </a:solidFill>
                <a:latin typeface="Calibri"/>
                <a:ea typeface="Calibri"/>
                <a:cs typeface="Calibri"/>
                <a:sym typeface="Calibri"/>
              </a:rPr>
              <a:t>ALERT</a:t>
            </a:r>
            <a:r>
              <a:rPr lang="fr-FR" sz="2000">
                <a:solidFill>
                  <a:schemeClr val="dk1"/>
                </a:solidFill>
                <a:latin typeface="Calibri"/>
                <a:ea typeface="Calibri"/>
                <a:cs typeface="Calibri"/>
                <a:sym typeface="Calibri"/>
              </a:rPr>
              <a:t> (sous forme de </a:t>
            </a:r>
            <a:r>
              <a:rPr lang="fr-FR" sz="2000" i="1">
                <a:solidFill>
                  <a:schemeClr val="dk1"/>
                </a:solidFill>
                <a:latin typeface="Calibri"/>
                <a:ea typeface="Calibri"/>
                <a:cs typeface="Calibri"/>
                <a:sym typeface="Calibri"/>
              </a:rPr>
              <a:t>pop-up</a:t>
            </a:r>
            <a:r>
              <a:rPr lang="fr-FR" sz="2000">
                <a:solidFill>
                  <a:schemeClr val="dk1"/>
                </a:solidFill>
                <a:latin typeface="Calibri"/>
                <a:ea typeface="Calibri"/>
                <a:cs typeface="Calibri"/>
                <a:sym typeface="Calibri"/>
              </a:rPr>
              <a:t>) ne bloque rien</a:t>
            </a:r>
            <a:endParaRPr/>
          </a:p>
          <a:p>
            <a:pPr marL="622935" lvl="0" indent="-457200" algn="l" rtl="0">
              <a:lnSpc>
                <a:spcPct val="100000"/>
              </a:lnSpc>
              <a:spcBef>
                <a:spcPts val="360"/>
              </a:spcBef>
              <a:spcAft>
                <a:spcPts val="0"/>
              </a:spcAft>
              <a:buSzPts val="2000"/>
              <a:buChar char="⮚"/>
            </a:pPr>
            <a:r>
              <a:rPr lang="fr-FR" sz="2000">
                <a:solidFill>
                  <a:schemeClr val="dk1"/>
                </a:solidFill>
                <a:latin typeface="Calibri"/>
                <a:ea typeface="Calibri"/>
                <a:cs typeface="Calibri"/>
                <a:sym typeface="Calibri"/>
              </a:rPr>
              <a:t>Les autres bloquent de 1 à 4 fonctions : renouvellement, prêt, prêt inter-bibliothèques, réservation.</a:t>
            </a:r>
            <a:endParaRPr/>
          </a:p>
          <a:p>
            <a:pPr marL="622935" lvl="0" indent="-304800" algn="l" rtl="0">
              <a:lnSpc>
                <a:spcPct val="100000"/>
              </a:lnSpc>
              <a:spcBef>
                <a:spcPts val="360"/>
              </a:spcBef>
              <a:spcAft>
                <a:spcPts val="0"/>
              </a:spcAft>
              <a:buSzPts val="2400"/>
              <a:buFont typeface="Noto Sans Symbols"/>
              <a:buNone/>
            </a:pPr>
            <a:endParaRPr/>
          </a:p>
        </p:txBody>
      </p:sp>
      <p:sp>
        <p:nvSpPr>
          <p:cNvPr id="727" name="Google Shape;727;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56</a:t>
            </a:fld>
            <a:endParaRPr/>
          </a:p>
        </p:txBody>
      </p:sp>
      <p:graphicFrame>
        <p:nvGraphicFramePr>
          <p:cNvPr id="728" name="Google Shape;728;p151"/>
          <p:cNvGraphicFramePr/>
          <p:nvPr/>
        </p:nvGraphicFramePr>
        <p:xfrm>
          <a:off x="882000" y="3027033"/>
          <a:ext cx="7380000" cy="2855290"/>
        </p:xfrm>
        <a:graphic>
          <a:graphicData uri="http://schemas.openxmlformats.org/drawingml/2006/table">
            <a:tbl>
              <a:tblPr>
                <a:noFill/>
              </a:tblPr>
              <a:tblGrid>
                <a:gridCol w="162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gridSpan="4">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Fonctions bloquées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ALERT</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NORENEW</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solidFill>
                            <a:schemeClr val="dk1"/>
                          </a:solidFill>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NOLOAN</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NOILL</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NOTHING</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Hold</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5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34" name="Google Shape;734;p15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14 blocages sont disponibles</a:t>
            </a:r>
            <a:endParaRPr/>
          </a:p>
          <a:p>
            <a:pPr marL="622935" lvl="0" indent="-304800" algn="l" rtl="0">
              <a:lnSpc>
                <a:spcPct val="100000"/>
              </a:lnSpc>
              <a:spcBef>
                <a:spcPts val="360"/>
              </a:spcBef>
              <a:spcAft>
                <a:spcPts val="0"/>
              </a:spcAft>
              <a:buSzPts val="2400"/>
              <a:buFont typeface="Noto Sans Symbols"/>
              <a:buNone/>
            </a:pPr>
            <a:endParaRPr/>
          </a:p>
        </p:txBody>
      </p:sp>
      <p:sp>
        <p:nvSpPr>
          <p:cNvPr id="735" name="Google Shape;735;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57</a:t>
            </a:fld>
            <a:endParaRPr/>
          </a:p>
        </p:txBody>
      </p:sp>
      <p:graphicFrame>
        <p:nvGraphicFramePr>
          <p:cNvPr id="736" name="Google Shape;736;p152"/>
          <p:cNvGraphicFramePr/>
          <p:nvPr/>
        </p:nvGraphicFramePr>
        <p:xfrm>
          <a:off x="1784571" y="20830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Rapporte toujours des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2</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Comportement inapproprié en bibliothèque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Trop de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4</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Non-restitution d'ouvrages empruntés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oublié quelque chose en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régler petite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Operator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NOILL</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une grosse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5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42" name="Google Shape;742;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58</a:t>
            </a:fld>
            <a:endParaRPr/>
          </a:p>
        </p:txBody>
      </p:sp>
      <p:graphicFrame>
        <p:nvGraphicFramePr>
          <p:cNvPr id="743" name="Google Shape;743;p153"/>
          <p:cNvGraphicFramePr/>
          <p:nvPr/>
        </p:nvGraphicFramePr>
        <p:xfrm>
          <a:off x="1784571" y="2094036"/>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Vol ou détérioration de documents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Carte de lecteur perdue ou volée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Adresse/tél./mail erronés &amp; à corriger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 outrepassable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un responsable scientifique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directeur de la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secrétariat du département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Le lecteur doit finaliser son inscription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
        <p:nvSpPr>
          <p:cNvPr id="744" name="Google Shape;744;p153"/>
          <p:cNvSpPr txBox="1">
            <a:spLocks noGrp="1"/>
          </p:cNvSpPr>
          <p:nvPr>
            <p:ph type="body" idx="1"/>
          </p:nvPr>
        </p:nvSpPr>
        <p:spPr>
          <a:xfrm>
            <a:off x="457200" y="1304925"/>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14 blocages sont disponibles</a:t>
            </a:r>
            <a:endParaRPr/>
          </a:p>
          <a:p>
            <a:pPr marL="622935" lvl="0" indent="-304800" algn="l" rtl="0">
              <a:lnSpc>
                <a:spcPct val="100000"/>
              </a:lnSpc>
              <a:spcBef>
                <a:spcPts val="360"/>
              </a:spcBef>
              <a:spcAft>
                <a:spcPts val="0"/>
              </a:spcAft>
              <a:buSzPts val="2400"/>
              <a:buFont typeface="Noto Sans Symbols"/>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54"/>
          <p:cNvSpPr/>
          <p:nvPr/>
        </p:nvSpPr>
        <p:spPr>
          <a:xfrm>
            <a:off x="329770" y="521609"/>
            <a:ext cx="8357030" cy="6252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Insérer un blocage</a:t>
            </a:r>
            <a:endParaRPr sz="3600" b="1" i="0" u="none" strike="noStrike" cap="none">
              <a:solidFill>
                <a:srgbClr val="00707F"/>
              </a:solidFill>
              <a:latin typeface="Calibri"/>
              <a:ea typeface="Calibri"/>
              <a:cs typeface="Calibri"/>
              <a:sym typeface="Calibri"/>
            </a:endParaRPr>
          </a:p>
        </p:txBody>
      </p:sp>
      <p:sp>
        <p:nvSpPr>
          <p:cNvPr id="750" name="Google Shape;750;p154"/>
          <p:cNvSpPr txBox="1"/>
          <p:nvPr/>
        </p:nvSpPr>
        <p:spPr>
          <a:xfrm>
            <a:off x="317671" y="1068194"/>
            <a:ext cx="785472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onglet </a:t>
            </a:r>
            <a:r>
              <a:rPr lang="fr-FR" sz="1800" b="0" i="1" u="none" strike="noStrike" cap="none">
                <a:solidFill>
                  <a:schemeClr val="dk1"/>
                </a:solidFill>
                <a:latin typeface="Calibri"/>
                <a:ea typeface="Calibri"/>
                <a:cs typeface="Calibri"/>
                <a:sym typeface="Calibri"/>
              </a:rPr>
              <a:t>Blocks </a:t>
            </a:r>
            <a:r>
              <a:rPr lang="fr-FR" sz="1800" b="0" i="0" u="none" strike="noStrike" cap="none">
                <a:solidFill>
                  <a:schemeClr val="dk1"/>
                </a:solidFill>
                <a:latin typeface="Calibri"/>
                <a:ea typeface="Calibri"/>
                <a:cs typeface="Calibri"/>
                <a:sym typeface="Calibri"/>
              </a:rPr>
              <a:t>&gt; </a:t>
            </a:r>
            <a:r>
              <a:rPr lang="fr-FR" sz="1800" b="0" i="1" u="none" strike="noStrike" cap="none">
                <a:solidFill>
                  <a:schemeClr val="dk1"/>
                </a:solidFill>
                <a:latin typeface="Calibri"/>
                <a:ea typeface="Calibri"/>
                <a:cs typeface="Calibri"/>
                <a:sym typeface="Calibri"/>
              </a:rPr>
              <a:t>Add Block</a:t>
            </a:r>
            <a:r>
              <a:rPr lang="fr-FR" sz="1800" b="0" i="0" u="none" strike="noStrike" cap="none">
                <a:solidFill>
                  <a:schemeClr val="dk1"/>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sp>
        <p:nvSpPr>
          <p:cNvPr id="751" name="Google Shape;751;p154"/>
          <p:cNvSpPr txBox="1"/>
          <p:nvPr/>
        </p:nvSpPr>
        <p:spPr>
          <a:xfrm>
            <a:off x="417760" y="3897366"/>
            <a:ext cx="4415120" cy="2808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Choisir un </a:t>
            </a:r>
            <a:r>
              <a:rPr lang="fr-FR" sz="1600" b="0" i="1" u="none" strike="noStrike" cap="none">
                <a:solidFill>
                  <a:schemeClr val="dk1"/>
                </a:solidFill>
                <a:latin typeface="Calibri"/>
                <a:ea typeface="Calibri"/>
                <a:cs typeface="Calibri"/>
                <a:sym typeface="Calibri"/>
              </a:rPr>
              <a:t>Block Description </a:t>
            </a:r>
            <a:r>
              <a:rPr lang="fr-FR" sz="1600" b="0" i="0" u="none" strike="noStrike" cap="none">
                <a:solidFill>
                  <a:schemeClr val="dk1"/>
                </a:solidFill>
                <a:latin typeface="Calibri"/>
                <a:ea typeface="Calibri"/>
                <a:cs typeface="Calibri"/>
                <a:sym typeface="Calibri"/>
              </a:rPr>
              <a:t>et éventuellement rédiger une note</a:t>
            </a:r>
            <a:endParaRPr/>
          </a:p>
          <a:p>
            <a:pPr marL="0" marR="0" lvl="0" indent="0" algn="l" rtl="0">
              <a:lnSpc>
                <a:spcPct val="100000"/>
              </a:lnSpc>
              <a:spcBef>
                <a:spcPts val="0"/>
              </a:spcBef>
              <a:spcAft>
                <a:spcPts val="0"/>
              </a:spcAft>
              <a:buNone/>
            </a:pPr>
            <a:endParaRPr sz="16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Clear</a:t>
            </a:r>
            <a:r>
              <a:rPr lang="fr-FR" sz="1500" b="0" i="0" u="none" strike="noStrike" cap="none">
                <a:solidFill>
                  <a:schemeClr val="dk1"/>
                </a:solidFill>
                <a:latin typeface="Calibri"/>
                <a:ea typeface="Calibri"/>
                <a:cs typeface="Calibri"/>
                <a:sym typeface="Calibri"/>
              </a:rPr>
              <a:t>   = pour revenir en arrière sans enregistrer</a:t>
            </a:r>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Add and close </a:t>
            </a:r>
            <a:r>
              <a:rPr lang="fr-FR" sz="1500" b="0" i="0" u="none" strike="noStrike" cap="none">
                <a:solidFill>
                  <a:schemeClr val="dk1"/>
                </a:solidFill>
                <a:latin typeface="Calibri"/>
                <a:ea typeface="Calibri"/>
                <a:cs typeface="Calibri"/>
                <a:sym typeface="Calibri"/>
              </a:rPr>
              <a:t>= pour enregistrer</a:t>
            </a:r>
            <a:endParaRPr sz="15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Edit </a:t>
            </a:r>
            <a:r>
              <a:rPr lang="fr-FR" sz="1500" b="0" i="0" u="none" strike="noStrike" cap="none">
                <a:solidFill>
                  <a:schemeClr val="dk1"/>
                </a:solidFill>
                <a:latin typeface="Calibri"/>
                <a:ea typeface="Calibri"/>
                <a:cs typeface="Calibri"/>
                <a:sym typeface="Calibri"/>
              </a:rPr>
              <a:t>= pour ajouter une note à un blocage existant</a:t>
            </a:r>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Update block </a:t>
            </a:r>
            <a:r>
              <a:rPr lang="fr-FR" sz="1500" b="0" i="0" u="none" strike="noStrike" cap="none">
                <a:solidFill>
                  <a:schemeClr val="dk1"/>
                </a:solidFill>
                <a:latin typeface="Calibri"/>
                <a:ea typeface="Calibri"/>
                <a:cs typeface="Calibri"/>
                <a:sym typeface="Calibri"/>
              </a:rPr>
              <a:t>= pour enregistrer la note au blocage</a:t>
            </a:r>
            <a:endParaRPr/>
          </a:p>
        </p:txBody>
      </p:sp>
      <p:sp>
        <p:nvSpPr>
          <p:cNvPr id="752" name="Google Shape;752;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59</a:t>
            </a:fld>
            <a:endParaRPr/>
          </a:p>
        </p:txBody>
      </p:sp>
      <p:pic>
        <p:nvPicPr>
          <p:cNvPr id="753" name="Google Shape;753;p154"/>
          <p:cNvPicPr preferRelativeResize="0"/>
          <p:nvPr/>
        </p:nvPicPr>
        <p:blipFill rotWithShape="1">
          <a:blip r:embed="rId3">
            <a:alphaModFix/>
          </a:blip>
          <a:srcRect/>
          <a:stretch/>
        </p:blipFill>
        <p:spPr>
          <a:xfrm>
            <a:off x="5020309" y="3460831"/>
            <a:ext cx="2437985" cy="2808312"/>
          </a:xfrm>
          <a:prstGeom prst="rect">
            <a:avLst/>
          </a:prstGeom>
          <a:noFill/>
          <a:ln w="9525" cap="flat" cmpd="sng">
            <a:solidFill>
              <a:schemeClr val="dk1"/>
            </a:solidFill>
            <a:prstDash val="solid"/>
            <a:round/>
            <a:headEnd type="none" w="sm" len="sm"/>
            <a:tailEnd type="none" w="sm" len="sm"/>
          </a:ln>
        </p:spPr>
      </p:pic>
      <p:pic>
        <p:nvPicPr>
          <p:cNvPr id="754" name="Google Shape;754;p154"/>
          <p:cNvPicPr preferRelativeResize="0"/>
          <p:nvPr/>
        </p:nvPicPr>
        <p:blipFill rotWithShape="1">
          <a:blip r:embed="rId4">
            <a:alphaModFix/>
          </a:blip>
          <a:srcRect/>
          <a:stretch/>
        </p:blipFill>
        <p:spPr>
          <a:xfrm>
            <a:off x="917671" y="1472775"/>
            <a:ext cx="7308657" cy="2355672"/>
          </a:xfrm>
          <a:prstGeom prst="rect">
            <a:avLst/>
          </a:prstGeom>
          <a:noFill/>
          <a:ln w="9525" cap="flat" cmpd="sng">
            <a:solidFill>
              <a:schemeClr val="dk1"/>
            </a:solidFill>
            <a:prstDash val="solid"/>
            <a:round/>
            <a:headEnd type="none" w="sm" len="sm"/>
            <a:tailEnd type="none" w="sm" len="sm"/>
          </a:ln>
        </p:spPr>
      </p:pic>
      <p:sp>
        <p:nvSpPr>
          <p:cNvPr id="755" name="Google Shape;755;p154"/>
          <p:cNvSpPr/>
          <p:nvPr/>
        </p:nvSpPr>
        <p:spPr>
          <a:xfrm>
            <a:off x="4540101" y="2794702"/>
            <a:ext cx="642756" cy="34018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6" name="Google Shape;756;p154"/>
          <p:cNvSpPr/>
          <p:nvPr/>
        </p:nvSpPr>
        <p:spPr>
          <a:xfrm>
            <a:off x="7218004" y="3419859"/>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7" name="Google Shape;757;p154"/>
          <p:cNvSpPr/>
          <p:nvPr/>
        </p:nvSpPr>
        <p:spPr>
          <a:xfrm>
            <a:off x="6216234" y="5830884"/>
            <a:ext cx="1242060" cy="4819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58" name="Google Shape;758;p154"/>
          <p:cNvPicPr preferRelativeResize="0"/>
          <p:nvPr/>
        </p:nvPicPr>
        <p:blipFill rotWithShape="1">
          <a:blip r:embed="rId5">
            <a:alphaModFix/>
          </a:blip>
          <a:srcRect/>
          <a:stretch/>
        </p:blipFill>
        <p:spPr>
          <a:xfrm rot="1139416">
            <a:off x="5939324" y="5847341"/>
            <a:ext cx="431901" cy="674237"/>
          </a:xfrm>
          <a:prstGeom prst="rect">
            <a:avLst/>
          </a:prstGeom>
          <a:noFill/>
          <a:ln>
            <a:noFill/>
          </a:ln>
        </p:spPr>
      </p:pic>
      <p:pic>
        <p:nvPicPr>
          <p:cNvPr id="759" name="Google Shape;759;p154"/>
          <p:cNvPicPr preferRelativeResize="0"/>
          <p:nvPr/>
        </p:nvPicPr>
        <p:blipFill rotWithShape="1">
          <a:blip r:embed="rId5">
            <a:alphaModFix/>
          </a:blip>
          <a:srcRect/>
          <a:stretch/>
        </p:blipFill>
        <p:spPr>
          <a:xfrm rot="-4409675">
            <a:off x="7457829" y="3472997"/>
            <a:ext cx="431901" cy="6742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6"/>
          <p:cNvPicPr preferRelativeResize="0"/>
          <p:nvPr/>
        </p:nvPicPr>
        <p:blipFill rotWithShape="1">
          <a:blip r:embed="rId3">
            <a:alphaModFix/>
          </a:blip>
          <a:srcRect/>
          <a:stretch/>
        </p:blipFill>
        <p:spPr>
          <a:xfrm>
            <a:off x="2004654" y="1892066"/>
            <a:ext cx="5134692" cy="2991267"/>
          </a:xfrm>
          <a:prstGeom prst="rect">
            <a:avLst/>
          </a:prstGeom>
          <a:noFill/>
          <a:ln w="9525" cap="flat" cmpd="sng">
            <a:solidFill>
              <a:schemeClr val="dk1"/>
            </a:solidFill>
            <a:prstDash val="solid"/>
            <a:round/>
            <a:headEnd type="none" w="sm" len="sm"/>
            <a:tailEnd type="none" w="sm" len="sm"/>
          </a:ln>
        </p:spPr>
      </p:pic>
      <p:sp>
        <p:nvSpPr>
          <p:cNvPr id="241" name="Google Shape;241;p6"/>
          <p:cNvSpPr txBox="1"/>
          <p:nvPr/>
        </p:nvSpPr>
        <p:spPr>
          <a:xfrm>
            <a:off x="457200" y="51964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Quick links </a:t>
            </a:r>
            <a:r>
              <a:rPr lang="fr-FR" sz="3600" b="0" i="0" u="none" strike="noStrike" cap="none">
                <a:solidFill>
                  <a:srgbClr val="00707F"/>
                </a:solidFill>
                <a:latin typeface="Calibri"/>
                <a:ea typeface="Calibri"/>
                <a:cs typeface="Calibri"/>
                <a:sym typeface="Calibri"/>
              </a:rPr>
              <a:t>(1)</a:t>
            </a:r>
            <a:endParaRPr sz="1400" b="0" i="0" u="none" strike="noStrike" cap="none">
              <a:solidFill>
                <a:srgbClr val="00707F"/>
              </a:solidFill>
              <a:latin typeface="Arial"/>
              <a:ea typeface="Arial"/>
              <a:cs typeface="Arial"/>
              <a:sym typeface="Arial"/>
            </a:endParaRPr>
          </a:p>
        </p:txBody>
      </p:sp>
      <p:sp>
        <p:nvSpPr>
          <p:cNvPr id="242" name="Google Shape;242;p6"/>
          <p:cNvSpPr txBox="1"/>
          <p:nvPr/>
        </p:nvSpPr>
        <p:spPr>
          <a:xfrm>
            <a:off x="461819" y="551259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Créer un favori en cliquant sur l’étoile grisée à gauche du lien</a:t>
            </a:r>
            <a:endParaRPr sz="1400" b="0" i="0" u="none" strike="noStrike" cap="none">
              <a:solidFill>
                <a:srgbClr val="000000"/>
              </a:solidFill>
              <a:latin typeface="Arial"/>
              <a:ea typeface="Arial"/>
              <a:cs typeface="Arial"/>
              <a:sym typeface="Arial"/>
            </a:endParaRPr>
          </a:p>
        </p:txBody>
      </p:sp>
      <p:sp>
        <p:nvSpPr>
          <p:cNvPr id="243" name="Google Shape;2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a:t>
            </a:fld>
            <a:endParaRPr/>
          </a:p>
        </p:txBody>
      </p:sp>
      <p:sp>
        <p:nvSpPr>
          <p:cNvPr id="244" name="Google Shape;244;p6"/>
          <p:cNvSpPr/>
          <p:nvPr/>
        </p:nvSpPr>
        <p:spPr>
          <a:xfrm>
            <a:off x="2933938" y="3663492"/>
            <a:ext cx="428200" cy="31806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60</a:t>
            </a:fld>
            <a:endParaRPr/>
          </a:p>
        </p:txBody>
      </p:sp>
      <p:pic>
        <p:nvPicPr>
          <p:cNvPr id="765" name="Google Shape;765;p155"/>
          <p:cNvPicPr preferRelativeResize="0"/>
          <p:nvPr/>
        </p:nvPicPr>
        <p:blipFill rotWithShape="1">
          <a:blip r:embed="rId3">
            <a:alphaModFix/>
          </a:blip>
          <a:srcRect/>
          <a:stretch/>
        </p:blipFill>
        <p:spPr>
          <a:xfrm>
            <a:off x="110690" y="2459811"/>
            <a:ext cx="8922619" cy="2467958"/>
          </a:xfrm>
          <a:prstGeom prst="rect">
            <a:avLst/>
          </a:prstGeom>
          <a:noFill/>
          <a:ln w="9525" cap="flat" cmpd="sng">
            <a:solidFill>
              <a:schemeClr val="dk1"/>
            </a:solidFill>
            <a:prstDash val="solid"/>
            <a:round/>
            <a:headEnd type="none" w="sm" len="sm"/>
            <a:tailEnd type="none" w="sm" len="sm"/>
          </a:ln>
        </p:spPr>
      </p:pic>
      <p:sp>
        <p:nvSpPr>
          <p:cNvPr id="766" name="Google Shape;766;p155"/>
          <p:cNvSpPr/>
          <p:nvPr/>
        </p:nvSpPr>
        <p:spPr>
          <a:xfrm>
            <a:off x="7784491" y="4432336"/>
            <a:ext cx="579120" cy="37338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7" name="Google Shape;767;p155"/>
          <p:cNvPicPr preferRelativeResize="0"/>
          <p:nvPr/>
        </p:nvPicPr>
        <p:blipFill rotWithShape="1">
          <a:blip r:embed="rId4">
            <a:alphaModFix/>
          </a:blip>
          <a:srcRect/>
          <a:stretch/>
        </p:blipFill>
        <p:spPr>
          <a:xfrm rot="-4409675">
            <a:off x="8242680" y="4538781"/>
            <a:ext cx="431901" cy="674237"/>
          </a:xfrm>
          <a:prstGeom prst="rect">
            <a:avLst/>
          </a:prstGeom>
          <a:noFill/>
          <a:ln>
            <a:noFill/>
          </a:ln>
        </p:spPr>
      </p:pic>
      <p:sp>
        <p:nvSpPr>
          <p:cNvPr id="768" name="Google Shape;768;p155"/>
          <p:cNvSpPr txBox="1"/>
          <p:nvPr/>
        </p:nvSpPr>
        <p:spPr>
          <a:xfrm>
            <a:off x="457200" y="534164"/>
            <a:ext cx="8229600" cy="6215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Supprimer un blocage</a:t>
            </a:r>
            <a:endParaRPr sz="3600" b="0" i="0" u="none" strike="noStrike" cap="none">
              <a:solidFill>
                <a:srgbClr val="00707F"/>
              </a:solidFill>
              <a:latin typeface="Calibri"/>
              <a:ea typeface="Calibri"/>
              <a:cs typeface="Calibri"/>
              <a:sym typeface="Calibri"/>
            </a:endParaRPr>
          </a:p>
        </p:txBody>
      </p:sp>
      <p:sp>
        <p:nvSpPr>
          <p:cNvPr id="769" name="Google Shape;769;p155"/>
          <p:cNvSpPr txBox="1"/>
          <p:nvPr/>
        </p:nvSpPr>
        <p:spPr>
          <a:xfrm>
            <a:off x="493371" y="1560900"/>
            <a:ext cx="556496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rgbClr val="000000"/>
                </a:solidFill>
                <a:latin typeface="Calibri"/>
                <a:ea typeface="Calibri"/>
                <a:cs typeface="Calibri"/>
                <a:sym typeface="Calibri"/>
              </a:rPr>
              <a:t>Dans la fiche lecteur &gt; onglet </a:t>
            </a:r>
            <a:r>
              <a:rPr lang="fr-FR" sz="1800" b="0" i="1" u="none" strike="noStrike" cap="none">
                <a:solidFill>
                  <a:srgbClr val="000000"/>
                </a:solidFill>
                <a:latin typeface="Calibri"/>
                <a:ea typeface="Calibri"/>
                <a:cs typeface="Calibri"/>
                <a:sym typeface="Calibri"/>
              </a:rPr>
              <a:t>Blocks </a:t>
            </a:r>
            <a:r>
              <a:rPr lang="fr-FR" sz="1800" b="0" i="0" u="none" strike="noStrike" cap="none">
                <a:solidFill>
                  <a:srgbClr val="000000"/>
                </a:solidFill>
                <a:latin typeface="Calibri"/>
                <a:ea typeface="Calibri"/>
                <a:cs typeface="Calibri"/>
                <a:sym typeface="Calibri"/>
              </a:rPr>
              <a:t>&gt;</a:t>
            </a:r>
            <a:r>
              <a:rPr lang="fr-FR" sz="1800" b="0" i="1" u="none" strike="noStrike" cap="none">
                <a:solidFill>
                  <a:srgbClr val="000000"/>
                </a:solidFill>
                <a:latin typeface="Calibri"/>
                <a:ea typeface="Calibri"/>
                <a:cs typeface="Calibri"/>
                <a:sym typeface="Calibri"/>
              </a:rPr>
              <a:t>        </a:t>
            </a:r>
            <a:r>
              <a:rPr lang="fr-FR" sz="1800" b="0" i="0" u="none" strike="noStrike" cap="none">
                <a:solidFill>
                  <a:srgbClr val="000000"/>
                </a:solidFill>
                <a:latin typeface="Source Sans Pro"/>
                <a:ea typeface="Source Sans Pro"/>
                <a:cs typeface="Source Sans Pro"/>
                <a:sym typeface="Source Sans Pro"/>
              </a:rPr>
              <a:t>  </a:t>
            </a:r>
            <a:r>
              <a:rPr lang="fr-FR" sz="1800" b="0" i="0" u="none" strike="noStrike" cap="none">
                <a:solidFill>
                  <a:srgbClr val="000000"/>
                </a:solidFill>
                <a:latin typeface="Calibri"/>
                <a:ea typeface="Calibri"/>
                <a:cs typeface="Calibri"/>
                <a:sym typeface="Calibri"/>
              </a:rPr>
              <a:t>&gt;</a:t>
            </a:r>
            <a:r>
              <a:rPr lang="fr-FR" sz="1800" b="0" i="0" u="none" strike="noStrike" cap="none">
                <a:solidFill>
                  <a:srgbClr val="000000"/>
                </a:solidFill>
                <a:latin typeface="Source Sans Pro"/>
                <a:ea typeface="Source Sans Pro"/>
                <a:cs typeface="Source Sans Pro"/>
                <a:sym typeface="Source Sans Pro"/>
              </a:rPr>
              <a:t> </a:t>
            </a:r>
            <a:r>
              <a:rPr lang="fr-FR" sz="1800" b="0" i="1" u="none" strike="noStrike" cap="none">
                <a:solidFill>
                  <a:srgbClr val="000000"/>
                </a:solidFill>
                <a:latin typeface="Calibri"/>
                <a:ea typeface="Calibri"/>
                <a:cs typeface="Calibri"/>
                <a:sym typeface="Calibri"/>
              </a:rPr>
              <a:t>Delete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rgbClr val="000000"/>
              </a:solidFill>
              <a:latin typeface="Calibri"/>
              <a:ea typeface="Calibri"/>
              <a:cs typeface="Calibri"/>
              <a:sym typeface="Calibri"/>
            </a:endParaRPr>
          </a:p>
        </p:txBody>
      </p:sp>
      <p:pic>
        <p:nvPicPr>
          <p:cNvPr id="770" name="Google Shape;770;p155" descr="aaa.tiff"/>
          <p:cNvPicPr preferRelativeResize="0"/>
          <p:nvPr/>
        </p:nvPicPr>
        <p:blipFill rotWithShape="1">
          <a:blip r:embed="rId5">
            <a:alphaModFix/>
          </a:blip>
          <a:srcRect/>
          <a:stretch/>
        </p:blipFill>
        <p:spPr>
          <a:xfrm>
            <a:off x="4113328" y="1609117"/>
            <a:ext cx="461387" cy="315427"/>
          </a:xfrm>
          <a:prstGeom prst="rect">
            <a:avLst/>
          </a:prstGeom>
          <a:solidFill>
            <a:srgbClr val="FFFFFF"/>
          </a:solid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5"/>
          <p:cNvSpPr txBox="1"/>
          <p:nvPr/>
        </p:nvSpPr>
        <p:spPr>
          <a:xfrm>
            <a:off x="461700" y="5146110"/>
            <a:ext cx="82251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Amendes et frais liés à l’usager</a:t>
            </a: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777" name="Google Shape;777;p35"/>
          <p:cNvSpPr txBox="1"/>
          <p:nvPr/>
        </p:nvSpPr>
        <p:spPr>
          <a:xfrm>
            <a:off x="457200" y="529020"/>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Fines/Fees</a:t>
            </a:r>
            <a:endParaRPr sz="1800" b="0" i="0" u="none" strike="noStrike" cap="none">
              <a:solidFill>
                <a:srgbClr val="00707F"/>
              </a:solidFill>
              <a:latin typeface="Calibri"/>
              <a:ea typeface="Calibri"/>
              <a:cs typeface="Calibri"/>
              <a:sym typeface="Calibri"/>
            </a:endParaRPr>
          </a:p>
        </p:txBody>
      </p:sp>
      <p:sp>
        <p:nvSpPr>
          <p:cNvPr id="778" name="Google Shape;77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61</a:t>
            </a:fld>
            <a:endParaRPr/>
          </a:p>
        </p:txBody>
      </p:sp>
      <p:pic>
        <p:nvPicPr>
          <p:cNvPr id="2" name="Image 1" descr="Une image contenant texte, nombre, Police, capture d’écran&#10;&#10;Description générée automatiquement">
            <a:extLst>
              <a:ext uri="{FF2B5EF4-FFF2-40B4-BE49-F238E27FC236}">
                <a16:creationId xmlns:a16="http://schemas.microsoft.com/office/drawing/2014/main" id="{EF84750F-03CA-F010-A734-4DCDDF204110}"/>
              </a:ext>
            </a:extLst>
          </p:cNvPr>
          <p:cNvPicPr>
            <a:picLocks noChangeAspect="1"/>
          </p:cNvPicPr>
          <p:nvPr/>
        </p:nvPicPr>
        <p:blipFill>
          <a:blip r:embed="rId3"/>
          <a:stretch>
            <a:fillRect/>
          </a:stretch>
        </p:blipFill>
        <p:spPr>
          <a:xfrm>
            <a:off x="554627" y="1404484"/>
            <a:ext cx="8034746" cy="3177676"/>
          </a:xfrm>
          <a:prstGeom prst="rect">
            <a:avLst/>
          </a:prstGeo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56"/>
          <p:cNvSpPr txBox="1"/>
          <p:nvPr/>
        </p:nvSpPr>
        <p:spPr>
          <a:xfrm>
            <a:off x="482600" y="534421"/>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a:t>
            </a:r>
            <a:r>
              <a:rPr lang="fr-FR" sz="3600" b="0" i="1" u="none" strike="noStrike" cap="none">
                <a:solidFill>
                  <a:srgbClr val="00707F"/>
                </a:solidFill>
                <a:latin typeface="Calibri"/>
                <a:ea typeface="Calibri"/>
                <a:cs typeface="Calibri"/>
                <a:sym typeface="Calibri"/>
              </a:rPr>
              <a:t>Active Balance</a:t>
            </a:r>
            <a:endParaRPr sz="1800" b="0" i="0" u="none" strike="noStrike" cap="none">
              <a:solidFill>
                <a:srgbClr val="00707F"/>
              </a:solidFill>
              <a:latin typeface="Calibri"/>
              <a:ea typeface="Calibri"/>
              <a:cs typeface="Calibri"/>
              <a:sym typeface="Calibri"/>
            </a:endParaRPr>
          </a:p>
        </p:txBody>
      </p:sp>
      <p:sp>
        <p:nvSpPr>
          <p:cNvPr id="787" name="Google Shape;787;p156"/>
          <p:cNvSpPr txBox="1"/>
          <p:nvPr/>
        </p:nvSpPr>
        <p:spPr>
          <a:xfrm>
            <a:off x="457200" y="4320786"/>
            <a:ext cx="8224981"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rgbClr val="000000"/>
                </a:solidFill>
                <a:latin typeface="Calibri"/>
                <a:ea typeface="Calibri"/>
                <a:cs typeface="Calibri"/>
                <a:sym typeface="Calibri"/>
              </a:rPr>
              <a:t>L’active balance </a:t>
            </a:r>
            <a:r>
              <a:rPr lang="fr-FR" sz="1800" b="0" i="0" u="none" strike="noStrike" cap="none" dirty="0">
                <a:solidFill>
                  <a:srgbClr val="000000"/>
                </a:solidFill>
                <a:latin typeface="Calibri"/>
                <a:ea typeface="Calibri"/>
                <a:cs typeface="Calibri"/>
                <a:sym typeface="Calibri"/>
              </a:rPr>
              <a:t>comptabilise uniquement : </a:t>
            </a:r>
            <a:endParaRPr dirty="0"/>
          </a:p>
          <a:p>
            <a:pPr marL="627063" marR="0" lvl="2" indent="-180975" algn="l" rtl="0">
              <a:lnSpc>
                <a:spcPct val="100000"/>
              </a:lnSpc>
              <a:spcBef>
                <a:spcPts val="0"/>
              </a:spcBef>
              <a:spcAft>
                <a:spcPts val="0"/>
              </a:spcAft>
              <a:buClr>
                <a:srgbClr val="00707F"/>
              </a:buClr>
              <a:buSzPts val="1800"/>
              <a:buFont typeface="Arial"/>
              <a:buChar char="•"/>
            </a:pPr>
            <a:r>
              <a:rPr lang="fr-FR" sz="1800" b="0" i="0" u="none" strike="noStrike" cap="none" dirty="0">
                <a:solidFill>
                  <a:srgbClr val="000000"/>
                </a:solidFill>
                <a:latin typeface="Calibri"/>
                <a:ea typeface="Calibri"/>
                <a:cs typeface="Calibri"/>
                <a:sym typeface="Calibri"/>
              </a:rPr>
              <a:t>Les frais de retard pour les ouvrages déjà rentrés</a:t>
            </a:r>
            <a:endParaRPr dirty="0"/>
          </a:p>
          <a:p>
            <a:pPr marL="627063" marR="0" lvl="0" indent="-180975" algn="l" rtl="0">
              <a:lnSpc>
                <a:spcPct val="100000"/>
              </a:lnSpc>
              <a:spcBef>
                <a:spcPts val="0"/>
              </a:spcBef>
              <a:spcAft>
                <a:spcPts val="0"/>
              </a:spcAft>
              <a:buClr>
                <a:srgbClr val="4B8B8E"/>
              </a:buClr>
              <a:buSzPts val="1800"/>
              <a:buFont typeface="Arial"/>
              <a:buChar char="•"/>
            </a:pPr>
            <a:r>
              <a:rPr lang="fr-FR" sz="1800" b="0" i="0" u="none" strike="noStrike" cap="none" dirty="0">
                <a:solidFill>
                  <a:srgbClr val="000000"/>
                </a:solidFill>
                <a:latin typeface="Calibri"/>
                <a:ea typeface="Calibri"/>
                <a:cs typeface="Calibri"/>
                <a:sym typeface="Calibri"/>
              </a:rPr>
              <a:t>Les frais de remplacement pour les ouvrages </a:t>
            </a:r>
            <a:r>
              <a:rPr lang="fr-FR" sz="1800" b="0" i="1" u="none" strike="noStrike" cap="none" dirty="0" err="1">
                <a:solidFill>
                  <a:srgbClr val="000000"/>
                </a:solidFill>
                <a:latin typeface="Calibri"/>
                <a:ea typeface="Calibri"/>
                <a:cs typeface="Calibri"/>
                <a:sym typeface="Calibri"/>
              </a:rPr>
              <a:t>Lost</a:t>
            </a:r>
            <a:endParaRPr sz="1800" b="0" i="1" u="none" strike="noStrike" cap="none" dirty="0">
              <a:solidFill>
                <a:srgbClr val="000000"/>
              </a:solidFill>
              <a:latin typeface="Calibri"/>
              <a:ea typeface="Calibri"/>
              <a:cs typeface="Calibri"/>
              <a:sym typeface="Calibri"/>
            </a:endParaRPr>
          </a:p>
          <a:p>
            <a:pPr marL="627063" marR="0" lvl="0" indent="-180975" algn="l" rtl="0">
              <a:lnSpc>
                <a:spcPct val="100000"/>
              </a:lnSpc>
              <a:spcBef>
                <a:spcPts val="0"/>
              </a:spcBef>
              <a:spcAft>
                <a:spcPts val="0"/>
              </a:spcAft>
              <a:buClr>
                <a:srgbClr val="4B8B8E"/>
              </a:buClr>
              <a:buSzPts val="1800"/>
              <a:buFont typeface="Arial"/>
              <a:buChar char="•"/>
            </a:pPr>
            <a:r>
              <a:rPr lang="fr-FR" sz="1800" b="0" i="0" u="none" strike="noStrike" cap="none" dirty="0">
                <a:solidFill>
                  <a:srgbClr val="000000"/>
                </a:solidFill>
                <a:latin typeface="Calibri"/>
                <a:ea typeface="Calibri"/>
                <a:cs typeface="Calibri"/>
                <a:sym typeface="Calibri"/>
              </a:rPr>
              <a:t>D’autres frais (carte de photocopie, frais de PIB, etc.)</a:t>
            </a:r>
            <a:endParaRPr dirty="0"/>
          </a:p>
        </p:txBody>
      </p:sp>
      <p:sp>
        <p:nvSpPr>
          <p:cNvPr id="788" name="Google Shape;788;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62</a:t>
            </a:fld>
            <a:endParaRPr dirty="0"/>
          </a:p>
        </p:txBody>
      </p:sp>
      <p:pic>
        <p:nvPicPr>
          <p:cNvPr id="3" name="Image 2">
            <a:extLst>
              <a:ext uri="{FF2B5EF4-FFF2-40B4-BE49-F238E27FC236}">
                <a16:creationId xmlns:a16="http://schemas.microsoft.com/office/drawing/2014/main" id="{B333C287-CC86-4C9C-A82D-2F8D083B8D83}"/>
              </a:ext>
            </a:extLst>
          </p:cNvPr>
          <p:cNvPicPr>
            <a:picLocks noChangeAspect="1"/>
          </p:cNvPicPr>
          <p:nvPr/>
        </p:nvPicPr>
        <p:blipFill>
          <a:blip r:embed="rId3"/>
          <a:stretch>
            <a:fillRect/>
          </a:stretch>
        </p:blipFill>
        <p:spPr>
          <a:xfrm>
            <a:off x="188258" y="1634307"/>
            <a:ext cx="8668871" cy="2406044"/>
          </a:xfrm>
          <a:prstGeom prst="rect">
            <a:avLst/>
          </a:prstGeom>
          <a:ln w="9525">
            <a:solidFill>
              <a:schemeClr val="tx1"/>
            </a:solidFill>
          </a:ln>
        </p:spPr>
      </p:pic>
      <p:sp>
        <p:nvSpPr>
          <p:cNvPr id="8" name="Google Shape;780;p35">
            <a:extLst>
              <a:ext uri="{FF2B5EF4-FFF2-40B4-BE49-F238E27FC236}">
                <a16:creationId xmlns:a16="http://schemas.microsoft.com/office/drawing/2014/main" id="{DE4E9CCA-647C-4B6F-83AC-3D5AA125FB37}"/>
              </a:ext>
            </a:extLst>
          </p:cNvPr>
          <p:cNvSpPr/>
          <p:nvPr/>
        </p:nvSpPr>
        <p:spPr>
          <a:xfrm>
            <a:off x="7765877" y="3361765"/>
            <a:ext cx="831368" cy="47840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1A034153-5794-4660-B84E-CD5B4784225C}"/>
              </a:ext>
            </a:extLst>
          </p:cNvPr>
          <p:cNvSpPr/>
          <p:nvPr/>
        </p:nvSpPr>
        <p:spPr>
          <a:xfrm>
            <a:off x="8135516" y="3115361"/>
            <a:ext cx="591671" cy="1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C25CF586-EA3F-4C7F-84E6-6A3895AF2F87}"/>
              </a:ext>
            </a:extLst>
          </p:cNvPr>
          <p:cNvSpPr/>
          <p:nvPr/>
        </p:nvSpPr>
        <p:spPr>
          <a:xfrm>
            <a:off x="8005574" y="3902927"/>
            <a:ext cx="59167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56"/>
          <p:cNvSpPr txBox="1"/>
          <p:nvPr/>
        </p:nvSpPr>
        <p:spPr>
          <a:xfrm>
            <a:off x="482600" y="534421"/>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a:t>
            </a:r>
            <a:r>
              <a:rPr lang="fr-FR" sz="3600" b="0" i="1" u="none" strike="noStrike" cap="none">
                <a:solidFill>
                  <a:srgbClr val="00707F"/>
                </a:solidFill>
                <a:latin typeface="Calibri"/>
                <a:ea typeface="Calibri"/>
                <a:cs typeface="Calibri"/>
                <a:sym typeface="Calibri"/>
              </a:rPr>
              <a:t>Active Balance</a:t>
            </a:r>
            <a:endParaRPr sz="1800" b="0" i="0" u="none" strike="noStrike" cap="none">
              <a:solidFill>
                <a:srgbClr val="00707F"/>
              </a:solidFill>
              <a:latin typeface="Calibri"/>
              <a:ea typeface="Calibri"/>
              <a:cs typeface="Calibri"/>
              <a:sym typeface="Calibri"/>
            </a:endParaRPr>
          </a:p>
        </p:txBody>
      </p:sp>
      <p:sp>
        <p:nvSpPr>
          <p:cNvPr id="787" name="Google Shape;787;p156"/>
          <p:cNvSpPr txBox="1"/>
          <p:nvPr/>
        </p:nvSpPr>
        <p:spPr>
          <a:xfrm>
            <a:off x="459509" y="1495223"/>
            <a:ext cx="8365992"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Les documents </a:t>
            </a:r>
            <a:r>
              <a:rPr lang="fr-FR" sz="1800" b="1" i="0" u="none" strike="noStrike" cap="none" dirty="0">
                <a:solidFill>
                  <a:schemeClr val="dk1"/>
                </a:solidFill>
                <a:latin typeface="Calibri"/>
                <a:ea typeface="Calibri"/>
                <a:cs typeface="Calibri"/>
                <a:sym typeface="Calibri"/>
              </a:rPr>
              <a:t>en retard </a:t>
            </a:r>
            <a:r>
              <a:rPr lang="fr-FR" sz="1800" b="0" i="0" u="none" strike="noStrike" cap="none" dirty="0">
                <a:solidFill>
                  <a:schemeClr val="dk1"/>
                </a:solidFill>
                <a:latin typeface="Calibri"/>
                <a:ea typeface="Calibri"/>
                <a:cs typeface="Calibri"/>
                <a:sym typeface="Calibri"/>
              </a:rPr>
              <a:t>et </a:t>
            </a:r>
            <a:r>
              <a:rPr lang="fr-FR" sz="1800" b="1" i="0" u="none" strike="noStrike" cap="none" dirty="0">
                <a:solidFill>
                  <a:schemeClr val="dk1"/>
                </a:solidFill>
                <a:latin typeface="Calibri"/>
                <a:ea typeface="Calibri"/>
                <a:cs typeface="Calibri"/>
                <a:sym typeface="Calibri"/>
              </a:rPr>
              <a:t>non rentrés </a:t>
            </a:r>
            <a:r>
              <a:rPr lang="fr-FR" sz="1800" b="0" i="0" u="none" strike="noStrike" cap="none" dirty="0">
                <a:solidFill>
                  <a:schemeClr val="dk1"/>
                </a:solidFill>
                <a:latin typeface="Calibri"/>
                <a:ea typeface="Calibri"/>
                <a:cs typeface="Calibri"/>
                <a:sym typeface="Calibri"/>
              </a:rPr>
              <a:t>(statut de prêt </a:t>
            </a:r>
            <a:r>
              <a:rPr lang="fr-FR" sz="1800" b="0" i="1" u="none" strike="noStrike" cap="none" dirty="0">
                <a:solidFill>
                  <a:schemeClr val="dk1"/>
                </a:solidFill>
                <a:latin typeface="Calibri"/>
                <a:ea typeface="Calibri"/>
                <a:cs typeface="Calibri"/>
                <a:sym typeface="Calibri"/>
              </a:rPr>
              <a:t>Normal</a:t>
            </a:r>
            <a:r>
              <a:rPr lang="fr-FR" sz="1800" b="0" i="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renewed</a:t>
            </a:r>
            <a:r>
              <a:rPr lang="fr-FR" sz="1800" b="0" i="0" u="none" strike="noStrike" cap="none" dirty="0">
                <a:solidFill>
                  <a:schemeClr val="dk1"/>
                </a:solidFill>
                <a:latin typeface="Calibri"/>
                <a:ea typeface="Calibri"/>
                <a:cs typeface="Calibri"/>
                <a:sym typeface="Calibri"/>
              </a:rPr>
              <a:t>) ne sont pas comptabilisés dans l’</a:t>
            </a:r>
            <a:r>
              <a:rPr lang="fr-FR" sz="1800" b="0" i="1" u="none" strike="noStrike" cap="none" dirty="0">
                <a:solidFill>
                  <a:schemeClr val="dk1"/>
                </a:solidFill>
                <a:latin typeface="Calibri"/>
                <a:ea typeface="Calibri"/>
                <a:cs typeface="Calibri"/>
                <a:sym typeface="Calibri"/>
              </a:rPr>
              <a:t>active balance</a:t>
            </a:r>
            <a:r>
              <a:rPr lang="fr-FR" sz="1800" b="0" i="0" u="none" strike="noStrike" cap="none" dirty="0">
                <a:solidFill>
                  <a:schemeClr val="dk1"/>
                </a:solidFill>
                <a:latin typeface="Calibri"/>
                <a:ea typeface="Calibri"/>
                <a:cs typeface="Calibri"/>
                <a:sym typeface="Calibri"/>
              </a:rPr>
              <a:t>. Ces amendes seront ajoutées à l’</a:t>
            </a:r>
            <a:r>
              <a:rPr lang="fr-FR" sz="1800" b="0" i="1" u="none" strike="noStrike" cap="none" dirty="0">
                <a:solidFill>
                  <a:schemeClr val="dk1"/>
                </a:solidFill>
                <a:latin typeface="Calibri"/>
                <a:ea typeface="Calibri"/>
                <a:cs typeface="Calibri"/>
                <a:sym typeface="Calibri"/>
              </a:rPr>
              <a:t>active balance </a:t>
            </a:r>
            <a:r>
              <a:rPr lang="fr-FR" sz="1800" b="0" i="0" u="none" strike="noStrike" cap="none" dirty="0">
                <a:solidFill>
                  <a:schemeClr val="dk1"/>
                </a:solidFill>
                <a:latin typeface="Calibri"/>
                <a:ea typeface="Calibri"/>
                <a:cs typeface="Calibri"/>
                <a:sym typeface="Calibri"/>
              </a:rPr>
              <a:t>quand ils seront rentrés ou considérés comme </a:t>
            </a:r>
            <a:r>
              <a:rPr lang="fr-FR" sz="1800" b="0" i="1" u="none" strike="noStrike" cap="none" dirty="0" err="1">
                <a:solidFill>
                  <a:schemeClr val="dk1"/>
                </a:solidFill>
                <a:latin typeface="Calibri"/>
                <a:ea typeface="Calibri"/>
                <a:cs typeface="Calibri"/>
                <a:sym typeface="Calibri"/>
              </a:rPr>
              <a:t>lost</a:t>
            </a:r>
            <a:r>
              <a:rPr lang="fr-FR" sz="1800" b="0" i="0" u="none" strike="noStrike" cap="none" dirty="0">
                <a:solidFill>
                  <a:schemeClr val="dk1"/>
                </a:solidFill>
                <a:latin typeface="Calibri"/>
                <a:ea typeface="Calibri"/>
                <a:cs typeface="Calibri"/>
                <a:sym typeface="Calibri"/>
              </a:rPr>
              <a:t>. </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endParaRPr lang="fr-FR" sz="18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Avant le retour de prêt et d’être comptabilisés dans l’</a:t>
            </a:r>
            <a:r>
              <a:rPr lang="fr-FR" sz="1800" b="0" i="1" u="none" strike="noStrike" cap="none" dirty="0">
                <a:solidFill>
                  <a:schemeClr val="dk1"/>
                </a:solidFill>
                <a:latin typeface="Calibri"/>
                <a:ea typeface="Calibri"/>
                <a:cs typeface="Calibri"/>
                <a:sym typeface="Calibri"/>
              </a:rPr>
              <a:t>active balance</a:t>
            </a:r>
            <a:r>
              <a:rPr lang="fr-FR" sz="1800" b="0" u="none" strike="noStrike" cap="none" dirty="0">
                <a:solidFill>
                  <a:schemeClr val="dk1"/>
                </a:solidFill>
                <a:latin typeface="Calibri"/>
                <a:ea typeface="Calibri"/>
                <a:cs typeface="Calibri"/>
                <a:sym typeface="Calibri"/>
              </a:rPr>
              <a:t>, on les trouve dans les </a:t>
            </a:r>
            <a:r>
              <a:rPr lang="fr-FR" sz="1800" b="0" i="1" u="none" strike="noStrike" cap="none" dirty="0" err="1">
                <a:solidFill>
                  <a:schemeClr val="dk1"/>
                </a:solidFill>
                <a:latin typeface="Calibri"/>
                <a:ea typeface="Calibri"/>
                <a:cs typeface="Calibri"/>
                <a:sym typeface="Calibri"/>
              </a:rPr>
              <a:t>Accrued</a:t>
            </a:r>
            <a:r>
              <a:rPr lang="fr-FR" sz="1800" b="0" i="1" u="none" strike="noStrike" cap="none" dirty="0">
                <a:solidFill>
                  <a:schemeClr val="dk1"/>
                </a:solidFill>
                <a:latin typeface="Calibri"/>
                <a:ea typeface="Calibri"/>
                <a:cs typeface="Calibri"/>
                <a:sym typeface="Calibri"/>
              </a:rPr>
              <a:t> fines </a:t>
            </a:r>
            <a:r>
              <a:rPr lang="fr-FR" sz="1800" b="0" u="none" strike="noStrike" cap="none" dirty="0">
                <a:solidFill>
                  <a:schemeClr val="dk1"/>
                </a:solidFill>
                <a:latin typeface="Calibri"/>
                <a:ea typeface="Calibri"/>
                <a:cs typeface="Calibri"/>
                <a:sym typeface="Calibri"/>
              </a:rPr>
              <a:t>(amandes cumulées)</a:t>
            </a:r>
            <a:endParaRPr sz="1800" b="0" i="1" u="none" strike="noStrike" cap="none" dirty="0">
              <a:solidFill>
                <a:schemeClr val="dk1"/>
              </a:solidFill>
              <a:latin typeface="Calibri"/>
              <a:ea typeface="Calibri"/>
              <a:cs typeface="Calibri"/>
              <a:sym typeface="Calibri"/>
            </a:endParaRPr>
          </a:p>
        </p:txBody>
      </p:sp>
      <p:sp>
        <p:nvSpPr>
          <p:cNvPr id="788" name="Google Shape;788;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63</a:t>
            </a:fld>
            <a:endParaRPr/>
          </a:p>
        </p:txBody>
      </p:sp>
      <p:sp>
        <p:nvSpPr>
          <p:cNvPr id="4" name="Rectangle 3">
            <a:extLst>
              <a:ext uri="{FF2B5EF4-FFF2-40B4-BE49-F238E27FC236}">
                <a16:creationId xmlns:a16="http://schemas.microsoft.com/office/drawing/2014/main" id="{1A034153-5794-4660-B84E-CD5B4784225C}"/>
              </a:ext>
            </a:extLst>
          </p:cNvPr>
          <p:cNvSpPr/>
          <p:nvPr/>
        </p:nvSpPr>
        <p:spPr>
          <a:xfrm>
            <a:off x="8135516" y="3115361"/>
            <a:ext cx="591671" cy="1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C25CF586-EA3F-4C7F-84E6-6A3895AF2F87}"/>
              </a:ext>
            </a:extLst>
          </p:cNvPr>
          <p:cNvSpPr/>
          <p:nvPr/>
        </p:nvSpPr>
        <p:spPr>
          <a:xfrm>
            <a:off x="8005574" y="3902927"/>
            <a:ext cx="59167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descr="Une image contenant texte, capture d’écran, nombre, Police&#10;&#10;Description générée automatiquement">
            <a:extLst>
              <a:ext uri="{FF2B5EF4-FFF2-40B4-BE49-F238E27FC236}">
                <a16:creationId xmlns:a16="http://schemas.microsoft.com/office/drawing/2014/main" id="{7F6B2B10-0DE5-28F5-A23F-959B730F28C1}"/>
              </a:ext>
            </a:extLst>
          </p:cNvPr>
          <p:cNvPicPr>
            <a:picLocks noChangeAspect="1"/>
          </p:cNvPicPr>
          <p:nvPr/>
        </p:nvPicPr>
        <p:blipFill>
          <a:blip r:embed="rId3"/>
          <a:stretch>
            <a:fillRect/>
          </a:stretch>
        </p:blipFill>
        <p:spPr>
          <a:xfrm>
            <a:off x="651545" y="3340202"/>
            <a:ext cx="7891710" cy="2961414"/>
          </a:xfrm>
          <a:prstGeom prst="rect">
            <a:avLst/>
          </a:prstGeom>
          <a:ln>
            <a:solidFill>
              <a:schemeClr val="tx1"/>
            </a:solidFill>
          </a:ln>
        </p:spPr>
      </p:pic>
    </p:spTree>
    <p:extLst>
      <p:ext uri="{BB962C8B-B14F-4D97-AF65-F5344CB8AC3E}">
        <p14:creationId xmlns:p14="http://schemas.microsoft.com/office/powerpoint/2010/main" val="3386294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57"/>
          <p:cNvSpPr txBox="1"/>
          <p:nvPr/>
        </p:nvSpPr>
        <p:spPr>
          <a:xfrm>
            <a:off x="457200" y="55153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a:t>
            </a:r>
            <a:endParaRPr sz="1800" b="0" i="0" u="none" strike="noStrike" cap="none">
              <a:solidFill>
                <a:srgbClr val="00707F"/>
              </a:solidFill>
              <a:latin typeface="Calibri"/>
              <a:ea typeface="Calibri"/>
              <a:cs typeface="Calibri"/>
              <a:sym typeface="Calibri"/>
            </a:endParaRPr>
          </a:p>
        </p:txBody>
      </p:sp>
      <p:sp>
        <p:nvSpPr>
          <p:cNvPr id="796" name="Google Shape;796;p157"/>
          <p:cNvSpPr txBox="1"/>
          <p:nvPr/>
        </p:nvSpPr>
        <p:spPr>
          <a:xfrm>
            <a:off x="395300" y="3298380"/>
            <a:ext cx="8225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7" name="Google Shape;797;p1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64</a:t>
            </a:fld>
            <a:endParaRPr/>
          </a:p>
        </p:txBody>
      </p:sp>
      <p:sp>
        <p:nvSpPr>
          <p:cNvPr id="799" name="Google Shape;799;p157"/>
          <p:cNvSpPr txBox="1"/>
          <p:nvPr/>
        </p:nvSpPr>
        <p:spPr>
          <a:xfrm>
            <a:off x="505325" y="5300775"/>
            <a:ext cx="7538700" cy="1015800"/>
          </a:xfrm>
          <a:prstGeom prst="rect">
            <a:avLst/>
          </a:prstGeom>
          <a:noFill/>
          <a:ln>
            <a:noFill/>
          </a:ln>
        </p:spPr>
        <p:txBody>
          <a:bodyPr spcFirstLastPara="1" wrap="square" lIns="91425" tIns="91425" rIns="91425" bIns="91425" anchor="t" anchorCtr="0">
            <a:spAutoFit/>
          </a:bodyPr>
          <a:lstStyle/>
          <a:p>
            <a:pPr marL="4000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Cliquer sur le montant pour visualiser.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4000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Cliquer sur </a:t>
            </a:r>
            <a:r>
              <a:rPr lang="fr-FR" sz="1800" b="0" i="1" u="none" strike="noStrike" cap="none" dirty="0" err="1">
                <a:solidFill>
                  <a:schemeClr val="dk1"/>
                </a:solidFill>
                <a:latin typeface="Calibri"/>
                <a:ea typeface="Calibri"/>
                <a:cs typeface="Calibri"/>
                <a:sym typeface="Calibri"/>
              </a:rPr>
              <a:t>pay</a:t>
            </a:r>
            <a:r>
              <a:rPr lang="fr-FR" sz="1800" b="0" i="0" u="none" strike="noStrike" cap="none" dirty="0">
                <a:solidFill>
                  <a:schemeClr val="dk1"/>
                </a:solidFill>
                <a:latin typeface="Calibri"/>
                <a:ea typeface="Calibri"/>
                <a:cs typeface="Calibri"/>
                <a:sym typeface="Calibri"/>
              </a:rPr>
              <a:t> pour encaisser.</a:t>
            </a:r>
            <a:endParaRPr sz="1800" b="0" i="0" u="none" strike="noStrike" cap="none"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E58D4DC6-1640-426D-9035-D957E74CF7AF}"/>
              </a:ext>
            </a:extLst>
          </p:cNvPr>
          <p:cNvSpPr/>
          <p:nvPr/>
        </p:nvSpPr>
        <p:spPr>
          <a:xfrm>
            <a:off x="3385772" y="3707302"/>
            <a:ext cx="888903" cy="30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8645B448-1A75-FC08-9748-6859C7929E2B}"/>
              </a:ext>
            </a:extLst>
          </p:cNvPr>
          <p:cNvSpPr txBox="1"/>
          <p:nvPr/>
        </p:nvSpPr>
        <p:spPr>
          <a:xfrm>
            <a:off x="601210" y="1416481"/>
            <a:ext cx="7895358" cy="861774"/>
          </a:xfrm>
          <a:prstGeom prst="rect">
            <a:avLst/>
          </a:prstGeom>
          <a:noFill/>
        </p:spPr>
        <p:txBody>
          <a:bodyPr wrap="square" rtlCol="0">
            <a:spAutoFit/>
          </a:bodyPr>
          <a:lstStyle/>
          <a:p>
            <a:r>
              <a:rPr lang="fr-FR"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a:t>
            </a:r>
            <a:r>
              <a:rPr lang="fr-FR" sz="18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circulation desk</a:t>
            </a:r>
            <a:r>
              <a:rPr lang="fr-FR"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6" name="Image 5" descr="Une image contenant texte, logiciel, nombre, capture d’écran&#10;&#10;Description générée automatiquement">
            <a:extLst>
              <a:ext uri="{FF2B5EF4-FFF2-40B4-BE49-F238E27FC236}">
                <a16:creationId xmlns:a16="http://schemas.microsoft.com/office/drawing/2014/main" id="{A47D07F1-904E-4555-041B-C8C2A6A3B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23" y="2148433"/>
            <a:ext cx="6872553" cy="2830989"/>
          </a:xfrm>
          <a:prstGeom prst="rect">
            <a:avLst/>
          </a:prstGeom>
          <a:ln>
            <a:solidFill>
              <a:schemeClr val="tx1"/>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58"/>
          <p:cNvSpPr txBox="1"/>
          <p:nvPr/>
        </p:nvSpPr>
        <p:spPr>
          <a:xfrm>
            <a:off x="457200" y="501805"/>
            <a:ext cx="8229600" cy="7471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Toutes les amendes</a:t>
            </a:r>
            <a:endParaRPr sz="1800" b="0" i="0" u="none" strike="noStrike" cap="none">
              <a:solidFill>
                <a:srgbClr val="00707F"/>
              </a:solidFill>
              <a:latin typeface="Calibri"/>
              <a:ea typeface="Calibri"/>
              <a:cs typeface="Calibri"/>
              <a:sym typeface="Calibri"/>
            </a:endParaRPr>
          </a:p>
        </p:txBody>
      </p:sp>
      <p:sp>
        <p:nvSpPr>
          <p:cNvPr id="806" name="Google Shape;806;p158"/>
          <p:cNvSpPr txBox="1"/>
          <p:nvPr/>
        </p:nvSpPr>
        <p:spPr>
          <a:xfrm>
            <a:off x="457200" y="5346938"/>
            <a:ext cx="8224981" cy="92328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Cliquer sur l’option </a:t>
            </a:r>
            <a:r>
              <a:rPr lang="fr-FR" sz="1800" b="0" i="1" u="none" strike="noStrike" cap="none" dirty="0">
                <a:solidFill>
                  <a:schemeClr val="dk1"/>
                </a:solidFill>
                <a:latin typeface="Calibri"/>
                <a:ea typeface="Calibri"/>
                <a:cs typeface="Calibri"/>
                <a:sym typeface="Calibri"/>
              </a:rPr>
              <a:t>All fines</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u="none" strike="noStrike" cap="none" dirty="0">
                <a:solidFill>
                  <a:schemeClr val="dk1"/>
                </a:solidFill>
                <a:latin typeface="Calibri"/>
                <a:ea typeface="Calibri"/>
                <a:cs typeface="Calibri"/>
                <a:sym typeface="Calibri"/>
              </a:rPr>
              <a:t>Choisir </a:t>
            </a:r>
            <a:r>
              <a:rPr lang="fr-FR" sz="1800" b="0" i="1" u="none" strike="noStrike" cap="none" dirty="0">
                <a:solidFill>
                  <a:schemeClr val="dk1"/>
                </a:solidFill>
                <a:latin typeface="Calibri"/>
                <a:ea typeface="Calibri"/>
                <a:cs typeface="Calibri"/>
                <a:sym typeface="Calibri"/>
              </a:rPr>
              <a:t>Cash</a:t>
            </a:r>
            <a:r>
              <a:rPr lang="fr-FR" sz="1800" b="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Payconiq</a:t>
            </a:r>
            <a:r>
              <a:rPr lang="fr-FR" sz="1800" b="0" u="none" strike="noStrike" cap="none" dirty="0">
                <a:solidFill>
                  <a:schemeClr val="dk1"/>
                </a:solidFill>
                <a:latin typeface="Calibri"/>
                <a:ea typeface="Calibri"/>
                <a:cs typeface="Calibri"/>
                <a:sym typeface="Calibri"/>
              </a:rPr>
              <a:t> comme méthode de paiement</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dirty="0">
                <a:solidFill>
                  <a:schemeClr val="dk1"/>
                </a:solidFill>
                <a:latin typeface="Calibri"/>
                <a:ea typeface="Calibri"/>
                <a:cs typeface="Calibri"/>
                <a:sym typeface="Calibri"/>
              </a:rPr>
              <a:t>Cliquer sur </a:t>
            </a:r>
            <a:r>
              <a:rPr lang="fr-FR" sz="1800" i="1" dirty="0" err="1">
                <a:solidFill>
                  <a:schemeClr val="dk1"/>
                </a:solidFill>
                <a:latin typeface="Calibri"/>
                <a:ea typeface="Calibri"/>
                <a:cs typeface="Calibri"/>
                <a:sym typeface="Calibri"/>
              </a:rPr>
              <a:t>Send</a:t>
            </a:r>
            <a:endParaRPr sz="1800" b="0" u="none" strike="noStrike" cap="none" dirty="0">
              <a:solidFill>
                <a:schemeClr val="dk1"/>
              </a:solidFill>
              <a:latin typeface="Calibri"/>
              <a:ea typeface="Calibri"/>
              <a:cs typeface="Calibri"/>
              <a:sym typeface="Calibri"/>
            </a:endParaRPr>
          </a:p>
        </p:txBody>
      </p:sp>
      <p:sp>
        <p:nvSpPr>
          <p:cNvPr id="807" name="Google Shape;807;p1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65</a:t>
            </a:fld>
            <a:endParaRPr/>
          </a:p>
        </p:txBody>
      </p:sp>
      <p:sp>
        <p:nvSpPr>
          <p:cNvPr id="4" name="Rectangle 3">
            <a:extLst>
              <a:ext uri="{FF2B5EF4-FFF2-40B4-BE49-F238E27FC236}">
                <a16:creationId xmlns:a16="http://schemas.microsoft.com/office/drawing/2014/main" id="{354C6DF1-09CD-408F-9299-4F136B7605BC}"/>
              </a:ext>
            </a:extLst>
          </p:cNvPr>
          <p:cNvSpPr/>
          <p:nvPr/>
        </p:nvSpPr>
        <p:spPr>
          <a:xfrm>
            <a:off x="1491133" y="2189220"/>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descr="Une image contenant texte, capture d’écran, logiciel, affichage&#10;&#10;Description générée automatiquement">
            <a:extLst>
              <a:ext uri="{FF2B5EF4-FFF2-40B4-BE49-F238E27FC236}">
                <a16:creationId xmlns:a16="http://schemas.microsoft.com/office/drawing/2014/main" id="{12F1E34A-8525-5B6E-726C-CAEA2B9F229E}"/>
              </a:ext>
            </a:extLst>
          </p:cNvPr>
          <p:cNvPicPr>
            <a:picLocks noChangeAspect="1"/>
          </p:cNvPicPr>
          <p:nvPr/>
        </p:nvPicPr>
        <p:blipFill>
          <a:blip r:embed="rId3"/>
          <a:stretch>
            <a:fillRect/>
          </a:stretch>
        </p:blipFill>
        <p:spPr>
          <a:xfrm>
            <a:off x="1351572" y="1497052"/>
            <a:ext cx="6440855" cy="369625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59"/>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(1)</a:t>
            </a:r>
            <a:endParaRPr sz="1800" b="0" i="0" u="none" strike="noStrike" cap="none">
              <a:solidFill>
                <a:srgbClr val="00707F"/>
              </a:solidFill>
              <a:latin typeface="Calibri"/>
              <a:ea typeface="Calibri"/>
              <a:cs typeface="Calibri"/>
              <a:sym typeface="Calibri"/>
            </a:endParaRPr>
          </a:p>
        </p:txBody>
      </p:sp>
      <p:sp>
        <p:nvSpPr>
          <p:cNvPr id="815" name="Google Shape;815;p159"/>
          <p:cNvSpPr txBox="1"/>
          <p:nvPr/>
        </p:nvSpPr>
        <p:spPr>
          <a:xfrm>
            <a:off x="457200" y="5987018"/>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Cliquer sur l’option </a:t>
            </a:r>
            <a:r>
              <a:rPr lang="fr-FR" sz="1800" b="0" i="1" u="none" strike="noStrike" cap="none">
                <a:solidFill>
                  <a:schemeClr val="dk1"/>
                </a:solidFill>
                <a:latin typeface="Calibri"/>
                <a:ea typeface="Calibri"/>
                <a:cs typeface="Calibri"/>
                <a:sym typeface="Calibri"/>
              </a:rPr>
              <a:t>Specific fines</a:t>
            </a:r>
            <a:endParaRPr sz="1800" b="0" i="0" u="none" strike="noStrike" cap="none">
              <a:solidFill>
                <a:schemeClr val="dk1"/>
              </a:solidFill>
              <a:latin typeface="Calibri"/>
              <a:ea typeface="Calibri"/>
              <a:cs typeface="Calibri"/>
              <a:sym typeface="Calibri"/>
            </a:endParaRPr>
          </a:p>
        </p:txBody>
      </p:sp>
      <p:sp>
        <p:nvSpPr>
          <p:cNvPr id="816" name="Google Shape;816;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66</a:t>
            </a:fld>
            <a:endParaRPr/>
          </a:p>
        </p:txBody>
      </p:sp>
      <p:pic>
        <p:nvPicPr>
          <p:cNvPr id="3" name="Image 2">
            <a:extLst>
              <a:ext uri="{FF2B5EF4-FFF2-40B4-BE49-F238E27FC236}">
                <a16:creationId xmlns:a16="http://schemas.microsoft.com/office/drawing/2014/main" id="{2AE5C79A-3C4D-432E-8BA3-D984FD3FAED0}"/>
              </a:ext>
            </a:extLst>
          </p:cNvPr>
          <p:cNvPicPr>
            <a:picLocks noChangeAspect="1"/>
          </p:cNvPicPr>
          <p:nvPr/>
        </p:nvPicPr>
        <p:blipFill>
          <a:blip r:embed="rId3"/>
          <a:stretch>
            <a:fillRect/>
          </a:stretch>
        </p:blipFill>
        <p:spPr>
          <a:xfrm>
            <a:off x="332783" y="1573664"/>
            <a:ext cx="8478433" cy="4060681"/>
          </a:xfrm>
          <a:prstGeom prst="rect">
            <a:avLst/>
          </a:prstGeom>
          <a:ln w="9525">
            <a:solidFill>
              <a:schemeClr val="tx1"/>
            </a:solidFill>
          </a:ln>
        </p:spPr>
      </p:pic>
      <p:sp>
        <p:nvSpPr>
          <p:cNvPr id="8" name="Ellipse 7">
            <a:extLst>
              <a:ext uri="{FF2B5EF4-FFF2-40B4-BE49-F238E27FC236}">
                <a16:creationId xmlns:a16="http://schemas.microsoft.com/office/drawing/2014/main" id="{FC930924-E69A-4BB1-9EFA-EEF919B3274B}"/>
              </a:ext>
            </a:extLst>
          </p:cNvPr>
          <p:cNvSpPr/>
          <p:nvPr/>
        </p:nvSpPr>
        <p:spPr>
          <a:xfrm>
            <a:off x="2432427" y="2400761"/>
            <a:ext cx="974161" cy="3585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 coins arrondis 3">
            <a:extLst>
              <a:ext uri="{FF2B5EF4-FFF2-40B4-BE49-F238E27FC236}">
                <a16:creationId xmlns:a16="http://schemas.microsoft.com/office/drawing/2014/main" id="{9EDE2519-C71E-4D15-90F2-B3528B447D9E}"/>
              </a:ext>
            </a:extLst>
          </p:cNvPr>
          <p:cNvSpPr/>
          <p:nvPr/>
        </p:nvSpPr>
        <p:spPr>
          <a:xfrm>
            <a:off x="1523999" y="2802616"/>
            <a:ext cx="6436660" cy="2988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3868ECFE-383D-44D0-947A-EF307B4708BF}"/>
              </a:ext>
            </a:extLst>
          </p:cNvPr>
          <p:cNvSpPr/>
          <p:nvPr/>
        </p:nvSpPr>
        <p:spPr>
          <a:xfrm>
            <a:off x="1523999" y="2205369"/>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60"/>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(2)</a:t>
            </a:r>
            <a:endParaRPr sz="1800" b="0" i="0" u="none" strike="noStrike" cap="none">
              <a:solidFill>
                <a:srgbClr val="00707F"/>
              </a:solidFill>
              <a:latin typeface="Calibri"/>
              <a:ea typeface="Calibri"/>
              <a:cs typeface="Calibri"/>
              <a:sym typeface="Calibri"/>
            </a:endParaRPr>
          </a:p>
        </p:txBody>
      </p:sp>
      <p:sp>
        <p:nvSpPr>
          <p:cNvPr id="824" name="Google Shape;824;p160"/>
          <p:cNvSpPr txBox="1"/>
          <p:nvPr/>
        </p:nvSpPr>
        <p:spPr>
          <a:xfrm>
            <a:off x="457200" y="5987018"/>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Sélectionner une ou plusieurs amendes</a:t>
            </a:r>
            <a:endParaRPr sz="1800" b="0" i="0" u="none" strike="noStrike" cap="none">
              <a:solidFill>
                <a:schemeClr val="dk1"/>
              </a:solidFill>
              <a:latin typeface="Calibri"/>
              <a:ea typeface="Calibri"/>
              <a:cs typeface="Calibri"/>
              <a:sym typeface="Calibri"/>
            </a:endParaRPr>
          </a:p>
        </p:txBody>
      </p:sp>
      <p:sp>
        <p:nvSpPr>
          <p:cNvPr id="825" name="Google Shape;825;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67</a:t>
            </a:fld>
            <a:endParaRPr/>
          </a:p>
        </p:txBody>
      </p:sp>
      <p:pic>
        <p:nvPicPr>
          <p:cNvPr id="7" name="Image 6">
            <a:extLst>
              <a:ext uri="{FF2B5EF4-FFF2-40B4-BE49-F238E27FC236}">
                <a16:creationId xmlns:a16="http://schemas.microsoft.com/office/drawing/2014/main" id="{AA10075C-B2A2-4922-9E7E-000AF7BED273}"/>
              </a:ext>
            </a:extLst>
          </p:cNvPr>
          <p:cNvPicPr>
            <a:picLocks noChangeAspect="1"/>
          </p:cNvPicPr>
          <p:nvPr/>
        </p:nvPicPr>
        <p:blipFill>
          <a:blip r:embed="rId3"/>
          <a:stretch>
            <a:fillRect/>
          </a:stretch>
        </p:blipFill>
        <p:spPr>
          <a:xfrm>
            <a:off x="230909" y="1419341"/>
            <a:ext cx="8682181" cy="4470471"/>
          </a:xfrm>
          <a:prstGeom prst="rect">
            <a:avLst/>
          </a:prstGeom>
          <a:ln w="9525">
            <a:solidFill>
              <a:schemeClr val="tx1"/>
            </a:solidFill>
          </a:ln>
        </p:spPr>
      </p:pic>
      <p:sp>
        <p:nvSpPr>
          <p:cNvPr id="10" name="Ellipse 9">
            <a:extLst>
              <a:ext uri="{FF2B5EF4-FFF2-40B4-BE49-F238E27FC236}">
                <a16:creationId xmlns:a16="http://schemas.microsoft.com/office/drawing/2014/main" id="{D006CC76-0888-46FB-9639-8E94498C6AFA}"/>
              </a:ext>
            </a:extLst>
          </p:cNvPr>
          <p:cNvSpPr/>
          <p:nvPr/>
        </p:nvSpPr>
        <p:spPr>
          <a:xfrm>
            <a:off x="8425600" y="5585197"/>
            <a:ext cx="513161" cy="358589"/>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13" name="Ellipse 12">
            <a:extLst>
              <a:ext uri="{FF2B5EF4-FFF2-40B4-BE49-F238E27FC236}">
                <a16:creationId xmlns:a16="http://schemas.microsoft.com/office/drawing/2014/main" id="{46F40CC6-070F-472D-BF51-78958CC9F1F8}"/>
              </a:ext>
            </a:extLst>
          </p:cNvPr>
          <p:cNvSpPr/>
          <p:nvPr/>
        </p:nvSpPr>
        <p:spPr>
          <a:xfrm>
            <a:off x="322729" y="2725457"/>
            <a:ext cx="277906" cy="25082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15" name="Ellipse 14">
            <a:extLst>
              <a:ext uri="{FF2B5EF4-FFF2-40B4-BE49-F238E27FC236}">
                <a16:creationId xmlns:a16="http://schemas.microsoft.com/office/drawing/2014/main" id="{F9A7F522-595D-4091-92F6-84A9EED3E337}"/>
              </a:ext>
            </a:extLst>
          </p:cNvPr>
          <p:cNvSpPr/>
          <p:nvPr/>
        </p:nvSpPr>
        <p:spPr>
          <a:xfrm>
            <a:off x="322729" y="3394786"/>
            <a:ext cx="277906" cy="25082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61"/>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(3)</a:t>
            </a:r>
            <a:endParaRPr sz="1800" b="0" i="0" u="none" strike="noStrike" cap="none">
              <a:solidFill>
                <a:srgbClr val="00707F"/>
              </a:solidFill>
              <a:latin typeface="Calibri"/>
              <a:ea typeface="Calibri"/>
              <a:cs typeface="Calibri"/>
              <a:sym typeface="Calibri"/>
            </a:endParaRPr>
          </a:p>
        </p:txBody>
      </p:sp>
      <p:sp>
        <p:nvSpPr>
          <p:cNvPr id="833" name="Google Shape;833;p161"/>
          <p:cNvSpPr txBox="1"/>
          <p:nvPr/>
        </p:nvSpPr>
        <p:spPr>
          <a:xfrm>
            <a:off x="457200" y="5783818"/>
            <a:ext cx="822498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Choisir la méthode da paiement (</a:t>
            </a:r>
            <a:r>
              <a:rPr lang="fr-FR" sz="1800" b="0" i="1" u="none" strike="noStrike" cap="none" dirty="0">
                <a:solidFill>
                  <a:schemeClr val="dk1"/>
                </a:solidFill>
                <a:latin typeface="Calibri"/>
                <a:ea typeface="Calibri"/>
                <a:cs typeface="Calibri"/>
                <a:sym typeface="Calibri"/>
              </a:rPr>
              <a:t>Cash </a:t>
            </a:r>
            <a:r>
              <a:rPr lang="fr-FR" sz="1800" b="0" u="none" strike="noStrike" cap="none" dirty="0">
                <a:solidFill>
                  <a:schemeClr val="dk1"/>
                </a:solidFill>
                <a:latin typeface="Calibri"/>
                <a:ea typeface="Calibri"/>
                <a:cs typeface="Calibri"/>
                <a:sym typeface="Calibri"/>
              </a:rPr>
              <a:t>ou </a:t>
            </a:r>
            <a:r>
              <a:rPr lang="fr-FR" sz="1800" b="0" i="1" u="none" strike="noStrike" cap="none" dirty="0" err="1">
                <a:solidFill>
                  <a:schemeClr val="dk1"/>
                </a:solidFill>
                <a:latin typeface="Calibri"/>
                <a:ea typeface="Calibri"/>
                <a:cs typeface="Calibri"/>
                <a:sym typeface="Calibri"/>
              </a:rPr>
              <a:t>Payconiq</a:t>
            </a:r>
            <a:r>
              <a:rPr lang="fr-FR" sz="1800" b="0" u="none" strike="noStrike" cap="none" dirty="0">
                <a:solidFill>
                  <a:schemeClr val="dk1"/>
                </a:solidFill>
                <a:latin typeface="Calibri"/>
                <a:ea typeface="Calibri"/>
                <a:cs typeface="Calibri"/>
                <a:sym typeface="Calibri"/>
              </a:rPr>
              <a:t>) et </a:t>
            </a:r>
            <a:r>
              <a:rPr lang="fr-FR" sz="1800" dirty="0">
                <a:solidFill>
                  <a:schemeClr val="dk1"/>
                </a:solidFill>
                <a:latin typeface="Calibri"/>
                <a:ea typeface="Calibri"/>
                <a:cs typeface="Calibri"/>
                <a:sym typeface="Calibri"/>
              </a:rPr>
              <a:t>c</a:t>
            </a:r>
            <a:r>
              <a:rPr lang="fr-FR" sz="1800" b="0" u="none" strike="noStrike" cap="none" dirty="0">
                <a:solidFill>
                  <a:schemeClr val="dk1"/>
                </a:solidFill>
                <a:latin typeface="Calibri"/>
                <a:ea typeface="Calibri"/>
                <a:cs typeface="Calibri"/>
                <a:sym typeface="Calibri"/>
              </a:rPr>
              <a:t>liquer</a:t>
            </a:r>
            <a:r>
              <a:rPr lang="fr-FR" sz="1800" b="0" i="0" u="none" strike="noStrike" cap="none" dirty="0">
                <a:solidFill>
                  <a:schemeClr val="dk1"/>
                </a:solidFill>
                <a:latin typeface="Calibri"/>
                <a:ea typeface="Calibri"/>
                <a:cs typeface="Calibri"/>
                <a:sym typeface="Calibri"/>
              </a:rPr>
              <a:t> sur </a:t>
            </a:r>
            <a:r>
              <a:rPr lang="fr-FR" sz="1800" b="0" i="1" u="none" strike="noStrike" cap="none" dirty="0" err="1">
                <a:solidFill>
                  <a:schemeClr val="dk1"/>
                </a:solidFill>
                <a:latin typeface="Calibri"/>
                <a:ea typeface="Calibri"/>
                <a:cs typeface="Calibri"/>
                <a:sym typeface="Calibri"/>
              </a:rPr>
              <a:t>Send</a:t>
            </a:r>
            <a:r>
              <a:rPr lang="fr-FR" sz="1800" b="0" i="0" u="none" strike="noStrike" cap="none" dirty="0">
                <a:solidFill>
                  <a:schemeClr val="dk1"/>
                </a:solidFill>
                <a:latin typeface="Calibri"/>
                <a:ea typeface="Calibri"/>
                <a:cs typeface="Calibri"/>
                <a:sym typeface="Calibri"/>
              </a:rPr>
              <a:t> pour confirmer le paiement partiel de l’</a:t>
            </a:r>
            <a:r>
              <a:rPr lang="fr-FR" sz="1800" b="0" i="1" u="none" strike="noStrike" cap="none" dirty="0">
                <a:solidFill>
                  <a:schemeClr val="dk1"/>
                </a:solidFill>
                <a:latin typeface="Calibri"/>
                <a:ea typeface="Calibri"/>
                <a:cs typeface="Calibri"/>
                <a:sym typeface="Calibri"/>
              </a:rPr>
              <a:t>Active Balance</a:t>
            </a:r>
            <a:endParaRPr sz="1800" b="0" i="1" u="none" strike="noStrike" cap="none" dirty="0">
              <a:solidFill>
                <a:schemeClr val="dk1"/>
              </a:solidFill>
              <a:latin typeface="Calibri"/>
              <a:ea typeface="Calibri"/>
              <a:cs typeface="Calibri"/>
              <a:sym typeface="Calibri"/>
            </a:endParaRPr>
          </a:p>
        </p:txBody>
      </p:sp>
      <p:sp>
        <p:nvSpPr>
          <p:cNvPr id="834" name="Google Shape;834;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68</a:t>
            </a:fld>
            <a:endParaRPr/>
          </a:p>
        </p:txBody>
      </p:sp>
      <p:pic>
        <p:nvPicPr>
          <p:cNvPr id="3" name="Image 2">
            <a:extLst>
              <a:ext uri="{FF2B5EF4-FFF2-40B4-BE49-F238E27FC236}">
                <a16:creationId xmlns:a16="http://schemas.microsoft.com/office/drawing/2014/main" id="{218066B4-0473-4D54-B482-0822AB78D6BF}"/>
              </a:ext>
            </a:extLst>
          </p:cNvPr>
          <p:cNvPicPr>
            <a:picLocks noChangeAspect="1"/>
          </p:cNvPicPr>
          <p:nvPr/>
        </p:nvPicPr>
        <p:blipFill>
          <a:blip r:embed="rId3"/>
          <a:stretch>
            <a:fillRect/>
          </a:stretch>
        </p:blipFill>
        <p:spPr>
          <a:xfrm>
            <a:off x="508067" y="1573664"/>
            <a:ext cx="8123245" cy="4036568"/>
          </a:xfrm>
          <a:prstGeom prst="rect">
            <a:avLst/>
          </a:prstGeom>
          <a:ln w="9525">
            <a:solidFill>
              <a:schemeClr val="tx1"/>
            </a:solidFill>
          </a:ln>
        </p:spPr>
      </p:pic>
      <p:sp>
        <p:nvSpPr>
          <p:cNvPr id="8" name="Ellipse 7">
            <a:extLst>
              <a:ext uri="{FF2B5EF4-FFF2-40B4-BE49-F238E27FC236}">
                <a16:creationId xmlns:a16="http://schemas.microsoft.com/office/drawing/2014/main" id="{A613FD98-12E0-4FCB-A66F-2AE53AA585AC}"/>
              </a:ext>
            </a:extLst>
          </p:cNvPr>
          <p:cNvSpPr/>
          <p:nvPr/>
        </p:nvSpPr>
        <p:spPr>
          <a:xfrm>
            <a:off x="7996300" y="5234330"/>
            <a:ext cx="639886" cy="3585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 coins arrondis 3">
            <a:extLst>
              <a:ext uri="{FF2B5EF4-FFF2-40B4-BE49-F238E27FC236}">
                <a16:creationId xmlns:a16="http://schemas.microsoft.com/office/drawing/2014/main" id="{1D9D00C8-6C8C-4E3A-8CC8-03D38F81523A}"/>
              </a:ext>
            </a:extLst>
          </p:cNvPr>
          <p:cNvSpPr/>
          <p:nvPr/>
        </p:nvSpPr>
        <p:spPr>
          <a:xfrm>
            <a:off x="832522" y="2724672"/>
            <a:ext cx="6104964" cy="3585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112AACDF-43CD-45DA-8835-5A08CF575EAF}"/>
              </a:ext>
            </a:extLst>
          </p:cNvPr>
          <p:cNvSpPr/>
          <p:nvPr/>
        </p:nvSpPr>
        <p:spPr>
          <a:xfrm>
            <a:off x="1491133" y="2241229"/>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 name="Image 1">
            <a:extLst>
              <a:ext uri="{FF2B5EF4-FFF2-40B4-BE49-F238E27FC236}">
                <a16:creationId xmlns:a16="http://schemas.microsoft.com/office/drawing/2014/main" id="{C7E2828A-8CFA-5AF1-1474-B6286CBDF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888" y="3308770"/>
            <a:ext cx="4954585" cy="2332466"/>
          </a:xfrm>
          <a:prstGeom prst="rect">
            <a:avLst/>
          </a:prstGeom>
          <a:ln w="9525">
            <a:solidFill>
              <a:schemeClr val="tx1"/>
            </a:solidFill>
            <a:prstDash val="solid"/>
          </a:ln>
        </p:spPr>
      </p:pic>
      <p:sp>
        <p:nvSpPr>
          <p:cNvPr id="841" name="Google Shape;841;p162"/>
          <p:cNvSpPr txBox="1"/>
          <p:nvPr/>
        </p:nvSpPr>
        <p:spPr>
          <a:xfrm>
            <a:off x="457200" y="532402"/>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Ajouter une amende ou des frais</a:t>
            </a:r>
            <a:endParaRPr sz="1800" b="0" i="0" u="none" strike="noStrike" cap="none">
              <a:solidFill>
                <a:srgbClr val="00707F"/>
              </a:solidFill>
              <a:latin typeface="Calibri"/>
              <a:ea typeface="Calibri"/>
              <a:cs typeface="Calibri"/>
              <a:sym typeface="Calibri"/>
            </a:endParaRPr>
          </a:p>
        </p:txBody>
      </p:sp>
      <p:sp>
        <p:nvSpPr>
          <p:cNvPr id="843" name="Google Shape;843;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69</a:t>
            </a:fld>
            <a:endParaRPr/>
          </a:p>
        </p:txBody>
      </p:sp>
      <p:pic>
        <p:nvPicPr>
          <p:cNvPr id="3" name="Image 2">
            <a:extLst>
              <a:ext uri="{FF2B5EF4-FFF2-40B4-BE49-F238E27FC236}">
                <a16:creationId xmlns:a16="http://schemas.microsoft.com/office/drawing/2014/main" id="{C0017D0D-503F-4365-A505-78BC08FCE01A}"/>
              </a:ext>
            </a:extLst>
          </p:cNvPr>
          <p:cNvPicPr>
            <a:picLocks noChangeAspect="1"/>
          </p:cNvPicPr>
          <p:nvPr/>
        </p:nvPicPr>
        <p:blipFill>
          <a:blip r:embed="rId4"/>
          <a:stretch>
            <a:fillRect/>
          </a:stretch>
        </p:blipFill>
        <p:spPr>
          <a:xfrm>
            <a:off x="457200" y="1242936"/>
            <a:ext cx="8229600" cy="1926533"/>
          </a:xfrm>
          <a:prstGeom prst="rect">
            <a:avLst/>
          </a:prstGeom>
          <a:ln w="9525">
            <a:solidFill>
              <a:schemeClr val="tx1"/>
            </a:solidFill>
          </a:ln>
        </p:spPr>
      </p:pic>
      <p:sp>
        <p:nvSpPr>
          <p:cNvPr id="11" name="Ellipse 10">
            <a:extLst>
              <a:ext uri="{FF2B5EF4-FFF2-40B4-BE49-F238E27FC236}">
                <a16:creationId xmlns:a16="http://schemas.microsoft.com/office/drawing/2014/main" id="{C54E4ADF-8F70-40B2-9B07-2DFC88CCBEEB}"/>
              </a:ext>
            </a:extLst>
          </p:cNvPr>
          <p:cNvSpPr/>
          <p:nvPr/>
        </p:nvSpPr>
        <p:spPr>
          <a:xfrm>
            <a:off x="7713992" y="2177105"/>
            <a:ext cx="848336" cy="244437"/>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6056201B-59C6-49E9-8EA2-FF0BECD8E2D1}"/>
              </a:ext>
            </a:extLst>
          </p:cNvPr>
          <p:cNvSpPr/>
          <p:nvPr/>
        </p:nvSpPr>
        <p:spPr>
          <a:xfrm>
            <a:off x="3155956" y="1491123"/>
            <a:ext cx="639886" cy="230045"/>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8196CCD7-A666-4FD3-9681-6AA28230B196}"/>
              </a:ext>
            </a:extLst>
          </p:cNvPr>
          <p:cNvSpPr/>
          <p:nvPr/>
        </p:nvSpPr>
        <p:spPr>
          <a:xfrm>
            <a:off x="6364122" y="5398049"/>
            <a:ext cx="778351" cy="225968"/>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a:extLst>
              <a:ext uri="{FF2B5EF4-FFF2-40B4-BE49-F238E27FC236}">
                <a16:creationId xmlns:a16="http://schemas.microsoft.com/office/drawing/2014/main" id="{9ACF8DB4-D45C-41BB-A951-1682543EE7E1}"/>
              </a:ext>
            </a:extLst>
          </p:cNvPr>
          <p:cNvSpPr/>
          <p:nvPr/>
        </p:nvSpPr>
        <p:spPr>
          <a:xfrm>
            <a:off x="3848851" y="4185035"/>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3518CBBE-14B1-4401-ACFC-580B328AA1AE}"/>
              </a:ext>
            </a:extLst>
          </p:cNvPr>
          <p:cNvSpPr/>
          <p:nvPr/>
        </p:nvSpPr>
        <p:spPr>
          <a:xfrm>
            <a:off x="2388513" y="3918978"/>
            <a:ext cx="3975609" cy="225968"/>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5BF4FECA-AAEF-41B2-8A2B-CFA2E979A07B}"/>
              </a:ext>
            </a:extLst>
          </p:cNvPr>
          <p:cNvSpPr/>
          <p:nvPr/>
        </p:nvSpPr>
        <p:spPr>
          <a:xfrm>
            <a:off x="2339268" y="4344895"/>
            <a:ext cx="4465463" cy="225968"/>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57B23DF0-53A5-A002-BCCF-3961AF4113C7}"/>
              </a:ext>
            </a:extLst>
          </p:cNvPr>
          <p:cNvSpPr txBox="1"/>
          <p:nvPr/>
        </p:nvSpPr>
        <p:spPr>
          <a:xfrm>
            <a:off x="304800" y="5879193"/>
            <a:ext cx="8146782" cy="646331"/>
          </a:xfrm>
          <a:prstGeom prst="rect">
            <a:avLst/>
          </a:prstGeom>
          <a:noFill/>
        </p:spPr>
        <p:txBody>
          <a:bodyPr wrap="none" rtlCol="0">
            <a:spAutoFit/>
          </a:bodyPr>
          <a:lstStyle/>
          <a:p>
            <a:r>
              <a:rPr lang="fr-FR" sz="1800" u="sng" dirty="0">
                <a:effectLst/>
                <a:latin typeface="Calibri" panose="020F0502020204030204" pitchFamily="34" charset="0"/>
                <a:ea typeface="Calibri" panose="020F0502020204030204" pitchFamily="34" charset="0"/>
                <a:cs typeface="Times New Roman" panose="02020603050405020304" pitchFamily="18" charset="0"/>
              </a:rPr>
              <a:t>Remarque par rapport à la transaction Crédit</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r>
              <a:rPr lang="fr-FR" sz="1800" dirty="0">
                <a:effectLst/>
                <a:latin typeface="Calibri" panose="020F0502020204030204" pitchFamily="34" charset="0"/>
                <a:ea typeface="Calibri" panose="020F0502020204030204" pitchFamily="34" charset="0"/>
              </a:rPr>
              <a:t>A n’utiliser que pour des rectifications</a:t>
            </a:r>
          </a:p>
          <a:p>
            <a:r>
              <a:rPr lang="fr-FR" sz="1800" dirty="0">
                <a:effectLst/>
                <a:latin typeface="Calibri" panose="020F0502020204030204" pitchFamily="34" charset="0"/>
                <a:ea typeface="Calibri" panose="020F0502020204030204" pitchFamily="34" charset="0"/>
              </a:rPr>
              <a:t>d'erreur de paiement (</a:t>
            </a:r>
            <a:r>
              <a:rPr lang="fr-FR" sz="1800" dirty="0" err="1">
                <a:effectLst/>
                <a:latin typeface="Calibri" panose="020F0502020204030204" pitchFamily="34" charset="0"/>
                <a:ea typeface="Calibri" panose="020F0502020204030204" pitchFamily="34" charset="0"/>
              </a:rPr>
              <a:t>Payconiq</a:t>
            </a:r>
            <a:r>
              <a:rPr lang="fr-FR" sz="1800" dirty="0">
                <a:effectLst/>
                <a:latin typeface="Calibri" panose="020F0502020204030204" pitchFamily="34" charset="0"/>
                <a:ea typeface="Calibri" panose="020F0502020204030204" pitchFamily="34" charset="0"/>
              </a:rPr>
              <a:t>). </a:t>
            </a: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7"/>
          <p:cNvPicPr preferRelativeResize="0"/>
          <p:nvPr/>
        </p:nvPicPr>
        <p:blipFill rotWithShape="1">
          <a:blip r:embed="rId3">
            <a:alphaModFix/>
          </a:blip>
          <a:srcRect/>
          <a:stretch/>
        </p:blipFill>
        <p:spPr>
          <a:xfrm>
            <a:off x="1763621" y="1523851"/>
            <a:ext cx="5616757" cy="4291900"/>
          </a:xfrm>
          <a:prstGeom prst="rect">
            <a:avLst/>
          </a:prstGeom>
          <a:noFill/>
          <a:ln w="9525" cap="flat" cmpd="sng">
            <a:solidFill>
              <a:schemeClr val="dk1"/>
            </a:solidFill>
            <a:prstDash val="solid"/>
            <a:round/>
            <a:headEnd type="none" w="sm" len="sm"/>
            <a:tailEnd type="none" w="sm" len="sm"/>
          </a:ln>
        </p:spPr>
      </p:pic>
      <p:sp>
        <p:nvSpPr>
          <p:cNvPr id="251" name="Google Shape;251;p7"/>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Quick links </a:t>
            </a:r>
            <a:r>
              <a:rPr lang="fr-FR" sz="3600" b="0" i="0" u="none" strike="noStrike" cap="none">
                <a:solidFill>
                  <a:srgbClr val="00707F"/>
                </a:solidFill>
                <a:latin typeface="Calibri"/>
                <a:ea typeface="Calibri"/>
                <a:cs typeface="Calibri"/>
                <a:sym typeface="Calibri"/>
              </a:rPr>
              <a:t>(2)</a:t>
            </a:r>
            <a:endParaRPr sz="1400" b="0" i="0" u="none" strike="noStrike" cap="none">
              <a:solidFill>
                <a:srgbClr val="00707F"/>
              </a:solidFill>
              <a:latin typeface="Arial"/>
              <a:ea typeface="Arial"/>
              <a:cs typeface="Arial"/>
              <a:sym typeface="Arial"/>
            </a:endParaRPr>
          </a:p>
        </p:txBody>
      </p:sp>
      <p:sp>
        <p:nvSpPr>
          <p:cNvPr id="252" name="Google Shape;252;p7"/>
          <p:cNvSpPr txBox="1"/>
          <p:nvPr/>
        </p:nvSpPr>
        <p:spPr>
          <a:xfrm>
            <a:off x="461819" y="5994701"/>
            <a:ext cx="822498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a:t>
            </a:r>
            <a:r>
              <a:rPr lang="fr-FR" sz="1800" b="0" i="1" u="none" strike="noStrike" cap="none">
                <a:solidFill>
                  <a:schemeClr val="dk1"/>
                </a:solidFill>
                <a:latin typeface="Calibri"/>
                <a:ea typeface="Calibri"/>
                <a:cs typeface="Calibri"/>
                <a:sym typeface="Calibri"/>
              </a:rPr>
              <a:t>Alma Production </a:t>
            </a:r>
            <a:r>
              <a:rPr lang="fr-FR" sz="1800" b="0" i="0" u="none" strike="noStrike" cap="none">
                <a:solidFill>
                  <a:schemeClr val="dk1"/>
                </a:solidFill>
                <a:latin typeface="Calibri"/>
                <a:ea typeface="Calibri"/>
                <a:cs typeface="Calibri"/>
                <a:sym typeface="Calibri"/>
              </a:rPr>
              <a:t>(★) pour afficher les liens que vous aurez cochés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a:t>
            </a:r>
            <a:r>
              <a:rPr lang="fr-FR" sz="1800" b="0" i="1" u="none" strike="noStrike" cap="none">
                <a:solidFill>
                  <a:schemeClr val="dk1"/>
                </a:solidFill>
                <a:latin typeface="Calibri"/>
                <a:ea typeface="Calibri"/>
                <a:cs typeface="Calibri"/>
                <a:sym typeface="Calibri"/>
              </a:rPr>
              <a:t>Pin Quick Links menu </a:t>
            </a:r>
            <a:r>
              <a:rPr lang="fr-FR" sz="1800" b="0" i="0" u="none" strike="noStrike" cap="none">
                <a:solidFill>
                  <a:schemeClr val="dk1"/>
                </a:solidFill>
                <a:latin typeface="Calibri"/>
                <a:ea typeface="Calibri"/>
                <a:cs typeface="Calibri"/>
                <a:sym typeface="Calibri"/>
              </a:rPr>
              <a:t>pour ajouter ce menu sur votre page d’accueil</a:t>
            </a:r>
            <a:endParaRPr sz="1800" b="0" i="0" u="none" strike="noStrike" cap="none">
              <a:solidFill>
                <a:schemeClr val="dk1"/>
              </a:solidFill>
              <a:latin typeface="Calibri"/>
              <a:ea typeface="Calibri"/>
              <a:cs typeface="Calibri"/>
              <a:sym typeface="Calibri"/>
            </a:endParaRPr>
          </a:p>
        </p:txBody>
      </p:sp>
      <p:sp>
        <p:nvSpPr>
          <p:cNvPr id="253" name="Google Shape;2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a:t>
            </a:fld>
            <a:endParaRPr/>
          </a:p>
        </p:txBody>
      </p:sp>
      <p:sp>
        <p:nvSpPr>
          <p:cNvPr id="254" name="Google Shape;254;p7"/>
          <p:cNvSpPr/>
          <p:nvPr/>
        </p:nvSpPr>
        <p:spPr>
          <a:xfrm>
            <a:off x="1631373" y="1355291"/>
            <a:ext cx="987136" cy="85797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7"/>
          <p:cNvSpPr/>
          <p:nvPr/>
        </p:nvSpPr>
        <p:spPr>
          <a:xfrm>
            <a:off x="2781299" y="4733300"/>
            <a:ext cx="1707573" cy="35509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63"/>
          <p:cNvSpPr txBox="1"/>
          <p:nvPr/>
        </p:nvSpPr>
        <p:spPr>
          <a:xfrm>
            <a:off x="253275" y="1381479"/>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onglet </a:t>
            </a:r>
            <a:r>
              <a:rPr lang="fr-FR" sz="1800" b="0" i="1" u="none" strike="noStrike" cap="none">
                <a:solidFill>
                  <a:schemeClr val="dk1"/>
                </a:solidFill>
                <a:latin typeface="Calibri"/>
                <a:ea typeface="Calibri"/>
                <a:cs typeface="Calibri"/>
                <a:sym typeface="Calibri"/>
              </a:rPr>
              <a:t>Fines</a:t>
            </a:r>
            <a:r>
              <a:rPr lang="fr-FR" sz="1800" b="0" i="0" u="none" strike="noStrike" cap="none">
                <a:solidFill>
                  <a:schemeClr val="dk1"/>
                </a:solidFill>
                <a:latin typeface="Calibri"/>
                <a:ea typeface="Calibri"/>
                <a:cs typeface="Calibri"/>
                <a:sym typeface="Calibri"/>
              </a:rPr>
              <a:t>/</a:t>
            </a:r>
            <a:r>
              <a:rPr lang="fr-FR" sz="1800" b="0" i="1" u="none" strike="noStrike" cap="none">
                <a:solidFill>
                  <a:schemeClr val="dk1"/>
                </a:solidFill>
                <a:latin typeface="Calibri"/>
                <a:ea typeface="Calibri"/>
                <a:cs typeface="Calibri"/>
                <a:sym typeface="Calibri"/>
              </a:rPr>
              <a:t>Fees</a:t>
            </a:r>
            <a:r>
              <a:rPr lang="fr-FR" sz="1800" b="0" i="0" u="none" strike="noStrike" cap="none">
                <a:solidFill>
                  <a:schemeClr val="dk1"/>
                </a:solidFill>
                <a:latin typeface="Calibri"/>
                <a:ea typeface="Calibri"/>
                <a:cs typeface="Calibri"/>
                <a:sym typeface="Calibri"/>
              </a:rPr>
              <a:t> &gt;  cocher la ligne à annuler &gt;           &gt; </a:t>
            </a:r>
            <a:r>
              <a:rPr lang="fr-FR" sz="1800" b="0" i="1" u="none" strike="noStrike" cap="none">
                <a:solidFill>
                  <a:schemeClr val="dk1"/>
                </a:solidFill>
                <a:latin typeface="Calibri"/>
                <a:ea typeface="Calibri"/>
                <a:cs typeface="Calibri"/>
                <a:sym typeface="Calibri"/>
              </a:rPr>
              <a:t>Waive</a:t>
            </a:r>
            <a:endParaRPr sz="1800" b="0" i="1" u="none" strike="noStrike" cap="none">
              <a:solidFill>
                <a:schemeClr val="dk1"/>
              </a:solidFill>
              <a:latin typeface="Calibri"/>
              <a:ea typeface="Calibri"/>
              <a:cs typeface="Calibri"/>
              <a:sym typeface="Calibri"/>
            </a:endParaRPr>
          </a:p>
        </p:txBody>
      </p:sp>
      <p:pic>
        <p:nvPicPr>
          <p:cNvPr id="851" name="Google Shape;851;p163" descr="aaa.tiff"/>
          <p:cNvPicPr preferRelativeResize="0"/>
          <p:nvPr/>
        </p:nvPicPr>
        <p:blipFill rotWithShape="1">
          <a:blip r:embed="rId3">
            <a:alphaModFix/>
          </a:blip>
          <a:srcRect/>
          <a:stretch/>
        </p:blipFill>
        <p:spPr>
          <a:xfrm>
            <a:off x="6837372" y="1443632"/>
            <a:ext cx="470150" cy="273957"/>
          </a:xfrm>
          <a:prstGeom prst="rect">
            <a:avLst/>
          </a:prstGeom>
          <a:noFill/>
          <a:ln>
            <a:noFill/>
          </a:ln>
        </p:spPr>
      </p:pic>
      <p:sp>
        <p:nvSpPr>
          <p:cNvPr id="852" name="Google Shape;852;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70</a:t>
            </a:fld>
            <a:endParaRPr/>
          </a:p>
        </p:txBody>
      </p:sp>
      <p:sp>
        <p:nvSpPr>
          <p:cNvPr id="853" name="Google Shape;853;p163"/>
          <p:cNvSpPr txBox="1"/>
          <p:nvPr/>
        </p:nvSpPr>
        <p:spPr>
          <a:xfrm>
            <a:off x="355031" y="547506"/>
            <a:ext cx="837521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Annuler une amende ou des frais</a:t>
            </a:r>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pic>
        <p:nvPicPr>
          <p:cNvPr id="858" name="Google Shape;858;p163"/>
          <p:cNvPicPr preferRelativeResize="0"/>
          <p:nvPr/>
        </p:nvPicPr>
        <p:blipFill rotWithShape="1">
          <a:blip r:embed="rId4">
            <a:alphaModFix/>
          </a:blip>
          <a:srcRect/>
          <a:stretch/>
        </p:blipFill>
        <p:spPr>
          <a:xfrm rot="-4441214">
            <a:off x="7985906" y="3576590"/>
            <a:ext cx="431901" cy="674237"/>
          </a:xfrm>
          <a:prstGeom prst="rect">
            <a:avLst/>
          </a:prstGeom>
          <a:noFill/>
          <a:ln>
            <a:noFill/>
          </a:ln>
        </p:spPr>
      </p:pic>
      <p:pic>
        <p:nvPicPr>
          <p:cNvPr id="5" name="Image 4">
            <a:extLst>
              <a:ext uri="{FF2B5EF4-FFF2-40B4-BE49-F238E27FC236}">
                <a16:creationId xmlns:a16="http://schemas.microsoft.com/office/drawing/2014/main" id="{76A7CB78-300A-48F0-A13F-AD6B5153D7F2}"/>
              </a:ext>
            </a:extLst>
          </p:cNvPr>
          <p:cNvPicPr>
            <a:picLocks noChangeAspect="1"/>
          </p:cNvPicPr>
          <p:nvPr/>
        </p:nvPicPr>
        <p:blipFill>
          <a:blip r:embed="rId5"/>
          <a:stretch>
            <a:fillRect/>
          </a:stretch>
        </p:blipFill>
        <p:spPr>
          <a:xfrm>
            <a:off x="144014" y="2016659"/>
            <a:ext cx="8855972" cy="2403498"/>
          </a:xfrm>
          <a:prstGeom prst="rect">
            <a:avLst/>
          </a:prstGeom>
          <a:ln w="9525">
            <a:solidFill>
              <a:schemeClr val="tx1"/>
            </a:solidFill>
          </a:ln>
        </p:spPr>
      </p:pic>
      <p:sp>
        <p:nvSpPr>
          <p:cNvPr id="15" name="Ellipse 14">
            <a:extLst>
              <a:ext uri="{FF2B5EF4-FFF2-40B4-BE49-F238E27FC236}">
                <a16:creationId xmlns:a16="http://schemas.microsoft.com/office/drawing/2014/main" id="{C2A461AE-B308-4112-899E-C90670F9A439}"/>
              </a:ext>
            </a:extLst>
          </p:cNvPr>
          <p:cNvSpPr/>
          <p:nvPr/>
        </p:nvSpPr>
        <p:spPr>
          <a:xfrm>
            <a:off x="3115444" y="2263144"/>
            <a:ext cx="685591"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a:extLst>
              <a:ext uri="{FF2B5EF4-FFF2-40B4-BE49-F238E27FC236}">
                <a16:creationId xmlns:a16="http://schemas.microsoft.com/office/drawing/2014/main" id="{81FDBC09-6EB0-4B2C-B399-48D192EA1C94}"/>
              </a:ext>
            </a:extLst>
          </p:cNvPr>
          <p:cNvSpPr/>
          <p:nvPr/>
        </p:nvSpPr>
        <p:spPr>
          <a:xfrm>
            <a:off x="7797958" y="4191753"/>
            <a:ext cx="685591"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045A9065-1D32-4E81-8087-FCEB4C40C48B}"/>
              </a:ext>
            </a:extLst>
          </p:cNvPr>
          <p:cNvPicPr>
            <a:picLocks noChangeAspect="1"/>
          </p:cNvPicPr>
          <p:nvPr/>
        </p:nvPicPr>
        <p:blipFill>
          <a:blip r:embed="rId6"/>
          <a:stretch>
            <a:fillRect/>
          </a:stretch>
        </p:blipFill>
        <p:spPr>
          <a:xfrm>
            <a:off x="146303" y="4666642"/>
            <a:ext cx="7672010" cy="1913243"/>
          </a:xfrm>
          <a:prstGeom prst="rect">
            <a:avLst/>
          </a:prstGeom>
          <a:ln w="9525">
            <a:solidFill>
              <a:schemeClr val="tx1"/>
            </a:solidFill>
          </a:ln>
        </p:spPr>
      </p:pic>
      <p:sp>
        <p:nvSpPr>
          <p:cNvPr id="21" name="Ellipse 20">
            <a:extLst>
              <a:ext uri="{FF2B5EF4-FFF2-40B4-BE49-F238E27FC236}">
                <a16:creationId xmlns:a16="http://schemas.microsoft.com/office/drawing/2014/main" id="{AAD5B29B-6F3B-4E17-9C40-6C0DCBE4D67F}"/>
              </a:ext>
            </a:extLst>
          </p:cNvPr>
          <p:cNvSpPr/>
          <p:nvPr/>
        </p:nvSpPr>
        <p:spPr>
          <a:xfrm>
            <a:off x="7386919" y="4563625"/>
            <a:ext cx="564776" cy="36512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60" name="Google Shape;860;p163"/>
          <p:cNvPicPr preferRelativeResize="0"/>
          <p:nvPr/>
        </p:nvPicPr>
        <p:blipFill rotWithShape="1">
          <a:blip r:embed="rId4">
            <a:alphaModFix/>
          </a:blip>
          <a:srcRect/>
          <a:stretch/>
        </p:blipFill>
        <p:spPr>
          <a:xfrm rot="17472891">
            <a:off x="7777726" y="4661306"/>
            <a:ext cx="431901" cy="67423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64"/>
          <p:cNvSpPr txBox="1"/>
          <p:nvPr/>
        </p:nvSpPr>
        <p:spPr>
          <a:xfrm>
            <a:off x="253275" y="1381479"/>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Sélectionner les amendes à supprimer &gt; </a:t>
            </a:r>
            <a:r>
              <a:rPr lang="fr-FR" sz="1800" b="0" i="1" u="none" strike="noStrike" cap="none">
                <a:solidFill>
                  <a:schemeClr val="dk1"/>
                </a:solidFill>
                <a:latin typeface="Calibri"/>
                <a:ea typeface="Calibri"/>
                <a:cs typeface="Calibri"/>
                <a:sym typeface="Calibri"/>
              </a:rPr>
              <a:t>Waive selected</a:t>
            </a:r>
            <a:endParaRPr sz="1800" b="0" i="0" u="none" strike="noStrike" cap="none">
              <a:solidFill>
                <a:schemeClr val="dk1"/>
              </a:solidFill>
              <a:latin typeface="Calibri"/>
              <a:ea typeface="Calibri"/>
              <a:cs typeface="Calibri"/>
              <a:sym typeface="Calibri"/>
            </a:endParaRPr>
          </a:p>
        </p:txBody>
      </p:sp>
      <p:sp>
        <p:nvSpPr>
          <p:cNvPr id="866" name="Google Shape;866;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71</a:t>
            </a:fld>
            <a:endParaRPr/>
          </a:p>
        </p:txBody>
      </p:sp>
      <p:sp>
        <p:nvSpPr>
          <p:cNvPr id="867" name="Google Shape;867;p164"/>
          <p:cNvSpPr txBox="1"/>
          <p:nvPr/>
        </p:nvSpPr>
        <p:spPr>
          <a:xfrm>
            <a:off x="355031" y="547506"/>
            <a:ext cx="83752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200" b="0" i="0" u="none" strike="noStrike" cap="none">
                <a:solidFill>
                  <a:srgbClr val="00707F"/>
                </a:solidFill>
                <a:latin typeface="Calibri"/>
                <a:ea typeface="Calibri"/>
                <a:cs typeface="Calibri"/>
                <a:sym typeface="Calibri"/>
              </a:rPr>
              <a:t>Annuler plusieurs amendes ou frais</a:t>
            </a:r>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873" name="Google Shape;873;p164"/>
          <p:cNvSpPr txBox="1"/>
          <p:nvPr/>
        </p:nvSpPr>
        <p:spPr>
          <a:xfrm>
            <a:off x="310450" y="5688807"/>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Pour supprimer toutes les amendes &gt; </a:t>
            </a:r>
            <a:r>
              <a:rPr lang="fr-FR" sz="1800" b="0" i="1" u="none" strike="noStrike" cap="none">
                <a:solidFill>
                  <a:schemeClr val="dk1"/>
                </a:solidFill>
                <a:latin typeface="Calibri"/>
                <a:ea typeface="Calibri"/>
                <a:cs typeface="Calibri"/>
                <a:sym typeface="Calibri"/>
              </a:rPr>
              <a:t>Waive All</a:t>
            </a:r>
            <a:endParaRPr sz="1800" b="0" i="0" u="none" strike="noStrike" cap="none">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64595152-B362-4C68-8553-F3867D0AF1D3}"/>
              </a:ext>
            </a:extLst>
          </p:cNvPr>
          <p:cNvPicPr>
            <a:picLocks noChangeAspect="1"/>
          </p:cNvPicPr>
          <p:nvPr/>
        </p:nvPicPr>
        <p:blipFill>
          <a:blip r:embed="rId3"/>
          <a:stretch>
            <a:fillRect/>
          </a:stretch>
        </p:blipFill>
        <p:spPr>
          <a:xfrm>
            <a:off x="200012" y="1957543"/>
            <a:ext cx="8743975" cy="3486262"/>
          </a:xfrm>
          <a:prstGeom prst="rect">
            <a:avLst/>
          </a:prstGeom>
          <a:ln w="9525">
            <a:solidFill>
              <a:schemeClr val="tx1"/>
            </a:solidFill>
          </a:ln>
        </p:spPr>
      </p:pic>
      <p:sp>
        <p:nvSpPr>
          <p:cNvPr id="871" name="Google Shape;871;p164"/>
          <p:cNvSpPr/>
          <p:nvPr/>
        </p:nvSpPr>
        <p:spPr>
          <a:xfrm>
            <a:off x="420075" y="4482353"/>
            <a:ext cx="310448" cy="2678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2" name="Google Shape;872;p164"/>
          <p:cNvSpPr/>
          <p:nvPr/>
        </p:nvSpPr>
        <p:spPr>
          <a:xfrm>
            <a:off x="420075" y="4876800"/>
            <a:ext cx="310448" cy="2678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70" name="Google Shape;870;p164"/>
          <p:cNvPicPr preferRelativeResize="0"/>
          <p:nvPr/>
        </p:nvPicPr>
        <p:blipFill rotWithShape="1">
          <a:blip r:embed="rId4">
            <a:alphaModFix/>
          </a:blip>
          <a:srcRect/>
          <a:stretch/>
        </p:blipFill>
        <p:spPr>
          <a:xfrm rot="-4441214">
            <a:off x="7547852" y="3002302"/>
            <a:ext cx="361002" cy="618249"/>
          </a:xfrm>
          <a:prstGeom prst="rect">
            <a:avLst/>
          </a:prstGeom>
          <a:noFill/>
          <a:ln>
            <a:noFill/>
          </a:ln>
        </p:spPr>
      </p:pic>
      <p:sp>
        <p:nvSpPr>
          <p:cNvPr id="13" name="Ellipse 12">
            <a:extLst>
              <a:ext uri="{FF2B5EF4-FFF2-40B4-BE49-F238E27FC236}">
                <a16:creationId xmlns:a16="http://schemas.microsoft.com/office/drawing/2014/main" id="{E5458BEF-C225-4457-8302-16CF15E95139}"/>
              </a:ext>
            </a:extLst>
          </p:cNvPr>
          <p:cNvSpPr/>
          <p:nvPr/>
        </p:nvSpPr>
        <p:spPr>
          <a:xfrm>
            <a:off x="6853726" y="2920040"/>
            <a:ext cx="685591" cy="331421"/>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72</a:t>
            </a:fld>
            <a:endParaRPr/>
          </a:p>
        </p:txBody>
      </p:sp>
      <p:sp>
        <p:nvSpPr>
          <p:cNvPr id="882" name="Google Shape;882;p165"/>
          <p:cNvSpPr txBox="1"/>
          <p:nvPr/>
        </p:nvSpPr>
        <p:spPr>
          <a:xfrm>
            <a:off x="246673" y="355943"/>
            <a:ext cx="7427033"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Amendes et frais – </a:t>
            </a:r>
            <a:r>
              <a:rPr lang="fr-FR" sz="3600" b="0" i="1" u="none" strike="noStrike" cap="none">
                <a:solidFill>
                  <a:srgbClr val="00707F"/>
                </a:solidFill>
                <a:latin typeface="Calibri"/>
                <a:ea typeface="Calibri"/>
                <a:cs typeface="Calibri"/>
                <a:sym typeface="Calibri"/>
              </a:rPr>
              <a:t>Closed </a:t>
            </a:r>
            <a:r>
              <a:rPr lang="fr-FR" sz="3600" b="0" i="0" u="none" strike="noStrike" cap="none">
                <a:solidFill>
                  <a:srgbClr val="00707F"/>
                </a:solidFill>
                <a:latin typeface="Calibri"/>
                <a:ea typeface="Calibri"/>
                <a:cs typeface="Calibri"/>
                <a:sym typeface="Calibri"/>
              </a:rPr>
              <a:t>et</a:t>
            </a:r>
            <a:r>
              <a:rPr lang="fr-FR" sz="3600" b="0" i="1" u="none" strike="noStrike" cap="none">
                <a:solidFill>
                  <a:srgbClr val="00707F"/>
                </a:solidFill>
                <a:latin typeface="Calibri"/>
                <a:ea typeface="Calibri"/>
                <a:cs typeface="Calibri"/>
                <a:sym typeface="Calibri"/>
              </a:rPr>
              <a:t> In dispute</a:t>
            </a:r>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sp>
        <p:nvSpPr>
          <p:cNvPr id="885" name="Google Shape;885;p165"/>
          <p:cNvSpPr txBox="1"/>
          <p:nvPr/>
        </p:nvSpPr>
        <p:spPr>
          <a:xfrm>
            <a:off x="182880" y="1060873"/>
            <a:ext cx="48750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1" u="none" strike="noStrike" cap="none">
                <a:solidFill>
                  <a:srgbClr val="000000"/>
                </a:solidFill>
                <a:latin typeface="Calibri"/>
                <a:ea typeface="Calibri"/>
                <a:cs typeface="Calibri"/>
                <a:sym typeface="Calibri"/>
              </a:rPr>
              <a:t>Closed</a:t>
            </a:r>
            <a:r>
              <a:rPr lang="fr-FR" sz="1800" b="0" i="0" u="none" strike="noStrike" cap="none">
                <a:solidFill>
                  <a:srgbClr val="000000"/>
                </a:solidFill>
                <a:latin typeface="Calibri"/>
                <a:ea typeface="Calibri"/>
                <a:cs typeface="Calibri"/>
                <a:sym typeface="Calibri"/>
              </a:rPr>
              <a:t> : amendes et frais déjà payés par le lecteur</a:t>
            </a:r>
            <a:endParaRPr/>
          </a:p>
        </p:txBody>
      </p:sp>
      <p:sp>
        <p:nvSpPr>
          <p:cNvPr id="886" name="Google Shape;886;p165"/>
          <p:cNvSpPr txBox="1"/>
          <p:nvPr/>
        </p:nvSpPr>
        <p:spPr>
          <a:xfrm>
            <a:off x="182880" y="4333513"/>
            <a:ext cx="50882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1" u="none" strike="noStrike" cap="none">
                <a:solidFill>
                  <a:srgbClr val="000000"/>
                </a:solidFill>
                <a:latin typeface="Calibri"/>
                <a:ea typeface="Calibri"/>
                <a:cs typeface="Calibri"/>
                <a:sym typeface="Calibri"/>
              </a:rPr>
              <a:t>In dispute </a:t>
            </a:r>
            <a:r>
              <a:rPr lang="fr-FR" sz="1800" b="0" i="0" u="none" strike="noStrike" cap="none">
                <a:solidFill>
                  <a:srgbClr val="000000"/>
                </a:solidFill>
                <a:latin typeface="Calibri"/>
                <a:ea typeface="Calibri"/>
                <a:cs typeface="Calibri"/>
                <a:sym typeface="Calibri"/>
              </a:rPr>
              <a:t>: amendes et frais contestés par le lecteur</a:t>
            </a:r>
            <a:endParaRPr/>
          </a:p>
        </p:txBody>
      </p:sp>
      <p:pic>
        <p:nvPicPr>
          <p:cNvPr id="3" name="Image 2">
            <a:extLst>
              <a:ext uri="{FF2B5EF4-FFF2-40B4-BE49-F238E27FC236}">
                <a16:creationId xmlns:a16="http://schemas.microsoft.com/office/drawing/2014/main" id="{7B7E0333-FF80-45AD-ABD4-D39F2995AD37}"/>
              </a:ext>
            </a:extLst>
          </p:cNvPr>
          <p:cNvPicPr>
            <a:picLocks noChangeAspect="1"/>
          </p:cNvPicPr>
          <p:nvPr/>
        </p:nvPicPr>
        <p:blipFill>
          <a:blip r:embed="rId3"/>
          <a:stretch>
            <a:fillRect/>
          </a:stretch>
        </p:blipFill>
        <p:spPr>
          <a:xfrm>
            <a:off x="135922" y="1689565"/>
            <a:ext cx="8866094" cy="2384587"/>
          </a:xfrm>
          <a:prstGeom prst="rect">
            <a:avLst/>
          </a:prstGeom>
          <a:ln w="9525">
            <a:solidFill>
              <a:schemeClr val="tx1"/>
            </a:solidFill>
          </a:ln>
        </p:spPr>
      </p:pic>
      <p:sp>
        <p:nvSpPr>
          <p:cNvPr id="12" name="Ellipse 11">
            <a:extLst>
              <a:ext uri="{FF2B5EF4-FFF2-40B4-BE49-F238E27FC236}">
                <a16:creationId xmlns:a16="http://schemas.microsoft.com/office/drawing/2014/main" id="{785894B8-4A63-419C-9AD6-4E70D487F587}"/>
              </a:ext>
            </a:extLst>
          </p:cNvPr>
          <p:cNvSpPr/>
          <p:nvPr/>
        </p:nvSpPr>
        <p:spPr>
          <a:xfrm>
            <a:off x="1259750" y="2406580"/>
            <a:ext cx="712485"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Image 4">
            <a:extLst>
              <a:ext uri="{FF2B5EF4-FFF2-40B4-BE49-F238E27FC236}">
                <a16:creationId xmlns:a16="http://schemas.microsoft.com/office/drawing/2014/main" id="{2A86A9DC-6161-4544-9A31-D6D6B8EB5978}"/>
              </a:ext>
            </a:extLst>
          </p:cNvPr>
          <p:cNvPicPr>
            <a:picLocks noChangeAspect="1"/>
          </p:cNvPicPr>
          <p:nvPr/>
        </p:nvPicPr>
        <p:blipFill>
          <a:blip r:embed="rId4"/>
          <a:stretch>
            <a:fillRect/>
          </a:stretch>
        </p:blipFill>
        <p:spPr>
          <a:xfrm>
            <a:off x="135922" y="4818750"/>
            <a:ext cx="8866094" cy="1553802"/>
          </a:xfrm>
          <a:prstGeom prst="rect">
            <a:avLst/>
          </a:prstGeom>
          <a:ln w="9525">
            <a:solidFill>
              <a:schemeClr val="tx1"/>
            </a:solidFill>
          </a:ln>
        </p:spPr>
      </p:pic>
      <p:sp>
        <p:nvSpPr>
          <p:cNvPr id="15" name="Ellipse 14">
            <a:extLst>
              <a:ext uri="{FF2B5EF4-FFF2-40B4-BE49-F238E27FC236}">
                <a16:creationId xmlns:a16="http://schemas.microsoft.com/office/drawing/2014/main" id="{B3BF8714-E5EF-4A17-AEBB-8F28681323FA}"/>
              </a:ext>
            </a:extLst>
          </p:cNvPr>
          <p:cNvSpPr/>
          <p:nvPr/>
        </p:nvSpPr>
        <p:spPr>
          <a:xfrm>
            <a:off x="1277679" y="5522259"/>
            <a:ext cx="766274" cy="27486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66"/>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Statistics</a:t>
            </a:r>
            <a:endParaRPr sz="1800" b="0" i="0" u="none" strike="noStrike" cap="none">
              <a:solidFill>
                <a:srgbClr val="00707F"/>
              </a:solidFill>
              <a:latin typeface="Calibri"/>
              <a:ea typeface="Calibri"/>
              <a:cs typeface="Calibri"/>
              <a:sym typeface="Calibri"/>
            </a:endParaRPr>
          </a:p>
        </p:txBody>
      </p:sp>
      <p:sp>
        <p:nvSpPr>
          <p:cNvPr id="893" name="Google Shape;893;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73</a:t>
            </a:fld>
            <a:endParaRPr/>
          </a:p>
        </p:txBody>
      </p:sp>
      <p:pic>
        <p:nvPicPr>
          <p:cNvPr id="894" name="Google Shape;894;p166"/>
          <p:cNvPicPr preferRelativeResize="0"/>
          <p:nvPr/>
        </p:nvPicPr>
        <p:blipFill rotWithShape="1">
          <a:blip r:embed="rId3">
            <a:alphaModFix/>
          </a:blip>
          <a:srcRect/>
          <a:stretch/>
        </p:blipFill>
        <p:spPr>
          <a:xfrm>
            <a:off x="499730" y="1543374"/>
            <a:ext cx="8144540" cy="2120633"/>
          </a:xfrm>
          <a:prstGeom prst="rect">
            <a:avLst/>
          </a:prstGeom>
          <a:noFill/>
          <a:ln w="9525" cap="flat" cmpd="sng">
            <a:solidFill>
              <a:schemeClr val="dk1"/>
            </a:solidFill>
            <a:prstDash val="solid"/>
            <a:round/>
            <a:headEnd type="none" w="sm" len="sm"/>
            <a:tailEnd type="none" w="sm" len="sm"/>
          </a:ln>
        </p:spPr>
      </p:pic>
      <p:sp>
        <p:nvSpPr>
          <p:cNvPr id="895" name="Google Shape;895;p166"/>
          <p:cNvSpPr/>
          <p:nvPr/>
        </p:nvSpPr>
        <p:spPr>
          <a:xfrm>
            <a:off x="4227534" y="1729917"/>
            <a:ext cx="688931" cy="512048"/>
          </a:xfrm>
          <a:prstGeom prst="ellipse">
            <a:avLst/>
          </a:prstGeom>
          <a:noFill/>
          <a:ln w="28575"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96" name="Google Shape;896;p166"/>
          <p:cNvSpPr txBox="1"/>
          <p:nvPr/>
        </p:nvSpPr>
        <p:spPr>
          <a:xfrm>
            <a:off x="499730" y="4145075"/>
            <a:ext cx="7921256" cy="9233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Les administrateurs ont les droits requis pour encoder des informations dans cet onglet </a:t>
            </a:r>
            <a:r>
              <a:rPr lang="fr-FR" sz="1800" b="0" i="1" u="none" strike="noStrike" cap="none" dirty="0" err="1">
                <a:solidFill>
                  <a:schemeClr val="dk1"/>
                </a:solidFill>
                <a:latin typeface="Calibri"/>
                <a:ea typeface="Calibri"/>
                <a:cs typeface="Calibri"/>
                <a:sym typeface="Calibri"/>
              </a:rPr>
              <a:t>Statistics</a:t>
            </a:r>
            <a:r>
              <a:rPr lang="fr-FR" sz="1800" b="0" i="0" u="none" strike="noStrike" cap="none" dirty="0">
                <a:solidFill>
                  <a:schemeClr val="dk1"/>
                </a:solidFill>
                <a:latin typeface="Calibri"/>
                <a:ea typeface="Calibri"/>
                <a:cs typeface="Calibri"/>
                <a:sym typeface="Calibri"/>
              </a:rPr>
              <a:t>. Cela permet de donner des informations sur la catégorie d’usagers et d’effectuer des statistiques sur base de ces informations.</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37"/>
          <p:cNvSpPr txBox="1"/>
          <p:nvPr/>
        </p:nvSpPr>
        <p:spPr>
          <a:xfrm>
            <a:off x="367207" y="529544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des mails envoyés par Alma au lecteur</a:t>
            </a:r>
            <a:endParaRPr sz="1800" b="0" i="0" u="none" strike="noStrike" cap="none">
              <a:solidFill>
                <a:schemeClr val="dk1"/>
              </a:solidFill>
              <a:latin typeface="Calibri"/>
              <a:ea typeface="Calibri"/>
              <a:cs typeface="Calibri"/>
              <a:sym typeface="Calibri"/>
            </a:endParaRPr>
          </a:p>
        </p:txBody>
      </p:sp>
      <p:sp>
        <p:nvSpPr>
          <p:cNvPr id="903" name="Google Shape;903;p37"/>
          <p:cNvSpPr txBox="1"/>
          <p:nvPr/>
        </p:nvSpPr>
        <p:spPr>
          <a:xfrm>
            <a:off x="457200" y="54090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Attachments</a:t>
            </a:r>
            <a:endParaRPr sz="3600" b="0" i="1" u="none" strike="noStrike" cap="none">
              <a:solidFill>
                <a:srgbClr val="00707F"/>
              </a:solidFill>
              <a:latin typeface="Calibri"/>
              <a:ea typeface="Calibri"/>
              <a:cs typeface="Calibri"/>
              <a:sym typeface="Calibri"/>
            </a:endParaRPr>
          </a:p>
        </p:txBody>
      </p:sp>
      <p:sp>
        <p:nvSpPr>
          <p:cNvPr id="904" name="Google Shape;90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74</a:t>
            </a:fld>
            <a:endParaRPr/>
          </a:p>
        </p:txBody>
      </p:sp>
      <p:pic>
        <p:nvPicPr>
          <p:cNvPr id="905" name="Google Shape;905;p37"/>
          <p:cNvPicPr preferRelativeResize="0"/>
          <p:nvPr/>
        </p:nvPicPr>
        <p:blipFill rotWithShape="1">
          <a:blip r:embed="rId3">
            <a:alphaModFix/>
          </a:blip>
          <a:srcRect/>
          <a:stretch/>
        </p:blipFill>
        <p:spPr>
          <a:xfrm>
            <a:off x="277216" y="1699995"/>
            <a:ext cx="8404964" cy="2902199"/>
          </a:xfrm>
          <a:prstGeom prst="rect">
            <a:avLst/>
          </a:prstGeom>
          <a:noFill/>
          <a:ln w="9525" cap="flat" cmpd="sng">
            <a:solidFill>
              <a:schemeClr val="dk1"/>
            </a:solidFill>
            <a:prstDash val="solid"/>
            <a:round/>
            <a:headEnd type="none" w="sm" len="sm"/>
            <a:tailEnd type="none" w="sm" len="sm"/>
          </a:ln>
        </p:spPr>
      </p:pic>
      <p:sp>
        <p:nvSpPr>
          <p:cNvPr id="906" name="Google Shape;906;p37"/>
          <p:cNvSpPr/>
          <p:nvPr/>
        </p:nvSpPr>
        <p:spPr>
          <a:xfrm>
            <a:off x="5448821" y="1951348"/>
            <a:ext cx="899407" cy="46617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67"/>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Proxy For</a:t>
            </a:r>
            <a:endParaRPr sz="1800" b="0" i="0" u="none" strike="noStrike" cap="none">
              <a:solidFill>
                <a:srgbClr val="00707F"/>
              </a:solidFill>
              <a:latin typeface="Calibri"/>
              <a:ea typeface="Calibri"/>
              <a:cs typeface="Calibri"/>
              <a:sym typeface="Calibri"/>
            </a:endParaRPr>
          </a:p>
        </p:txBody>
      </p:sp>
      <p:sp>
        <p:nvSpPr>
          <p:cNvPr id="913" name="Google Shape;913;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75</a:t>
            </a:fld>
            <a:endParaRPr/>
          </a:p>
        </p:txBody>
      </p:sp>
      <p:sp>
        <p:nvSpPr>
          <p:cNvPr id="914" name="Google Shape;914;p167"/>
          <p:cNvSpPr txBox="1"/>
          <p:nvPr/>
        </p:nvSpPr>
        <p:spPr>
          <a:xfrm>
            <a:off x="499730" y="4145075"/>
            <a:ext cx="7921256"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cet onglet apparaîtront les usagers auxquels l’utilisateur a accordé une procuration </a:t>
            </a:r>
            <a:r>
              <a:rPr lang="fr-FR" sz="1800" b="0" i="1" u="none" strike="noStrike" cap="none">
                <a:solidFill>
                  <a:schemeClr val="dk1"/>
                </a:solidFill>
                <a:latin typeface="Calibri"/>
                <a:ea typeface="Calibri"/>
                <a:cs typeface="Calibri"/>
                <a:sym typeface="Calibri"/>
              </a:rPr>
              <a:t>(pas utilisé à ULiège Library).</a:t>
            </a:r>
            <a:endParaRPr sz="1800" b="0" i="0" u="none" strike="noStrike" cap="none">
              <a:solidFill>
                <a:schemeClr val="dk1"/>
              </a:solidFill>
              <a:latin typeface="Calibri"/>
              <a:ea typeface="Calibri"/>
              <a:cs typeface="Calibri"/>
              <a:sym typeface="Calibri"/>
            </a:endParaRPr>
          </a:p>
        </p:txBody>
      </p:sp>
      <p:pic>
        <p:nvPicPr>
          <p:cNvPr id="915" name="Google Shape;915;p167"/>
          <p:cNvPicPr preferRelativeResize="0"/>
          <p:nvPr/>
        </p:nvPicPr>
        <p:blipFill rotWithShape="1">
          <a:blip r:embed="rId3">
            <a:alphaModFix/>
          </a:blip>
          <a:srcRect/>
          <a:stretch/>
        </p:blipFill>
        <p:spPr>
          <a:xfrm>
            <a:off x="228600" y="1557889"/>
            <a:ext cx="8686800" cy="1728264"/>
          </a:xfrm>
          <a:prstGeom prst="rect">
            <a:avLst/>
          </a:prstGeom>
          <a:noFill/>
          <a:ln w="9525" cap="flat" cmpd="sng">
            <a:solidFill>
              <a:schemeClr val="dk1"/>
            </a:solidFill>
            <a:prstDash val="solid"/>
            <a:round/>
            <a:headEnd type="none" w="sm" len="sm"/>
            <a:tailEnd type="none" w="sm" len="sm"/>
          </a:ln>
        </p:spPr>
      </p:pic>
      <p:sp>
        <p:nvSpPr>
          <p:cNvPr id="916" name="Google Shape;916;p167"/>
          <p:cNvSpPr/>
          <p:nvPr/>
        </p:nvSpPr>
        <p:spPr>
          <a:xfrm>
            <a:off x="7108958" y="1909973"/>
            <a:ext cx="688931" cy="512048"/>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8"/>
          <p:cNvSpPr txBox="1"/>
          <p:nvPr/>
        </p:nvSpPr>
        <p:spPr>
          <a:xfrm>
            <a:off x="461819" y="5883502"/>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des changements de rôles et des synchronisations</a:t>
            </a:r>
            <a:endParaRPr sz="1800" b="0" i="0" u="none" strike="noStrike" cap="none">
              <a:solidFill>
                <a:schemeClr val="dk1"/>
              </a:solidFill>
              <a:latin typeface="Calibri"/>
              <a:ea typeface="Calibri"/>
              <a:cs typeface="Calibri"/>
              <a:sym typeface="Calibri"/>
            </a:endParaRPr>
          </a:p>
        </p:txBody>
      </p:sp>
      <p:sp>
        <p:nvSpPr>
          <p:cNvPr id="923" name="Google Shape;923;p38"/>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History</a:t>
            </a:r>
            <a:endParaRPr sz="3600" b="0" i="1" u="none" strike="noStrike" cap="none">
              <a:solidFill>
                <a:srgbClr val="00707F"/>
              </a:solidFill>
              <a:latin typeface="Calibri"/>
              <a:ea typeface="Calibri"/>
              <a:cs typeface="Calibri"/>
              <a:sym typeface="Calibri"/>
            </a:endParaRPr>
          </a:p>
        </p:txBody>
      </p:sp>
      <p:sp>
        <p:nvSpPr>
          <p:cNvPr id="924" name="Google Shape;92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76</a:t>
            </a:fld>
            <a:endParaRPr/>
          </a:p>
        </p:txBody>
      </p:sp>
      <p:pic>
        <p:nvPicPr>
          <p:cNvPr id="925" name="Google Shape;925;p38"/>
          <p:cNvPicPr preferRelativeResize="0"/>
          <p:nvPr/>
        </p:nvPicPr>
        <p:blipFill rotWithShape="1">
          <a:blip r:embed="rId3">
            <a:alphaModFix/>
          </a:blip>
          <a:srcRect/>
          <a:stretch/>
        </p:blipFill>
        <p:spPr>
          <a:xfrm>
            <a:off x="371827" y="1654926"/>
            <a:ext cx="8404964" cy="3606790"/>
          </a:xfrm>
          <a:prstGeom prst="rect">
            <a:avLst/>
          </a:prstGeom>
          <a:noFill/>
          <a:ln w="9525" cap="flat" cmpd="sng">
            <a:solidFill>
              <a:schemeClr val="dk1"/>
            </a:solidFill>
            <a:prstDash val="solid"/>
            <a:round/>
            <a:headEnd type="none" w="sm" len="sm"/>
            <a:tailEnd type="none" w="sm" len="sm"/>
          </a:ln>
        </p:spPr>
      </p:pic>
      <p:sp>
        <p:nvSpPr>
          <p:cNvPr id="926" name="Google Shape;926;p38"/>
          <p:cNvSpPr/>
          <p:nvPr/>
        </p:nvSpPr>
        <p:spPr>
          <a:xfrm>
            <a:off x="7005021" y="2176407"/>
            <a:ext cx="614979" cy="3471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9"/>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dirty="0">
                <a:solidFill>
                  <a:srgbClr val="00707F"/>
                </a:solidFill>
                <a:latin typeface="Calibri"/>
                <a:ea typeface="Calibri"/>
                <a:cs typeface="Calibri"/>
                <a:sym typeface="Calibri"/>
              </a:rPr>
              <a:t>Fiche du lecteur &gt; Zone 2 (</a:t>
            </a:r>
            <a:r>
              <a:rPr lang="fr-FR" sz="3600" b="0" i="1" u="none" strike="noStrike" cap="none" dirty="0">
                <a:solidFill>
                  <a:srgbClr val="00707F"/>
                </a:solidFill>
                <a:latin typeface="Calibri"/>
                <a:ea typeface="Calibri"/>
                <a:cs typeface="Calibri"/>
                <a:sym typeface="Calibri"/>
              </a:rPr>
              <a:t>User notes</a:t>
            </a:r>
            <a:r>
              <a:rPr lang="fr-FR" sz="3600" b="0" i="0" u="none" strike="noStrike" cap="none" dirty="0">
                <a:solidFill>
                  <a:srgbClr val="00707F"/>
                </a:solidFill>
                <a:latin typeface="Calibri"/>
                <a:ea typeface="Calibri"/>
                <a:cs typeface="Calibri"/>
                <a:sym typeface="Calibri"/>
              </a:rPr>
              <a:t>)</a:t>
            </a:r>
            <a:endParaRPr sz="1800" b="0" i="0" u="none" strike="noStrike" cap="none" dirty="0">
              <a:solidFill>
                <a:srgbClr val="00707F"/>
              </a:solidFill>
              <a:latin typeface="Calibri"/>
              <a:ea typeface="Calibri"/>
              <a:cs typeface="Calibri"/>
              <a:sym typeface="Calibri"/>
            </a:endParaRPr>
          </a:p>
        </p:txBody>
      </p:sp>
      <p:sp>
        <p:nvSpPr>
          <p:cNvPr id="933" name="Google Shape;933;p39"/>
          <p:cNvSpPr txBox="1"/>
          <p:nvPr/>
        </p:nvSpPr>
        <p:spPr>
          <a:xfrm>
            <a:off x="806065" y="3926774"/>
            <a:ext cx="82251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Sont ici visibles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Toutes les notes relatives aux opérations de prêt ou de </a:t>
            </a:r>
            <a:r>
              <a:rPr lang="fr-FR" sz="1800" b="0" i="1" u="none" strike="noStrike" cap="none">
                <a:solidFill>
                  <a:schemeClr val="dk1"/>
                </a:solidFill>
                <a:latin typeface="Calibri"/>
                <a:ea typeface="Calibri"/>
                <a:cs typeface="Calibri"/>
                <a:sym typeface="Calibri"/>
              </a:rPr>
              <a:t>requests </a:t>
            </a:r>
            <a:endParaRPr sz="18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Notes introduites par le personnel (notes visibles dans </a:t>
            </a:r>
            <a:r>
              <a:rPr lang="fr-FR" sz="1800" b="0" i="1" u="none" strike="noStrike" cap="none">
                <a:solidFill>
                  <a:schemeClr val="dk1"/>
                </a:solidFill>
                <a:latin typeface="Calibri"/>
                <a:ea typeface="Calibri"/>
                <a:cs typeface="Calibri"/>
                <a:sym typeface="Calibri"/>
              </a:rPr>
              <a:t>MyLibrary</a:t>
            </a:r>
            <a:r>
              <a:rPr lang="fr-FR"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Notes de synchronisation</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(Attention aux notes concernant les services pour les U/C ainsi que les années d’études pour les S, ces notes sont obsolètes)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4" name="Google Shape;93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77</a:t>
            </a:fld>
            <a:endParaRPr/>
          </a:p>
        </p:txBody>
      </p:sp>
      <p:pic>
        <p:nvPicPr>
          <p:cNvPr id="935" name="Google Shape;935;p39"/>
          <p:cNvPicPr preferRelativeResize="0"/>
          <p:nvPr/>
        </p:nvPicPr>
        <p:blipFill rotWithShape="1">
          <a:blip r:embed="rId3">
            <a:alphaModFix/>
          </a:blip>
          <a:srcRect/>
          <a:stretch/>
        </p:blipFill>
        <p:spPr>
          <a:xfrm>
            <a:off x="3550019" y="1300333"/>
            <a:ext cx="2859419" cy="2589431"/>
          </a:xfrm>
          <a:prstGeom prst="rect">
            <a:avLst/>
          </a:prstGeom>
          <a:noFill/>
          <a:ln w="9525" cap="flat" cmpd="sng">
            <a:solidFill>
              <a:schemeClr val="tx1"/>
            </a:solidFill>
            <a:prstDash val="solid"/>
            <a:round/>
            <a:headEnd type="none" w="sm" len="sm"/>
            <a:tailEnd type="none" w="sm" len="sm"/>
          </a:ln>
          <a:effectLst/>
        </p:spPr>
      </p:pic>
      <p:sp>
        <p:nvSpPr>
          <p:cNvPr id="936" name="Google Shape;936;p39"/>
          <p:cNvSpPr/>
          <p:nvPr/>
        </p:nvSpPr>
        <p:spPr>
          <a:xfrm>
            <a:off x="3550019" y="2101068"/>
            <a:ext cx="2859419" cy="49398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37" name="Google Shape;937;p39"/>
          <p:cNvSpPr/>
          <p:nvPr/>
        </p:nvSpPr>
        <p:spPr>
          <a:xfrm>
            <a:off x="3550019" y="2605683"/>
            <a:ext cx="2859419" cy="35526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38" name="Google Shape;938;p39"/>
          <p:cNvSpPr/>
          <p:nvPr/>
        </p:nvSpPr>
        <p:spPr>
          <a:xfrm>
            <a:off x="3550019" y="2967616"/>
            <a:ext cx="2859419" cy="65080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939" name="Google Shape;939;p39"/>
          <p:cNvPicPr preferRelativeResize="0"/>
          <p:nvPr/>
        </p:nvPicPr>
        <p:blipFill rotWithShape="1">
          <a:blip r:embed="rId4">
            <a:alphaModFix/>
          </a:blip>
          <a:srcRect/>
          <a:stretch/>
        </p:blipFill>
        <p:spPr>
          <a:xfrm>
            <a:off x="5561713" y="5959647"/>
            <a:ext cx="1695450" cy="5524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40"/>
          <p:cNvPicPr preferRelativeResize="0"/>
          <p:nvPr/>
        </p:nvPicPr>
        <p:blipFill rotWithShape="1">
          <a:blip r:embed="rId3">
            <a:alphaModFix/>
          </a:blip>
          <a:srcRect/>
          <a:stretch/>
        </p:blipFill>
        <p:spPr>
          <a:xfrm>
            <a:off x="461820" y="1732475"/>
            <a:ext cx="8224980" cy="3438528"/>
          </a:xfrm>
          <a:prstGeom prst="rect">
            <a:avLst/>
          </a:prstGeom>
          <a:noFill/>
          <a:ln w="9525" cap="flat" cmpd="sng">
            <a:solidFill>
              <a:schemeClr val="dk1"/>
            </a:solidFill>
            <a:prstDash val="solid"/>
            <a:miter lim="800000"/>
            <a:headEnd type="none" w="sm" len="sm"/>
            <a:tailEnd type="none" w="sm" len="sm"/>
          </a:ln>
        </p:spPr>
      </p:pic>
      <p:sp>
        <p:nvSpPr>
          <p:cNvPr id="946" name="Google Shape;946;p40"/>
          <p:cNvSpPr txBox="1"/>
          <p:nvPr/>
        </p:nvSpPr>
        <p:spPr>
          <a:xfrm>
            <a:off x="457200" y="54090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3 (</a:t>
            </a:r>
            <a:r>
              <a:rPr lang="fr-FR" sz="3600" b="0" i="1" u="none" strike="noStrike" cap="none">
                <a:solidFill>
                  <a:srgbClr val="00707F"/>
                </a:solidFill>
                <a:latin typeface="Calibri"/>
                <a:ea typeface="Calibri"/>
                <a:cs typeface="Calibri"/>
                <a:sym typeface="Calibri"/>
              </a:rPr>
              <a:t>Services</a:t>
            </a:r>
            <a:r>
              <a:rPr lang="fr-FR" sz="3600" b="0" i="0" u="none" strike="noStrike" cap="none">
                <a:solidFill>
                  <a:srgbClr val="00707F"/>
                </a:solidFill>
                <a:latin typeface="Calibri"/>
                <a:ea typeface="Calibri"/>
                <a:cs typeface="Calibri"/>
                <a:sym typeface="Calibri"/>
              </a:rPr>
              <a:t>)</a:t>
            </a:r>
            <a:endParaRPr sz="1800" b="0" i="0" u="none" strike="noStrike" cap="none">
              <a:solidFill>
                <a:srgbClr val="00707F"/>
              </a:solidFill>
              <a:latin typeface="Calibri"/>
              <a:ea typeface="Calibri"/>
              <a:cs typeface="Calibri"/>
              <a:sym typeface="Calibri"/>
            </a:endParaRPr>
          </a:p>
        </p:txBody>
      </p:sp>
      <p:sp>
        <p:nvSpPr>
          <p:cNvPr id="947" name="Google Shape;947;p40"/>
          <p:cNvSpPr txBox="1"/>
          <p:nvPr/>
        </p:nvSpPr>
        <p:spPr>
          <a:xfrm>
            <a:off x="457200" y="5463144"/>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3 onglets : </a:t>
            </a:r>
            <a:r>
              <a:rPr lang="fr-FR" sz="1800" b="0" i="1" u="none" strike="noStrike" cap="none">
                <a:solidFill>
                  <a:schemeClr val="dk1"/>
                </a:solidFill>
                <a:latin typeface="Calibri"/>
                <a:ea typeface="Calibri"/>
                <a:cs typeface="Calibri"/>
                <a:sym typeface="Calibri"/>
              </a:rPr>
              <a:t>Loans, Returns </a:t>
            </a:r>
            <a:r>
              <a:rPr lang="fr-FR" sz="1800" b="0" i="0" u="none" strike="noStrike" cap="none">
                <a:solidFill>
                  <a:schemeClr val="dk1"/>
                </a:solidFill>
                <a:latin typeface="Calibri"/>
                <a:ea typeface="Calibri"/>
                <a:cs typeface="Calibri"/>
                <a:sym typeface="Calibri"/>
              </a:rPr>
              <a:t>et</a:t>
            </a:r>
            <a:r>
              <a:rPr lang="fr-FR" sz="1800" b="0" i="1" u="none" strike="noStrike" cap="none">
                <a:solidFill>
                  <a:schemeClr val="dk1"/>
                </a:solidFill>
                <a:latin typeface="Calibri"/>
                <a:ea typeface="Calibri"/>
                <a:cs typeface="Calibri"/>
                <a:sym typeface="Calibri"/>
              </a:rPr>
              <a:t> Requests</a:t>
            </a:r>
            <a:endParaRPr sz="1800" b="0" i="1" u="none" strike="noStrike" cap="none">
              <a:solidFill>
                <a:schemeClr val="dk1"/>
              </a:solidFill>
              <a:latin typeface="Calibri"/>
              <a:ea typeface="Calibri"/>
              <a:cs typeface="Calibri"/>
              <a:sym typeface="Calibri"/>
            </a:endParaRPr>
          </a:p>
        </p:txBody>
      </p:sp>
      <p:sp>
        <p:nvSpPr>
          <p:cNvPr id="948" name="Google Shape;948;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78</a:t>
            </a:fld>
            <a:endParaRPr/>
          </a:p>
        </p:txBody>
      </p:sp>
      <p:sp>
        <p:nvSpPr>
          <p:cNvPr id="949" name="Google Shape;949;p40"/>
          <p:cNvSpPr/>
          <p:nvPr/>
        </p:nvSpPr>
        <p:spPr>
          <a:xfrm>
            <a:off x="739740" y="1821628"/>
            <a:ext cx="2486345" cy="3697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Fiche d’un lecteur</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0" u="none" strike="noStrike" kern="0" cap="none" spc="0" normalizeH="0" baseline="0" noProof="0" dirty="0">
                <a:ln>
                  <a:noFill/>
                </a:ln>
                <a:solidFill>
                  <a:srgbClr val="00707F"/>
                </a:solidFill>
                <a:effectLst/>
                <a:uLnTx/>
                <a:uFillTx/>
                <a:latin typeface="Calibri"/>
                <a:cs typeface="Calibri"/>
                <a:sym typeface="Calibri"/>
              </a:rPr>
              <a:t>Prêts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Retours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1" u="none" strike="noStrike" kern="0" cap="none" spc="0" normalizeH="0" baseline="0" noProof="0" dirty="0" err="1">
                <a:ln>
                  <a:noFill/>
                </a:ln>
                <a:solidFill>
                  <a:srgbClr val="FFFFFF">
                    <a:lumMod val="65000"/>
                  </a:srgbClr>
                </a:solidFill>
                <a:effectLst/>
                <a:uLnTx/>
                <a:uFillTx/>
                <a:latin typeface="Calibri"/>
                <a:cs typeface="Calibri"/>
                <a:sym typeface="Calibri"/>
              </a:rPr>
              <a:t>Requests</a:t>
            </a:r>
            <a:endParaRPr kumimoji="0" lang="fr-FR" sz="2800" b="0" i="1" u="none" strike="noStrike" kern="0" cap="none" spc="0" normalizeH="0" baseline="0" noProof="0" dirty="0">
              <a:ln>
                <a:noFill/>
              </a:ln>
              <a:solidFill>
                <a:srgbClr val="5FA4B0"/>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595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8"/>
          <p:cNvPicPr preferRelativeResize="0"/>
          <p:nvPr/>
        </p:nvPicPr>
        <p:blipFill rotWithShape="1">
          <a:blip r:embed="rId3">
            <a:alphaModFix/>
          </a:blip>
          <a:srcRect/>
          <a:stretch/>
        </p:blipFill>
        <p:spPr>
          <a:xfrm>
            <a:off x="457200" y="2204708"/>
            <a:ext cx="8259328" cy="1305107"/>
          </a:xfrm>
          <a:prstGeom prst="rect">
            <a:avLst/>
          </a:prstGeom>
          <a:noFill/>
          <a:ln w="9525" cap="flat" cmpd="sng">
            <a:solidFill>
              <a:schemeClr val="dk1"/>
            </a:solidFill>
            <a:prstDash val="solid"/>
            <a:round/>
            <a:headEnd type="none" w="sm" len="sm"/>
            <a:tailEnd type="none" w="sm" len="sm"/>
          </a:ln>
        </p:spPr>
      </p:pic>
      <p:sp>
        <p:nvSpPr>
          <p:cNvPr id="262" name="Google Shape;262;p8"/>
          <p:cNvSpPr txBox="1"/>
          <p:nvPr/>
        </p:nvSpPr>
        <p:spPr>
          <a:xfrm>
            <a:off x="457200" y="530277"/>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Recent pages</a:t>
            </a:r>
            <a:endParaRPr sz="1400" b="0" i="0" u="none" strike="noStrike" cap="none">
              <a:solidFill>
                <a:srgbClr val="00707F"/>
              </a:solidFill>
              <a:latin typeface="Arial"/>
              <a:ea typeface="Arial"/>
              <a:cs typeface="Arial"/>
              <a:sym typeface="Arial"/>
            </a:endParaRPr>
          </a:p>
        </p:txBody>
      </p:sp>
      <p:sp>
        <p:nvSpPr>
          <p:cNvPr id="263" name="Google Shape;263;p8"/>
          <p:cNvSpPr txBox="1"/>
          <p:nvPr/>
        </p:nvSpPr>
        <p:spPr>
          <a:xfrm>
            <a:off x="461819" y="456270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les liens en bleu pour accéder à une page récemment utilisée</a:t>
            </a:r>
            <a:endParaRPr sz="1400" b="0" i="0" u="none" strike="noStrike" cap="none">
              <a:solidFill>
                <a:srgbClr val="000000"/>
              </a:solidFill>
              <a:latin typeface="Arial"/>
              <a:ea typeface="Arial"/>
              <a:cs typeface="Arial"/>
              <a:sym typeface="Arial"/>
            </a:endParaRPr>
          </a:p>
        </p:txBody>
      </p:sp>
      <p:sp>
        <p:nvSpPr>
          <p:cNvPr id="264" name="Google Shape;26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a:t>
            </a:fld>
            <a:endParaRPr/>
          </a:p>
        </p:txBody>
      </p:sp>
      <p:sp>
        <p:nvSpPr>
          <p:cNvPr id="265" name="Google Shape;265;p8"/>
          <p:cNvSpPr/>
          <p:nvPr/>
        </p:nvSpPr>
        <p:spPr>
          <a:xfrm>
            <a:off x="2332037" y="2701399"/>
            <a:ext cx="2288661" cy="70658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 name="Image 2">
            <a:extLst>
              <a:ext uri="{FF2B5EF4-FFF2-40B4-BE49-F238E27FC236}">
                <a16:creationId xmlns:a16="http://schemas.microsoft.com/office/drawing/2014/main" id="{00D3FE79-1488-F418-FD2B-A40B7EDCC97C}"/>
              </a:ext>
            </a:extLst>
          </p:cNvPr>
          <p:cNvPicPr>
            <a:picLocks noChangeAspect="1"/>
          </p:cNvPicPr>
          <p:nvPr/>
        </p:nvPicPr>
        <p:blipFill>
          <a:blip r:embed="rId3"/>
          <a:stretch>
            <a:fillRect/>
          </a:stretch>
        </p:blipFill>
        <p:spPr>
          <a:xfrm>
            <a:off x="347702" y="1406427"/>
            <a:ext cx="8315865" cy="2496469"/>
          </a:xfrm>
          <a:prstGeom prst="rect">
            <a:avLst/>
          </a:prstGeom>
          <a:ln>
            <a:solidFill>
              <a:schemeClr val="tx1"/>
            </a:solidFill>
          </a:ln>
        </p:spPr>
      </p:pic>
      <p:sp>
        <p:nvSpPr>
          <p:cNvPr id="960" name="Google Shape;960;p41"/>
          <p:cNvSpPr txBox="1"/>
          <p:nvPr/>
        </p:nvSpPr>
        <p:spPr>
          <a:xfrm>
            <a:off x="457200" y="51999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dirty="0" err="1">
                <a:solidFill>
                  <a:srgbClr val="00707F"/>
                </a:solidFill>
                <a:latin typeface="Calibri"/>
                <a:ea typeface="Calibri"/>
                <a:cs typeface="Calibri"/>
                <a:sym typeface="Calibri"/>
              </a:rPr>
              <a:t>Loans</a:t>
            </a:r>
            <a:endParaRPr sz="3600" b="0" i="1" u="none" strike="noStrike" cap="none" dirty="0">
              <a:solidFill>
                <a:srgbClr val="00707F"/>
              </a:solidFill>
              <a:latin typeface="Calibri"/>
              <a:ea typeface="Calibri"/>
              <a:cs typeface="Calibri"/>
              <a:sym typeface="Calibri"/>
            </a:endParaRPr>
          </a:p>
        </p:txBody>
      </p:sp>
      <p:sp>
        <p:nvSpPr>
          <p:cNvPr id="961" name="Google Shape;961;p41"/>
          <p:cNvSpPr txBox="1"/>
          <p:nvPr/>
        </p:nvSpPr>
        <p:spPr>
          <a:xfrm>
            <a:off x="457200" y="4527006"/>
            <a:ext cx="82251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Visualiser les prêts d’un lecteur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Filtre </a:t>
            </a:r>
            <a:r>
              <a:rPr lang="fr-FR" sz="1800" b="0" i="1" u="none" strike="noStrike" cap="none" dirty="0">
                <a:solidFill>
                  <a:schemeClr val="dk1"/>
                </a:solidFill>
                <a:latin typeface="Calibri"/>
                <a:ea typeface="Calibri"/>
                <a:cs typeface="Calibri"/>
                <a:sym typeface="Calibri"/>
              </a:rPr>
              <a:t>All </a:t>
            </a:r>
            <a:r>
              <a:rPr lang="fr-FR" sz="1800" b="0" i="1" u="none" strike="noStrike" cap="none" dirty="0" err="1">
                <a:solidFill>
                  <a:schemeClr val="dk1"/>
                </a:solidFill>
                <a:latin typeface="Calibri"/>
                <a:ea typeface="Calibri"/>
                <a:cs typeface="Calibri"/>
                <a:sym typeface="Calibri"/>
              </a:rPr>
              <a:t>loans</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(par défaut) = tous les prêts en cours. </a:t>
            </a:r>
            <a:r>
              <a:rPr lang="fr-FR" sz="1800" b="0" i="1" u="none" strike="noStrike" cap="none" dirty="0" err="1">
                <a:solidFill>
                  <a:schemeClr val="dk1"/>
                </a:solidFill>
                <a:latin typeface="Calibri"/>
                <a:ea typeface="Calibri"/>
                <a:cs typeface="Calibri"/>
                <a:sym typeface="Calibri"/>
              </a:rPr>
              <a:t>Loans</a:t>
            </a:r>
            <a:r>
              <a:rPr lang="fr-FR" sz="1800" b="0" i="1" u="none" strike="noStrike" cap="none" dirty="0">
                <a:solidFill>
                  <a:schemeClr val="dk1"/>
                </a:solidFill>
                <a:latin typeface="Calibri"/>
                <a:ea typeface="Calibri"/>
                <a:cs typeface="Calibri"/>
                <a:sym typeface="Calibri"/>
              </a:rPr>
              <a:t> of </a:t>
            </a:r>
            <a:r>
              <a:rPr lang="fr-FR" sz="1800" b="0" i="1" u="none" strike="noStrike" cap="none" dirty="0" err="1">
                <a:solidFill>
                  <a:schemeClr val="dk1"/>
                </a:solidFill>
                <a:latin typeface="Calibri"/>
                <a:ea typeface="Calibri"/>
                <a:cs typeface="Calibri"/>
                <a:sym typeface="Calibri"/>
              </a:rPr>
              <a:t>this</a:t>
            </a:r>
            <a:r>
              <a:rPr lang="fr-FR" sz="1800" b="0" i="1" u="none" strike="noStrike" cap="none" dirty="0">
                <a:solidFill>
                  <a:schemeClr val="dk1"/>
                </a:solidFill>
                <a:latin typeface="Calibri"/>
                <a:ea typeface="Calibri"/>
                <a:cs typeface="Calibri"/>
                <a:sym typeface="Calibri"/>
              </a:rPr>
              <a:t> session</a:t>
            </a:r>
            <a:r>
              <a:rPr lang="fr-FR" sz="1800" b="0" i="0" u="none" strike="noStrike" cap="none" dirty="0">
                <a:solidFill>
                  <a:schemeClr val="dk1"/>
                </a:solidFill>
                <a:latin typeface="Calibri"/>
                <a:ea typeface="Calibri"/>
                <a:cs typeface="Calibri"/>
                <a:sym typeface="Calibri"/>
              </a:rPr>
              <a:t> = uniquement les prêts de la session</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La</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colonne</a:t>
            </a:r>
            <a:r>
              <a:rPr lang="fr-FR" sz="1800" b="0" i="1" u="none" strike="noStrike" cap="none" dirty="0">
                <a:solidFill>
                  <a:schemeClr val="dk1"/>
                </a:solidFill>
                <a:latin typeface="Calibri"/>
                <a:ea typeface="Calibri"/>
                <a:cs typeface="Calibri"/>
                <a:sym typeface="Calibri"/>
              </a:rPr>
              <a:t> Fine</a:t>
            </a:r>
            <a:r>
              <a:rPr lang="fr-FR" sz="1800" b="0" i="0" u="none" strike="noStrike" cap="none" dirty="0">
                <a:solidFill>
                  <a:schemeClr val="dk1"/>
                </a:solidFill>
                <a:latin typeface="Calibri"/>
                <a:ea typeface="Calibri"/>
                <a:cs typeface="Calibri"/>
                <a:sym typeface="Calibri"/>
              </a:rPr>
              <a:t> permet de visualiser les montant des transactions dues pour les documents </a:t>
            </a:r>
            <a:r>
              <a:rPr lang="fr-FR" sz="1800" b="0" i="0" u="sng" strike="noStrike" cap="none" dirty="0">
                <a:solidFill>
                  <a:schemeClr val="dk1"/>
                </a:solidFill>
                <a:latin typeface="Calibri"/>
                <a:ea typeface="Calibri"/>
                <a:cs typeface="Calibri"/>
                <a:sym typeface="Calibri"/>
              </a:rPr>
              <a:t>non encore restitués</a:t>
            </a:r>
            <a:r>
              <a:rPr lang="fr-FR" sz="1800" b="0" i="0" u="none" strike="noStrike" cap="none" dirty="0">
                <a:solidFill>
                  <a:schemeClr val="dk1"/>
                </a:solidFill>
                <a:latin typeface="Calibri"/>
                <a:ea typeface="Calibri"/>
                <a:cs typeface="Calibri"/>
                <a:sym typeface="Calibri"/>
              </a:rPr>
              <a:t> (pas encore comptabilisés dans </a:t>
            </a:r>
            <a:r>
              <a:rPr lang="fr-FR" sz="1800" b="0" i="1" u="none" strike="noStrike" cap="none" dirty="0">
                <a:solidFill>
                  <a:schemeClr val="dk1"/>
                </a:solidFill>
                <a:latin typeface="Calibri"/>
                <a:ea typeface="Calibri"/>
                <a:cs typeface="Calibri"/>
                <a:sym typeface="Calibri"/>
              </a:rPr>
              <a:t>l’active balance</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
        <p:nvSpPr>
          <p:cNvPr id="962" name="Google Shape;96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80</a:t>
            </a:fld>
            <a:endParaRPr/>
          </a:p>
        </p:txBody>
      </p:sp>
      <p:sp>
        <p:nvSpPr>
          <p:cNvPr id="964" name="Google Shape;964;p41"/>
          <p:cNvSpPr/>
          <p:nvPr/>
        </p:nvSpPr>
        <p:spPr>
          <a:xfrm>
            <a:off x="541020" y="1479384"/>
            <a:ext cx="447584" cy="28300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5" name="Google Shape;965;p41"/>
          <p:cNvSpPr/>
          <p:nvPr/>
        </p:nvSpPr>
        <p:spPr>
          <a:xfrm>
            <a:off x="3205566" y="2920415"/>
            <a:ext cx="667821" cy="3915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6" name="Google Shape;966;p41"/>
          <p:cNvSpPr/>
          <p:nvPr/>
        </p:nvSpPr>
        <p:spPr>
          <a:xfrm>
            <a:off x="1166680" y="2725947"/>
            <a:ext cx="517953" cy="2587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3" name="Image 2">
            <a:extLst>
              <a:ext uri="{FF2B5EF4-FFF2-40B4-BE49-F238E27FC236}">
                <a16:creationId xmlns:a16="http://schemas.microsoft.com/office/drawing/2014/main" id="{28AF3168-720C-48F7-989D-CB244EF792FC}"/>
              </a:ext>
            </a:extLst>
          </p:cNvPr>
          <p:cNvPicPr>
            <a:picLocks noChangeAspect="1"/>
          </p:cNvPicPr>
          <p:nvPr/>
        </p:nvPicPr>
        <p:blipFill>
          <a:blip r:embed="rId3"/>
          <a:stretch>
            <a:fillRect/>
          </a:stretch>
        </p:blipFill>
        <p:spPr>
          <a:xfrm>
            <a:off x="226350" y="1556270"/>
            <a:ext cx="8686800" cy="2690446"/>
          </a:xfrm>
          <a:prstGeom prst="rect">
            <a:avLst/>
          </a:prstGeom>
          <a:ln>
            <a:solidFill>
              <a:schemeClr val="tx1"/>
            </a:solidFill>
          </a:ln>
        </p:spPr>
      </p:pic>
      <p:sp>
        <p:nvSpPr>
          <p:cNvPr id="973" name="Google Shape;973;p42"/>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Loans</a:t>
            </a:r>
            <a:endParaRPr sz="3600" b="0" i="1" u="none" strike="noStrike" cap="none">
              <a:solidFill>
                <a:srgbClr val="00707F"/>
              </a:solidFill>
              <a:latin typeface="Calibri"/>
              <a:ea typeface="Calibri"/>
              <a:cs typeface="Calibri"/>
              <a:sym typeface="Calibri"/>
            </a:endParaRPr>
          </a:p>
        </p:txBody>
      </p:sp>
      <p:sp>
        <p:nvSpPr>
          <p:cNvPr id="974" name="Google Shape;974;p42"/>
          <p:cNvSpPr txBox="1"/>
          <p:nvPr/>
        </p:nvSpPr>
        <p:spPr>
          <a:xfrm>
            <a:off x="457200" y="4530531"/>
            <a:ext cx="82251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Menu Actions « …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Loan </a:t>
            </a:r>
            <a:r>
              <a:rPr lang="fr-FR" sz="1800" b="0" i="1" u="none" strike="noStrike" cap="none" dirty="0" err="1">
                <a:solidFill>
                  <a:schemeClr val="dk1"/>
                </a:solidFill>
                <a:latin typeface="Calibri"/>
                <a:ea typeface="Calibri"/>
                <a:cs typeface="Calibri"/>
                <a:sym typeface="Calibri"/>
              </a:rPr>
              <a:t>history</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 historique du prêt du document (uniquement pour ce lecteur)</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View</a:t>
            </a:r>
            <a:r>
              <a:rPr lang="fr-FR" sz="1800" b="0" i="1" u="none" strike="noStrike" cap="none" dirty="0">
                <a:solidFill>
                  <a:schemeClr val="dk1"/>
                </a:solidFill>
                <a:latin typeface="Calibri"/>
                <a:ea typeface="Calibri"/>
                <a:cs typeface="Calibri"/>
                <a:sym typeface="Calibri"/>
              </a:rPr>
              <a:t> notes </a:t>
            </a:r>
            <a:r>
              <a:rPr lang="fr-FR" sz="1800" b="0" i="0" u="none" strike="noStrike" cap="none" dirty="0">
                <a:solidFill>
                  <a:schemeClr val="dk1"/>
                </a:solidFill>
                <a:latin typeface="Calibri"/>
                <a:ea typeface="Calibri"/>
                <a:cs typeface="Calibri"/>
                <a:sym typeface="Calibri"/>
              </a:rPr>
              <a:t>: notes sur le prêt du document. Possibilité de rajouter des notes, mais ne sont visibles qu’ici (pas sur Les Collections </a:t>
            </a:r>
            <a:r>
              <a:rPr lang="fr-FR" sz="1800" b="0" i="0" u="none" strike="noStrike" cap="none" dirty="0" err="1">
                <a:solidFill>
                  <a:schemeClr val="dk1"/>
                </a:solidFill>
                <a:latin typeface="Calibri"/>
                <a:ea typeface="Calibri"/>
                <a:cs typeface="Calibri"/>
                <a:sym typeface="Calibri"/>
              </a:rPr>
              <a:t>ULiège</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View</a:t>
            </a:r>
            <a:r>
              <a:rPr lang="fr-FR" sz="1800" b="0" i="1" u="none" strike="noStrike" cap="none" dirty="0">
                <a:solidFill>
                  <a:schemeClr val="dk1"/>
                </a:solidFill>
                <a:latin typeface="Calibri"/>
                <a:ea typeface="Calibri"/>
                <a:cs typeface="Calibri"/>
                <a:sym typeface="Calibri"/>
              </a:rPr>
              <a:t> Queue </a:t>
            </a:r>
            <a:r>
              <a:rPr lang="fr-FR" sz="1800" b="0" i="0" u="none" strike="noStrike" cap="none" dirty="0">
                <a:solidFill>
                  <a:schemeClr val="dk1"/>
                </a:solidFill>
                <a:latin typeface="Calibri"/>
                <a:ea typeface="Calibri"/>
                <a:cs typeface="Calibri"/>
                <a:sym typeface="Calibri"/>
              </a:rPr>
              <a:t>: file de réservation du document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975" name="Google Shape;975;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81</a:t>
            </a:fld>
            <a:endParaRPr/>
          </a:p>
        </p:txBody>
      </p:sp>
      <p:sp>
        <p:nvSpPr>
          <p:cNvPr id="4" name="Google Shape;977;p42">
            <a:extLst>
              <a:ext uri="{FF2B5EF4-FFF2-40B4-BE49-F238E27FC236}">
                <a16:creationId xmlns:a16="http://schemas.microsoft.com/office/drawing/2014/main" id="{BF009BB3-1C6A-1C07-D7BB-E68405197340}"/>
              </a:ext>
            </a:extLst>
          </p:cNvPr>
          <p:cNvSpPr/>
          <p:nvPr/>
        </p:nvSpPr>
        <p:spPr>
          <a:xfrm>
            <a:off x="457200" y="1791879"/>
            <a:ext cx="500335"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 name="Google Shape;977;p42">
            <a:extLst>
              <a:ext uri="{FF2B5EF4-FFF2-40B4-BE49-F238E27FC236}">
                <a16:creationId xmlns:a16="http://schemas.microsoft.com/office/drawing/2014/main" id="{9D45945A-0BC3-8842-C4D5-535513FC0837}"/>
              </a:ext>
            </a:extLst>
          </p:cNvPr>
          <p:cNvSpPr/>
          <p:nvPr/>
        </p:nvSpPr>
        <p:spPr>
          <a:xfrm>
            <a:off x="7840373" y="2038072"/>
            <a:ext cx="648019" cy="27380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 name="Google Shape;977;p42">
            <a:extLst>
              <a:ext uri="{FF2B5EF4-FFF2-40B4-BE49-F238E27FC236}">
                <a16:creationId xmlns:a16="http://schemas.microsoft.com/office/drawing/2014/main" id="{9C751133-7284-6E15-641A-E7ADABDE9EAB}"/>
              </a:ext>
            </a:extLst>
          </p:cNvPr>
          <p:cNvSpPr/>
          <p:nvPr/>
        </p:nvSpPr>
        <p:spPr>
          <a:xfrm>
            <a:off x="7835070" y="3050606"/>
            <a:ext cx="648019"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D97C6CDC-D4A8-2F06-C55C-5D55E769C4EA}"/>
              </a:ext>
            </a:extLst>
          </p:cNvPr>
          <p:cNvSpPr/>
          <p:nvPr/>
        </p:nvSpPr>
        <p:spPr>
          <a:xfrm>
            <a:off x="7835069" y="3267261"/>
            <a:ext cx="648019" cy="1474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69"/>
          <p:cNvSpPr txBox="1">
            <a:spLocks noGrp="1"/>
          </p:cNvSpPr>
          <p:nvPr>
            <p:ph type="title"/>
          </p:nvPr>
        </p:nvSpPr>
        <p:spPr>
          <a:xfrm>
            <a:off x="457200" y="544797"/>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statuts de prêt</a:t>
            </a:r>
            <a:endParaRPr/>
          </a:p>
        </p:txBody>
      </p:sp>
      <p:sp>
        <p:nvSpPr>
          <p:cNvPr id="987" name="Google Shape;987;p169"/>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400"/>
              <a:buNone/>
            </a:pPr>
            <a:endParaRPr dirty="0"/>
          </a:p>
          <a:p>
            <a:pPr>
              <a:buSzPts val="1800"/>
            </a:pPr>
            <a:r>
              <a:rPr lang="fr-FR" sz="1800" b="1" i="1" dirty="0"/>
              <a:t>Normal</a:t>
            </a:r>
            <a:r>
              <a:rPr lang="fr-FR" sz="1800" dirty="0"/>
              <a:t> : en prêt</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a:t>Normal (</a:t>
            </a:r>
            <a:r>
              <a:rPr lang="fr-FR" sz="1800" b="1" i="1" dirty="0" err="1"/>
              <a:t>with</a:t>
            </a:r>
            <a:r>
              <a:rPr lang="fr-FR" sz="1800" b="1" i="1" dirty="0"/>
              <a:t> user)</a:t>
            </a:r>
            <a:r>
              <a:rPr lang="fr-FR" sz="1800" i="1" dirty="0"/>
              <a:t> </a:t>
            </a:r>
            <a:r>
              <a:rPr lang="fr-FR" sz="1800" dirty="0"/>
              <a:t>: consultation en salle de lecture</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Renewed</a:t>
            </a:r>
            <a:r>
              <a:rPr lang="fr-FR" sz="1800" dirty="0"/>
              <a:t> : prêt renouvelé</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Recalled</a:t>
            </a:r>
            <a:r>
              <a:rPr lang="fr-FR" sz="1800" dirty="0"/>
              <a:t> : prêt rappelé par une </a:t>
            </a:r>
            <a:r>
              <a:rPr lang="fr-FR" sz="1800" i="1" dirty="0" err="1"/>
              <a:t>request</a:t>
            </a:r>
            <a:r>
              <a:rPr lang="fr-FR" sz="1800" dirty="0"/>
              <a:t> (= pas de renouvellement possible)</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Lost</a:t>
            </a:r>
            <a:r>
              <a:rPr lang="fr-FR" sz="1800" dirty="0"/>
              <a:t> : perdu (ouvrages non rentrés depuis plus de 75 jours)</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Claimed</a:t>
            </a:r>
            <a:r>
              <a:rPr lang="fr-FR" sz="1800" b="1" i="1" dirty="0"/>
              <a:t> return</a:t>
            </a:r>
            <a:r>
              <a:rPr lang="fr-FR" sz="1800" b="1" dirty="0"/>
              <a:t> </a:t>
            </a:r>
            <a:r>
              <a:rPr lang="fr-FR" sz="1800" dirty="0"/>
              <a:t>: retour contesté</a:t>
            </a: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988" name="Google Shape;988;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3" name="Image 2">
            <a:extLst>
              <a:ext uri="{FF2B5EF4-FFF2-40B4-BE49-F238E27FC236}">
                <a16:creationId xmlns:a16="http://schemas.microsoft.com/office/drawing/2014/main" id="{7C1F1AB1-4EF2-67C2-2E50-6A43EEC0339E}"/>
              </a:ext>
            </a:extLst>
          </p:cNvPr>
          <p:cNvPicPr>
            <a:picLocks noChangeAspect="1"/>
          </p:cNvPicPr>
          <p:nvPr/>
        </p:nvPicPr>
        <p:blipFill>
          <a:blip r:embed="rId3"/>
          <a:stretch>
            <a:fillRect/>
          </a:stretch>
        </p:blipFill>
        <p:spPr>
          <a:xfrm>
            <a:off x="304800" y="1638043"/>
            <a:ext cx="8534400" cy="2800350"/>
          </a:xfrm>
          <a:prstGeom prst="rect">
            <a:avLst/>
          </a:prstGeom>
        </p:spPr>
      </p:pic>
      <p:sp>
        <p:nvSpPr>
          <p:cNvPr id="994" name="Google Shape;994;p170"/>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(1)</a:t>
            </a:r>
            <a:endParaRPr sz="1800" b="0" i="0" u="none" strike="noStrike" cap="none">
              <a:solidFill>
                <a:srgbClr val="00707F"/>
              </a:solidFill>
              <a:latin typeface="Calibri"/>
              <a:ea typeface="Calibri"/>
              <a:cs typeface="Calibri"/>
              <a:sym typeface="Calibri"/>
            </a:endParaRPr>
          </a:p>
        </p:txBody>
      </p:sp>
      <p:sp>
        <p:nvSpPr>
          <p:cNvPr id="995" name="Google Shape;995;p170"/>
          <p:cNvSpPr txBox="1"/>
          <p:nvPr/>
        </p:nvSpPr>
        <p:spPr>
          <a:xfrm>
            <a:off x="487225" y="4949873"/>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de la fiche du lecteur, scanner le code-barres</a:t>
            </a:r>
            <a:endParaRPr sz="1800" b="0" i="0" u="none" strike="noStrike" cap="none" dirty="0">
              <a:solidFill>
                <a:schemeClr val="dk1"/>
              </a:solidFill>
              <a:latin typeface="Calibri"/>
              <a:ea typeface="Calibri"/>
              <a:cs typeface="Calibri"/>
              <a:sym typeface="Calibri"/>
            </a:endParaRPr>
          </a:p>
        </p:txBody>
      </p:sp>
      <p:sp>
        <p:nvSpPr>
          <p:cNvPr id="996" name="Google Shape;996;p1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83</a:t>
            </a:fld>
            <a:endParaRPr/>
          </a:p>
        </p:txBody>
      </p:sp>
      <p:sp>
        <p:nvSpPr>
          <p:cNvPr id="6" name="Google Shape;977;p42">
            <a:extLst>
              <a:ext uri="{FF2B5EF4-FFF2-40B4-BE49-F238E27FC236}">
                <a16:creationId xmlns:a16="http://schemas.microsoft.com/office/drawing/2014/main" id="{A6E132CB-BFB4-ED63-6D27-8C5A7FAD5F35}"/>
              </a:ext>
            </a:extLst>
          </p:cNvPr>
          <p:cNvSpPr/>
          <p:nvPr/>
        </p:nvSpPr>
        <p:spPr>
          <a:xfrm>
            <a:off x="500330" y="1921276"/>
            <a:ext cx="439947"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44DDE210-6AB4-6A25-18DF-CF99F01AE1C5}"/>
              </a:ext>
            </a:extLst>
          </p:cNvPr>
          <p:cNvSpPr/>
          <p:nvPr/>
        </p:nvSpPr>
        <p:spPr>
          <a:xfrm>
            <a:off x="1273831" y="2267030"/>
            <a:ext cx="2513162"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3" name="Image 2">
            <a:extLst>
              <a:ext uri="{FF2B5EF4-FFF2-40B4-BE49-F238E27FC236}">
                <a16:creationId xmlns:a16="http://schemas.microsoft.com/office/drawing/2014/main" id="{A673F051-5590-DE7A-959E-37E7EA2B7C44}"/>
              </a:ext>
            </a:extLst>
          </p:cNvPr>
          <p:cNvPicPr>
            <a:picLocks noChangeAspect="1"/>
          </p:cNvPicPr>
          <p:nvPr/>
        </p:nvPicPr>
        <p:blipFill>
          <a:blip r:embed="rId3"/>
          <a:stretch>
            <a:fillRect/>
          </a:stretch>
        </p:blipFill>
        <p:spPr>
          <a:xfrm>
            <a:off x="605639" y="1939666"/>
            <a:ext cx="7928102" cy="2720479"/>
          </a:xfrm>
          <a:prstGeom prst="rect">
            <a:avLst/>
          </a:prstGeom>
          <a:ln>
            <a:solidFill>
              <a:schemeClr val="tx1"/>
            </a:solidFill>
          </a:ln>
        </p:spPr>
      </p:pic>
      <p:sp>
        <p:nvSpPr>
          <p:cNvPr id="1003" name="Google Shape;1003;p171"/>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(2)</a:t>
            </a:r>
            <a:endParaRPr sz="1800" b="0" i="0" u="none" strike="noStrike" cap="none">
              <a:solidFill>
                <a:srgbClr val="00707F"/>
              </a:solidFill>
              <a:latin typeface="Calibri"/>
              <a:ea typeface="Calibri"/>
              <a:cs typeface="Calibri"/>
              <a:sym typeface="Calibri"/>
            </a:endParaRPr>
          </a:p>
        </p:txBody>
      </p:sp>
      <p:sp>
        <p:nvSpPr>
          <p:cNvPr id="1004" name="Google Shape;1004;p171"/>
          <p:cNvSpPr txBox="1"/>
          <p:nvPr/>
        </p:nvSpPr>
        <p:spPr>
          <a:xfrm>
            <a:off x="457200" y="545038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La </a:t>
            </a:r>
            <a:r>
              <a:rPr lang="fr-FR" sz="1800" b="0" i="1" u="none" strike="noStrike" cap="none" dirty="0">
                <a:solidFill>
                  <a:schemeClr val="dk1"/>
                </a:solidFill>
                <a:latin typeface="Calibri"/>
                <a:ea typeface="Calibri"/>
                <a:cs typeface="Calibri"/>
                <a:sym typeface="Calibri"/>
              </a:rPr>
              <a:t>Due Date </a:t>
            </a:r>
            <a:r>
              <a:rPr lang="fr-FR" sz="1800" b="0" i="0" u="none" strike="noStrike" cap="none" dirty="0">
                <a:solidFill>
                  <a:schemeClr val="dk1"/>
                </a:solidFill>
                <a:latin typeface="Calibri"/>
                <a:ea typeface="Calibri"/>
                <a:cs typeface="Calibri"/>
                <a:sym typeface="Calibri"/>
              </a:rPr>
              <a:t>vous permet de renseigner le lecteur sur la durée du prêt octroyé</a:t>
            </a:r>
            <a:endParaRPr sz="1800" b="0" i="0" u="none" strike="noStrike" cap="none" dirty="0">
              <a:solidFill>
                <a:schemeClr val="dk1"/>
              </a:solidFill>
              <a:latin typeface="Calibri"/>
              <a:ea typeface="Calibri"/>
              <a:cs typeface="Calibri"/>
              <a:sym typeface="Calibri"/>
            </a:endParaRPr>
          </a:p>
        </p:txBody>
      </p:sp>
      <p:sp>
        <p:nvSpPr>
          <p:cNvPr id="1005" name="Google Shape;1005;p1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84</a:t>
            </a:fld>
            <a:endParaRPr/>
          </a:p>
        </p:txBody>
      </p:sp>
      <p:sp>
        <p:nvSpPr>
          <p:cNvPr id="1007" name="Google Shape;1007;p171"/>
          <p:cNvSpPr/>
          <p:nvPr/>
        </p:nvSpPr>
        <p:spPr>
          <a:xfrm>
            <a:off x="2182484" y="3732082"/>
            <a:ext cx="646981" cy="706171"/>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6" name="Image 5">
            <a:extLst>
              <a:ext uri="{FF2B5EF4-FFF2-40B4-BE49-F238E27FC236}">
                <a16:creationId xmlns:a16="http://schemas.microsoft.com/office/drawing/2014/main" id="{BD9F08D0-482C-3431-119B-11AA322F5E5B}"/>
              </a:ext>
            </a:extLst>
          </p:cNvPr>
          <p:cNvPicPr>
            <a:picLocks noChangeAspect="1"/>
          </p:cNvPicPr>
          <p:nvPr/>
        </p:nvPicPr>
        <p:blipFill>
          <a:blip r:embed="rId3"/>
          <a:stretch>
            <a:fillRect/>
          </a:stretch>
        </p:blipFill>
        <p:spPr>
          <a:xfrm>
            <a:off x="342309" y="2104840"/>
            <a:ext cx="8459381" cy="2648320"/>
          </a:xfrm>
          <a:prstGeom prst="rect">
            <a:avLst/>
          </a:prstGeom>
          <a:ln>
            <a:solidFill>
              <a:schemeClr val="tx1"/>
            </a:solidFill>
          </a:ln>
        </p:spPr>
      </p:pic>
      <p:sp>
        <p:nvSpPr>
          <p:cNvPr id="1013" name="Google Shape;1013;p172"/>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&gt; Blocages</a:t>
            </a:r>
            <a:endParaRPr sz="1800" b="0" i="0" u="none" strike="noStrike" cap="none">
              <a:solidFill>
                <a:srgbClr val="00707F"/>
              </a:solidFill>
              <a:latin typeface="Calibri"/>
              <a:ea typeface="Calibri"/>
              <a:cs typeface="Calibri"/>
              <a:sym typeface="Calibri"/>
            </a:endParaRPr>
          </a:p>
        </p:txBody>
      </p:sp>
      <p:sp>
        <p:nvSpPr>
          <p:cNvPr id="1014" name="Google Shape;1014;p172"/>
          <p:cNvSpPr txBox="1"/>
          <p:nvPr/>
        </p:nvSpPr>
        <p:spPr>
          <a:xfrm>
            <a:off x="457200" y="5111479"/>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Blocages éventuels (lors d’un prêt, ou lorsqu’on accède à la fiche du lecteur)</a:t>
            </a:r>
            <a:endParaRPr sz="1800" b="0" i="0" u="none" strike="noStrike" cap="none">
              <a:solidFill>
                <a:schemeClr val="dk1"/>
              </a:solidFill>
              <a:latin typeface="Calibri"/>
              <a:ea typeface="Calibri"/>
              <a:cs typeface="Calibri"/>
              <a:sym typeface="Calibri"/>
            </a:endParaRPr>
          </a:p>
        </p:txBody>
      </p:sp>
      <p:sp>
        <p:nvSpPr>
          <p:cNvPr id="1015" name="Google Shape;1015;p1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85</a:t>
            </a:fld>
            <a:endParaRPr/>
          </a:p>
        </p:txBody>
      </p:sp>
      <p:sp>
        <p:nvSpPr>
          <p:cNvPr id="4" name="Google Shape;977;p42">
            <a:extLst>
              <a:ext uri="{FF2B5EF4-FFF2-40B4-BE49-F238E27FC236}">
                <a16:creationId xmlns:a16="http://schemas.microsoft.com/office/drawing/2014/main" id="{FCE26BE9-4096-2F67-23AF-51D9001BB701}"/>
              </a:ext>
            </a:extLst>
          </p:cNvPr>
          <p:cNvSpPr/>
          <p:nvPr/>
        </p:nvSpPr>
        <p:spPr>
          <a:xfrm>
            <a:off x="527070" y="32232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3" name="Image 2">
            <a:extLst>
              <a:ext uri="{FF2B5EF4-FFF2-40B4-BE49-F238E27FC236}">
                <a16:creationId xmlns:a16="http://schemas.microsoft.com/office/drawing/2014/main" id="{C289C20D-00E3-A3C2-E100-8E75CB779210}"/>
              </a:ext>
            </a:extLst>
          </p:cNvPr>
          <p:cNvPicPr>
            <a:picLocks noChangeAspect="1"/>
          </p:cNvPicPr>
          <p:nvPr/>
        </p:nvPicPr>
        <p:blipFill>
          <a:blip r:embed="rId3"/>
          <a:stretch>
            <a:fillRect/>
          </a:stretch>
        </p:blipFill>
        <p:spPr>
          <a:xfrm>
            <a:off x="585569" y="1595921"/>
            <a:ext cx="6934853" cy="2818317"/>
          </a:xfrm>
          <a:prstGeom prst="rect">
            <a:avLst/>
          </a:prstGeom>
          <a:ln>
            <a:solidFill>
              <a:schemeClr val="tx1"/>
            </a:solidFill>
          </a:ln>
        </p:spPr>
      </p:pic>
      <p:sp>
        <p:nvSpPr>
          <p:cNvPr id="1023" name="Google Shape;1023;p173"/>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(1)</a:t>
            </a:r>
            <a:endParaRPr sz="1800" b="0" i="0" u="none" strike="noStrike" cap="none">
              <a:solidFill>
                <a:srgbClr val="00707F"/>
              </a:solidFill>
              <a:latin typeface="Calibri"/>
              <a:ea typeface="Calibri"/>
              <a:cs typeface="Calibri"/>
              <a:sym typeface="Calibri"/>
            </a:endParaRPr>
          </a:p>
        </p:txBody>
      </p:sp>
      <p:sp>
        <p:nvSpPr>
          <p:cNvPr id="1024" name="Google Shape;1024;p173"/>
          <p:cNvSpPr txBox="1"/>
          <p:nvPr/>
        </p:nvSpPr>
        <p:spPr>
          <a:xfrm>
            <a:off x="585569" y="4540755"/>
            <a:ext cx="82251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de la fiche du lecteur, soit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fr-FR" sz="1800" b="0" i="0" u="none" strike="noStrike" cap="none" dirty="0">
                <a:solidFill>
                  <a:schemeClr val="dk1"/>
                </a:solidFill>
                <a:latin typeface="Calibri"/>
                <a:ea typeface="Calibri"/>
                <a:cs typeface="Calibri"/>
                <a:sym typeface="Calibri"/>
              </a:rPr>
              <a:t>À partir du bouton </a:t>
            </a:r>
            <a:r>
              <a:rPr lang="fr-FR" sz="1800" b="0" i="1" u="none" strike="noStrike" cap="none" dirty="0">
                <a:solidFill>
                  <a:schemeClr val="dk1"/>
                </a:solidFill>
                <a:latin typeface="Calibri"/>
                <a:ea typeface="Calibri"/>
                <a:cs typeface="Calibri"/>
                <a:sym typeface="Calibri"/>
              </a:rPr>
              <a:t>Actions </a:t>
            </a:r>
            <a:r>
              <a:rPr lang="fr-FR" sz="1800" b="0" i="0" u="none" strike="noStrike" cap="none" dirty="0">
                <a:solidFill>
                  <a:schemeClr val="dk1"/>
                </a:solidFill>
                <a:latin typeface="Calibri"/>
                <a:ea typeface="Calibri"/>
                <a:cs typeface="Calibri"/>
                <a:sym typeface="Calibri"/>
              </a:rPr>
              <a:t>« … » disponible pour chaque document en prêt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fr-FR" sz="1800" b="0" i="0" u="none" strike="noStrike" cap="none" dirty="0">
                <a:solidFill>
                  <a:schemeClr val="dk1"/>
                </a:solidFill>
                <a:latin typeface="Calibri"/>
                <a:ea typeface="Calibri"/>
                <a:cs typeface="Calibri"/>
                <a:sym typeface="Calibri"/>
              </a:rPr>
              <a:t>En cochant les documents à prolonger, et en cliquant ensuite sur </a:t>
            </a:r>
            <a:r>
              <a:rPr lang="fr-FR" sz="1800" b="0" i="1" u="none" strike="noStrike" cap="none" dirty="0" err="1">
                <a:solidFill>
                  <a:schemeClr val="dk1"/>
                </a:solidFill>
                <a:latin typeface="Calibri"/>
                <a:ea typeface="Calibri"/>
                <a:cs typeface="Calibri"/>
                <a:sym typeface="Calibri"/>
              </a:rPr>
              <a:t>Renew</a:t>
            </a:r>
            <a:r>
              <a:rPr lang="fr-FR" sz="1800" b="0" i="1" u="none" strike="noStrike" cap="none" dirty="0">
                <a:solidFill>
                  <a:schemeClr val="dk1"/>
                </a:solidFill>
                <a:latin typeface="Calibri"/>
                <a:ea typeface="Calibri"/>
                <a:cs typeface="Calibri"/>
                <a:sym typeface="Calibri"/>
              </a:rPr>
              <a:t> </a:t>
            </a:r>
            <a:r>
              <a:rPr lang="fr-FR" sz="1800" b="0" i="1" u="none" strike="noStrike" cap="none" dirty="0" err="1">
                <a:solidFill>
                  <a:schemeClr val="dk1"/>
                </a:solidFill>
                <a:latin typeface="Calibri"/>
                <a:ea typeface="Calibri"/>
                <a:cs typeface="Calibri"/>
                <a:sym typeface="Calibri"/>
              </a:rPr>
              <a:t>Selected</a:t>
            </a:r>
            <a:r>
              <a:rPr lang="fr-FR" sz="1800" b="0" i="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Renew</a:t>
            </a:r>
            <a:r>
              <a:rPr lang="fr-FR" sz="1800" b="0" i="1" u="none" strike="noStrike" cap="none" dirty="0">
                <a:solidFill>
                  <a:schemeClr val="dk1"/>
                </a:solidFill>
                <a:latin typeface="Calibri"/>
                <a:ea typeface="Calibri"/>
                <a:cs typeface="Calibri"/>
                <a:sym typeface="Calibri"/>
              </a:rPr>
              <a:t> All</a:t>
            </a:r>
            <a:r>
              <a:rPr lang="fr-FR" sz="1800" b="0" i="0" u="none" strike="noStrike" cap="none" dirty="0">
                <a:solidFill>
                  <a:schemeClr val="dk1"/>
                </a:solidFill>
                <a:latin typeface="Calibri"/>
                <a:ea typeface="Calibri"/>
                <a:cs typeface="Calibri"/>
                <a:sym typeface="Calibri"/>
              </a:rPr>
              <a:t> selon les cas.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1025" name="Google Shape;1025;p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86</a:t>
            </a:fld>
            <a:endParaRPr/>
          </a:p>
        </p:txBody>
      </p:sp>
      <p:cxnSp>
        <p:nvCxnSpPr>
          <p:cNvPr id="1026" name="Google Shape;1026;p173"/>
          <p:cNvCxnSpPr>
            <a:cxnSpLocks/>
            <a:stCxn id="6" idx="3"/>
            <a:endCxn id="1027" idx="1"/>
          </p:cNvCxnSpPr>
          <p:nvPr/>
        </p:nvCxnSpPr>
        <p:spPr>
          <a:xfrm flipV="1">
            <a:off x="7378701" y="3342917"/>
            <a:ext cx="272951" cy="60371"/>
          </a:xfrm>
          <a:prstGeom prst="straightConnector1">
            <a:avLst/>
          </a:prstGeom>
          <a:noFill/>
          <a:ln w="19050" cap="flat" cmpd="sng">
            <a:solidFill>
              <a:srgbClr val="C00000"/>
            </a:solidFill>
            <a:prstDash val="solid"/>
            <a:round/>
            <a:headEnd type="none" w="sm" len="sm"/>
            <a:tailEnd type="none" w="sm" len="sm"/>
          </a:ln>
        </p:spPr>
      </p:cxnSp>
      <p:pic>
        <p:nvPicPr>
          <p:cNvPr id="1027" name="Google Shape;1027;p173"/>
          <p:cNvPicPr preferRelativeResize="0"/>
          <p:nvPr/>
        </p:nvPicPr>
        <p:blipFill rotWithShape="1">
          <a:blip r:embed="rId4">
            <a:alphaModFix/>
          </a:blip>
          <a:srcRect/>
          <a:stretch/>
        </p:blipFill>
        <p:spPr>
          <a:xfrm>
            <a:off x="7651652" y="1872065"/>
            <a:ext cx="1290077" cy="2941704"/>
          </a:xfrm>
          <a:prstGeom prst="rect">
            <a:avLst/>
          </a:prstGeom>
          <a:solidFill>
            <a:schemeClr val="dk1"/>
          </a:solidFill>
          <a:ln w="9525" cap="flat" cmpd="sng">
            <a:solidFill>
              <a:schemeClr val="dk1"/>
            </a:solidFill>
            <a:prstDash val="solid"/>
            <a:round/>
            <a:headEnd type="none" w="sm" len="sm"/>
            <a:tailEnd type="none" w="sm" len="sm"/>
          </a:ln>
        </p:spPr>
      </p:pic>
      <p:sp>
        <p:nvSpPr>
          <p:cNvPr id="1028" name="Google Shape;1028;p173"/>
          <p:cNvSpPr/>
          <p:nvPr/>
        </p:nvSpPr>
        <p:spPr>
          <a:xfrm>
            <a:off x="7683551" y="1929657"/>
            <a:ext cx="473798" cy="2251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1007;p171">
            <a:extLst>
              <a:ext uri="{FF2B5EF4-FFF2-40B4-BE49-F238E27FC236}">
                <a16:creationId xmlns:a16="http://schemas.microsoft.com/office/drawing/2014/main" id="{950BC185-17A6-6240-9BA0-59168C357754}"/>
              </a:ext>
            </a:extLst>
          </p:cNvPr>
          <p:cNvSpPr/>
          <p:nvPr/>
        </p:nvSpPr>
        <p:spPr>
          <a:xfrm>
            <a:off x="819511" y="2879001"/>
            <a:ext cx="163901" cy="129294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56C2FA64-EF7C-08B8-120A-E620AE79A780}"/>
              </a:ext>
            </a:extLst>
          </p:cNvPr>
          <p:cNvSpPr/>
          <p:nvPr/>
        </p:nvSpPr>
        <p:spPr>
          <a:xfrm>
            <a:off x="5324474" y="2457450"/>
            <a:ext cx="1004889" cy="20002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702F0CF9-B9F1-1904-07E7-6773EE4A521A}"/>
              </a:ext>
            </a:extLst>
          </p:cNvPr>
          <p:cNvSpPr/>
          <p:nvPr/>
        </p:nvSpPr>
        <p:spPr>
          <a:xfrm>
            <a:off x="7073901" y="3268781"/>
            <a:ext cx="304800" cy="269014"/>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74"/>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(2)</a:t>
            </a:r>
            <a:endParaRPr sz="1800" b="0" i="0" u="none" strike="noStrike" cap="none">
              <a:solidFill>
                <a:srgbClr val="00707F"/>
              </a:solidFill>
              <a:latin typeface="Calibri"/>
              <a:ea typeface="Calibri"/>
              <a:cs typeface="Calibri"/>
              <a:sym typeface="Calibri"/>
            </a:endParaRPr>
          </a:p>
        </p:txBody>
      </p:sp>
      <p:sp>
        <p:nvSpPr>
          <p:cNvPr id="1035" name="Google Shape;1035;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87</a:t>
            </a:fld>
            <a:endParaRPr/>
          </a:p>
        </p:txBody>
      </p:sp>
      <p:pic>
        <p:nvPicPr>
          <p:cNvPr id="1036" name="Google Shape;1036;p174"/>
          <p:cNvPicPr preferRelativeResize="0"/>
          <p:nvPr/>
        </p:nvPicPr>
        <p:blipFill rotWithShape="1">
          <a:blip r:embed="rId3">
            <a:alphaModFix/>
          </a:blip>
          <a:srcRect/>
          <a:stretch/>
        </p:blipFill>
        <p:spPr>
          <a:xfrm>
            <a:off x="2828925" y="1581862"/>
            <a:ext cx="3486150" cy="962025"/>
          </a:xfrm>
          <a:prstGeom prst="rect">
            <a:avLst/>
          </a:prstGeom>
          <a:noFill/>
          <a:ln w="9525" cap="flat" cmpd="sng">
            <a:solidFill>
              <a:schemeClr val="dk1"/>
            </a:solidFill>
            <a:prstDash val="solid"/>
            <a:round/>
            <a:headEnd type="none" w="sm" len="sm"/>
            <a:tailEnd type="none" w="sm" len="sm"/>
          </a:ln>
        </p:spPr>
      </p:pic>
      <p:pic>
        <p:nvPicPr>
          <p:cNvPr id="3" name="Image 2">
            <a:extLst>
              <a:ext uri="{FF2B5EF4-FFF2-40B4-BE49-F238E27FC236}">
                <a16:creationId xmlns:a16="http://schemas.microsoft.com/office/drawing/2014/main" id="{909EC597-1FAB-63F6-EE66-799EEAFCC4FC}"/>
              </a:ext>
            </a:extLst>
          </p:cNvPr>
          <p:cNvPicPr>
            <a:picLocks noChangeAspect="1"/>
          </p:cNvPicPr>
          <p:nvPr/>
        </p:nvPicPr>
        <p:blipFill>
          <a:blip r:embed="rId4"/>
          <a:stretch>
            <a:fillRect/>
          </a:stretch>
        </p:blipFill>
        <p:spPr>
          <a:xfrm>
            <a:off x="228600" y="2884648"/>
            <a:ext cx="8686800" cy="2933439"/>
          </a:xfrm>
          <a:prstGeom prst="rect">
            <a:avLst/>
          </a:prstGeom>
          <a:ln>
            <a:solidFill>
              <a:schemeClr val="tx1"/>
            </a:solidFill>
          </a:ln>
        </p:spPr>
      </p:pic>
      <p:sp>
        <p:nvSpPr>
          <p:cNvPr id="4" name="Google Shape;1007;p171">
            <a:extLst>
              <a:ext uri="{FF2B5EF4-FFF2-40B4-BE49-F238E27FC236}">
                <a16:creationId xmlns:a16="http://schemas.microsoft.com/office/drawing/2014/main" id="{7714271C-BA0D-AF8E-150E-E51C06D95C1D}"/>
              </a:ext>
            </a:extLst>
          </p:cNvPr>
          <p:cNvSpPr/>
          <p:nvPr/>
        </p:nvSpPr>
        <p:spPr>
          <a:xfrm>
            <a:off x="2201028" y="5176125"/>
            <a:ext cx="627897" cy="33743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03A56063-83C8-9877-425A-E80810A927AC}"/>
              </a:ext>
            </a:extLst>
          </p:cNvPr>
          <p:cNvSpPr/>
          <p:nvPr/>
        </p:nvSpPr>
        <p:spPr>
          <a:xfrm>
            <a:off x="760025" y="5256099"/>
            <a:ext cx="235863" cy="18503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73E9C8FF-E702-0402-267A-648F427F7448}"/>
              </a:ext>
            </a:extLst>
          </p:cNvPr>
          <p:cNvSpPr/>
          <p:nvPr/>
        </p:nvSpPr>
        <p:spPr>
          <a:xfrm>
            <a:off x="4905003" y="5185178"/>
            <a:ext cx="481809" cy="32838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3" name="Image 2">
            <a:extLst>
              <a:ext uri="{FF2B5EF4-FFF2-40B4-BE49-F238E27FC236}">
                <a16:creationId xmlns:a16="http://schemas.microsoft.com/office/drawing/2014/main" id="{19AE5EF6-74B1-EB85-7963-7B527C12BD65}"/>
              </a:ext>
            </a:extLst>
          </p:cNvPr>
          <p:cNvPicPr>
            <a:picLocks noChangeAspect="1"/>
          </p:cNvPicPr>
          <p:nvPr/>
        </p:nvPicPr>
        <p:blipFill>
          <a:blip r:embed="rId3"/>
          <a:stretch>
            <a:fillRect/>
          </a:stretch>
        </p:blipFill>
        <p:spPr>
          <a:xfrm>
            <a:off x="483113" y="1367720"/>
            <a:ext cx="8173153" cy="3535014"/>
          </a:xfrm>
          <a:prstGeom prst="rect">
            <a:avLst/>
          </a:prstGeom>
          <a:ln>
            <a:solidFill>
              <a:schemeClr val="tx1"/>
            </a:solidFill>
          </a:ln>
        </p:spPr>
      </p:pic>
      <p:sp>
        <p:nvSpPr>
          <p:cNvPr id="1043" name="Google Shape;1043;p175"/>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000"/>
              <a:buFont typeface="Calibri"/>
              <a:buNone/>
            </a:pPr>
            <a:r>
              <a:rPr lang="fr-FR" sz="3000" b="0" i="0" u="none" strike="noStrike" cap="none">
                <a:solidFill>
                  <a:srgbClr val="00707F"/>
                </a:solidFill>
                <a:latin typeface="Calibri"/>
                <a:ea typeface="Calibri"/>
                <a:cs typeface="Calibri"/>
                <a:sym typeface="Calibri"/>
              </a:rPr>
              <a:t>Renouveler un prêt &gt; dans Les Collections ULiège</a:t>
            </a:r>
            <a:endParaRPr sz="3000" b="0" i="0" u="none" strike="noStrike" cap="none">
              <a:solidFill>
                <a:srgbClr val="00707F"/>
              </a:solidFill>
              <a:latin typeface="Calibri"/>
              <a:ea typeface="Calibri"/>
              <a:cs typeface="Calibri"/>
              <a:sym typeface="Calibri"/>
            </a:endParaRPr>
          </a:p>
        </p:txBody>
      </p:sp>
      <p:sp>
        <p:nvSpPr>
          <p:cNvPr id="1044" name="Google Shape;1044;p175"/>
          <p:cNvSpPr txBox="1"/>
          <p:nvPr/>
        </p:nvSpPr>
        <p:spPr>
          <a:xfrm>
            <a:off x="457200" y="4986554"/>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l’onglet </a:t>
            </a:r>
            <a:r>
              <a:rPr lang="fr-FR" sz="1800" b="0" i="1" u="none" strike="noStrike" cap="none">
                <a:solidFill>
                  <a:schemeClr val="dk1"/>
                </a:solidFill>
                <a:latin typeface="Calibri"/>
                <a:ea typeface="Calibri"/>
                <a:cs typeface="Calibri"/>
                <a:sym typeface="Calibri"/>
              </a:rPr>
              <a:t>MyLibrary</a:t>
            </a:r>
            <a:r>
              <a:rPr lang="fr-FR" sz="1800" b="0" i="0" u="none" strike="noStrike" cap="none">
                <a:solidFill>
                  <a:schemeClr val="dk1"/>
                </a:solidFill>
                <a:latin typeface="Calibri"/>
                <a:ea typeface="Calibri"/>
                <a:cs typeface="Calibri"/>
                <a:sym typeface="Calibri"/>
              </a:rPr>
              <a:t> &gt; Prêts</a:t>
            </a:r>
            <a:endParaRPr sz="1800" b="0" i="0" u="none" strike="noStrike" cap="none">
              <a:solidFill>
                <a:schemeClr val="dk1"/>
              </a:solidFill>
              <a:latin typeface="Calibri"/>
              <a:ea typeface="Calibri"/>
              <a:cs typeface="Calibri"/>
              <a:sym typeface="Calibri"/>
            </a:endParaRPr>
          </a:p>
        </p:txBody>
      </p:sp>
      <p:sp>
        <p:nvSpPr>
          <p:cNvPr id="1045" name="Google Shape;1045;p1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88</a:t>
            </a:fld>
            <a:endParaRPr/>
          </a:p>
        </p:txBody>
      </p:sp>
      <p:sp>
        <p:nvSpPr>
          <p:cNvPr id="4" name="Google Shape;1007;p171">
            <a:extLst>
              <a:ext uri="{FF2B5EF4-FFF2-40B4-BE49-F238E27FC236}">
                <a16:creationId xmlns:a16="http://schemas.microsoft.com/office/drawing/2014/main" id="{8EC5F27E-7A30-92A8-DEDF-F0E637BEDBF7}"/>
              </a:ext>
            </a:extLst>
          </p:cNvPr>
          <p:cNvSpPr/>
          <p:nvPr/>
        </p:nvSpPr>
        <p:spPr>
          <a:xfrm>
            <a:off x="1779631" y="1987461"/>
            <a:ext cx="811169" cy="48903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65A874F4-FC10-2745-E02D-4FED5DDD696E}"/>
              </a:ext>
            </a:extLst>
          </p:cNvPr>
          <p:cNvSpPr/>
          <p:nvPr/>
        </p:nvSpPr>
        <p:spPr>
          <a:xfrm flipV="1">
            <a:off x="6469380" y="2598420"/>
            <a:ext cx="1455420" cy="20574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C65CE511-0A1D-302E-7204-6301FA3BA6A1}"/>
              </a:ext>
            </a:extLst>
          </p:cNvPr>
          <p:cNvSpPr/>
          <p:nvPr/>
        </p:nvSpPr>
        <p:spPr>
          <a:xfrm flipV="1">
            <a:off x="6469380" y="3576024"/>
            <a:ext cx="929640" cy="20574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E2DB26DA-8A4B-5EFD-485C-ADC2E9D78C84}"/>
              </a:ext>
            </a:extLst>
          </p:cNvPr>
          <p:cNvSpPr/>
          <p:nvPr/>
        </p:nvSpPr>
        <p:spPr>
          <a:xfrm flipV="1">
            <a:off x="1112520" y="3416004"/>
            <a:ext cx="335280" cy="279696"/>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76"/>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&gt; Précisions</a:t>
            </a:r>
            <a:endParaRPr sz="1800" b="0" i="0" u="none" strike="noStrike" cap="none">
              <a:solidFill>
                <a:srgbClr val="00707F"/>
              </a:solidFill>
              <a:latin typeface="Calibri"/>
              <a:ea typeface="Calibri"/>
              <a:cs typeface="Calibri"/>
              <a:sym typeface="Calibri"/>
            </a:endParaRPr>
          </a:p>
        </p:txBody>
      </p:sp>
      <p:sp>
        <p:nvSpPr>
          <p:cNvPr id="1053" name="Google Shape;1053;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89</a:t>
            </a:fld>
            <a:endParaRPr/>
          </a:p>
        </p:txBody>
      </p:sp>
      <p:sp>
        <p:nvSpPr>
          <p:cNvPr id="1054" name="Google Shape;1054;p176"/>
          <p:cNvSpPr txBox="1"/>
          <p:nvPr/>
        </p:nvSpPr>
        <p:spPr>
          <a:xfrm>
            <a:off x="457200" y="1963928"/>
            <a:ext cx="8224981"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707F"/>
              </a:buClr>
              <a:buSzPts val="2200"/>
              <a:buFont typeface="Noto Sans Symbols"/>
              <a:buChar char="⮚"/>
            </a:pPr>
            <a:r>
              <a:rPr lang="fr-FR" sz="2200" b="0" i="0" u="none" strike="noStrike" cap="none" dirty="0">
                <a:solidFill>
                  <a:schemeClr val="dk1"/>
                </a:solidFill>
                <a:latin typeface="Calibri"/>
                <a:ea typeface="Calibri"/>
                <a:cs typeface="Calibri"/>
                <a:sym typeface="Calibri"/>
              </a:rPr>
              <a:t>Calcul du renouvellement en durée maximale (et non pas en actions)</a:t>
            </a:r>
            <a:endParaRPr sz="1800" b="0" i="0" u="none" strike="noStrike" cap="none" dirty="0">
              <a:solidFill>
                <a:schemeClr val="dk1"/>
              </a:solidFill>
              <a:latin typeface="Calibri"/>
              <a:ea typeface="Calibri"/>
              <a:cs typeface="Calibri"/>
              <a:sym typeface="Calibri"/>
            </a:endParaRPr>
          </a:p>
          <a:p>
            <a:pPr marL="806450" marR="0" lvl="1" indent="-34925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Exemple : Le 01/07/2016, prêt d’un document </a:t>
            </a:r>
            <a:r>
              <a:rPr lang="fr-FR" sz="2000" b="0" i="1" u="none" strike="noStrike" cap="none" dirty="0">
                <a:solidFill>
                  <a:schemeClr val="dk1"/>
                </a:solidFill>
                <a:latin typeface="Calibri"/>
                <a:ea typeface="Calibri"/>
                <a:cs typeface="Calibri"/>
                <a:sym typeface="Calibri"/>
              </a:rPr>
              <a:t>Regular</a:t>
            </a:r>
            <a:r>
              <a:rPr lang="fr-FR" sz="2000" b="0" i="0" u="none" strike="noStrike" cap="none" dirty="0">
                <a:solidFill>
                  <a:schemeClr val="dk1"/>
                </a:solidFill>
                <a:latin typeface="Calibri"/>
                <a:ea typeface="Calibri"/>
                <a:cs typeface="Calibri"/>
                <a:sym typeface="Calibri"/>
              </a:rPr>
              <a:t> (1 mois + 1 mois de renouvellement). La </a:t>
            </a:r>
            <a:r>
              <a:rPr lang="fr-FR" sz="2000" b="0" i="1" u="none" strike="noStrike" cap="none" dirty="0">
                <a:solidFill>
                  <a:schemeClr val="dk1"/>
                </a:solidFill>
                <a:latin typeface="Calibri"/>
                <a:ea typeface="Calibri"/>
                <a:cs typeface="Calibri"/>
                <a:sym typeface="Calibri"/>
              </a:rPr>
              <a:t>due date</a:t>
            </a:r>
            <a:r>
              <a:rPr lang="fr-FR" sz="2000" b="0" i="0" u="none" strike="noStrike" cap="none" dirty="0">
                <a:solidFill>
                  <a:schemeClr val="dk1"/>
                </a:solidFill>
                <a:latin typeface="Calibri"/>
                <a:ea typeface="Calibri"/>
                <a:cs typeface="Calibri"/>
                <a:sym typeface="Calibri"/>
              </a:rPr>
              <a:t> initiale est le 01/08/16. </a:t>
            </a:r>
            <a:endParaRPr sz="18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Scénario 1 : </a:t>
            </a:r>
            <a:r>
              <a:rPr lang="fr-FR" sz="2000" b="0" i="1" u="none" strike="noStrike" cap="none" dirty="0" err="1">
                <a:solidFill>
                  <a:schemeClr val="dk1"/>
                </a:solidFill>
                <a:latin typeface="Calibri"/>
                <a:ea typeface="Calibri"/>
                <a:cs typeface="Calibri"/>
                <a:sym typeface="Calibri"/>
              </a:rPr>
              <a:t>renew</a:t>
            </a:r>
            <a:r>
              <a:rPr lang="fr-FR" sz="2000" b="0" i="0" u="none" strike="noStrike" cap="none" dirty="0">
                <a:solidFill>
                  <a:schemeClr val="dk1"/>
                </a:solidFill>
                <a:latin typeface="Calibri"/>
                <a:ea typeface="Calibri"/>
                <a:cs typeface="Calibri"/>
                <a:sym typeface="Calibri"/>
              </a:rPr>
              <a:t> le 01/08/2016, nouvelle </a:t>
            </a:r>
            <a:r>
              <a:rPr lang="fr-FR" sz="2000" b="0" i="1" u="none" strike="noStrike" cap="none" dirty="0">
                <a:solidFill>
                  <a:schemeClr val="dk1"/>
                </a:solidFill>
                <a:latin typeface="Calibri"/>
                <a:ea typeface="Calibri"/>
                <a:cs typeface="Calibri"/>
                <a:sym typeface="Calibri"/>
              </a:rPr>
              <a:t>due date </a:t>
            </a:r>
            <a:r>
              <a:rPr lang="fr-FR" sz="2000" b="0" i="0" u="none" strike="noStrike" cap="none" dirty="0">
                <a:solidFill>
                  <a:schemeClr val="dk1"/>
                </a:solidFill>
                <a:latin typeface="Calibri"/>
                <a:ea typeface="Calibri"/>
                <a:cs typeface="Calibri"/>
                <a:sym typeface="Calibri"/>
              </a:rPr>
              <a:t>le 01/09/16</a:t>
            </a:r>
            <a:endParaRPr sz="18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Scénario 2 : </a:t>
            </a:r>
            <a:r>
              <a:rPr lang="fr-FR" sz="2000" b="0" i="1" u="none" strike="noStrike" cap="none" dirty="0" err="1">
                <a:solidFill>
                  <a:schemeClr val="dk1"/>
                </a:solidFill>
                <a:latin typeface="Calibri"/>
                <a:ea typeface="Calibri"/>
                <a:cs typeface="Calibri"/>
                <a:sym typeface="Calibri"/>
              </a:rPr>
              <a:t>renew</a:t>
            </a:r>
            <a:r>
              <a:rPr lang="fr-FR" sz="2000" b="0" i="0" u="none" strike="noStrike" cap="none" dirty="0">
                <a:solidFill>
                  <a:schemeClr val="dk1"/>
                </a:solidFill>
                <a:latin typeface="Calibri"/>
                <a:ea typeface="Calibri"/>
                <a:cs typeface="Calibri"/>
                <a:sym typeface="Calibri"/>
              </a:rPr>
              <a:t> le 15/07/16 avec une nouvelle </a:t>
            </a:r>
            <a:r>
              <a:rPr lang="fr-FR" sz="2000" b="0" i="1" u="none" strike="noStrike" cap="none" dirty="0">
                <a:solidFill>
                  <a:schemeClr val="dk1"/>
                </a:solidFill>
                <a:latin typeface="Calibri"/>
                <a:ea typeface="Calibri"/>
                <a:cs typeface="Calibri"/>
                <a:sym typeface="Calibri"/>
              </a:rPr>
              <a:t>due date </a:t>
            </a:r>
            <a:r>
              <a:rPr lang="fr-FR" sz="2000" b="0" i="0" u="none" strike="noStrike" cap="none" dirty="0">
                <a:solidFill>
                  <a:schemeClr val="dk1"/>
                </a:solidFill>
                <a:latin typeface="Calibri"/>
                <a:ea typeface="Calibri"/>
                <a:cs typeface="Calibri"/>
                <a:sym typeface="Calibri"/>
              </a:rPr>
              <a:t>le 15/08/16</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200"/>
              <a:buFont typeface="Noto Sans Symbols"/>
              <a:buChar char="⮚"/>
            </a:pPr>
            <a:r>
              <a:rPr lang="fr-FR" sz="2200" b="0" i="0" u="none" strike="noStrike" cap="none" dirty="0">
                <a:solidFill>
                  <a:schemeClr val="dk1"/>
                </a:solidFill>
                <a:latin typeface="Calibri"/>
                <a:ea typeface="Calibri"/>
                <a:cs typeface="Calibri"/>
                <a:sym typeface="Calibri"/>
              </a:rPr>
              <a:t>Possibilité de renouveler un prêt en retard. Ce renouvellement ne supprime pas les amendes éventuelles.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9"/>
          <p:cNvSpPr txBox="1"/>
          <p:nvPr/>
        </p:nvSpPr>
        <p:spPr>
          <a:xfrm>
            <a:off x="455384" y="48326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User details</a:t>
            </a:r>
            <a:endParaRPr sz="3600" b="0" i="1" u="none" strike="noStrike" cap="none">
              <a:solidFill>
                <a:srgbClr val="00707F"/>
              </a:solidFill>
              <a:latin typeface="Calibri"/>
              <a:ea typeface="Calibri"/>
              <a:cs typeface="Calibri"/>
              <a:sym typeface="Calibri"/>
            </a:endParaRPr>
          </a:p>
        </p:txBody>
      </p:sp>
      <p:sp>
        <p:nvSpPr>
          <p:cNvPr id="273" name="Google Shape;273;p9"/>
          <p:cNvSpPr txBox="1"/>
          <p:nvPr/>
        </p:nvSpPr>
        <p:spPr>
          <a:xfrm>
            <a:off x="413297" y="4669968"/>
            <a:ext cx="8224981" cy="20312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User Details </a:t>
            </a:r>
            <a:r>
              <a:rPr lang="fr-FR" sz="1800" b="0" i="0" u="none" strike="noStrike" cap="none" dirty="0">
                <a:solidFill>
                  <a:schemeClr val="dk1"/>
                </a:solidFill>
                <a:latin typeface="Calibri"/>
                <a:ea typeface="Calibri"/>
                <a:cs typeface="Calibri"/>
                <a:sym typeface="Calibri"/>
              </a:rPr>
              <a:t>: accès à sa propre fiche lecteur</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Préférer l’anglais comme langue de l’interface</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UI </a:t>
            </a:r>
            <a:r>
              <a:rPr lang="fr-FR" sz="1800" b="0" i="1" u="none" strike="noStrike" cap="none" dirty="0" err="1">
                <a:solidFill>
                  <a:schemeClr val="dk1"/>
                </a:solidFill>
                <a:latin typeface="Calibri"/>
                <a:ea typeface="Calibri"/>
                <a:cs typeface="Calibri"/>
                <a:sym typeface="Calibri"/>
              </a:rPr>
              <a:t>preferences</a:t>
            </a:r>
            <a:r>
              <a:rPr lang="fr-FR" sz="1800" b="0" i="0" u="none" strike="noStrike" cap="none" dirty="0">
                <a:solidFill>
                  <a:schemeClr val="dk1"/>
                </a:solidFill>
                <a:latin typeface="Calibri"/>
                <a:ea typeface="Calibri"/>
                <a:cs typeface="Calibri"/>
                <a:sym typeface="Calibri"/>
              </a:rPr>
              <a:t> : modifie la taille de la police dans l’interface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Shorcuts</a:t>
            </a:r>
            <a:r>
              <a:rPr lang="fr-FR" sz="1800" b="0" i="1" u="none" strike="noStrike" cap="none" dirty="0">
                <a:solidFill>
                  <a:schemeClr val="dk1"/>
                </a:solidFill>
                <a:latin typeface="Calibri"/>
                <a:ea typeface="Calibri"/>
                <a:cs typeface="Calibri"/>
                <a:sym typeface="Calibri"/>
              </a:rPr>
              <a:t> </a:t>
            </a:r>
            <a:r>
              <a:rPr lang="fr-FR" sz="1800" b="0" i="1" u="none" strike="noStrike" cap="none" dirty="0" err="1">
                <a:solidFill>
                  <a:schemeClr val="dk1"/>
                </a:solidFill>
                <a:latin typeface="Calibri"/>
                <a:ea typeface="Calibri"/>
                <a:cs typeface="Calibri"/>
                <a:sym typeface="Calibri"/>
              </a:rPr>
              <a:t>customization</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 pour visualiser et activer/désactiver les raccourcis clavier</a:t>
            </a:r>
          </a:p>
          <a:p>
            <a:pPr marL="285750" marR="0" lvl="0" indent="-285750" algn="l" rtl="0">
              <a:lnSpc>
                <a:spcPct val="100000"/>
              </a:lnSpc>
              <a:spcBef>
                <a:spcPts val="0"/>
              </a:spcBef>
              <a:spcAft>
                <a:spcPts val="0"/>
              </a:spcAft>
              <a:buClr>
                <a:srgbClr val="00707F"/>
              </a:buClr>
              <a:buSzPts val="1800"/>
              <a:buFont typeface="Noto Sans Symbols"/>
              <a:buChar char="⮚"/>
            </a:pPr>
            <a:r>
              <a:rPr lang="fr-FR" sz="1800" i="1" dirty="0" err="1">
                <a:solidFill>
                  <a:schemeClr val="dk1"/>
                </a:solidFill>
                <a:latin typeface="Calibri"/>
                <a:ea typeface="Calibri"/>
                <a:cs typeface="Calibri"/>
                <a:sym typeface="Calibri"/>
              </a:rPr>
              <a:t>Feature</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Rollout</a:t>
            </a:r>
            <a:r>
              <a:rPr lang="fr-FR" sz="1800" i="1" dirty="0">
                <a:solidFill>
                  <a:schemeClr val="dk1"/>
                </a:solidFill>
                <a:latin typeface="Calibri"/>
                <a:ea typeface="Calibri"/>
                <a:cs typeface="Calibri"/>
                <a:sym typeface="Calibri"/>
              </a:rPr>
              <a:t> Configuration </a:t>
            </a:r>
            <a:r>
              <a:rPr lang="fr-FR" sz="1800" dirty="0">
                <a:solidFill>
                  <a:schemeClr val="dk1"/>
                </a:solidFill>
                <a:latin typeface="Calibri"/>
                <a:ea typeface="Calibri"/>
                <a:cs typeface="Calibri"/>
                <a:sym typeface="Calibri"/>
              </a:rPr>
              <a:t>: </a:t>
            </a:r>
            <a:r>
              <a:rPr lang="fr-FR" sz="1800" dirty="0">
                <a:solidFill>
                  <a:schemeClr val="dk1"/>
                </a:solidFill>
                <a:latin typeface="Calibri" panose="020F0502020204030204" pitchFamily="34" charset="0"/>
                <a:ea typeface="Calibri"/>
                <a:cs typeface="Calibri"/>
                <a:sym typeface="Calibri"/>
              </a:rPr>
              <a:t>p</a:t>
            </a:r>
            <a:r>
              <a:rPr lang="fr-FR" sz="1800" dirty="0">
                <a:effectLst/>
                <a:latin typeface="Calibri" panose="020F0502020204030204" pitchFamily="34" charset="0"/>
                <a:ea typeface="Calibri" panose="020F0502020204030204" pitchFamily="34" charset="0"/>
              </a:rPr>
              <a:t>ermet de choisir d’utiliser une nouvelle fonctionnalité avant son déploiement définitif</a:t>
            </a:r>
            <a:endParaRPr sz="1800" b="0"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Sign</a:t>
            </a:r>
            <a:r>
              <a:rPr lang="fr-FR" sz="1800" b="0" i="1" u="none" strike="noStrike" cap="none" dirty="0">
                <a:solidFill>
                  <a:schemeClr val="dk1"/>
                </a:solidFill>
                <a:latin typeface="Calibri"/>
                <a:ea typeface="Calibri"/>
                <a:cs typeface="Calibri"/>
                <a:sym typeface="Calibri"/>
              </a:rPr>
              <a:t> out </a:t>
            </a:r>
            <a:r>
              <a:rPr lang="fr-FR" sz="1800" b="0" i="0" u="none" strike="noStrike" cap="none" dirty="0">
                <a:solidFill>
                  <a:schemeClr val="dk1"/>
                </a:solidFill>
                <a:latin typeface="Calibri"/>
                <a:ea typeface="Calibri"/>
                <a:cs typeface="Calibri"/>
                <a:sym typeface="Calibri"/>
              </a:rPr>
              <a:t>: pour se déconnecter (indispensable à la fin de chaque plage d'accueil)</a:t>
            </a:r>
            <a:endParaRPr sz="1400" b="0" i="0" u="none" strike="noStrike" cap="none" dirty="0">
              <a:solidFill>
                <a:srgbClr val="000000"/>
              </a:solidFill>
              <a:latin typeface="Arial"/>
              <a:ea typeface="Arial"/>
              <a:cs typeface="Arial"/>
              <a:sym typeface="Arial"/>
            </a:endParaRPr>
          </a:p>
        </p:txBody>
      </p:sp>
      <p:sp>
        <p:nvSpPr>
          <p:cNvPr id="274" name="Google Shape;27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a:t>
            </a:fld>
            <a:endParaRPr/>
          </a:p>
        </p:txBody>
      </p:sp>
      <p:pic>
        <p:nvPicPr>
          <p:cNvPr id="7" name="Image 6">
            <a:extLst>
              <a:ext uri="{FF2B5EF4-FFF2-40B4-BE49-F238E27FC236}">
                <a16:creationId xmlns:a16="http://schemas.microsoft.com/office/drawing/2014/main" id="{7B4BA122-3FCA-4703-8561-668D06731796}"/>
              </a:ext>
            </a:extLst>
          </p:cNvPr>
          <p:cNvPicPr>
            <a:picLocks noChangeAspect="1"/>
          </p:cNvPicPr>
          <p:nvPr/>
        </p:nvPicPr>
        <p:blipFill>
          <a:blip r:embed="rId3"/>
          <a:stretch>
            <a:fillRect/>
          </a:stretch>
        </p:blipFill>
        <p:spPr>
          <a:xfrm>
            <a:off x="1055990" y="1104808"/>
            <a:ext cx="6544588" cy="3401685"/>
          </a:xfrm>
          <a:prstGeom prst="rect">
            <a:avLst/>
          </a:prstGeom>
          <a:ln w="9525">
            <a:solidFill>
              <a:schemeClr val="tx1"/>
            </a:solidFill>
          </a:ln>
        </p:spPr>
      </p:pic>
      <p:sp>
        <p:nvSpPr>
          <p:cNvPr id="275" name="Google Shape;275;p9"/>
          <p:cNvSpPr/>
          <p:nvPr/>
        </p:nvSpPr>
        <p:spPr>
          <a:xfrm>
            <a:off x="4701173" y="928749"/>
            <a:ext cx="327025" cy="61541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 coins arrondis 1">
            <a:extLst>
              <a:ext uri="{FF2B5EF4-FFF2-40B4-BE49-F238E27FC236}">
                <a16:creationId xmlns:a16="http://schemas.microsoft.com/office/drawing/2014/main" id="{610DBEC8-A4C7-4C52-BD41-9F629A09EB38}"/>
              </a:ext>
            </a:extLst>
          </p:cNvPr>
          <p:cNvSpPr/>
          <p:nvPr/>
        </p:nvSpPr>
        <p:spPr>
          <a:xfrm>
            <a:off x="3854824" y="1502204"/>
            <a:ext cx="394447" cy="2634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6" name="Google Shape;276;p9"/>
          <p:cNvSpPr/>
          <p:nvPr/>
        </p:nvSpPr>
        <p:spPr>
          <a:xfrm>
            <a:off x="3854824" y="1737306"/>
            <a:ext cx="846349" cy="249382"/>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79" name="Google Shape;279;p9"/>
          <p:cNvSpPr/>
          <p:nvPr/>
        </p:nvSpPr>
        <p:spPr>
          <a:xfrm>
            <a:off x="3396131" y="2048835"/>
            <a:ext cx="869577" cy="31587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9"/>
          <p:cNvSpPr/>
          <p:nvPr/>
        </p:nvSpPr>
        <p:spPr>
          <a:xfrm>
            <a:off x="3549022" y="3481197"/>
            <a:ext cx="1479175" cy="33227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9"/>
          <p:cNvSpPr/>
          <p:nvPr/>
        </p:nvSpPr>
        <p:spPr>
          <a:xfrm>
            <a:off x="3549022" y="4222376"/>
            <a:ext cx="834719" cy="34125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9"/>
          <p:cNvSpPr/>
          <p:nvPr/>
        </p:nvSpPr>
        <p:spPr>
          <a:xfrm>
            <a:off x="3311861" y="2410795"/>
            <a:ext cx="1309040" cy="33227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77"/>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&gt; Précisions</a:t>
            </a:r>
            <a:endParaRPr sz="1800" b="0" i="0" u="none" strike="noStrike" cap="none">
              <a:solidFill>
                <a:srgbClr val="00707F"/>
              </a:solidFill>
              <a:latin typeface="Calibri"/>
              <a:ea typeface="Calibri"/>
              <a:cs typeface="Calibri"/>
              <a:sym typeface="Calibri"/>
            </a:endParaRPr>
          </a:p>
        </p:txBody>
      </p:sp>
      <p:sp>
        <p:nvSpPr>
          <p:cNvPr id="1061" name="Google Shape;1061;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90</a:t>
            </a:fld>
            <a:endParaRPr/>
          </a:p>
        </p:txBody>
      </p:sp>
      <p:sp>
        <p:nvSpPr>
          <p:cNvPr id="1062" name="Google Shape;1062;p177"/>
          <p:cNvSpPr txBox="1"/>
          <p:nvPr/>
        </p:nvSpPr>
        <p:spPr>
          <a:xfrm>
            <a:off x="461819" y="2075318"/>
            <a:ext cx="8224981"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2200" b="0" i="0" u="none" strike="noStrike" cap="none">
                <a:solidFill>
                  <a:schemeClr val="dk1"/>
                </a:solidFill>
                <a:latin typeface="Calibri"/>
                <a:ea typeface="Calibri"/>
                <a:cs typeface="Calibri"/>
                <a:sym typeface="Calibri"/>
              </a:rPr>
              <a:t>Pas de renouvellement possible si… </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document est demandé par un autre lecteur</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lecteur est bloqué</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La durée maximale du renouvellement est atteinte</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compte du lecteur est expiré</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 name="Image 4">
            <a:extLst>
              <a:ext uri="{FF2B5EF4-FFF2-40B4-BE49-F238E27FC236}">
                <a16:creationId xmlns:a16="http://schemas.microsoft.com/office/drawing/2014/main" id="{CC5DD9FC-BD56-E901-CB4A-FB413994A516}"/>
              </a:ext>
            </a:extLst>
          </p:cNvPr>
          <p:cNvPicPr>
            <a:picLocks noChangeAspect="1"/>
          </p:cNvPicPr>
          <p:nvPr/>
        </p:nvPicPr>
        <p:blipFill>
          <a:blip r:embed="rId3"/>
          <a:stretch>
            <a:fillRect/>
          </a:stretch>
        </p:blipFill>
        <p:spPr>
          <a:xfrm>
            <a:off x="545887" y="1798008"/>
            <a:ext cx="8052226" cy="2314808"/>
          </a:xfrm>
          <a:prstGeom prst="rect">
            <a:avLst/>
          </a:prstGeom>
          <a:ln>
            <a:solidFill>
              <a:schemeClr val="tx1"/>
            </a:solidFill>
          </a:ln>
        </p:spPr>
      </p:pic>
      <p:sp>
        <p:nvSpPr>
          <p:cNvPr id="1068" name="Google Shape;1068;p178"/>
          <p:cNvSpPr txBox="1"/>
          <p:nvPr/>
        </p:nvSpPr>
        <p:spPr>
          <a:xfrm>
            <a:off x="340164" y="1416678"/>
            <a:ext cx="6129487" cy="5040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a:t>
            </a:r>
            <a:r>
              <a:rPr lang="fr-FR" sz="1400" b="0" i="0" u="none" strike="noStrike" cap="none">
                <a:solidFill>
                  <a:schemeClr val="dk1"/>
                </a:solidFill>
                <a:latin typeface="Calibri"/>
                <a:ea typeface="Calibri"/>
                <a:cs typeface="Calibri"/>
                <a:sym typeface="Calibri"/>
              </a:rPr>
              <a:t>&gt;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a:t>
            </a:r>
            <a:r>
              <a:rPr lang="fr-FR" sz="1400" b="0" i="0" u="none" strike="noStrike" cap="none">
                <a:solidFill>
                  <a:schemeClr val="dk1"/>
                </a:solidFill>
                <a:latin typeface="Arial"/>
                <a:ea typeface="Arial"/>
                <a:cs typeface="Arial"/>
                <a:sym typeface="Arial"/>
              </a:rPr>
              <a:t>&gt; </a:t>
            </a:r>
            <a:r>
              <a:rPr lang="fr-FR" sz="1800" b="0" i="1" u="none" strike="noStrike" cap="none">
                <a:solidFill>
                  <a:schemeClr val="dk1"/>
                </a:solidFill>
                <a:latin typeface="Calibri"/>
                <a:ea typeface="Calibri"/>
                <a:cs typeface="Calibri"/>
                <a:sym typeface="Calibri"/>
              </a:rPr>
              <a:t>Change Due Date</a:t>
            </a:r>
            <a:endParaRPr/>
          </a:p>
        </p:txBody>
      </p:sp>
      <p:sp>
        <p:nvSpPr>
          <p:cNvPr id="1069" name="Google Shape;1069;p178" descr="Résultat de recherche d'images pour &quot;attention noir et blanc&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70" name="Google Shape;1070;p178" descr="aaa.tiff"/>
          <p:cNvPicPr preferRelativeResize="0"/>
          <p:nvPr/>
        </p:nvPicPr>
        <p:blipFill rotWithShape="1">
          <a:blip r:embed="rId4">
            <a:alphaModFix/>
          </a:blip>
          <a:srcRect/>
          <a:stretch/>
        </p:blipFill>
        <p:spPr>
          <a:xfrm rot="10800000" flipH="1">
            <a:off x="3276143" y="1437537"/>
            <a:ext cx="462396" cy="343368"/>
          </a:xfrm>
          <a:prstGeom prst="rect">
            <a:avLst/>
          </a:prstGeom>
          <a:solidFill>
            <a:schemeClr val="lt1"/>
          </a:solidFill>
          <a:ln>
            <a:noFill/>
          </a:ln>
        </p:spPr>
      </p:pic>
      <p:sp>
        <p:nvSpPr>
          <p:cNvPr id="1071" name="Google Shape;1071;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91</a:t>
            </a:fld>
            <a:endParaRPr/>
          </a:p>
        </p:txBody>
      </p:sp>
      <p:sp>
        <p:nvSpPr>
          <p:cNvPr id="1072" name="Google Shape;1072;p178"/>
          <p:cNvSpPr txBox="1"/>
          <p:nvPr/>
        </p:nvSpPr>
        <p:spPr>
          <a:xfrm>
            <a:off x="223094" y="540436"/>
            <a:ext cx="8488254"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a:t>
            </a:r>
            <a:r>
              <a:rPr lang="fr-FR" sz="3600" b="0" i="1" u="none" strike="noStrike" cap="none">
                <a:solidFill>
                  <a:srgbClr val="00707F"/>
                </a:solidFill>
                <a:latin typeface="Calibri"/>
                <a:ea typeface="Calibri"/>
                <a:cs typeface="Calibri"/>
                <a:sym typeface="Calibri"/>
              </a:rPr>
              <a:t>Change due date</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pic>
        <p:nvPicPr>
          <p:cNvPr id="1073" name="Google Shape;1073;p178"/>
          <p:cNvPicPr preferRelativeResize="0"/>
          <p:nvPr/>
        </p:nvPicPr>
        <p:blipFill rotWithShape="1">
          <a:blip r:embed="rId5">
            <a:alphaModFix/>
          </a:blip>
          <a:srcRect/>
          <a:stretch/>
        </p:blipFill>
        <p:spPr>
          <a:xfrm>
            <a:off x="198546" y="4273414"/>
            <a:ext cx="5536100" cy="2317007"/>
          </a:xfrm>
          <a:prstGeom prst="rect">
            <a:avLst/>
          </a:prstGeom>
          <a:noFill/>
          <a:ln w="9525" cap="flat" cmpd="sng">
            <a:solidFill>
              <a:schemeClr val="dk1"/>
            </a:solidFill>
            <a:prstDash val="solid"/>
            <a:round/>
            <a:headEnd type="none" w="sm" len="sm"/>
            <a:tailEnd type="none" w="sm" len="sm"/>
          </a:ln>
        </p:spPr>
      </p:pic>
      <p:sp>
        <p:nvSpPr>
          <p:cNvPr id="1074" name="Google Shape;1074;p178"/>
          <p:cNvSpPr txBox="1"/>
          <p:nvPr/>
        </p:nvSpPr>
        <p:spPr>
          <a:xfrm>
            <a:off x="5982819" y="4662071"/>
            <a:ext cx="300116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400"/>
              <a:buFont typeface="Noto Sans Symbols"/>
              <a:buChar char="▪"/>
            </a:pPr>
            <a:r>
              <a:rPr lang="fr-FR" sz="1400" b="0" i="0" u="none" strike="noStrike" cap="none">
                <a:solidFill>
                  <a:srgbClr val="000000"/>
                </a:solidFill>
                <a:latin typeface="Calibri"/>
                <a:ea typeface="Calibri"/>
                <a:cs typeface="Calibri"/>
                <a:sym typeface="Calibri"/>
              </a:rPr>
              <a:t>Sélectionner la nouvelle </a:t>
            </a:r>
            <a:r>
              <a:rPr lang="fr-FR" sz="1400" b="0" i="1" u="none" strike="noStrike" cap="none">
                <a:solidFill>
                  <a:srgbClr val="000000"/>
                </a:solidFill>
                <a:latin typeface="Calibri"/>
                <a:ea typeface="Calibri"/>
                <a:cs typeface="Calibri"/>
                <a:sym typeface="Calibri"/>
              </a:rPr>
              <a:t>Due date</a:t>
            </a:r>
            <a:endParaRPr/>
          </a:p>
          <a:p>
            <a:pPr marL="285750" marR="0" lvl="0" indent="-285750" algn="l" rtl="0">
              <a:lnSpc>
                <a:spcPct val="100000"/>
              </a:lnSpc>
              <a:spcBef>
                <a:spcPts val="0"/>
              </a:spcBef>
              <a:spcAft>
                <a:spcPts val="0"/>
              </a:spcAft>
              <a:buClr>
                <a:srgbClr val="00707F"/>
              </a:buClr>
              <a:buSzPts val="1400"/>
              <a:buFont typeface="Noto Sans Symbols"/>
              <a:buChar char="▪"/>
            </a:pPr>
            <a:r>
              <a:rPr lang="fr-FR" sz="1400" b="0" i="1" u="none" strike="noStrike" cap="none">
                <a:solidFill>
                  <a:srgbClr val="000000"/>
                </a:solidFill>
                <a:latin typeface="Calibri"/>
                <a:ea typeface="Calibri"/>
                <a:cs typeface="Calibri"/>
                <a:sym typeface="Calibri"/>
              </a:rPr>
              <a:t>Change due date </a:t>
            </a:r>
            <a:r>
              <a:rPr lang="fr-FR" sz="1400" b="0" i="0" u="none" strike="noStrike" cap="none">
                <a:solidFill>
                  <a:srgbClr val="000000"/>
                </a:solidFill>
                <a:latin typeface="Calibri"/>
                <a:ea typeface="Calibri"/>
                <a:cs typeface="Calibri"/>
                <a:sym typeface="Calibri"/>
              </a:rPr>
              <a:t>pour valider</a:t>
            </a:r>
            <a:endParaRPr/>
          </a:p>
        </p:txBody>
      </p:sp>
      <p:sp>
        <p:nvSpPr>
          <p:cNvPr id="1075" name="Google Shape;1075;p178"/>
          <p:cNvSpPr/>
          <p:nvPr/>
        </p:nvSpPr>
        <p:spPr>
          <a:xfrm>
            <a:off x="1253490" y="5699408"/>
            <a:ext cx="323850" cy="32003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6" name="Google Shape;1076;p178"/>
          <p:cNvSpPr/>
          <p:nvPr/>
        </p:nvSpPr>
        <p:spPr>
          <a:xfrm>
            <a:off x="7498079" y="3864200"/>
            <a:ext cx="883921" cy="2825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7" name="Google Shape;1077;p178"/>
          <p:cNvSpPr/>
          <p:nvPr/>
        </p:nvSpPr>
        <p:spPr>
          <a:xfrm>
            <a:off x="4754880" y="5275707"/>
            <a:ext cx="979766"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78" name="Google Shape;1078;p178"/>
          <p:cNvPicPr preferRelativeResize="0"/>
          <p:nvPr/>
        </p:nvPicPr>
        <p:blipFill rotWithShape="1">
          <a:blip r:embed="rId6">
            <a:alphaModFix/>
          </a:blip>
          <a:srcRect/>
          <a:stretch/>
        </p:blipFill>
        <p:spPr>
          <a:xfrm rot="-4409675">
            <a:off x="5152899" y="5488644"/>
            <a:ext cx="431901" cy="674237"/>
          </a:xfrm>
          <a:prstGeom prst="rect">
            <a:avLst/>
          </a:prstGeom>
          <a:noFill/>
          <a:ln>
            <a:noFill/>
          </a:ln>
        </p:spPr>
      </p:pic>
      <p:pic>
        <p:nvPicPr>
          <p:cNvPr id="1079" name="Google Shape;1079;p178"/>
          <p:cNvPicPr preferRelativeResize="0"/>
          <p:nvPr/>
        </p:nvPicPr>
        <p:blipFill rotWithShape="1">
          <a:blip r:embed="rId6">
            <a:alphaModFix/>
          </a:blip>
          <a:srcRect/>
          <a:stretch/>
        </p:blipFill>
        <p:spPr>
          <a:xfrm rot="1300881">
            <a:off x="7215456" y="3930452"/>
            <a:ext cx="431901" cy="67423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2" name="Image 1">
            <a:extLst>
              <a:ext uri="{FF2B5EF4-FFF2-40B4-BE49-F238E27FC236}">
                <a16:creationId xmlns:a16="http://schemas.microsoft.com/office/drawing/2014/main" id="{79A525D9-9AA3-63A2-70A0-ABB429528B5F}"/>
              </a:ext>
            </a:extLst>
          </p:cNvPr>
          <p:cNvPicPr>
            <a:picLocks noChangeAspect="1"/>
          </p:cNvPicPr>
          <p:nvPr/>
        </p:nvPicPr>
        <p:blipFill>
          <a:blip r:embed="rId3"/>
          <a:stretch>
            <a:fillRect/>
          </a:stretch>
        </p:blipFill>
        <p:spPr>
          <a:xfrm>
            <a:off x="88776" y="1947584"/>
            <a:ext cx="6540713" cy="2099559"/>
          </a:xfrm>
          <a:prstGeom prst="rect">
            <a:avLst/>
          </a:prstGeom>
          <a:ln>
            <a:solidFill>
              <a:schemeClr val="tx1"/>
            </a:solidFill>
          </a:ln>
        </p:spPr>
      </p:pic>
      <p:pic>
        <p:nvPicPr>
          <p:cNvPr id="1085" name="Google Shape;1085;p179"/>
          <p:cNvPicPr preferRelativeResize="0"/>
          <p:nvPr/>
        </p:nvPicPr>
        <p:blipFill rotWithShape="1">
          <a:blip r:embed="rId4">
            <a:alphaModFix/>
          </a:blip>
          <a:srcRect/>
          <a:stretch/>
        </p:blipFill>
        <p:spPr>
          <a:xfrm>
            <a:off x="770251" y="5074753"/>
            <a:ext cx="6106075" cy="1584425"/>
          </a:xfrm>
          <a:prstGeom prst="rect">
            <a:avLst/>
          </a:prstGeom>
          <a:noFill/>
          <a:ln w="9525" cap="flat" cmpd="sng">
            <a:solidFill>
              <a:schemeClr val="dk1"/>
            </a:solidFill>
            <a:prstDash val="solid"/>
            <a:round/>
            <a:headEnd type="none" w="sm" len="sm"/>
            <a:tailEnd type="none" w="sm" len="sm"/>
          </a:ln>
        </p:spPr>
      </p:pic>
      <p:sp>
        <p:nvSpPr>
          <p:cNvPr id="1086" name="Google Shape;1086;p179"/>
          <p:cNvSpPr txBox="1"/>
          <p:nvPr/>
        </p:nvSpPr>
        <p:spPr>
          <a:xfrm>
            <a:off x="192186" y="4567306"/>
            <a:ext cx="779755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Un message de confirmation apparaît pour valider </a:t>
            </a:r>
            <a:endParaRPr sz="1800" b="0" i="1" u="none" strike="noStrike" cap="none">
              <a:solidFill>
                <a:schemeClr val="dk1"/>
              </a:solidFill>
              <a:latin typeface="Calibri"/>
              <a:ea typeface="Calibri"/>
              <a:cs typeface="Calibri"/>
              <a:sym typeface="Calibri"/>
            </a:endParaRPr>
          </a:p>
        </p:txBody>
      </p:sp>
      <p:sp>
        <p:nvSpPr>
          <p:cNvPr id="1087" name="Google Shape;1087;p179"/>
          <p:cNvSpPr txBox="1"/>
          <p:nvPr/>
        </p:nvSpPr>
        <p:spPr>
          <a:xfrm>
            <a:off x="6861086" y="2725645"/>
            <a:ext cx="2066997" cy="52318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Uniquement pour effacer un prêt encodé par erreur</a:t>
            </a:r>
            <a:endParaRPr/>
          </a:p>
        </p:txBody>
      </p:sp>
      <p:sp>
        <p:nvSpPr>
          <p:cNvPr id="1088" name="Google Shape;1088;p179"/>
          <p:cNvSpPr txBox="1"/>
          <p:nvPr/>
        </p:nvSpPr>
        <p:spPr>
          <a:xfrm>
            <a:off x="269307" y="1248031"/>
            <a:ext cx="592136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Delete loan</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chemeClr val="dk1"/>
              </a:solidFill>
              <a:latin typeface="Source Sans Pro"/>
              <a:ea typeface="Source Sans Pro"/>
              <a:cs typeface="Source Sans Pro"/>
              <a:sym typeface="Source Sans Pro"/>
            </a:endParaRPr>
          </a:p>
        </p:txBody>
      </p:sp>
      <p:sp>
        <p:nvSpPr>
          <p:cNvPr id="1089" name="Google Shape;1089;p179" descr="Résultat de recherche d'images pour &quot;attention noir et blanc&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90" name="Google Shape;1090;p179" descr="aaa.tiff"/>
          <p:cNvPicPr preferRelativeResize="0"/>
          <p:nvPr/>
        </p:nvPicPr>
        <p:blipFill rotWithShape="1">
          <a:blip r:embed="rId5">
            <a:alphaModFix/>
          </a:blip>
          <a:srcRect/>
          <a:stretch/>
        </p:blipFill>
        <p:spPr>
          <a:xfrm>
            <a:off x="3313413" y="1280060"/>
            <a:ext cx="450683" cy="315478"/>
          </a:xfrm>
          <a:prstGeom prst="rect">
            <a:avLst/>
          </a:prstGeom>
          <a:noFill/>
          <a:ln>
            <a:noFill/>
          </a:ln>
        </p:spPr>
      </p:pic>
      <p:sp>
        <p:nvSpPr>
          <p:cNvPr id="1091" name="Google Shape;1091;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92</a:t>
            </a:fld>
            <a:endParaRPr/>
          </a:p>
        </p:txBody>
      </p:sp>
      <p:sp>
        <p:nvSpPr>
          <p:cNvPr id="1092" name="Google Shape;1092;p179"/>
          <p:cNvSpPr txBox="1"/>
          <p:nvPr/>
        </p:nvSpPr>
        <p:spPr>
          <a:xfrm>
            <a:off x="308576" y="534491"/>
            <a:ext cx="859088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a:t>
            </a:r>
            <a:r>
              <a:rPr lang="fr-FR" sz="3600" b="0" i="1" u="none" strike="noStrike" cap="none">
                <a:solidFill>
                  <a:srgbClr val="00707F"/>
                </a:solidFill>
                <a:latin typeface="Calibri"/>
                <a:ea typeface="Calibri"/>
                <a:cs typeface="Calibri"/>
                <a:sym typeface="Calibri"/>
              </a:rPr>
              <a:t>Delete loan</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1093" name="Google Shape;1093;p179"/>
          <p:cNvSpPr/>
          <p:nvPr/>
        </p:nvSpPr>
        <p:spPr>
          <a:xfrm>
            <a:off x="5753100" y="3638060"/>
            <a:ext cx="62045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4" name="Google Shape;1094;p179"/>
          <p:cNvSpPr/>
          <p:nvPr/>
        </p:nvSpPr>
        <p:spPr>
          <a:xfrm>
            <a:off x="6263640" y="6319297"/>
            <a:ext cx="597446"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95" name="Google Shape;1095;p179"/>
          <p:cNvPicPr preferRelativeResize="0"/>
          <p:nvPr/>
        </p:nvPicPr>
        <p:blipFill rotWithShape="1">
          <a:blip r:embed="rId6">
            <a:alphaModFix/>
          </a:blip>
          <a:srcRect/>
          <a:stretch/>
        </p:blipFill>
        <p:spPr>
          <a:xfrm rot="-3953410">
            <a:off x="6121976" y="3662445"/>
            <a:ext cx="431901" cy="674237"/>
          </a:xfrm>
          <a:prstGeom prst="rect">
            <a:avLst/>
          </a:prstGeom>
          <a:noFill/>
          <a:ln>
            <a:noFill/>
          </a:ln>
        </p:spPr>
      </p:pic>
      <p:pic>
        <p:nvPicPr>
          <p:cNvPr id="1096" name="Google Shape;1096;p179"/>
          <p:cNvPicPr preferRelativeResize="0"/>
          <p:nvPr/>
        </p:nvPicPr>
        <p:blipFill rotWithShape="1">
          <a:blip r:embed="rId6">
            <a:alphaModFix/>
          </a:blip>
          <a:srcRect/>
          <a:stretch/>
        </p:blipFill>
        <p:spPr>
          <a:xfrm rot="-8573547">
            <a:off x="6851858" y="5986391"/>
            <a:ext cx="431901" cy="67423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80"/>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Documents </a:t>
            </a:r>
            <a:r>
              <a:rPr lang="fr-FR" sz="3600" b="0" i="1" u="none" strike="noStrike" cap="none">
                <a:solidFill>
                  <a:srgbClr val="00707F"/>
                </a:solidFill>
                <a:latin typeface="Calibri"/>
                <a:ea typeface="Calibri"/>
                <a:cs typeface="Calibri"/>
                <a:sym typeface="Calibri"/>
              </a:rPr>
              <a:t>lost</a:t>
            </a:r>
            <a:endParaRPr sz="3600" b="0" i="1" u="none" strike="noStrike" cap="none">
              <a:solidFill>
                <a:srgbClr val="00707F"/>
              </a:solidFill>
              <a:latin typeface="Calibri"/>
              <a:ea typeface="Calibri"/>
              <a:cs typeface="Calibri"/>
              <a:sym typeface="Calibri"/>
            </a:endParaRPr>
          </a:p>
        </p:txBody>
      </p:sp>
      <p:sp>
        <p:nvSpPr>
          <p:cNvPr id="1103" name="Google Shape;1103;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93</a:t>
            </a:fld>
            <a:endParaRPr/>
          </a:p>
        </p:txBody>
      </p:sp>
      <p:sp>
        <p:nvSpPr>
          <p:cNvPr id="1104" name="Google Shape;1104;p180"/>
          <p:cNvSpPr txBox="1"/>
          <p:nvPr/>
        </p:nvSpPr>
        <p:spPr>
          <a:xfrm>
            <a:off x="461819" y="1785908"/>
            <a:ext cx="8224981"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 document aura un statut </a:t>
            </a:r>
            <a:r>
              <a:rPr lang="fr-FR" sz="1800" b="0" i="1" u="none" strike="noStrike" cap="none">
                <a:solidFill>
                  <a:schemeClr val="dk1"/>
                </a:solidFill>
                <a:latin typeface="Calibri"/>
                <a:ea typeface="Calibri"/>
                <a:cs typeface="Calibri"/>
                <a:sym typeface="Calibri"/>
              </a:rPr>
              <a:t>lost</a:t>
            </a:r>
            <a:r>
              <a:rPr lang="fr-FR" sz="1800" b="0" i="0" u="none" strike="noStrike" cap="none">
                <a:solidFill>
                  <a:schemeClr val="dk1"/>
                </a:solidFill>
                <a:latin typeface="Calibri"/>
                <a:ea typeface="Calibri"/>
                <a:cs typeface="Calibri"/>
                <a:sym typeface="Calibri"/>
              </a:rPr>
              <a:t> si :</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lecteur l’a spontanément déclaré perdu au bureau du prêt</a:t>
            </a:r>
            <a:endParaRPr/>
          </a:p>
          <a:p>
            <a:pPr marL="285750" marR="0" lvl="2"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document n’a pas été rentré après 75 jours de retard  (traitement automatique) </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1"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1105" name="Google Shape;1105;p180"/>
          <p:cNvSpPr txBox="1"/>
          <p:nvPr/>
        </p:nvSpPr>
        <p:spPr>
          <a:xfrm>
            <a:off x="914401" y="3448975"/>
            <a:ext cx="7229864" cy="1138773"/>
          </a:xfrm>
          <a:prstGeom prst="rect">
            <a:avLst/>
          </a:prstGeom>
          <a:noFill/>
          <a:ln>
            <a:noFill/>
          </a:ln>
        </p:spPr>
        <p:txBody>
          <a:bodyPr spcFirstLastPara="1" wrap="square" lIns="91425" tIns="45700" rIns="91425" bIns="45700" anchor="t" anchorCtr="0">
            <a:spAutoFit/>
          </a:bodyPr>
          <a:lstStyle/>
          <a:p>
            <a:pPr marL="285750" marR="0" lvl="4"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Frais de remplacement et amendes ajoutés à l’</a:t>
            </a:r>
            <a:r>
              <a:rPr lang="fr-FR" sz="1800" b="0" i="1" u="none" strike="noStrike" cap="none">
                <a:solidFill>
                  <a:schemeClr val="dk1"/>
                </a:solidFill>
                <a:latin typeface="Calibri"/>
                <a:ea typeface="Calibri"/>
                <a:cs typeface="Calibri"/>
                <a:sym typeface="Calibri"/>
              </a:rPr>
              <a:t>active balance </a:t>
            </a:r>
            <a:r>
              <a:rPr lang="fr-FR" sz="1800" b="0" i="0" u="none" strike="noStrike" cap="none">
                <a:solidFill>
                  <a:schemeClr val="dk1"/>
                </a:solidFill>
                <a:latin typeface="Calibri"/>
                <a:ea typeface="Calibri"/>
                <a:cs typeface="Calibri"/>
                <a:sym typeface="Calibri"/>
              </a:rPr>
              <a:t>du lecteur </a:t>
            </a:r>
            <a:endParaRPr/>
          </a:p>
          <a:p>
            <a:pPr marL="285750" marR="0" lvl="2"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Compte lecteur bloqué</a:t>
            </a:r>
            <a:endParaRPr/>
          </a:p>
          <a:p>
            <a:pPr marL="285750" marR="0" lvl="2"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Mail automatique informant le lecteur</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2" name="Image 1">
            <a:extLst>
              <a:ext uri="{FF2B5EF4-FFF2-40B4-BE49-F238E27FC236}">
                <a16:creationId xmlns:a16="http://schemas.microsoft.com/office/drawing/2014/main" id="{6D2099FB-CE69-1BA2-7083-591C86E5DC6F}"/>
              </a:ext>
            </a:extLst>
          </p:cNvPr>
          <p:cNvPicPr>
            <a:picLocks noChangeAspect="1"/>
          </p:cNvPicPr>
          <p:nvPr/>
        </p:nvPicPr>
        <p:blipFill>
          <a:blip r:embed="rId3"/>
          <a:stretch>
            <a:fillRect/>
          </a:stretch>
        </p:blipFill>
        <p:spPr>
          <a:xfrm>
            <a:off x="545887" y="1798008"/>
            <a:ext cx="8052226" cy="2314808"/>
          </a:xfrm>
          <a:prstGeom prst="rect">
            <a:avLst/>
          </a:prstGeom>
          <a:ln>
            <a:solidFill>
              <a:schemeClr val="tx1"/>
            </a:solidFill>
          </a:ln>
        </p:spPr>
      </p:pic>
      <p:sp>
        <p:nvSpPr>
          <p:cNvPr id="1110" name="Google Shape;1110;p181"/>
          <p:cNvSpPr txBox="1"/>
          <p:nvPr/>
        </p:nvSpPr>
        <p:spPr>
          <a:xfrm>
            <a:off x="382748" y="529415"/>
            <a:ext cx="8378503"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déclarer </a:t>
            </a:r>
            <a:r>
              <a:rPr lang="fr-FR" sz="3600" b="0" i="1" u="none" strike="noStrike" cap="none">
                <a:solidFill>
                  <a:srgbClr val="00707F"/>
                </a:solidFill>
                <a:latin typeface="Calibri"/>
                <a:ea typeface="Calibri"/>
                <a:cs typeface="Calibri"/>
                <a:sym typeface="Calibri"/>
              </a:rPr>
              <a:t>Lost</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sp>
        <p:nvSpPr>
          <p:cNvPr id="1111" name="Google Shape;1111;p181"/>
          <p:cNvSpPr txBox="1"/>
          <p:nvPr/>
        </p:nvSpPr>
        <p:spPr>
          <a:xfrm>
            <a:off x="422473" y="4339431"/>
            <a:ext cx="632839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Un message indique les frais engendrés par la perte de l’ouvrage </a:t>
            </a:r>
            <a:endParaRPr/>
          </a:p>
        </p:txBody>
      </p:sp>
      <p:sp>
        <p:nvSpPr>
          <p:cNvPr id="1112" name="Google Shape;1112;p181"/>
          <p:cNvSpPr txBox="1"/>
          <p:nvPr/>
        </p:nvSpPr>
        <p:spPr>
          <a:xfrm>
            <a:off x="308297" y="1189224"/>
            <a:ext cx="8171293"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Lost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chemeClr val="dk1"/>
              </a:solidFill>
              <a:latin typeface="Calibri"/>
              <a:ea typeface="Calibri"/>
              <a:cs typeface="Calibri"/>
              <a:sym typeface="Calibri"/>
            </a:endParaRPr>
          </a:p>
        </p:txBody>
      </p:sp>
      <p:pic>
        <p:nvPicPr>
          <p:cNvPr id="1113" name="Google Shape;1113;p181"/>
          <p:cNvPicPr preferRelativeResize="0"/>
          <p:nvPr/>
        </p:nvPicPr>
        <p:blipFill rotWithShape="1">
          <a:blip r:embed="rId4">
            <a:alphaModFix/>
          </a:blip>
          <a:srcRect/>
          <a:stretch/>
        </p:blipFill>
        <p:spPr>
          <a:xfrm>
            <a:off x="797206" y="4857083"/>
            <a:ext cx="5997469" cy="1448137"/>
          </a:xfrm>
          <a:prstGeom prst="rect">
            <a:avLst/>
          </a:prstGeom>
          <a:noFill/>
          <a:ln w="9525" cap="flat" cmpd="sng">
            <a:solidFill>
              <a:schemeClr val="dk1"/>
            </a:solidFill>
            <a:prstDash val="solid"/>
            <a:round/>
            <a:headEnd type="none" w="sm" len="sm"/>
            <a:tailEnd type="none" w="sm" len="sm"/>
          </a:ln>
        </p:spPr>
      </p:pic>
      <p:pic>
        <p:nvPicPr>
          <p:cNvPr id="1115" name="Google Shape;1115;p181" descr="aaa.tiff"/>
          <p:cNvPicPr preferRelativeResize="0"/>
          <p:nvPr/>
        </p:nvPicPr>
        <p:blipFill rotWithShape="1">
          <a:blip r:embed="rId5">
            <a:alphaModFix/>
          </a:blip>
          <a:srcRect/>
          <a:stretch/>
        </p:blipFill>
        <p:spPr>
          <a:xfrm>
            <a:off x="3330222" y="1235281"/>
            <a:ext cx="424955" cy="297469"/>
          </a:xfrm>
          <a:prstGeom prst="rect">
            <a:avLst/>
          </a:prstGeom>
          <a:noFill/>
          <a:ln>
            <a:noFill/>
          </a:ln>
        </p:spPr>
      </p:pic>
      <p:sp>
        <p:nvSpPr>
          <p:cNvPr id="1117" name="Google Shape;1117;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94</a:t>
            </a:fld>
            <a:endParaRPr/>
          </a:p>
        </p:txBody>
      </p:sp>
      <p:sp>
        <p:nvSpPr>
          <p:cNvPr id="1118" name="Google Shape;1118;p181"/>
          <p:cNvSpPr/>
          <p:nvPr/>
        </p:nvSpPr>
        <p:spPr>
          <a:xfrm>
            <a:off x="7562273" y="3312274"/>
            <a:ext cx="38862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9" name="Google Shape;1119;p181"/>
          <p:cNvSpPr/>
          <p:nvPr/>
        </p:nvSpPr>
        <p:spPr>
          <a:xfrm>
            <a:off x="6308689" y="5950384"/>
            <a:ext cx="556931" cy="35483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707F">
                <a:alpha val="35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20" name="Google Shape;1120;p181"/>
          <p:cNvPicPr preferRelativeResize="0"/>
          <p:nvPr/>
        </p:nvPicPr>
        <p:blipFill rotWithShape="1">
          <a:blip r:embed="rId6">
            <a:alphaModFix/>
          </a:blip>
          <a:srcRect/>
          <a:stretch/>
        </p:blipFill>
        <p:spPr>
          <a:xfrm rot="4086857">
            <a:off x="5898334" y="5642676"/>
            <a:ext cx="431901" cy="674237"/>
          </a:xfrm>
          <a:prstGeom prst="rect">
            <a:avLst/>
          </a:prstGeom>
          <a:noFill/>
          <a:ln>
            <a:noFill/>
          </a:ln>
        </p:spPr>
      </p:pic>
      <p:pic>
        <p:nvPicPr>
          <p:cNvPr id="1121" name="Google Shape;1121;p181"/>
          <p:cNvPicPr preferRelativeResize="0"/>
          <p:nvPr/>
        </p:nvPicPr>
        <p:blipFill rotWithShape="1">
          <a:blip r:embed="rId6">
            <a:alphaModFix/>
          </a:blip>
          <a:srcRect/>
          <a:stretch/>
        </p:blipFill>
        <p:spPr>
          <a:xfrm rot="-4015885">
            <a:off x="7829075" y="3344906"/>
            <a:ext cx="431901" cy="674237"/>
          </a:xfrm>
          <a:prstGeom prst="rect">
            <a:avLst/>
          </a:prstGeom>
          <a:noFill/>
          <a:ln>
            <a:noFill/>
          </a:ln>
        </p:spPr>
      </p:pic>
      <p:sp>
        <p:nvSpPr>
          <p:cNvPr id="3" name="Google Shape;1119;p181">
            <a:extLst>
              <a:ext uri="{FF2B5EF4-FFF2-40B4-BE49-F238E27FC236}">
                <a16:creationId xmlns:a16="http://schemas.microsoft.com/office/drawing/2014/main" id="{00F7F5EE-F3E2-D2B3-776B-7D31080447A1}"/>
              </a:ext>
            </a:extLst>
          </p:cNvPr>
          <p:cNvSpPr/>
          <p:nvPr/>
        </p:nvSpPr>
        <p:spPr>
          <a:xfrm>
            <a:off x="868009" y="5403733"/>
            <a:ext cx="1494191" cy="26504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82"/>
          <p:cNvSpPr txBox="1">
            <a:spLocks noGrp="1"/>
          </p:cNvSpPr>
          <p:nvPr>
            <p:ph type="title"/>
          </p:nvPr>
        </p:nvSpPr>
        <p:spPr>
          <a:xfrm>
            <a:off x="457199" y="531849"/>
            <a:ext cx="8229600" cy="55647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Paiement des frais de remplacement</a:t>
            </a:r>
            <a:endParaRPr/>
          </a:p>
        </p:txBody>
      </p:sp>
      <p:sp>
        <p:nvSpPr>
          <p:cNvPr id="1127" name="Google Shape;1127;p182"/>
          <p:cNvSpPr txBox="1">
            <a:spLocks noGrp="1"/>
          </p:cNvSpPr>
          <p:nvPr>
            <p:ph type="body" idx="1"/>
          </p:nvPr>
        </p:nvSpPr>
        <p:spPr>
          <a:xfrm>
            <a:off x="457200" y="1153824"/>
            <a:ext cx="8229600" cy="5298224"/>
          </a:xfrm>
          <a:prstGeom prst="rect">
            <a:avLst/>
          </a:prstGeom>
          <a:noFill/>
          <a:ln>
            <a:noFill/>
          </a:ln>
        </p:spPr>
        <p:txBody>
          <a:bodyPr spcFirstLastPara="1" wrap="square" lIns="91425" tIns="45700" rIns="91425" bIns="45700" anchor="t" anchorCtr="0">
            <a:normAutofit/>
          </a:bodyPr>
          <a:lstStyle/>
          <a:p>
            <a:pPr marL="622935" lvl="0" indent="-457200" algn="l" rtl="0">
              <a:lnSpc>
                <a:spcPct val="100000"/>
              </a:lnSpc>
              <a:spcBef>
                <a:spcPts val="360"/>
              </a:spcBef>
              <a:spcAft>
                <a:spcPts val="0"/>
              </a:spcAft>
              <a:buSzPts val="1500"/>
              <a:buFont typeface="Noto Sans Symbols"/>
              <a:buChar char="⮚"/>
            </a:pPr>
            <a:r>
              <a:rPr lang="fr-FR" sz="2000" dirty="0"/>
              <a:t>Dès que les frais de remplacement sont payés, le prêt disparait de la fiche du lecteur.</a:t>
            </a:r>
            <a:endParaRPr dirty="0"/>
          </a:p>
          <a:p>
            <a:pPr marL="622935" lvl="0" indent="-457200" algn="l" rtl="0">
              <a:lnSpc>
                <a:spcPct val="100000"/>
              </a:lnSpc>
              <a:spcBef>
                <a:spcPts val="360"/>
              </a:spcBef>
              <a:spcAft>
                <a:spcPts val="0"/>
              </a:spcAft>
              <a:buSzPts val="1500"/>
              <a:buFont typeface="Noto Sans Symbols"/>
              <a:buChar char="⮚"/>
            </a:pPr>
            <a:r>
              <a:rPr lang="fr-FR" sz="2000" dirty="0"/>
              <a:t>Le document est indiqué manquant dans le catalogue.</a:t>
            </a:r>
            <a:endParaRPr dirty="0"/>
          </a:p>
          <a:p>
            <a:pPr marL="622935" lvl="0" indent="-457200" algn="l" rtl="0">
              <a:lnSpc>
                <a:spcPct val="100000"/>
              </a:lnSpc>
              <a:spcBef>
                <a:spcPts val="360"/>
              </a:spcBef>
              <a:spcAft>
                <a:spcPts val="0"/>
              </a:spcAft>
              <a:buSzPts val="1500"/>
              <a:buFont typeface="Noto Sans Symbols"/>
              <a:buChar char="⮚"/>
            </a:pPr>
            <a:r>
              <a:rPr lang="fr-FR" sz="2000" dirty="0"/>
              <a:t>Le </a:t>
            </a:r>
            <a:r>
              <a:rPr lang="fr-FR" sz="2000" i="1" dirty="0"/>
              <a:t>Process type du document</a:t>
            </a:r>
            <a:r>
              <a:rPr lang="fr-FR" sz="2000" dirty="0"/>
              <a:t> est </a:t>
            </a:r>
            <a:r>
              <a:rPr lang="fr-FR" sz="2000" i="1" dirty="0" err="1"/>
              <a:t>Lost</a:t>
            </a:r>
            <a:r>
              <a:rPr lang="fr-FR" sz="2000" i="1" dirty="0"/>
              <a:t> and </a:t>
            </a:r>
            <a:r>
              <a:rPr lang="fr-FR" sz="2000" i="1" dirty="0" err="1"/>
              <a:t>paid</a:t>
            </a:r>
            <a:r>
              <a:rPr lang="fr-FR" sz="2000" i="1" dirty="0"/>
              <a:t>.</a:t>
            </a:r>
            <a:endParaRPr sz="2000" dirty="0"/>
          </a:p>
          <a:p>
            <a:pPr marL="622935" lvl="0" indent="-304800" algn="l" rtl="0">
              <a:lnSpc>
                <a:spcPct val="100000"/>
              </a:lnSpc>
              <a:spcBef>
                <a:spcPts val="360"/>
              </a:spcBef>
              <a:spcAft>
                <a:spcPts val="0"/>
              </a:spcAft>
              <a:buSzPts val="2400"/>
              <a:buFont typeface="Noto Sans Symbols"/>
              <a:buNone/>
            </a:pPr>
            <a:endParaRPr dirty="0"/>
          </a:p>
          <a:p>
            <a:pPr marL="0" lvl="0" indent="0" algn="l" rtl="0">
              <a:lnSpc>
                <a:spcPct val="100000"/>
              </a:lnSpc>
              <a:spcBef>
                <a:spcPts val="360"/>
              </a:spcBef>
              <a:spcAft>
                <a:spcPts val="0"/>
              </a:spcAft>
              <a:buSzPts val="2400"/>
              <a:buNone/>
            </a:pPr>
            <a:endParaRPr dirty="0"/>
          </a:p>
        </p:txBody>
      </p:sp>
      <p:sp>
        <p:nvSpPr>
          <p:cNvPr id="1128" name="Google Shape;1128;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95</a:t>
            </a:fld>
            <a:endParaRPr/>
          </a:p>
        </p:txBody>
      </p:sp>
      <p:pic>
        <p:nvPicPr>
          <p:cNvPr id="3" name="Image 2">
            <a:extLst>
              <a:ext uri="{FF2B5EF4-FFF2-40B4-BE49-F238E27FC236}">
                <a16:creationId xmlns:a16="http://schemas.microsoft.com/office/drawing/2014/main" id="{6C09D90A-36DD-559C-08F8-209625B13FAC}"/>
              </a:ext>
            </a:extLst>
          </p:cNvPr>
          <p:cNvPicPr>
            <a:picLocks noChangeAspect="1"/>
          </p:cNvPicPr>
          <p:nvPr/>
        </p:nvPicPr>
        <p:blipFill>
          <a:blip r:embed="rId3"/>
          <a:stretch>
            <a:fillRect/>
          </a:stretch>
        </p:blipFill>
        <p:spPr>
          <a:xfrm>
            <a:off x="331469" y="2759248"/>
            <a:ext cx="8481060" cy="3420427"/>
          </a:xfrm>
          <a:prstGeom prst="rect">
            <a:avLst/>
          </a:prstGeom>
          <a:ln>
            <a:solidFill>
              <a:schemeClr val="tx1"/>
            </a:solidFill>
          </a:ln>
        </p:spPr>
      </p:pic>
      <p:sp>
        <p:nvSpPr>
          <p:cNvPr id="4" name="Google Shape;1119;p181">
            <a:extLst>
              <a:ext uri="{FF2B5EF4-FFF2-40B4-BE49-F238E27FC236}">
                <a16:creationId xmlns:a16="http://schemas.microsoft.com/office/drawing/2014/main" id="{772F5993-3088-9591-2AA9-FB0E543A9AE0}"/>
              </a:ext>
            </a:extLst>
          </p:cNvPr>
          <p:cNvSpPr/>
          <p:nvPr/>
        </p:nvSpPr>
        <p:spPr>
          <a:xfrm>
            <a:off x="3886200" y="46672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119;p181">
            <a:extLst>
              <a:ext uri="{FF2B5EF4-FFF2-40B4-BE49-F238E27FC236}">
                <a16:creationId xmlns:a16="http://schemas.microsoft.com/office/drawing/2014/main" id="{B79C6A90-9533-F572-67D2-C8DC6B67C2AB}"/>
              </a:ext>
            </a:extLst>
          </p:cNvPr>
          <p:cNvSpPr/>
          <p:nvPr/>
        </p:nvSpPr>
        <p:spPr>
          <a:xfrm>
            <a:off x="1234440" y="49466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 name="Image 1">
            <a:extLst>
              <a:ext uri="{FF2B5EF4-FFF2-40B4-BE49-F238E27FC236}">
                <a16:creationId xmlns:a16="http://schemas.microsoft.com/office/drawing/2014/main" id="{CC5DD9FC-BD56-E901-CB4A-FB413994A516}"/>
              </a:ext>
            </a:extLst>
          </p:cNvPr>
          <p:cNvPicPr>
            <a:picLocks noChangeAspect="1"/>
          </p:cNvPicPr>
          <p:nvPr/>
        </p:nvPicPr>
        <p:blipFill>
          <a:blip r:embed="rId3"/>
          <a:stretch>
            <a:fillRect/>
          </a:stretch>
        </p:blipFill>
        <p:spPr>
          <a:xfrm>
            <a:off x="795995" y="1632019"/>
            <a:ext cx="7552007" cy="2171008"/>
          </a:xfrm>
          <a:prstGeom prst="rect">
            <a:avLst/>
          </a:prstGeom>
          <a:ln>
            <a:solidFill>
              <a:schemeClr val="tx1"/>
            </a:solidFill>
          </a:ln>
        </p:spPr>
      </p:pic>
      <p:sp>
        <p:nvSpPr>
          <p:cNvPr id="1134" name="Google Shape;1134;p18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fr-FR" sz="3600">
                <a:latin typeface="Calibri"/>
                <a:ea typeface="Calibri"/>
                <a:cs typeface="Calibri"/>
                <a:sym typeface="Calibri"/>
              </a:rPr>
              <a:t>Modifier un prêt – </a:t>
            </a:r>
            <a:r>
              <a:rPr lang="fr-FR" i="1">
                <a:latin typeface="Calibri"/>
                <a:ea typeface="Calibri"/>
                <a:cs typeface="Calibri"/>
                <a:sym typeface="Calibri"/>
              </a:rPr>
              <a:t>Claimed Return</a:t>
            </a:r>
            <a:endParaRPr sz="3600" b="1" i="1">
              <a:latin typeface="Calibri"/>
              <a:ea typeface="Calibri"/>
              <a:cs typeface="Calibri"/>
              <a:sym typeface="Calibri"/>
            </a:endParaRPr>
          </a:p>
        </p:txBody>
      </p:sp>
      <p:sp>
        <p:nvSpPr>
          <p:cNvPr id="1135" name="Google Shape;1135;p183"/>
          <p:cNvSpPr txBox="1">
            <a:spLocks noGrp="1"/>
          </p:cNvSpPr>
          <p:nvPr>
            <p:ph type="body" idx="1"/>
          </p:nvPr>
        </p:nvSpPr>
        <p:spPr>
          <a:xfrm>
            <a:off x="457198" y="3698400"/>
            <a:ext cx="8229600" cy="2835389"/>
          </a:xfrm>
          <a:prstGeom prst="rect">
            <a:avLst/>
          </a:prstGeom>
          <a:noFill/>
          <a:ln>
            <a:noFill/>
          </a:ln>
        </p:spPr>
        <p:txBody>
          <a:bodyPr spcFirstLastPara="1" wrap="square" lIns="91425" tIns="45700" rIns="91425" bIns="45700" anchor="t" anchorCtr="0">
            <a:normAutofit/>
          </a:bodyPr>
          <a:lstStyle/>
          <a:p>
            <a:pPr marL="622935" lvl="0" indent="-342900" algn="just" rtl="0">
              <a:lnSpc>
                <a:spcPct val="100000"/>
              </a:lnSpc>
              <a:spcBef>
                <a:spcPts val="360"/>
              </a:spcBef>
              <a:spcAft>
                <a:spcPts val="0"/>
              </a:spcAft>
              <a:buSzPts val="1800"/>
              <a:buNone/>
            </a:pPr>
            <a:endParaRPr sz="1800" dirty="0"/>
          </a:p>
          <a:p>
            <a:pPr algn="just">
              <a:buSzPts val="1800"/>
            </a:pPr>
            <a:r>
              <a:rPr lang="fr-FR" sz="1800" dirty="0"/>
              <a:t>à utiliser quand le lecteur affirme avoir rendu le livre précédemment</a:t>
            </a:r>
            <a:endParaRPr dirty="0"/>
          </a:p>
          <a:p>
            <a:pPr algn="just">
              <a:buSzPts val="1800"/>
            </a:pPr>
            <a:r>
              <a:rPr lang="fr-FR" sz="1800" dirty="0"/>
              <a:t>doit être suivie d’une vérification en rayon immédiate</a:t>
            </a:r>
            <a:endParaRPr dirty="0"/>
          </a:p>
          <a:p>
            <a:pPr algn="just">
              <a:buSzPts val="1800"/>
            </a:pPr>
            <a:r>
              <a:rPr lang="fr-FR" sz="1800" dirty="0"/>
              <a:t>stoppe le calcul des amendes (mais celles déjà comptabilisées restent)</a:t>
            </a:r>
            <a:endParaRPr dirty="0"/>
          </a:p>
          <a:p>
            <a:pPr algn="just">
              <a:buSzPts val="1800"/>
            </a:pPr>
            <a:r>
              <a:rPr lang="fr-FR" sz="1800" dirty="0"/>
              <a:t>si le document n’est pas retrouvé en rayon, le problème doit être gardé à l’œil, car après 75 jours l’ouvrage passera en </a:t>
            </a:r>
            <a:r>
              <a:rPr lang="fr-FR" sz="1800" i="1" dirty="0" err="1"/>
              <a:t>Lost</a:t>
            </a:r>
            <a:r>
              <a:rPr lang="fr-FR" sz="1800" dirty="0"/>
              <a:t> et les frais de remplacement seront ajoutés sur la fiche lecteur</a:t>
            </a: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1136" name="Google Shape;1136;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96</a:t>
            </a:fld>
            <a:endParaRPr/>
          </a:p>
        </p:txBody>
      </p:sp>
      <p:sp>
        <p:nvSpPr>
          <p:cNvPr id="1139" name="Google Shape;1139;p183"/>
          <p:cNvSpPr txBox="1"/>
          <p:nvPr/>
        </p:nvSpPr>
        <p:spPr>
          <a:xfrm>
            <a:off x="467790" y="1189224"/>
            <a:ext cx="8171293"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Dans la fiche lecteur  &gt;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&gt;         &gt;  </a:t>
            </a:r>
            <a:r>
              <a:rPr lang="fr-FR" sz="1800" b="0" i="1" u="none" strike="noStrike" cap="none" dirty="0" err="1">
                <a:solidFill>
                  <a:schemeClr val="dk1"/>
                </a:solidFill>
                <a:latin typeface="Calibri"/>
                <a:ea typeface="Calibri"/>
                <a:cs typeface="Calibri"/>
                <a:sym typeface="Calibri"/>
              </a:rPr>
              <a:t>Claimed</a:t>
            </a:r>
            <a:r>
              <a:rPr lang="fr-FR" sz="1800" b="0" i="1" u="none" strike="noStrike" cap="none" dirty="0">
                <a:solidFill>
                  <a:schemeClr val="dk1"/>
                </a:solidFill>
                <a:latin typeface="Calibri"/>
                <a:ea typeface="Calibri"/>
                <a:cs typeface="Calibri"/>
                <a:sym typeface="Calibri"/>
              </a:rPr>
              <a:t> return</a:t>
            </a:r>
            <a:endParaRPr dirty="0"/>
          </a:p>
          <a:p>
            <a:pPr marL="0" marR="0" lvl="0" indent="0" algn="l" rtl="0">
              <a:lnSpc>
                <a:spcPct val="100000"/>
              </a:lnSpc>
              <a:spcBef>
                <a:spcPts val="0"/>
              </a:spcBef>
              <a:spcAft>
                <a:spcPts val="0"/>
              </a:spcAft>
              <a:buClr>
                <a:srgbClr val="000000"/>
              </a:buClr>
              <a:buSzPts val="450"/>
              <a:buFont typeface="Arial"/>
              <a:buNone/>
            </a:pPr>
            <a:endParaRPr sz="1800" b="0" i="1" u="none" strike="noStrike" cap="none" dirty="0">
              <a:solidFill>
                <a:schemeClr val="dk1"/>
              </a:solidFill>
              <a:latin typeface="Calibri"/>
              <a:ea typeface="Calibri"/>
              <a:cs typeface="Calibri"/>
              <a:sym typeface="Calibri"/>
            </a:endParaRPr>
          </a:p>
        </p:txBody>
      </p:sp>
      <p:pic>
        <p:nvPicPr>
          <p:cNvPr id="1140" name="Google Shape;1140;p183" descr="aaa.tiff"/>
          <p:cNvPicPr preferRelativeResize="0"/>
          <p:nvPr/>
        </p:nvPicPr>
        <p:blipFill rotWithShape="1">
          <a:blip r:embed="rId4">
            <a:alphaModFix/>
          </a:blip>
          <a:srcRect/>
          <a:stretch/>
        </p:blipFill>
        <p:spPr>
          <a:xfrm>
            <a:off x="3500342" y="1246791"/>
            <a:ext cx="424955" cy="297469"/>
          </a:xfrm>
          <a:prstGeom prst="rect">
            <a:avLst/>
          </a:prstGeom>
          <a:noFill/>
          <a:ln>
            <a:noFill/>
          </a:ln>
        </p:spPr>
      </p:pic>
      <p:sp>
        <p:nvSpPr>
          <p:cNvPr id="3" name="Google Shape;1076;p178">
            <a:extLst>
              <a:ext uri="{FF2B5EF4-FFF2-40B4-BE49-F238E27FC236}">
                <a16:creationId xmlns:a16="http://schemas.microsoft.com/office/drawing/2014/main" id="{477C6E50-17A1-8657-7533-DBAD1415B321}"/>
              </a:ext>
            </a:extLst>
          </p:cNvPr>
          <p:cNvSpPr/>
          <p:nvPr/>
        </p:nvSpPr>
        <p:spPr>
          <a:xfrm>
            <a:off x="7299671" y="3253375"/>
            <a:ext cx="883921" cy="1756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4" name="Image 3">
            <a:extLst>
              <a:ext uri="{FF2B5EF4-FFF2-40B4-BE49-F238E27FC236}">
                <a16:creationId xmlns:a16="http://schemas.microsoft.com/office/drawing/2014/main" id="{6CCAEC5E-4850-BBD2-897C-9DA21A28D56A}"/>
              </a:ext>
            </a:extLst>
          </p:cNvPr>
          <p:cNvPicPr>
            <a:picLocks noChangeAspect="1"/>
          </p:cNvPicPr>
          <p:nvPr/>
        </p:nvPicPr>
        <p:blipFill>
          <a:blip r:embed="rId3"/>
          <a:stretch>
            <a:fillRect/>
          </a:stretch>
        </p:blipFill>
        <p:spPr>
          <a:xfrm>
            <a:off x="261440" y="1972785"/>
            <a:ext cx="8621117" cy="1500778"/>
          </a:xfrm>
          <a:prstGeom prst="rect">
            <a:avLst/>
          </a:prstGeom>
          <a:ln>
            <a:solidFill>
              <a:schemeClr val="tx1"/>
            </a:solidFill>
          </a:ln>
        </p:spPr>
      </p:pic>
      <p:sp>
        <p:nvSpPr>
          <p:cNvPr id="1145" name="Google Shape;1145;p184"/>
          <p:cNvSpPr txBox="1"/>
          <p:nvPr/>
        </p:nvSpPr>
        <p:spPr>
          <a:xfrm>
            <a:off x="242696" y="1481067"/>
            <a:ext cx="8219374" cy="48236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du lecteur &gt; </a:t>
            </a:r>
            <a:r>
              <a:rPr lang="fr-FR" sz="1800" b="0" i="1" u="none" strike="noStrike" cap="none">
                <a:solidFill>
                  <a:schemeClr val="dk1"/>
                </a:solidFill>
                <a:latin typeface="Calibri"/>
                <a:ea typeface="Calibri"/>
                <a:cs typeface="Calibri"/>
                <a:sym typeface="Calibri"/>
              </a:rPr>
              <a:t>Loans / returns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Loan History</a:t>
            </a:r>
            <a:endParaRPr sz="1800" b="0" i="1"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450"/>
              <a:buFont typeface="Arial"/>
              <a:buNone/>
            </a:pPr>
            <a:endParaRPr sz="1800" b="0" i="0" u="none" strike="noStrike" cap="none">
              <a:solidFill>
                <a:schemeClr val="dk1"/>
              </a:solidFill>
              <a:latin typeface="Source Sans Pro"/>
              <a:ea typeface="Source Sans Pro"/>
              <a:cs typeface="Source Sans Pro"/>
              <a:sym typeface="Source Sans Pro"/>
            </a:endParaRPr>
          </a:p>
        </p:txBody>
      </p:sp>
      <p:pic>
        <p:nvPicPr>
          <p:cNvPr id="1146" name="Google Shape;1146;p184" descr="aaa.tiff"/>
          <p:cNvPicPr preferRelativeResize="0"/>
          <p:nvPr/>
        </p:nvPicPr>
        <p:blipFill rotWithShape="1">
          <a:blip r:embed="rId4">
            <a:alphaModFix/>
          </a:blip>
          <a:srcRect/>
          <a:stretch/>
        </p:blipFill>
        <p:spPr>
          <a:xfrm>
            <a:off x="4322404" y="1551281"/>
            <a:ext cx="454763" cy="341936"/>
          </a:xfrm>
          <a:prstGeom prst="rect">
            <a:avLst/>
          </a:prstGeom>
          <a:noFill/>
          <a:ln>
            <a:noFill/>
          </a:ln>
        </p:spPr>
      </p:pic>
      <p:sp>
        <p:nvSpPr>
          <p:cNvPr id="1147" name="Google Shape;1147;p184"/>
          <p:cNvSpPr/>
          <p:nvPr/>
        </p:nvSpPr>
        <p:spPr>
          <a:xfrm>
            <a:off x="4210769" y="3776117"/>
            <a:ext cx="722461" cy="867641"/>
          </a:xfrm>
          <a:prstGeom prst="downArrow">
            <a:avLst>
              <a:gd name="adj1" fmla="val 50000"/>
              <a:gd name="adj2" fmla="val 50000"/>
            </a:avLst>
          </a:prstGeom>
          <a:solidFill>
            <a:srgbClr val="5FA5B0"/>
          </a:solidFill>
          <a:ln w="12700" cap="flat" cmpd="sng">
            <a:solidFill>
              <a:srgbClr val="0071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FA5B0"/>
              </a:solidFill>
              <a:latin typeface="Calibri"/>
              <a:ea typeface="Calibri"/>
              <a:cs typeface="Calibri"/>
              <a:sym typeface="Calibri"/>
            </a:endParaRPr>
          </a:p>
        </p:txBody>
      </p:sp>
      <p:sp>
        <p:nvSpPr>
          <p:cNvPr id="1148" name="Google Shape;1148;p184"/>
          <p:cNvSpPr txBox="1"/>
          <p:nvPr/>
        </p:nvSpPr>
        <p:spPr>
          <a:xfrm>
            <a:off x="3011642" y="4714662"/>
            <a:ext cx="357791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du prêt de ce document à ce lecteur à une date donnée</a:t>
            </a:r>
            <a:endParaRPr/>
          </a:p>
        </p:txBody>
      </p:sp>
      <p:sp>
        <p:nvSpPr>
          <p:cNvPr id="1149" name="Google Shape;1149;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97</a:t>
            </a:fld>
            <a:endParaRPr/>
          </a:p>
        </p:txBody>
      </p:sp>
      <p:sp>
        <p:nvSpPr>
          <p:cNvPr id="1150" name="Google Shape;1150;p184"/>
          <p:cNvSpPr txBox="1"/>
          <p:nvPr/>
        </p:nvSpPr>
        <p:spPr>
          <a:xfrm>
            <a:off x="208837" y="157628"/>
            <a:ext cx="7804667"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document pour ce prêt – </a:t>
            </a:r>
            <a:r>
              <a:rPr lang="fr-FR" sz="3600" b="0" i="1" u="none" strike="noStrike" cap="none">
                <a:solidFill>
                  <a:srgbClr val="00707F"/>
                </a:solidFill>
                <a:latin typeface="Calibri"/>
                <a:ea typeface="Calibri"/>
                <a:cs typeface="Calibri"/>
                <a:sym typeface="Calibri"/>
              </a:rPr>
              <a:t>Loan history</a:t>
            </a:r>
            <a:endParaRPr sz="3600" b="0"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1154" name="Google Shape;1154;p184"/>
          <p:cNvSpPr/>
          <p:nvPr/>
        </p:nvSpPr>
        <p:spPr>
          <a:xfrm>
            <a:off x="7834369" y="3045119"/>
            <a:ext cx="777239" cy="25879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55" name="Google Shape;1155;p184"/>
          <p:cNvPicPr preferRelativeResize="0"/>
          <p:nvPr/>
        </p:nvPicPr>
        <p:blipFill rotWithShape="1">
          <a:blip r:embed="rId5">
            <a:alphaModFix/>
          </a:blip>
          <a:srcRect/>
          <a:stretch/>
        </p:blipFill>
        <p:spPr>
          <a:xfrm rot="1543626">
            <a:off x="7473927" y="2979307"/>
            <a:ext cx="431901" cy="674237"/>
          </a:xfrm>
          <a:prstGeom prst="rect">
            <a:avLst/>
          </a:prstGeom>
          <a:noFill/>
          <a:ln>
            <a:noFill/>
          </a:ln>
        </p:spPr>
      </p:pic>
      <p:pic>
        <p:nvPicPr>
          <p:cNvPr id="8" name="Image 7">
            <a:extLst>
              <a:ext uri="{FF2B5EF4-FFF2-40B4-BE49-F238E27FC236}">
                <a16:creationId xmlns:a16="http://schemas.microsoft.com/office/drawing/2014/main" id="{B3709766-23C0-BEB8-8DCB-22B176EEAAAB}"/>
              </a:ext>
            </a:extLst>
          </p:cNvPr>
          <p:cNvPicPr>
            <a:picLocks noChangeAspect="1"/>
          </p:cNvPicPr>
          <p:nvPr/>
        </p:nvPicPr>
        <p:blipFill>
          <a:blip r:embed="rId6"/>
          <a:stretch>
            <a:fillRect/>
          </a:stretch>
        </p:blipFill>
        <p:spPr>
          <a:xfrm>
            <a:off x="261440" y="5811995"/>
            <a:ext cx="8621117" cy="454687"/>
          </a:xfrm>
          <a:prstGeom prst="rect">
            <a:avLst/>
          </a:prstGeom>
          <a:ln w="19050">
            <a:solidFill>
              <a:srgbClr val="C0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p185"/>
          <p:cNvPicPr preferRelativeResize="0"/>
          <p:nvPr/>
        </p:nvPicPr>
        <p:blipFill rotWithShape="1">
          <a:blip r:embed="rId3">
            <a:alphaModFix/>
          </a:blip>
          <a:srcRect/>
          <a:stretch/>
        </p:blipFill>
        <p:spPr>
          <a:xfrm>
            <a:off x="1955549" y="4905126"/>
            <a:ext cx="4868946" cy="1243037"/>
          </a:xfrm>
          <a:prstGeom prst="rect">
            <a:avLst/>
          </a:prstGeom>
          <a:noFill/>
          <a:ln w="9525" cap="flat" cmpd="sng">
            <a:solidFill>
              <a:schemeClr val="dk1"/>
            </a:solidFill>
            <a:prstDash val="solid"/>
            <a:round/>
            <a:headEnd type="none" w="sm" len="sm"/>
            <a:tailEnd type="none" w="sm" len="sm"/>
          </a:ln>
        </p:spPr>
      </p:pic>
      <p:sp>
        <p:nvSpPr>
          <p:cNvPr id="1161" name="Google Shape;1161;p185"/>
          <p:cNvSpPr txBox="1"/>
          <p:nvPr/>
        </p:nvSpPr>
        <p:spPr>
          <a:xfrm>
            <a:off x="300500" y="1292031"/>
            <a:ext cx="7920880" cy="923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Le cas de figure se présente par exemple lorsqu’un lecteur veut emprunter un </a:t>
            </a:r>
            <a:endParaRPr dirty="0"/>
          </a:p>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document qui n’ pas encore catalogué.</a:t>
            </a:r>
            <a:endParaRPr dirty="0"/>
          </a:p>
          <a:p>
            <a:pPr marL="0" marR="0" lvl="0" indent="0" algn="l"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Dans la fiche du lecteur &gt;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&gt; </a:t>
            </a:r>
            <a:r>
              <a:rPr lang="fr-FR" sz="1800" b="0" i="1" u="none" strike="noStrike" cap="none" dirty="0" err="1">
                <a:solidFill>
                  <a:schemeClr val="dk1"/>
                </a:solidFill>
                <a:latin typeface="Calibri"/>
                <a:ea typeface="Calibri"/>
                <a:cs typeface="Calibri"/>
                <a:sym typeface="Calibri"/>
              </a:rPr>
              <a:t>Create</a:t>
            </a:r>
            <a:r>
              <a:rPr lang="fr-FR" sz="1800" b="0" i="1" u="none" strike="noStrike" cap="none" dirty="0">
                <a:solidFill>
                  <a:schemeClr val="dk1"/>
                </a:solidFill>
                <a:latin typeface="Calibri"/>
                <a:ea typeface="Calibri"/>
                <a:cs typeface="Calibri"/>
                <a:sym typeface="Calibri"/>
              </a:rPr>
              <a:t> Item</a:t>
            </a:r>
            <a:endParaRPr dirty="0"/>
          </a:p>
        </p:txBody>
      </p:sp>
      <p:sp>
        <p:nvSpPr>
          <p:cNvPr id="1162" name="Google Shape;1162;p185"/>
          <p:cNvSpPr/>
          <p:nvPr/>
        </p:nvSpPr>
        <p:spPr>
          <a:xfrm>
            <a:off x="3219036" y="5220950"/>
            <a:ext cx="515990" cy="34275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3" name="Google Shape;1163;p185"/>
          <p:cNvSpPr/>
          <p:nvPr/>
        </p:nvSpPr>
        <p:spPr>
          <a:xfrm>
            <a:off x="2675248" y="5622069"/>
            <a:ext cx="2359306" cy="1882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4" name="Google Shape;1164;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98</a:t>
            </a:fld>
            <a:endParaRPr/>
          </a:p>
        </p:txBody>
      </p:sp>
      <p:sp>
        <p:nvSpPr>
          <p:cNvPr id="1165" name="Google Shape;1165;p185"/>
          <p:cNvSpPr txBox="1"/>
          <p:nvPr/>
        </p:nvSpPr>
        <p:spPr>
          <a:xfrm>
            <a:off x="300500" y="541540"/>
            <a:ext cx="83863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Faire un prêt en </a:t>
            </a:r>
            <a:r>
              <a:rPr lang="fr-FR" sz="3600" b="0" i="1" u="none" strike="noStrike" cap="none">
                <a:solidFill>
                  <a:srgbClr val="00707F"/>
                </a:solidFill>
                <a:latin typeface="Calibri"/>
                <a:ea typeface="Calibri"/>
                <a:cs typeface="Calibri"/>
                <a:sym typeface="Calibri"/>
              </a:rPr>
              <a:t>Quick cataloguing</a:t>
            </a:r>
            <a:endParaRPr sz="3600" b="0" i="1" u="none" strike="noStrike" cap="none">
              <a:solidFill>
                <a:srgbClr val="00707F"/>
              </a:solidFill>
              <a:latin typeface="Calibri"/>
              <a:ea typeface="Calibri"/>
              <a:cs typeface="Calibri"/>
              <a:sym typeface="Calibri"/>
            </a:endParaRPr>
          </a:p>
        </p:txBody>
      </p:sp>
      <p:pic>
        <p:nvPicPr>
          <p:cNvPr id="1166" name="Google Shape;1166;p185"/>
          <p:cNvPicPr preferRelativeResize="0">
            <a:picLocks noGrp="1"/>
          </p:cNvPicPr>
          <p:nvPr>
            <p:ph type="body" idx="1"/>
          </p:nvPr>
        </p:nvPicPr>
        <p:blipFill rotWithShape="1">
          <a:blip r:embed="rId4">
            <a:alphaModFix/>
          </a:blip>
          <a:srcRect/>
          <a:stretch/>
        </p:blipFill>
        <p:spPr>
          <a:xfrm>
            <a:off x="759944" y="2318936"/>
            <a:ext cx="7241127" cy="2378003"/>
          </a:xfrm>
          <a:prstGeom prst="rect">
            <a:avLst/>
          </a:prstGeom>
          <a:noFill/>
          <a:ln w="9525" cap="flat" cmpd="sng">
            <a:solidFill>
              <a:schemeClr val="dk1"/>
            </a:solidFill>
            <a:prstDash val="solid"/>
            <a:round/>
            <a:headEnd type="none" w="sm" len="sm"/>
            <a:tailEnd type="none" w="sm" len="sm"/>
          </a:ln>
        </p:spPr>
      </p:pic>
      <p:sp>
        <p:nvSpPr>
          <p:cNvPr id="1167" name="Google Shape;1167;p185"/>
          <p:cNvSpPr/>
          <p:nvPr/>
        </p:nvSpPr>
        <p:spPr>
          <a:xfrm>
            <a:off x="4322664" y="4168588"/>
            <a:ext cx="777239" cy="33265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8" name="Google Shape;1168;p185"/>
          <p:cNvSpPr/>
          <p:nvPr/>
        </p:nvSpPr>
        <p:spPr>
          <a:xfrm>
            <a:off x="6314204" y="5910864"/>
            <a:ext cx="510289" cy="22040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69" name="Google Shape;1169;p185"/>
          <p:cNvPicPr preferRelativeResize="0"/>
          <p:nvPr/>
        </p:nvPicPr>
        <p:blipFill rotWithShape="1">
          <a:blip r:embed="rId5">
            <a:alphaModFix/>
          </a:blip>
          <a:srcRect/>
          <a:stretch/>
        </p:blipFill>
        <p:spPr>
          <a:xfrm rot="-4441214">
            <a:off x="5012308" y="4220740"/>
            <a:ext cx="431901" cy="674237"/>
          </a:xfrm>
          <a:prstGeom prst="rect">
            <a:avLst/>
          </a:prstGeom>
          <a:noFill/>
          <a:ln>
            <a:noFill/>
          </a:ln>
        </p:spPr>
      </p:pic>
      <p:pic>
        <p:nvPicPr>
          <p:cNvPr id="1170" name="Google Shape;1170;p185"/>
          <p:cNvPicPr preferRelativeResize="0"/>
          <p:nvPr/>
        </p:nvPicPr>
        <p:blipFill rotWithShape="1">
          <a:blip r:embed="rId5">
            <a:alphaModFix/>
          </a:blip>
          <a:srcRect/>
          <a:stretch/>
        </p:blipFill>
        <p:spPr>
          <a:xfrm rot="5628351">
            <a:off x="6032759" y="5494049"/>
            <a:ext cx="295343" cy="571226"/>
          </a:xfrm>
          <a:prstGeom prst="rect">
            <a:avLst/>
          </a:prstGeom>
          <a:noFill/>
          <a:ln>
            <a:noFill/>
          </a:ln>
        </p:spPr>
      </p:pic>
      <p:sp>
        <p:nvSpPr>
          <p:cNvPr id="3" name="ZoneTexte 2">
            <a:extLst>
              <a:ext uri="{FF2B5EF4-FFF2-40B4-BE49-F238E27FC236}">
                <a16:creationId xmlns:a16="http://schemas.microsoft.com/office/drawing/2014/main" id="{8498C12A-6863-3A2B-ED15-EF9989F3E8F6}"/>
              </a:ext>
            </a:extLst>
          </p:cNvPr>
          <p:cNvSpPr txBox="1"/>
          <p:nvPr/>
        </p:nvSpPr>
        <p:spPr>
          <a:xfrm>
            <a:off x="470783" y="6159717"/>
            <a:ext cx="825633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Cette fonctionnalité n’est pas présente si vous n’avez pas au moins un rôle Inventory.</a:t>
            </a:r>
            <a:endParaRPr lang="fr-FR" sz="18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86"/>
          <p:cNvSpPr txBox="1"/>
          <p:nvPr/>
        </p:nvSpPr>
        <p:spPr>
          <a:xfrm>
            <a:off x="395534" y="1286677"/>
            <a:ext cx="410432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Remplir les champs nécessaires</a:t>
            </a:r>
            <a:endParaRPr/>
          </a:p>
        </p:txBody>
      </p:sp>
      <p:sp>
        <p:nvSpPr>
          <p:cNvPr id="1176" name="Google Shape;1176;p186"/>
          <p:cNvSpPr txBox="1"/>
          <p:nvPr/>
        </p:nvSpPr>
        <p:spPr>
          <a:xfrm>
            <a:off x="1331640" y="5445224"/>
            <a:ext cx="7355160" cy="789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rgbClr val="000000"/>
                </a:solidFill>
                <a:latin typeface="Calibri"/>
                <a:ea typeface="Calibri"/>
                <a:cs typeface="Calibri"/>
                <a:sym typeface="Calibri"/>
              </a:rPr>
              <a:t>Le </a:t>
            </a:r>
            <a:r>
              <a:rPr lang="fr-FR" sz="1800" b="0" i="1" u="none" strike="noStrike" cap="none">
                <a:solidFill>
                  <a:srgbClr val="000000"/>
                </a:solidFill>
                <a:latin typeface="Calibri"/>
                <a:ea typeface="Calibri"/>
                <a:cs typeface="Calibri"/>
                <a:sym typeface="Calibri"/>
              </a:rPr>
              <a:t>Quick Cataloging  </a:t>
            </a:r>
            <a:r>
              <a:rPr lang="fr-FR" sz="1800" b="0" i="0" u="none" strike="noStrike" cap="none">
                <a:solidFill>
                  <a:srgbClr val="000000"/>
                </a:solidFill>
                <a:latin typeface="Calibri"/>
                <a:ea typeface="Calibri"/>
                <a:cs typeface="Calibri"/>
                <a:sym typeface="Calibri"/>
              </a:rPr>
              <a:t>est expliqué en formation </a:t>
            </a:r>
            <a:r>
              <a:rPr lang="fr-FR" sz="1800" b="0" i="1" u="none" strike="noStrike" cap="none">
                <a:solidFill>
                  <a:srgbClr val="000000"/>
                </a:solidFill>
                <a:latin typeface="Calibri"/>
                <a:ea typeface="Calibri"/>
                <a:cs typeface="Calibri"/>
                <a:sym typeface="Calibri"/>
              </a:rPr>
              <a:t>Ressource Management </a:t>
            </a:r>
            <a:r>
              <a:rPr lang="fr-FR" sz="18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Gestion des ressources &gt; Cycle 3 : Workflows</a:t>
            </a:r>
            <a:endParaRPr/>
          </a:p>
          <a:p>
            <a:pPr marL="0" marR="0" lvl="0" indent="0" algn="l" rtl="0">
              <a:lnSpc>
                <a:spcPct val="100000"/>
              </a:lnSpc>
              <a:spcBef>
                <a:spcPts val="0"/>
              </a:spcBef>
              <a:spcAft>
                <a:spcPts val="0"/>
              </a:spcAft>
              <a:buNone/>
            </a:pPr>
            <a:r>
              <a:rPr lang="fr-FR" sz="1800" b="1"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https://app.lib.uliege.be/guide_catalo/catalogage-rapide-quick-cataloging/</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1177" name="Google Shape;1177;p186"/>
          <p:cNvSpPr/>
          <p:nvPr/>
        </p:nvSpPr>
        <p:spPr>
          <a:xfrm rot="-5400000">
            <a:off x="537227" y="5443935"/>
            <a:ext cx="508701" cy="792087"/>
          </a:xfrm>
          <a:prstGeom prst="downArrow">
            <a:avLst>
              <a:gd name="adj1" fmla="val 50000"/>
              <a:gd name="adj2" fmla="val 50000"/>
            </a:avLst>
          </a:prstGeom>
          <a:solidFill>
            <a:srgbClr val="5FA3B0"/>
          </a:solidFill>
          <a:ln w="127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FA5B0"/>
              </a:solidFill>
              <a:latin typeface="Calibri"/>
              <a:ea typeface="Calibri"/>
              <a:cs typeface="Calibri"/>
              <a:sym typeface="Calibri"/>
            </a:endParaRPr>
          </a:p>
        </p:txBody>
      </p:sp>
      <p:sp>
        <p:nvSpPr>
          <p:cNvPr id="1178" name="Google Shape;1178;p1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99</a:t>
            </a:fld>
            <a:endParaRPr/>
          </a:p>
        </p:txBody>
      </p:sp>
      <p:pic>
        <p:nvPicPr>
          <p:cNvPr id="1179" name="Google Shape;1179;p186"/>
          <p:cNvPicPr preferRelativeResize="0"/>
          <p:nvPr/>
        </p:nvPicPr>
        <p:blipFill rotWithShape="1">
          <a:blip r:embed="rId4">
            <a:alphaModFix/>
          </a:blip>
          <a:srcRect/>
          <a:stretch/>
        </p:blipFill>
        <p:spPr>
          <a:xfrm>
            <a:off x="1116155" y="1736967"/>
            <a:ext cx="6485060" cy="3462399"/>
          </a:xfrm>
          <a:prstGeom prst="rect">
            <a:avLst/>
          </a:prstGeom>
          <a:noFill/>
          <a:ln w="9525" cap="flat" cmpd="sng">
            <a:solidFill>
              <a:schemeClr val="dk1"/>
            </a:solidFill>
            <a:prstDash val="solid"/>
            <a:round/>
            <a:headEnd type="none" w="sm" len="sm"/>
            <a:tailEnd type="none" w="sm" len="sm"/>
          </a:ln>
        </p:spPr>
      </p:pic>
      <p:sp>
        <p:nvSpPr>
          <p:cNvPr id="1180" name="Google Shape;1180;p186"/>
          <p:cNvSpPr txBox="1"/>
          <p:nvPr/>
        </p:nvSpPr>
        <p:spPr>
          <a:xfrm>
            <a:off x="297891" y="528099"/>
            <a:ext cx="856966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Faire un prêt en </a:t>
            </a:r>
            <a:r>
              <a:rPr lang="fr-FR" sz="3600" b="0" i="1" u="none" strike="noStrike" cap="none">
                <a:solidFill>
                  <a:srgbClr val="00707F"/>
                </a:solidFill>
                <a:latin typeface="Calibri"/>
                <a:ea typeface="Calibri"/>
                <a:cs typeface="Calibri"/>
                <a:sym typeface="Calibri"/>
              </a:rPr>
              <a:t>Quick cataloguing</a:t>
            </a:r>
            <a:endParaRPr sz="3600" b="0"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9746</Words>
  <Application>Microsoft Office PowerPoint</Application>
  <PresentationFormat>Affichage à l'écran (4:3)</PresentationFormat>
  <Paragraphs>1633</Paragraphs>
  <Slides>195</Slides>
  <Notes>142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195</vt:i4>
      </vt:variant>
    </vt:vector>
  </HeadingPairs>
  <TitlesOfParts>
    <vt:vector size="203" baseType="lpstr">
      <vt:lpstr>Arial</vt:lpstr>
      <vt:lpstr>Calibri</vt:lpstr>
      <vt:lpstr>Merriweather Sans</vt:lpstr>
      <vt:lpstr>Noto Sans Symbols</vt:lpstr>
      <vt:lpstr>Source Sans Pro</vt:lpstr>
      <vt:lpstr>Wingdings</vt:lpstr>
      <vt:lpstr>1_Thème Office</vt:lpstr>
      <vt:lpstr>Thème Office</vt:lpstr>
      <vt:lpstr>Formation ALMA Fulfillment </vt:lpstr>
      <vt:lpstr>Introduction générale Notions fondamentales Fiche d’un lecteur Prêts Retours Requests Outils supplémentaires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Trier et filtrer</vt:lpstr>
      <vt:lpstr>Présentation PowerPoint</vt:lpstr>
      <vt:lpstr>Présentation PowerPoint</vt:lpstr>
      <vt:lpstr>Présentation PowerPoint</vt:lpstr>
      <vt:lpstr>Présentation PowerPoint</vt:lpstr>
      <vt:lpstr>Présentation PowerPoint</vt:lpstr>
      <vt:lpstr>Règles de circulation</vt:lpstr>
      <vt:lpstr>Facteurs déterminant la circulation</vt:lpstr>
      <vt:lpstr>Les types de lecteurs</vt:lpstr>
      <vt:lpstr>Les FFU d’exception</vt:lpstr>
      <vt:lpstr>Les FFU d’exception</vt:lpstr>
      <vt:lpstr>Statuts d’exception au niveau de l’item </vt:lpstr>
      <vt:lpstr>Les mails d’information et de rappel</vt:lpstr>
      <vt:lpstr>Les mails d’information</vt:lpstr>
      <vt:lpstr>Les mails d’information</vt:lpstr>
      <vt:lpstr>Les mails d’information</vt:lpstr>
      <vt:lpstr>Les mails d’information</vt:lpstr>
      <vt:lpstr>Les mails de rappel</vt:lpstr>
      <vt:lpstr>Les mails de rappel</vt:lpstr>
      <vt:lpstr>Les mails de rappel</vt:lpstr>
      <vt:lpstr>Les mails de rappel</vt:lpstr>
      <vt:lpstr>Les mails de rappel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blocages système</vt:lpstr>
      <vt:lpstr>Les blocages système</vt:lpstr>
      <vt:lpstr>Blocages insérés par le staff</vt:lpstr>
      <vt:lpstr>Blocages insérés par le staff</vt:lpstr>
      <vt:lpstr>Blocages insérés par le staff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statuts de prêt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Paiement des frais de remplacement</vt:lpstr>
      <vt:lpstr>Modifier un prêt – Claimed Return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Patron physical item requests</vt:lpstr>
      <vt:lpstr>Définition</vt:lpstr>
      <vt:lpstr>Documents pouvant faire l’objet d’une Physical Request</vt:lpstr>
      <vt:lpstr>Documents ne pouvant pas faire l’objet d’une Physical Request</vt:lpstr>
      <vt:lpstr>Présentation PowerPoint</vt:lpstr>
      <vt:lpstr>Création d’une Physical Request dans Alma</vt:lpstr>
      <vt:lpstr>Création d’une Physical Request dans Alma</vt:lpstr>
      <vt:lpstr>Création d’une Physical Request dans Alma</vt:lpstr>
      <vt:lpstr>Présentation PowerPoint</vt:lpstr>
      <vt:lpstr>Visualisation des requests à traiter (Pickup from shelf) par un Circulation Desk</vt:lpstr>
      <vt:lpstr>Visualisation des requests à traiter (Pickup from shelf) par un Circulation Desk</vt:lpstr>
      <vt:lpstr>Visualisation des requests dans le Repository Search</vt:lpstr>
      <vt:lpstr>Visualisation des requests dans les collections ULiège </vt:lpstr>
      <vt:lpstr>Annulation d’une request (Cancel Request)</vt:lpstr>
      <vt:lpstr>Présentation PowerPoint</vt:lpstr>
      <vt:lpstr>Présentation PowerPoint</vt:lpstr>
      <vt:lpstr>Présentation PowerPoint</vt:lpstr>
      <vt:lpstr>Présentation PowerPoint</vt:lpstr>
      <vt:lpstr>Présentation PowerPoint</vt:lpstr>
      <vt:lpstr>Cas d’une Physical Request pour une demande de PIB (lending request)</vt:lpstr>
      <vt:lpstr>Présentation PowerPoint</vt:lpstr>
      <vt:lpstr>Les Patron digitization requests</vt:lpstr>
      <vt:lpstr>Définition</vt:lpstr>
      <vt:lpstr>Documents pouvant faire l’objet d’une Digitization Request</vt:lpstr>
      <vt:lpstr>Documents ne pouvant pas faire l’objet d’une Digitization Request</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les collections ULiège</vt:lpstr>
      <vt:lpstr>Création d’une Digitization Request dans les collections ULiège</vt:lpstr>
      <vt:lpstr>Création d’une Digitization Request dans les collections ULiège</vt:lpstr>
      <vt:lpstr>Création d’une Digitization Request dans les collections ULiège</vt:lpstr>
      <vt:lpstr>Visualisation des requests à traiter (Pickup from shelf) par un Circulation Desk</vt:lpstr>
      <vt:lpstr>Visualisation des requests à traiter (Pickup from shelf) par un Circulation Desk</vt:lpstr>
      <vt:lpstr>Présentation PowerPoint</vt:lpstr>
      <vt:lpstr>Présentation PowerPoint</vt:lpstr>
      <vt:lpstr>Présentation PowerPoint</vt:lpstr>
      <vt:lpstr>Présentation PowerPoint</vt:lpstr>
      <vt:lpstr>Présentation PowerPoint</vt:lpstr>
      <vt:lpstr>Traiter une demande de numérisation (6)</vt:lpstr>
      <vt:lpstr>Booking requests Move permanently Move temporarily Staff digitization request</vt:lpstr>
      <vt:lpstr>Booking requests – Move permanently – Move temporarily – Staff digitization request</vt:lpstr>
      <vt:lpstr>Les Hold Shelfs (armoires de reservation)</vt:lpstr>
      <vt:lpstr>Définition</vt:lpstr>
      <vt:lpstr>Les Hold Shelfs</vt:lpstr>
      <vt:lpstr>Organisation des Hold Shelfs</vt:lpstr>
      <vt:lpstr>Hold Shelf de type Loan : Active Hold Shelf</vt:lpstr>
      <vt:lpstr>Hold Shelf de type Loan : Expired Hold Shelf</vt:lpstr>
      <vt:lpstr>Hold Shelf de type Loan : Expired Hold Shelf</vt:lpstr>
      <vt:lpstr>Hold Shelf de type Loan : Expired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Expired Hold Shelf</vt:lpstr>
      <vt:lpstr>Hold Shelf de type Reading Room : Expired Hold Shelf Filtre Waiting for pickup</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Visualiser les requests et les traitements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Présentation PowerPoint</vt:lpstr>
      <vt:lpstr>Outils supplémentaires en Fulfillment</vt:lpstr>
      <vt:lpstr>Merci de votre attention Vous avez des questions?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ALMA Fulfillment 1</dc:title>
  <dc:creator>Sophie Minon</dc:creator>
  <cp:lastModifiedBy>Prosmans Fabienne</cp:lastModifiedBy>
  <cp:revision>317</cp:revision>
  <dcterms:created xsi:type="dcterms:W3CDTF">2018-04-18T15:28:21Z</dcterms:created>
  <dcterms:modified xsi:type="dcterms:W3CDTF">2023-10-25T13:09:26Z</dcterms:modified>
</cp:coreProperties>
</file>