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7" r:id="rId3"/>
    <p:sldId id="353" r:id="rId4"/>
    <p:sldId id="356" r:id="rId5"/>
    <p:sldId id="357" r:id="rId6"/>
    <p:sldId id="358" r:id="rId7"/>
    <p:sldId id="351" r:id="rId8"/>
    <p:sldId id="364" r:id="rId9"/>
    <p:sldId id="365" r:id="rId10"/>
    <p:sldId id="35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88" r:id="rId21"/>
    <p:sldId id="389" r:id="rId22"/>
    <p:sldId id="390" r:id="rId23"/>
    <p:sldId id="391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92" r:id="rId34"/>
    <p:sldId id="384" r:id="rId35"/>
    <p:sldId id="385" r:id="rId36"/>
    <p:sldId id="386" r:id="rId37"/>
    <p:sldId id="352" r:id="rId38"/>
    <p:sldId id="359" r:id="rId39"/>
    <p:sldId id="310" r:id="rId40"/>
    <p:sldId id="387" r:id="rId41"/>
    <p:sldId id="275" r:id="rId4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27" userDrawn="1">
          <p15:clr>
            <a:srgbClr val="A4A3A4"/>
          </p15:clr>
        </p15:guide>
        <p15:guide id="3" orient="horz" pos="2154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82"/>
    <a:srgbClr val="5FA3B0"/>
    <a:srgbClr val="4B8B8E"/>
    <a:srgbClr val="5FA4B0"/>
    <a:srgbClr val="E6E6E6"/>
    <a:srgbClr val="E8E2DE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068" autoAdjust="0"/>
  </p:normalViewPr>
  <p:slideViewPr>
    <p:cSldViewPr snapToGrid="0" snapToObjects="1">
      <p:cViewPr varScale="1">
        <p:scale>
          <a:sx n="100" d="100"/>
          <a:sy n="100" d="100"/>
        </p:scale>
        <p:origin x="1872" y="84"/>
      </p:cViewPr>
      <p:guideLst>
        <p:guide orient="horz" pos="274"/>
        <p:guide orient="horz" pos="527"/>
        <p:guide orient="horz" pos="2154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7E9A-6642-4F6A-A918-F939E7142F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39C82-0F0F-4435-B6D2-08DDF5A6AA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3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6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champs </a:t>
            </a:r>
            <a:r>
              <a:rPr lang="en-US" i="1" dirty="0" smtClean="0"/>
              <a:t>Requester</a:t>
            </a:r>
            <a:r>
              <a:rPr lang="en-US" i="0" baseline="0" dirty="0" smtClean="0"/>
              <a:t> et </a:t>
            </a:r>
            <a:r>
              <a:rPr lang="en-US" i="1" baseline="0" dirty="0" smtClean="0"/>
              <a:t>Pickup At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sont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obligatoires</a:t>
            </a:r>
            <a:r>
              <a:rPr lang="en-US" i="0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5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champs </a:t>
            </a:r>
            <a:r>
              <a:rPr lang="en-US" i="1" dirty="0" smtClean="0"/>
              <a:t>Requester</a:t>
            </a:r>
            <a:r>
              <a:rPr lang="en-US" i="0" baseline="0" dirty="0" smtClean="0"/>
              <a:t> et </a:t>
            </a:r>
            <a:r>
              <a:rPr lang="en-US" i="1" baseline="0" dirty="0" smtClean="0"/>
              <a:t>Pickup At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sont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obligatoires</a:t>
            </a:r>
            <a:r>
              <a:rPr lang="en-US" i="0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329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champs </a:t>
            </a:r>
            <a:r>
              <a:rPr lang="en-US" i="1" dirty="0" smtClean="0"/>
              <a:t>Requester</a:t>
            </a:r>
            <a:r>
              <a:rPr lang="en-US" i="0" baseline="0" dirty="0" smtClean="0"/>
              <a:t> et </a:t>
            </a:r>
            <a:r>
              <a:rPr lang="en-US" i="1" baseline="0" dirty="0" smtClean="0"/>
              <a:t>Pickup At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sont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obligatoires</a:t>
            </a:r>
            <a:r>
              <a:rPr lang="en-US" i="0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953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51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système ne permet pas à un usager de créer via les collections ULiège une demande de numérisation sur un périodique pour lequel il n’existe aucun exemplaire (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créé. Pour débloquer la situation,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exemplaire factice a été ajouté aux notices </a:t>
            </a:r>
            <a:r>
              <a:rPr lang="fr-BE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holdings </a:t>
            </a:r>
            <a:r>
              <a:rPr lang="fr-BE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ces périodiques.</a:t>
            </a:r>
            <a:endParaRPr lang="en-US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63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411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8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57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65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9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Ce service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ouvert</a:t>
            </a:r>
            <a:r>
              <a:rPr lang="en-US" dirty="0" smtClean="0"/>
              <a:t> aux </a:t>
            </a:r>
            <a:r>
              <a:rPr lang="en-US" dirty="0" err="1" smtClean="0"/>
              <a:t>étudiants</a:t>
            </a:r>
            <a:r>
              <a:rPr lang="en-US" dirty="0" smtClean="0"/>
              <a:t> de master et </a:t>
            </a:r>
            <a:r>
              <a:rPr lang="en-US" dirty="0" err="1" smtClean="0"/>
              <a:t>doctorants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la </a:t>
            </a:r>
            <a:r>
              <a:rPr lang="en-US" dirty="0" err="1" smtClean="0"/>
              <a:t>rentrée</a:t>
            </a:r>
            <a:r>
              <a:rPr lang="en-US" dirty="0" smtClean="0"/>
              <a:t> </a:t>
            </a:r>
            <a:r>
              <a:rPr lang="en-US" dirty="0" err="1" smtClean="0"/>
              <a:t>académique</a:t>
            </a:r>
            <a:r>
              <a:rPr lang="en-US" dirty="0" smtClean="0"/>
              <a:t> 2017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Ce service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ouvert</a:t>
            </a:r>
            <a:r>
              <a:rPr lang="en-US" dirty="0" smtClean="0"/>
              <a:t> aux </a:t>
            </a:r>
            <a:r>
              <a:rPr lang="en-US" dirty="0" err="1" smtClean="0"/>
              <a:t>étudiants</a:t>
            </a:r>
            <a:r>
              <a:rPr lang="en-US" dirty="0" smtClean="0"/>
              <a:t> de </a:t>
            </a:r>
            <a:r>
              <a:rPr lang="en-US" dirty="0" err="1" smtClean="0"/>
              <a:t>bachelier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octobre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29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La </a:t>
            </a:r>
            <a:r>
              <a:rPr lang="fr-BE" i="1" dirty="0" smtClean="0"/>
              <a:t>Full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digitization</a:t>
            </a:r>
            <a:r>
              <a:rPr lang="fr-BE" i="1" baseline="0" dirty="0" smtClean="0"/>
              <a:t> </a:t>
            </a:r>
            <a:r>
              <a:rPr lang="fr-BE" baseline="0" dirty="0" smtClean="0"/>
              <a:t>n’est pas à l’ordre du jour actuellement car elle est encore plus sensible aux droits d’auteur.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3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1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301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Plusieurs</a:t>
            </a:r>
            <a:r>
              <a:rPr lang="fr-FR" baseline="0" dirty="0" smtClean="0"/>
              <a:t> localisations de la bibliothèque </a:t>
            </a:r>
            <a:r>
              <a:rPr lang="fr-FR" baseline="0" dirty="0" err="1" smtClean="0"/>
              <a:t>Graulich</a:t>
            </a:r>
            <a:r>
              <a:rPr lang="fr-FR" baseline="0" dirty="0" smtClean="0"/>
              <a:t> sont </a:t>
            </a:r>
            <a:r>
              <a:rPr lang="en-US" i="0" dirty="0" smtClean="0"/>
              <a:t>”Is </a:t>
            </a:r>
            <a:r>
              <a:rPr lang="en-US" i="0" dirty="0" err="1" smtClean="0"/>
              <a:t>Digitizable</a:t>
            </a:r>
            <a:r>
              <a:rPr lang="en-US" i="0" dirty="0" smtClean="0"/>
              <a:t>”: </a:t>
            </a:r>
            <a:r>
              <a:rPr lang="en-US" i="0" dirty="0" err="1" smtClean="0"/>
              <a:t>aucun</a:t>
            </a:r>
            <a:r>
              <a:rPr lang="en-US" i="0" dirty="0" smtClean="0"/>
              <a:t> prêt, </a:t>
            </a:r>
            <a:r>
              <a:rPr lang="en-US" i="0" dirty="0" err="1" smtClean="0"/>
              <a:t>aucune</a:t>
            </a:r>
            <a:r>
              <a:rPr lang="en-US" i="0" dirty="0" smtClean="0"/>
              <a:t> reservation, </a:t>
            </a:r>
            <a:r>
              <a:rPr lang="en-US" i="0" dirty="0" err="1" smtClean="0"/>
              <a:t>mais</a:t>
            </a:r>
            <a:r>
              <a:rPr lang="en-US" i="0" dirty="0" smtClean="0"/>
              <a:t> </a:t>
            </a:r>
            <a:r>
              <a:rPr lang="en-US" i="0" dirty="0" err="1" smtClean="0"/>
              <a:t>possibilité</a:t>
            </a:r>
            <a:r>
              <a:rPr lang="en-US" i="0" dirty="0" smtClean="0"/>
              <a:t> de demander des entrées</a:t>
            </a:r>
            <a:r>
              <a:rPr lang="en-US" i="0" baseline="0" dirty="0" smtClean="0"/>
              <a:t> de </a:t>
            </a:r>
            <a:r>
              <a:rPr lang="en-US" i="0" baseline="0" dirty="0" err="1" smtClean="0"/>
              <a:t>dictionnaires</a:t>
            </a:r>
            <a:r>
              <a:rPr lang="en-US" i="0" baseline="0" dirty="0" smtClean="0"/>
              <a:t>, des </a:t>
            </a:r>
            <a:r>
              <a:rPr lang="en-US" i="0" baseline="0" dirty="0" err="1" smtClean="0"/>
              <a:t>chapitres</a:t>
            </a:r>
            <a:r>
              <a:rPr lang="en-US" i="0" baseline="0" dirty="0" smtClean="0"/>
              <a:t>… via les </a:t>
            </a:r>
            <a:r>
              <a:rPr lang="en-US" i="0" baseline="0" dirty="0" err="1" smtClean="0"/>
              <a:t>demandes</a:t>
            </a:r>
            <a:r>
              <a:rPr lang="en-US" i="0" baseline="0" dirty="0" smtClean="0"/>
              <a:t> de </a:t>
            </a:r>
            <a:r>
              <a:rPr lang="en-US" i="0" baseline="0" dirty="0" err="1" smtClean="0"/>
              <a:t>numérisation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partielle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03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04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champs </a:t>
            </a:r>
            <a:r>
              <a:rPr lang="en-US" i="1" dirty="0" smtClean="0"/>
              <a:t>Requester</a:t>
            </a:r>
            <a:r>
              <a:rPr lang="en-US" i="0" baseline="0" dirty="0" smtClean="0"/>
              <a:t> et </a:t>
            </a:r>
            <a:r>
              <a:rPr lang="en-US" i="1" baseline="0" dirty="0" smtClean="0"/>
              <a:t>Pickup At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sont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obligatoires</a:t>
            </a:r>
            <a:r>
              <a:rPr lang="en-US" i="0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49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043" y="5496030"/>
            <a:ext cx="7156002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08/12/2019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28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525963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4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2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08/12/2019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28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04925"/>
            <a:ext cx="8229600" cy="4525963"/>
          </a:xfrm>
        </p:spPr>
        <p:txBody>
          <a:bodyPr/>
          <a:lstStyle>
            <a:lvl1pPr marL="0" indent="0">
              <a:buNone/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08/12/2019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60154"/>
            <a:ext cx="4038600" cy="4525963"/>
          </a:xfrm>
        </p:spPr>
        <p:txBody>
          <a:bodyPr/>
          <a:lstStyle>
            <a:lvl1pPr>
              <a:defRPr sz="2800">
                <a:latin typeface="+mj-lt"/>
                <a:ea typeface="Source Sans Pro" panose="020B0503030403020204" pitchFamily="34" charset="0"/>
              </a:defRPr>
            </a:lvl1pPr>
            <a:lvl2pPr>
              <a:defRPr sz="2400">
                <a:latin typeface="+mj-lt"/>
                <a:ea typeface="Source Sans Pro" panose="020B0503030403020204" pitchFamily="34" charset="0"/>
              </a:defRPr>
            </a:lvl2pPr>
            <a:lvl3pPr>
              <a:defRPr sz="20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60154"/>
            <a:ext cx="4038600" cy="4525963"/>
          </a:xfrm>
        </p:spPr>
        <p:txBody>
          <a:bodyPr/>
          <a:lstStyle>
            <a:lvl1pPr>
              <a:defRPr sz="2800">
                <a:latin typeface="+mj-lt"/>
                <a:ea typeface="Source Sans Pro" panose="020B0503030403020204" pitchFamily="34" charset="0"/>
              </a:defRPr>
            </a:lvl1pPr>
            <a:lvl2pPr>
              <a:defRPr sz="2400">
                <a:latin typeface="+mj-lt"/>
                <a:ea typeface="Source Sans Pro" panose="020B0503030403020204" pitchFamily="34" charset="0"/>
              </a:defRPr>
            </a:lvl2pPr>
            <a:lvl3pPr>
              <a:defRPr sz="20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08/12/2019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6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66CD96A-35AB-4EB9-A2B8-9E0D3AC939F5}" type="datetime1">
              <a:rPr lang="fr-FR" smtClean="0"/>
              <a:pPr/>
              <a:t>08/12/2019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73FEF22-AF47-448C-B679-0D0EFB4454E9}" type="datetime1">
              <a:rPr lang="fr-FR" smtClean="0"/>
              <a:pPr/>
              <a:t>08/12/2019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08/12/2019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900" b="0" i="0" baseline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699" y="5857103"/>
            <a:ext cx="2975615" cy="426221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00000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64" r:id="rId5"/>
    <p:sldLayoutId id="2147483652" r:id="rId6"/>
    <p:sldLayoutId id="2147483655" r:id="rId7"/>
    <p:sldLayoutId id="2147483657" r:id="rId8"/>
    <p:sldLayoutId id="2147483660" r:id="rId9"/>
    <p:sldLayoutId id="21474836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am.org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3.jpg"/><Relationship Id="rId4" Type="http://schemas.openxmlformats.org/officeDocument/2006/relationships/hyperlink" Target="https://smallpdf.com/f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ib.uliege.be/alma/attacher-un-exemplaire-cree-a-une-request/" TargetMode="External"/><Relationship Id="rId2" Type="http://schemas.openxmlformats.org/officeDocument/2006/relationships/hyperlink" Target="https://app.lib.uliege.be/alma/resource-management/gestion-des-ressources-imprimees/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app.lib.uliege.be/alma/resource-sharing/resource-sharing-gestion-des-demandes-entrantes-lending-request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ib.uliege.be/alma/passer-dune-demande-de-numerisation-a-une-demande-de-fourniture-physiq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my.segi.uliege.be/cms/c_11242089/fr/mysegi-belnet-filesend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am.be/sites/default/files/code_de_droit_economiqu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5792" y="4943475"/>
            <a:ext cx="7772400" cy="55255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+mn-lt"/>
              </a:rPr>
              <a:t>Numérisation partielle</a:t>
            </a:r>
            <a:endParaRPr lang="fr-FR" i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3787" y="5496030"/>
            <a:ext cx="5918229" cy="848786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 </a:t>
            </a:r>
            <a:endParaRPr lang="fr-F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Workflow </a:t>
            </a:r>
            <a:r>
              <a:rPr lang="en-US" dirty="0" smtClean="0"/>
              <a:t>et </a:t>
            </a:r>
            <a:r>
              <a:rPr lang="en-US" dirty="0" err="1" smtClean="0"/>
              <a:t>rôles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143500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 smtClean="0"/>
              <a:t>Création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numérisation</a:t>
            </a:r>
            <a:endParaRPr lang="en-US" dirty="0" smtClean="0"/>
          </a:p>
          <a:p>
            <a:pPr lvl="1"/>
            <a:r>
              <a:rPr lang="en-US" dirty="0" err="1" smtClean="0"/>
              <a:t>Dans</a:t>
            </a:r>
            <a:r>
              <a:rPr lang="en-US" dirty="0" smtClean="0"/>
              <a:t> Alma par un </a:t>
            </a:r>
            <a:r>
              <a:rPr lang="en-US" dirty="0" err="1" smtClean="0"/>
              <a:t>documentaliste</a:t>
            </a:r>
            <a:endParaRPr lang="en-US" dirty="0" smtClean="0"/>
          </a:p>
          <a:p>
            <a:pPr lvl="1"/>
            <a:r>
              <a:rPr lang="en-US" dirty="0" err="1" smtClean="0"/>
              <a:t>Dans</a:t>
            </a:r>
            <a:r>
              <a:rPr lang="en-US" dirty="0" smtClean="0"/>
              <a:t> les collections </a:t>
            </a:r>
            <a:r>
              <a:rPr lang="en-US" dirty="0" err="1" smtClean="0"/>
              <a:t>ULiège</a:t>
            </a:r>
            <a:r>
              <a:rPr lang="en-US" dirty="0" smtClean="0"/>
              <a:t> par </a:t>
            </a:r>
            <a:r>
              <a:rPr lang="en-US" dirty="0" err="1" smtClean="0"/>
              <a:t>l’usager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 smtClean="0"/>
              <a:t>Imprimer</a:t>
            </a:r>
            <a:r>
              <a:rPr lang="en-US" dirty="0" smtClean="0"/>
              <a:t> le bordereau (</a:t>
            </a:r>
            <a:r>
              <a:rPr lang="en-US" i="1" dirty="0" smtClean="0"/>
              <a:t>Print Slip</a:t>
            </a:r>
            <a:r>
              <a:rPr lang="en-US" dirty="0" smtClean="0"/>
              <a:t>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 smtClean="0"/>
              <a:t>Prendre</a:t>
            </a:r>
            <a:r>
              <a:rPr lang="en-US" dirty="0" smtClean="0"/>
              <a:t> le document </a:t>
            </a:r>
            <a:r>
              <a:rPr lang="en-US" dirty="0" err="1" smtClean="0"/>
              <a:t>en</a:t>
            </a:r>
            <a:r>
              <a:rPr lang="en-US" dirty="0" smtClean="0"/>
              <a:t> rayon (</a:t>
            </a:r>
            <a:r>
              <a:rPr lang="en-US" i="1" dirty="0" smtClean="0"/>
              <a:t>Pick from shelf</a:t>
            </a:r>
            <a:r>
              <a:rPr lang="en-US" dirty="0" smtClean="0"/>
              <a:t>)</a:t>
            </a:r>
            <a:endParaRPr lang="en-US" i="1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Scanner </a:t>
            </a:r>
            <a:r>
              <a:rPr lang="en-US" dirty="0"/>
              <a:t>le code-à-barres du document (</a:t>
            </a:r>
            <a:r>
              <a:rPr lang="en-US" i="1" dirty="0"/>
              <a:t>Scan In Items</a:t>
            </a:r>
            <a:r>
              <a:rPr lang="en-US" dirty="0" smtClean="0"/>
              <a:t>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 smtClean="0"/>
              <a:t>Envoyer</a:t>
            </a:r>
            <a:r>
              <a:rPr lang="en-US" dirty="0" smtClean="0"/>
              <a:t> </a:t>
            </a:r>
            <a:r>
              <a:rPr lang="en-US" dirty="0" err="1" smtClean="0"/>
              <a:t>l’exemplaire</a:t>
            </a:r>
            <a:r>
              <a:rPr lang="en-US" dirty="0" smtClean="0"/>
              <a:t> au bureau de </a:t>
            </a:r>
            <a:r>
              <a:rPr lang="en-US" dirty="0" err="1" smtClean="0"/>
              <a:t>numérisation</a:t>
            </a:r>
            <a:endParaRPr lang="en-US" dirty="0" smtClean="0"/>
          </a:p>
          <a:p>
            <a:pPr marL="400050" lvl="1" indent="0">
              <a:buSzPct val="100000"/>
              <a:buNone/>
            </a:pPr>
            <a:r>
              <a:rPr lang="en-US" sz="2000" dirty="0" smtClean="0"/>
              <a:t> de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bibliothèque</a:t>
            </a:r>
            <a:endParaRPr lang="en-US" sz="2000" dirty="0" smtClean="0"/>
          </a:p>
          <a:p>
            <a:pPr marL="0" indent="0">
              <a:buSzPct val="100000"/>
              <a:buNone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n-US" dirty="0" err="1" smtClean="0"/>
              <a:t>Numériser</a:t>
            </a:r>
            <a:r>
              <a:rPr lang="en-US" dirty="0" smtClean="0"/>
              <a:t> le document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n-US" dirty="0" err="1" smtClean="0"/>
              <a:t>Livrer</a:t>
            </a:r>
            <a:r>
              <a:rPr lang="en-US" dirty="0" smtClean="0"/>
              <a:t> le </a:t>
            </a:r>
            <a:r>
              <a:rPr lang="en-US" dirty="0" err="1" smtClean="0"/>
              <a:t>fichier</a:t>
            </a:r>
            <a:r>
              <a:rPr lang="en-US" dirty="0" smtClean="0"/>
              <a:t> </a:t>
            </a:r>
            <a:r>
              <a:rPr lang="en-US" dirty="0" err="1" smtClean="0"/>
              <a:t>numérisé</a:t>
            </a:r>
            <a:endParaRPr lang="en-US" dirty="0" smtClean="0"/>
          </a:p>
          <a:p>
            <a:pPr marL="457200" indent="-457200">
              <a:buSzPct val="100000"/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n-US" dirty="0" smtClean="0"/>
              <a:t>Scanner le document pour le </a:t>
            </a:r>
            <a:r>
              <a:rPr lang="en-US" dirty="0" err="1" smtClean="0"/>
              <a:t>rendre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catalogue</a:t>
            </a:r>
            <a:endParaRPr lang="en-US" dirty="0"/>
          </a:p>
          <a:p>
            <a:pPr marL="457200" indent="-457200">
              <a:buSzPct val="100000"/>
              <a:buFont typeface="+mj-lt"/>
              <a:buAutoNum type="arabicPeriod" startAt="6"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rabicPeriod" startAt="6"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5468274" y="1409700"/>
            <a:ext cx="155448" cy="548507"/>
          </a:xfrm>
          <a:prstGeom prst="rightBrace">
            <a:avLst/>
          </a:prstGeom>
          <a:ln>
            <a:solidFill>
              <a:srgbClr val="5FA4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colade fermante 5"/>
          <p:cNvSpPr/>
          <p:nvPr/>
        </p:nvSpPr>
        <p:spPr>
          <a:xfrm>
            <a:off x="6576222" y="2772526"/>
            <a:ext cx="237201" cy="1608974"/>
          </a:xfrm>
          <a:prstGeom prst="rightBrace">
            <a:avLst/>
          </a:prstGeom>
          <a:ln>
            <a:solidFill>
              <a:srgbClr val="5FA3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colade fermante 6"/>
          <p:cNvSpPr/>
          <p:nvPr/>
        </p:nvSpPr>
        <p:spPr>
          <a:xfrm>
            <a:off x="4000500" y="4905374"/>
            <a:ext cx="155448" cy="714375"/>
          </a:xfrm>
          <a:prstGeom prst="rightBrace">
            <a:avLst/>
          </a:prstGeom>
          <a:ln>
            <a:solidFill>
              <a:srgbClr val="5FA4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826658" y="1483898"/>
            <a:ext cx="2860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5FA3B0"/>
                </a:solidFill>
              </a:rPr>
              <a:t>Circulation Desk Operator</a:t>
            </a:r>
            <a:endParaRPr lang="en-US" sz="2000" i="1" dirty="0">
              <a:solidFill>
                <a:srgbClr val="5FA3B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90547" y="3367851"/>
            <a:ext cx="21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5FA3B0"/>
                </a:solidFill>
              </a:rPr>
              <a:t>Requests Operator</a:t>
            </a:r>
            <a:endParaRPr lang="en-US" sz="2000" i="1" dirty="0">
              <a:solidFill>
                <a:srgbClr val="5FA3B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02536" y="5062506"/>
            <a:ext cx="2395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5FA3B0"/>
                </a:solidFill>
              </a:rPr>
              <a:t>Work Order Operator</a:t>
            </a:r>
            <a:endParaRPr lang="en-US" sz="2000" i="1" dirty="0">
              <a:solidFill>
                <a:srgbClr val="5FA3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2725223"/>
            <a:ext cx="6086475" cy="3868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Création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Chapitre</a:t>
            </a:r>
            <a:r>
              <a:rPr lang="en-US" b="1" dirty="0"/>
              <a:t> </a:t>
            </a:r>
            <a:r>
              <a:rPr lang="en-US" b="1" dirty="0" err="1"/>
              <a:t>d’une</a:t>
            </a:r>
            <a:r>
              <a:rPr lang="en-US" b="1" dirty="0"/>
              <a:t> </a:t>
            </a:r>
            <a:r>
              <a:rPr lang="en-US" b="1" dirty="0" err="1" smtClean="0"/>
              <a:t>monographie</a:t>
            </a:r>
            <a:endParaRPr lang="en-US" b="1" dirty="0" smtClean="0"/>
          </a:p>
          <a:p>
            <a:r>
              <a:rPr lang="en-US" dirty="0" err="1" smtClean="0"/>
              <a:t>Effectuer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i="1" dirty="0" smtClean="0"/>
              <a:t>Repository Search </a:t>
            </a:r>
          </a:p>
          <a:p>
            <a:pPr marL="457200" lvl="1" indent="0">
              <a:buNone/>
            </a:pPr>
            <a:r>
              <a:rPr lang="en-US" dirty="0" smtClean="0"/>
              <a:t>(À </a:t>
            </a:r>
            <a:r>
              <a:rPr lang="en-US" dirty="0" err="1" smtClean="0"/>
              <a:t>effectuer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i="1" dirty="0" smtClean="0"/>
              <a:t>Physical Items </a:t>
            </a:r>
            <a:r>
              <a:rPr lang="en-US" dirty="0" err="1" smtClean="0"/>
              <a:t>s’il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exemplaires</a:t>
            </a:r>
            <a:r>
              <a:rPr lang="en-US" dirty="0" smtClean="0"/>
              <a:t> et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souhaitez</a:t>
            </a:r>
            <a:r>
              <a:rPr lang="en-US" dirty="0" smtClean="0"/>
              <a:t> porter </a:t>
            </a:r>
            <a:r>
              <a:rPr lang="en-US" dirty="0" err="1" smtClean="0"/>
              <a:t>l’action</a:t>
            </a:r>
            <a:r>
              <a:rPr lang="en-US" dirty="0" smtClean="0"/>
              <a:t> sur un item </a:t>
            </a:r>
            <a:r>
              <a:rPr lang="en-US" dirty="0" err="1" smtClean="0"/>
              <a:t>particulier</a:t>
            </a:r>
            <a:r>
              <a:rPr lang="en-US" dirty="0" smtClean="0"/>
              <a:t>)</a:t>
            </a:r>
            <a:endParaRPr lang="en-US" u="sng" dirty="0" smtClean="0"/>
          </a:p>
          <a:p>
            <a:pPr marL="0" indent="0">
              <a:buNone/>
            </a:pPr>
            <a:endParaRPr lang="en-US" i="1" u="sng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571625" y="3211684"/>
            <a:ext cx="857250" cy="2857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6924675" y="4621384"/>
            <a:ext cx="4191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276">
            <a:off x="6747716" y="4728175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demande</a:t>
            </a:r>
            <a:r>
              <a:rPr lang="en-US" i="1" dirty="0" smtClean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i="1" dirty="0"/>
              <a:t>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525963"/>
          </a:xfrm>
        </p:spPr>
        <p:txBody>
          <a:bodyPr/>
          <a:lstStyle/>
          <a:p>
            <a:r>
              <a:rPr lang="en-US" dirty="0" err="1" smtClean="0"/>
              <a:t>Sélectionner</a:t>
            </a:r>
            <a:r>
              <a:rPr lang="en-US" dirty="0" smtClean="0"/>
              <a:t> </a:t>
            </a:r>
            <a:r>
              <a:rPr lang="en-US" i="1" dirty="0" smtClean="0"/>
              <a:t>Patron digitization </a:t>
            </a:r>
            <a:r>
              <a:rPr lang="en-US" i="1" dirty="0"/>
              <a:t>r</a:t>
            </a:r>
            <a:r>
              <a:rPr lang="en-US" i="1" dirty="0" smtClean="0"/>
              <a:t>equest </a:t>
            </a:r>
            <a:r>
              <a:rPr lang="en-US" dirty="0" smtClean="0"/>
              <a:t>et</a:t>
            </a:r>
            <a:r>
              <a:rPr lang="en-US" i="1" dirty="0" smtClean="0"/>
              <a:t> </a:t>
            </a:r>
            <a:r>
              <a:rPr lang="en-US" dirty="0" err="1" smtClean="0"/>
              <a:t>compléter</a:t>
            </a:r>
            <a:r>
              <a:rPr lang="en-US" dirty="0" smtClean="0"/>
              <a:t> le </a:t>
            </a:r>
            <a:r>
              <a:rPr lang="en-US" dirty="0" err="1" smtClean="0"/>
              <a:t>formulaire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2" y="2052638"/>
            <a:ext cx="3455188" cy="2033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à coins arrondis 12"/>
          <p:cNvSpPr/>
          <p:nvPr/>
        </p:nvSpPr>
        <p:spPr>
          <a:xfrm>
            <a:off x="3257550" y="2361010"/>
            <a:ext cx="266700" cy="159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8625">
            <a:off x="3448373" y="2236228"/>
            <a:ext cx="480816" cy="7505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20845" y="2512718"/>
            <a:ext cx="23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200150" y="3248025"/>
            <a:ext cx="1266825" cy="20572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31" y="3291827"/>
            <a:ext cx="480816" cy="7505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13139" y="3560545"/>
            <a:ext cx="23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94" y="3032065"/>
            <a:ext cx="5749475" cy="3327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Flèche à angle droit 14"/>
          <p:cNvSpPr/>
          <p:nvPr/>
        </p:nvSpPr>
        <p:spPr>
          <a:xfrm rot="5400000">
            <a:off x="1724403" y="3961208"/>
            <a:ext cx="727467" cy="1160868"/>
          </a:xfrm>
          <a:prstGeom prst="bentUpArrow">
            <a:avLst/>
          </a:prstGeom>
          <a:solidFill>
            <a:srgbClr val="5FA4B0"/>
          </a:solidFill>
          <a:ln>
            <a:solidFill>
              <a:srgbClr val="0071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3181350" y="4168916"/>
            <a:ext cx="2209799" cy="2108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3333750" y="4408292"/>
            <a:ext cx="2000250" cy="3637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3067050" y="4972050"/>
            <a:ext cx="2324099" cy="2476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5772150" y="4181475"/>
            <a:ext cx="19633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Introduire</a:t>
            </a:r>
            <a:r>
              <a:rPr lang="en-US" sz="1400" dirty="0" smtClean="0"/>
              <a:t> le </a:t>
            </a:r>
            <a:r>
              <a:rPr lang="en-US" sz="1400" dirty="0" err="1" smtClean="0"/>
              <a:t>chapitre</a:t>
            </a:r>
            <a:r>
              <a:rPr lang="en-US" sz="1400" dirty="0" smtClean="0"/>
              <a:t> et </a:t>
            </a:r>
          </a:p>
          <a:p>
            <a:r>
              <a:rPr lang="en-US" sz="1400" dirty="0" smtClean="0"/>
              <a:t>les pages à </a:t>
            </a:r>
            <a:r>
              <a:rPr lang="en-US" sz="1400" dirty="0" err="1" smtClean="0"/>
              <a:t>numériser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dans</a:t>
            </a:r>
            <a:r>
              <a:rPr lang="en-US" sz="1400" dirty="0" smtClean="0"/>
              <a:t> le champ </a:t>
            </a:r>
            <a:r>
              <a:rPr lang="en-US" sz="1400" i="1" dirty="0" smtClean="0"/>
              <a:t>Note</a:t>
            </a:r>
            <a:endParaRPr lang="en-US" sz="1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781675" y="4219575"/>
            <a:ext cx="1843194" cy="685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24"/>
          <p:cNvCxnSpPr>
            <a:stCxn id="12" idx="3"/>
            <a:endCxn id="23" idx="1"/>
          </p:cNvCxnSpPr>
          <p:nvPr/>
        </p:nvCxnSpPr>
        <p:spPr>
          <a:xfrm flipV="1">
            <a:off x="5334000" y="4562475"/>
            <a:ext cx="447675" cy="276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8039100" y="3029834"/>
            <a:ext cx="435805" cy="2429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360">
            <a:off x="7823229" y="3141195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demande</a:t>
            </a:r>
            <a:r>
              <a:rPr lang="en-US" i="1" dirty="0" smtClean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i="1" dirty="0"/>
              <a:t>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S’assurer</a:t>
            </a:r>
            <a:r>
              <a:rPr lang="en-US" dirty="0" smtClean="0"/>
              <a:t> que la request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réussie</a:t>
            </a:r>
            <a:r>
              <a:rPr lang="en-US" dirty="0" smtClean="0"/>
              <a:t>. Un </a:t>
            </a:r>
            <a:r>
              <a:rPr lang="en-US" dirty="0" err="1" smtClean="0"/>
              <a:t>identifiant</a:t>
            </a:r>
            <a:r>
              <a:rPr lang="en-US" dirty="0" smtClean="0"/>
              <a:t>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ajouté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6" y="1926369"/>
            <a:ext cx="8251547" cy="3537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6229350" y="2133599"/>
            <a:ext cx="2419349" cy="7143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75" y="3286125"/>
            <a:ext cx="5748449" cy="3337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Alma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Article </a:t>
            </a:r>
            <a:r>
              <a:rPr lang="en-US" b="1" dirty="0" err="1"/>
              <a:t>dans</a:t>
            </a:r>
            <a:r>
              <a:rPr lang="en-US" b="1" dirty="0"/>
              <a:t> un fascicule de </a:t>
            </a:r>
            <a:r>
              <a:rPr lang="en-US" b="1" dirty="0" err="1"/>
              <a:t>périodique</a:t>
            </a:r>
            <a:r>
              <a:rPr lang="en-US" b="1" dirty="0"/>
              <a:t> </a:t>
            </a:r>
            <a:r>
              <a:rPr lang="en-US" b="1" dirty="0" err="1" smtClean="0"/>
              <a:t>exemplarisé</a:t>
            </a:r>
            <a:endParaRPr lang="en-US" b="1" dirty="0" smtClean="0"/>
          </a:p>
          <a:p>
            <a:pPr marL="0" indent="0">
              <a:buNone/>
            </a:pPr>
            <a:r>
              <a:rPr lang="en-US" u="sng" dirty="0" err="1" smtClean="0"/>
              <a:t>Deux</a:t>
            </a:r>
            <a:r>
              <a:rPr lang="en-US" u="sng" dirty="0" smtClean="0"/>
              <a:t> </a:t>
            </a:r>
            <a:r>
              <a:rPr lang="en-US" u="sng" dirty="0" err="1" smtClean="0"/>
              <a:t>possibilités</a:t>
            </a:r>
            <a:r>
              <a:rPr lang="en-US" dirty="0" smtClean="0"/>
              <a:t> :</a:t>
            </a:r>
          </a:p>
          <a:p>
            <a:r>
              <a:rPr lang="en-US" sz="1800" dirty="0" err="1"/>
              <a:t>Effectuer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recherche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 </a:t>
            </a:r>
            <a:r>
              <a:rPr lang="en-US" sz="1800" i="1" dirty="0"/>
              <a:t>Repository Search </a:t>
            </a:r>
            <a:r>
              <a:rPr lang="en-US" sz="1800" dirty="0" err="1"/>
              <a:t>en</a:t>
            </a:r>
            <a:r>
              <a:rPr lang="en-US" sz="1800" i="1" dirty="0"/>
              <a:t> </a:t>
            </a:r>
            <a:r>
              <a:rPr lang="en-US" sz="1800" i="1" u="sng" dirty="0"/>
              <a:t>Physical </a:t>
            </a:r>
            <a:r>
              <a:rPr lang="en-US" sz="1800" i="1" u="sng" dirty="0" smtClean="0"/>
              <a:t>Items</a:t>
            </a:r>
            <a:r>
              <a:rPr lang="en-US" sz="1800" dirty="0" smtClean="0"/>
              <a:t> (sur le code-à-bares) et </a:t>
            </a:r>
            <a:r>
              <a:rPr lang="en-US" sz="1800" dirty="0" err="1" smtClean="0"/>
              <a:t>procéder</a:t>
            </a:r>
            <a:r>
              <a:rPr lang="en-US" sz="1800" dirty="0" smtClean="0"/>
              <a:t> </a:t>
            </a:r>
            <a:r>
              <a:rPr lang="en-US" sz="1800" dirty="0" err="1" smtClean="0"/>
              <a:t>comme</a:t>
            </a:r>
            <a:r>
              <a:rPr lang="en-US" sz="1800" dirty="0" smtClean="0"/>
              <a:t> pour un </a:t>
            </a:r>
            <a:r>
              <a:rPr lang="en-US" sz="1800" dirty="0" err="1" smtClean="0"/>
              <a:t>chapitre</a:t>
            </a:r>
            <a:r>
              <a:rPr lang="en-US" sz="1800" dirty="0" smtClean="0"/>
              <a:t> </a:t>
            </a:r>
            <a:r>
              <a:rPr lang="en-US" sz="1800" dirty="0" err="1" smtClean="0"/>
              <a:t>d’une</a:t>
            </a:r>
            <a:r>
              <a:rPr lang="en-US" sz="1800" dirty="0" smtClean="0"/>
              <a:t> </a:t>
            </a:r>
            <a:r>
              <a:rPr lang="en-US" sz="1800" dirty="0" err="1" smtClean="0"/>
              <a:t>monographie</a:t>
            </a:r>
            <a:endParaRPr lang="en-US" sz="1800" dirty="0" smtClean="0"/>
          </a:p>
          <a:p>
            <a:r>
              <a:rPr lang="en-US" sz="1800" dirty="0" err="1"/>
              <a:t>Effectuer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recherche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 </a:t>
            </a:r>
            <a:r>
              <a:rPr lang="en-US" sz="1800" i="1" dirty="0"/>
              <a:t>Repository </a:t>
            </a:r>
            <a:r>
              <a:rPr lang="en-US" sz="1800" i="1" dirty="0" smtClean="0"/>
              <a:t>Search </a:t>
            </a:r>
            <a:r>
              <a:rPr lang="en-US" sz="1800" dirty="0" smtClean="0"/>
              <a:t>(sur le </a:t>
            </a:r>
            <a:r>
              <a:rPr lang="en-US" sz="1800" dirty="0" err="1" smtClean="0"/>
              <a:t>titre</a:t>
            </a:r>
            <a:r>
              <a:rPr lang="en-US" sz="1800" dirty="0" smtClean="0"/>
              <a:t> de </a:t>
            </a:r>
            <a:r>
              <a:rPr lang="en-US" sz="1800" dirty="0" err="1" smtClean="0"/>
              <a:t>périodique</a:t>
            </a:r>
            <a:r>
              <a:rPr lang="en-US" sz="1800" dirty="0" smtClean="0"/>
              <a:t>)</a:t>
            </a:r>
            <a:r>
              <a:rPr lang="en-US" sz="1800" i="1" dirty="0" smtClean="0"/>
              <a:t> </a:t>
            </a:r>
            <a:r>
              <a:rPr lang="en-US" sz="1800" dirty="0" err="1"/>
              <a:t>en</a:t>
            </a:r>
            <a:r>
              <a:rPr lang="en-US" sz="1800" i="1" dirty="0"/>
              <a:t> </a:t>
            </a:r>
            <a:r>
              <a:rPr lang="en-US" sz="1800" i="1" u="sng" dirty="0"/>
              <a:t>Physical </a:t>
            </a:r>
            <a:r>
              <a:rPr lang="en-US" sz="1800" i="1" u="sng" dirty="0" smtClean="0"/>
              <a:t>Titles</a:t>
            </a:r>
            <a:endParaRPr lang="en-US" sz="1800" i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693865" y="3305176"/>
            <a:ext cx="782635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6381750" y="4781550"/>
            <a:ext cx="457200" cy="2095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566">
            <a:off x="6079181" y="4820434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3" y="2138991"/>
            <a:ext cx="7085134" cy="4092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demande</a:t>
            </a:r>
            <a:r>
              <a:rPr lang="en-US" i="1" dirty="0" smtClean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i="1" dirty="0"/>
              <a:t>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Sélectionner</a:t>
            </a:r>
            <a:r>
              <a:rPr lang="en-US" dirty="0" smtClean="0"/>
              <a:t> </a:t>
            </a:r>
            <a:r>
              <a:rPr lang="en-US" i="1" dirty="0" smtClean="0"/>
              <a:t>Patron digitization </a:t>
            </a:r>
            <a:r>
              <a:rPr lang="en-US" i="1" dirty="0"/>
              <a:t>r</a:t>
            </a:r>
            <a:r>
              <a:rPr lang="en-US" i="1" dirty="0" smtClean="0"/>
              <a:t>equest </a:t>
            </a:r>
            <a:r>
              <a:rPr lang="en-US" dirty="0" smtClean="0"/>
              <a:t>et</a:t>
            </a:r>
            <a:r>
              <a:rPr lang="en-US" i="1" dirty="0" smtClean="0"/>
              <a:t> </a:t>
            </a:r>
            <a:r>
              <a:rPr lang="en-US" dirty="0" err="1" smtClean="0"/>
              <a:t>compléter</a:t>
            </a:r>
            <a:r>
              <a:rPr lang="en-US" dirty="0" smtClean="0"/>
              <a:t> le </a:t>
            </a:r>
            <a:r>
              <a:rPr lang="en-US" dirty="0" err="1" smtClean="0"/>
              <a:t>formulaire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r>
              <a:rPr lang="en-US" dirty="0" smtClean="0"/>
              <a:t> après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coché</a:t>
            </a:r>
            <a:r>
              <a:rPr lang="en-US" dirty="0" smtClean="0"/>
              <a:t> le bouton </a:t>
            </a:r>
            <a:r>
              <a:rPr lang="en-US" i="1" dirty="0" smtClean="0"/>
              <a:t>Cataloged items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038349" y="3571875"/>
            <a:ext cx="904875" cy="1905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1438275" y="4514850"/>
            <a:ext cx="2847975" cy="2571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1647825" y="4772025"/>
            <a:ext cx="2638425" cy="533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4914900" y="5029200"/>
            <a:ext cx="2964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Introduire</a:t>
            </a:r>
            <a:r>
              <a:rPr lang="en-US" sz="1600" dirty="0" smtClean="0"/>
              <a:t>  les pages à </a:t>
            </a:r>
            <a:r>
              <a:rPr lang="en-US" sz="1600" dirty="0" err="1" smtClean="0"/>
              <a:t>numériser</a:t>
            </a:r>
            <a:r>
              <a:rPr lang="en-US" sz="1600" dirty="0" smtClean="0"/>
              <a:t> 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4914899" y="5067299"/>
            <a:ext cx="2828925" cy="3004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4914900" y="4496355"/>
            <a:ext cx="2185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Sélectionner</a:t>
            </a:r>
            <a:r>
              <a:rPr lang="en-US" sz="1600" dirty="0" smtClean="0"/>
              <a:t> le fascicule</a:t>
            </a:r>
            <a:endParaRPr lang="en-US" sz="16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4914900" y="4511676"/>
            <a:ext cx="2371725" cy="3232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droit 30"/>
          <p:cNvCxnSpPr>
            <a:stCxn id="18" idx="3"/>
            <a:endCxn id="24" idx="1"/>
          </p:cNvCxnSpPr>
          <p:nvPr/>
        </p:nvCxnSpPr>
        <p:spPr>
          <a:xfrm>
            <a:off x="4286250" y="4643438"/>
            <a:ext cx="628650" cy="298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9" idx="3"/>
            <a:endCxn id="29" idx="1"/>
          </p:cNvCxnSpPr>
          <p:nvPr/>
        </p:nvCxnSpPr>
        <p:spPr>
          <a:xfrm>
            <a:off x="4286250" y="5038725"/>
            <a:ext cx="628649" cy="1788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7562851" y="2148517"/>
            <a:ext cx="534000" cy="28035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360">
            <a:off x="7346901" y="2286047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0" y="2720543"/>
            <a:ext cx="6476760" cy="3760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Alma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Article </a:t>
            </a:r>
            <a:r>
              <a:rPr lang="en-US" b="1" dirty="0" err="1"/>
              <a:t>dans</a:t>
            </a:r>
            <a:r>
              <a:rPr lang="en-US" b="1" dirty="0"/>
              <a:t> un fascicule de </a:t>
            </a:r>
            <a:r>
              <a:rPr lang="en-US" b="1" dirty="0" err="1"/>
              <a:t>périodique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non</a:t>
            </a:r>
            <a:r>
              <a:rPr lang="en-US" b="1" dirty="0"/>
              <a:t> </a:t>
            </a:r>
            <a:r>
              <a:rPr lang="en-US" b="1" dirty="0" err="1" smtClean="0"/>
              <a:t>exemplarisé</a:t>
            </a:r>
            <a:endParaRPr lang="en-US" b="1" dirty="0" smtClean="0"/>
          </a:p>
          <a:p>
            <a:pPr marL="0" indent="0">
              <a:buNone/>
            </a:pPr>
            <a:r>
              <a:rPr lang="en-US" sz="1800" b="1" dirty="0" err="1" smtClean="0"/>
              <a:t>Cas</a:t>
            </a:r>
            <a:r>
              <a:rPr lang="en-US" sz="1800" b="1" dirty="0" smtClean="0"/>
              <a:t> </a:t>
            </a:r>
            <a:r>
              <a:rPr lang="en-US" sz="1800" b="1" dirty="0" err="1"/>
              <a:t>où</a:t>
            </a:r>
            <a:r>
              <a:rPr lang="en-US" sz="1800" b="1" dirty="0"/>
              <a:t> un </a:t>
            </a:r>
            <a:r>
              <a:rPr lang="en-US" sz="1800" b="1" dirty="0" err="1"/>
              <a:t>autre</a:t>
            </a:r>
            <a:r>
              <a:rPr lang="en-US" sz="1800" b="1" dirty="0"/>
              <a:t> fascicule </a:t>
            </a:r>
            <a:r>
              <a:rPr lang="en-US" sz="1800" b="1" dirty="0" err="1"/>
              <a:t>est</a:t>
            </a:r>
            <a:r>
              <a:rPr lang="en-US" sz="1800" b="1" dirty="0"/>
              <a:t> </a:t>
            </a:r>
            <a:r>
              <a:rPr lang="en-US" sz="1800" b="1" dirty="0" err="1" smtClean="0"/>
              <a:t>exemplarisé</a:t>
            </a:r>
            <a:endParaRPr lang="en-US" sz="1800" b="1" dirty="0" smtClean="0"/>
          </a:p>
          <a:p>
            <a:r>
              <a:rPr lang="en-US" sz="1800" dirty="0" err="1" smtClean="0"/>
              <a:t>Effectuer</a:t>
            </a:r>
            <a:r>
              <a:rPr lang="en-US" sz="1800" dirty="0" smtClean="0"/>
              <a:t>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recherche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 </a:t>
            </a:r>
            <a:r>
              <a:rPr lang="en-US" sz="1800" i="1" dirty="0"/>
              <a:t>Repository </a:t>
            </a:r>
            <a:r>
              <a:rPr lang="en-US" sz="1800" i="1" dirty="0" smtClean="0"/>
              <a:t>Search </a:t>
            </a:r>
            <a:r>
              <a:rPr lang="en-US" sz="1800" dirty="0" smtClean="0"/>
              <a:t>(sur le </a:t>
            </a:r>
            <a:r>
              <a:rPr lang="en-US" sz="1800" dirty="0" err="1" smtClean="0"/>
              <a:t>titre</a:t>
            </a:r>
            <a:r>
              <a:rPr lang="en-US" sz="1800" dirty="0" smtClean="0"/>
              <a:t> de </a:t>
            </a:r>
            <a:r>
              <a:rPr lang="en-US" sz="1800" dirty="0" err="1" smtClean="0"/>
              <a:t>périodique</a:t>
            </a:r>
            <a:r>
              <a:rPr lang="en-US" sz="1800" dirty="0" smtClean="0"/>
              <a:t>)</a:t>
            </a:r>
            <a:r>
              <a:rPr lang="en-US" sz="1800" i="1" dirty="0" smtClean="0"/>
              <a:t> </a:t>
            </a:r>
            <a:r>
              <a:rPr lang="en-US" sz="1800" dirty="0" err="1"/>
              <a:t>en</a:t>
            </a:r>
            <a:r>
              <a:rPr lang="en-US" sz="1800" i="1" dirty="0"/>
              <a:t> </a:t>
            </a:r>
            <a:r>
              <a:rPr lang="en-US" sz="1800" i="1" u="sng" dirty="0"/>
              <a:t>Physical </a:t>
            </a:r>
            <a:r>
              <a:rPr lang="en-US" sz="1800" i="1" u="sng" dirty="0" smtClean="0"/>
              <a:t>Titles</a:t>
            </a:r>
            <a:endParaRPr lang="en-US" sz="1800" i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350965" y="2743200"/>
            <a:ext cx="877885" cy="295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6600825" y="4410075"/>
            <a:ext cx="457200" cy="2095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566">
            <a:off x="6298256" y="4448959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" y="2189253"/>
            <a:ext cx="7789143" cy="4019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demande</a:t>
            </a:r>
            <a:r>
              <a:rPr lang="en-US" i="1" dirty="0" smtClean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i="1" dirty="0"/>
              <a:t>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Sélectionner</a:t>
            </a:r>
            <a:r>
              <a:rPr lang="en-US" dirty="0" smtClean="0"/>
              <a:t> </a:t>
            </a:r>
            <a:r>
              <a:rPr lang="en-US" i="1" dirty="0" smtClean="0"/>
              <a:t>Patron digitization </a:t>
            </a:r>
            <a:r>
              <a:rPr lang="en-US" i="1" dirty="0"/>
              <a:t>r</a:t>
            </a:r>
            <a:r>
              <a:rPr lang="en-US" i="1" dirty="0" smtClean="0"/>
              <a:t>equest </a:t>
            </a:r>
            <a:r>
              <a:rPr lang="en-US" dirty="0" smtClean="0"/>
              <a:t>et</a:t>
            </a:r>
            <a:r>
              <a:rPr lang="en-US" i="1" dirty="0" smtClean="0"/>
              <a:t> </a:t>
            </a:r>
            <a:r>
              <a:rPr lang="en-US" dirty="0" err="1" smtClean="0"/>
              <a:t>compléter</a:t>
            </a:r>
            <a:r>
              <a:rPr lang="en-US" dirty="0" smtClean="0"/>
              <a:t> le </a:t>
            </a:r>
            <a:r>
              <a:rPr lang="en-US" dirty="0" err="1" smtClean="0"/>
              <a:t>formulaire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r>
              <a:rPr lang="en-US" dirty="0" smtClean="0"/>
              <a:t> après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coché</a:t>
            </a:r>
            <a:r>
              <a:rPr lang="en-US" dirty="0" smtClean="0"/>
              <a:t> le bouton </a:t>
            </a:r>
            <a:r>
              <a:rPr lang="en-US" i="1" dirty="0" smtClean="0"/>
              <a:t>Another issue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762250" y="3771899"/>
            <a:ext cx="857250" cy="2174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1323975" y="4324350"/>
            <a:ext cx="2867025" cy="2095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809625" y="4533900"/>
            <a:ext cx="3381375" cy="26749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485900" y="4801394"/>
            <a:ext cx="2714625" cy="5421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7905750" y="2238375"/>
            <a:ext cx="549496" cy="2667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4914900" y="3943905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Sélectionner</a:t>
            </a:r>
            <a:r>
              <a:rPr lang="en-US" sz="1600" dirty="0" smtClean="0"/>
              <a:t> le holding</a:t>
            </a:r>
            <a:endParaRPr lang="en-US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914900" y="4353480"/>
            <a:ext cx="232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Introduire</a:t>
            </a:r>
            <a:r>
              <a:rPr lang="en-US" sz="1600" dirty="0" smtClean="0"/>
              <a:t> </a:t>
            </a:r>
            <a:r>
              <a:rPr lang="en-US" sz="1600" dirty="0" err="1" smtClean="0"/>
              <a:t>manuellement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la description du fascicule</a:t>
            </a:r>
            <a:endParaRPr lang="en-US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914900" y="5029200"/>
            <a:ext cx="2964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Introduire</a:t>
            </a:r>
            <a:r>
              <a:rPr lang="en-US" sz="1600" dirty="0" smtClean="0"/>
              <a:t>  les pages à </a:t>
            </a:r>
            <a:r>
              <a:rPr lang="en-US" sz="1600" dirty="0" err="1" smtClean="0"/>
              <a:t>numériser</a:t>
            </a:r>
            <a:r>
              <a:rPr lang="en-US" sz="1600" dirty="0" smtClean="0"/>
              <a:t>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914900" y="3943905"/>
            <a:ext cx="2093843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4914900" y="4353480"/>
            <a:ext cx="2257425" cy="5847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4914900" y="5029200"/>
            <a:ext cx="2857500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7" idx="3"/>
          </p:cNvCxnSpPr>
          <p:nvPr/>
        </p:nvCxnSpPr>
        <p:spPr>
          <a:xfrm flipV="1">
            <a:off x="4191000" y="4133851"/>
            <a:ext cx="752475" cy="2952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8" idx="3"/>
            <a:endCxn id="25" idx="1"/>
          </p:cNvCxnSpPr>
          <p:nvPr/>
        </p:nvCxnSpPr>
        <p:spPr>
          <a:xfrm flipV="1">
            <a:off x="4191000" y="4645868"/>
            <a:ext cx="723900" cy="217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9" idx="3"/>
            <a:endCxn id="13" idx="1"/>
          </p:cNvCxnSpPr>
          <p:nvPr/>
        </p:nvCxnSpPr>
        <p:spPr>
          <a:xfrm>
            <a:off x="4200525" y="5072460"/>
            <a:ext cx="714375" cy="1260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566">
            <a:off x="7604075" y="2350519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47" y="2684382"/>
            <a:ext cx="6346082" cy="3906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Alma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Article </a:t>
            </a:r>
            <a:r>
              <a:rPr lang="en-US" b="1" dirty="0" err="1"/>
              <a:t>dans</a:t>
            </a:r>
            <a:r>
              <a:rPr lang="en-US" b="1" dirty="0"/>
              <a:t> un fascicule de </a:t>
            </a:r>
            <a:r>
              <a:rPr lang="en-US" b="1" dirty="0" err="1"/>
              <a:t>périodique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non</a:t>
            </a:r>
            <a:r>
              <a:rPr lang="en-US" b="1" dirty="0"/>
              <a:t> </a:t>
            </a:r>
            <a:r>
              <a:rPr lang="en-US" b="1" dirty="0" err="1" smtClean="0"/>
              <a:t>exemplarisé</a:t>
            </a:r>
            <a:endParaRPr lang="en-US" b="1" dirty="0" smtClean="0"/>
          </a:p>
          <a:p>
            <a:pPr marL="0" indent="0">
              <a:buNone/>
            </a:pPr>
            <a:r>
              <a:rPr lang="en-US" sz="1800" b="1" dirty="0" err="1" smtClean="0"/>
              <a:t>Cas</a:t>
            </a:r>
            <a:r>
              <a:rPr lang="en-US" sz="1800" b="1" dirty="0" smtClean="0"/>
              <a:t> </a:t>
            </a:r>
            <a:r>
              <a:rPr lang="en-US" sz="1800" b="1" dirty="0" err="1"/>
              <a:t>où</a:t>
            </a:r>
            <a:r>
              <a:rPr lang="en-US" sz="1800" b="1" dirty="0"/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aucun</a:t>
            </a:r>
            <a:r>
              <a:rPr lang="en-US" sz="1800" b="1" dirty="0" smtClean="0"/>
              <a:t> </a:t>
            </a:r>
            <a:r>
              <a:rPr lang="en-US" sz="1800" b="1" dirty="0"/>
              <a:t>fascicule </a:t>
            </a:r>
            <a:r>
              <a:rPr lang="en-US" sz="1800" b="1" dirty="0" err="1" smtClean="0"/>
              <a:t>n’est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exemplarisé</a:t>
            </a:r>
            <a:endParaRPr lang="en-US" sz="1800" b="1" dirty="0" smtClean="0"/>
          </a:p>
          <a:p>
            <a:r>
              <a:rPr lang="en-US" sz="1800" dirty="0" err="1" smtClean="0"/>
              <a:t>Effectuer</a:t>
            </a:r>
            <a:r>
              <a:rPr lang="en-US" sz="1800" dirty="0" smtClean="0"/>
              <a:t>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recherche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 </a:t>
            </a:r>
            <a:r>
              <a:rPr lang="en-US" sz="1800" i="1" dirty="0"/>
              <a:t>Repository </a:t>
            </a:r>
            <a:r>
              <a:rPr lang="en-US" sz="1800" i="1" dirty="0" smtClean="0"/>
              <a:t>Search </a:t>
            </a:r>
            <a:r>
              <a:rPr lang="en-US" sz="1800" dirty="0" smtClean="0"/>
              <a:t>(sur le </a:t>
            </a:r>
            <a:r>
              <a:rPr lang="en-US" sz="1800" dirty="0" err="1" smtClean="0"/>
              <a:t>titre</a:t>
            </a:r>
            <a:r>
              <a:rPr lang="en-US" sz="1800" dirty="0" smtClean="0"/>
              <a:t> de </a:t>
            </a:r>
            <a:r>
              <a:rPr lang="en-US" sz="1800" dirty="0" err="1" smtClean="0"/>
              <a:t>périodique</a:t>
            </a:r>
            <a:r>
              <a:rPr lang="en-US" sz="1800" dirty="0" smtClean="0"/>
              <a:t>)</a:t>
            </a:r>
            <a:r>
              <a:rPr lang="en-US" sz="1800" i="1" dirty="0" smtClean="0"/>
              <a:t> </a:t>
            </a:r>
            <a:r>
              <a:rPr lang="en-US" sz="1800" dirty="0" err="1"/>
              <a:t>en</a:t>
            </a:r>
            <a:r>
              <a:rPr lang="en-US" sz="1800" i="1" dirty="0"/>
              <a:t> </a:t>
            </a:r>
            <a:r>
              <a:rPr lang="en-US" sz="1800" i="1" u="sng" dirty="0"/>
              <a:t>Physical </a:t>
            </a:r>
            <a:r>
              <a:rPr lang="en-US" sz="1800" i="1" u="sng" dirty="0" smtClean="0"/>
              <a:t>Titles</a:t>
            </a:r>
            <a:endParaRPr lang="en-US" sz="1800" i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85900" y="2684382"/>
            <a:ext cx="923925" cy="3255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6572250" y="4524375"/>
            <a:ext cx="504825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566">
            <a:off x="6251524" y="4593919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4" y="2007460"/>
            <a:ext cx="7772751" cy="4400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demande</a:t>
            </a:r>
            <a:r>
              <a:rPr lang="en-US" i="1" dirty="0" smtClean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i="1" dirty="0"/>
              <a:t>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Sélectionner</a:t>
            </a:r>
            <a:r>
              <a:rPr lang="en-US" dirty="0" smtClean="0"/>
              <a:t> </a:t>
            </a:r>
            <a:r>
              <a:rPr lang="en-US" i="1" dirty="0" smtClean="0"/>
              <a:t>Patron digitization </a:t>
            </a:r>
            <a:r>
              <a:rPr lang="en-US" i="1" dirty="0"/>
              <a:t>r</a:t>
            </a:r>
            <a:r>
              <a:rPr lang="en-US" i="1" dirty="0" smtClean="0"/>
              <a:t>equest </a:t>
            </a:r>
            <a:r>
              <a:rPr lang="en-US" dirty="0" smtClean="0"/>
              <a:t>et</a:t>
            </a:r>
            <a:r>
              <a:rPr lang="en-US" i="1" dirty="0" smtClean="0"/>
              <a:t> </a:t>
            </a:r>
            <a:r>
              <a:rPr lang="en-US" dirty="0" err="1" smtClean="0"/>
              <a:t>compléter</a:t>
            </a:r>
            <a:r>
              <a:rPr lang="en-US" dirty="0" smtClean="0"/>
              <a:t> le </a:t>
            </a:r>
            <a:r>
              <a:rPr lang="en-US" dirty="0" err="1" smtClean="0"/>
              <a:t>formulaire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266826" y="3993405"/>
            <a:ext cx="2952750" cy="2642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à coins arrondis 27"/>
          <p:cNvSpPr/>
          <p:nvPr/>
        </p:nvSpPr>
        <p:spPr>
          <a:xfrm>
            <a:off x="1038401" y="4257675"/>
            <a:ext cx="3181174" cy="26749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à coins arrondis 28"/>
          <p:cNvSpPr/>
          <p:nvPr/>
        </p:nvSpPr>
        <p:spPr>
          <a:xfrm>
            <a:off x="1447800" y="4525169"/>
            <a:ext cx="2771775" cy="5421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4914900" y="3667680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Sélectionner</a:t>
            </a:r>
            <a:r>
              <a:rPr lang="en-US" sz="1600" dirty="0" smtClean="0"/>
              <a:t> le holding</a:t>
            </a:r>
            <a:endParaRPr lang="en-US" sz="16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914900" y="4077255"/>
            <a:ext cx="2257425" cy="5847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à coins arrondis 31"/>
          <p:cNvSpPr/>
          <p:nvPr/>
        </p:nvSpPr>
        <p:spPr>
          <a:xfrm>
            <a:off x="4914900" y="4752975"/>
            <a:ext cx="2857500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32"/>
          <p:cNvCxnSpPr>
            <a:stCxn id="24" idx="3"/>
          </p:cNvCxnSpPr>
          <p:nvPr/>
        </p:nvCxnSpPr>
        <p:spPr>
          <a:xfrm flipV="1">
            <a:off x="4219576" y="3857626"/>
            <a:ext cx="752474" cy="2679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8" idx="3"/>
          </p:cNvCxnSpPr>
          <p:nvPr/>
        </p:nvCxnSpPr>
        <p:spPr>
          <a:xfrm>
            <a:off x="4219575" y="4391422"/>
            <a:ext cx="752475" cy="67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29" idx="3"/>
            <a:endCxn id="32" idx="1"/>
          </p:cNvCxnSpPr>
          <p:nvPr/>
        </p:nvCxnSpPr>
        <p:spPr>
          <a:xfrm>
            <a:off x="4219575" y="4796235"/>
            <a:ext cx="695325" cy="1260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914900" y="4077255"/>
            <a:ext cx="232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Introduire</a:t>
            </a:r>
            <a:r>
              <a:rPr lang="en-US" sz="1600" dirty="0" smtClean="0"/>
              <a:t> </a:t>
            </a:r>
            <a:r>
              <a:rPr lang="en-US" sz="1600" dirty="0" err="1" smtClean="0"/>
              <a:t>manuellement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la description du fascicule</a:t>
            </a:r>
            <a:endParaRPr lang="en-US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4914900" y="4752975"/>
            <a:ext cx="2964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Introduire</a:t>
            </a:r>
            <a:r>
              <a:rPr lang="en-US" sz="1600" dirty="0" smtClean="0"/>
              <a:t>  les pages à </a:t>
            </a:r>
            <a:r>
              <a:rPr lang="en-US" sz="1600" dirty="0" err="1" smtClean="0"/>
              <a:t>numériser</a:t>
            </a:r>
            <a:r>
              <a:rPr lang="en-US" sz="1600" dirty="0" smtClean="0"/>
              <a:t> 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914900" y="3667680"/>
            <a:ext cx="2093843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à coins arrondis 38"/>
          <p:cNvSpPr/>
          <p:nvPr/>
        </p:nvSpPr>
        <p:spPr>
          <a:xfrm>
            <a:off x="7867650" y="2033730"/>
            <a:ext cx="565948" cy="3094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566">
            <a:off x="7577432" y="2188594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870" y="4716148"/>
            <a:ext cx="6186998" cy="567349"/>
          </a:xfrm>
        </p:spPr>
        <p:txBody>
          <a:bodyPr>
            <a:normAutofit fontScale="90000"/>
          </a:bodyPr>
          <a:lstStyle/>
          <a:p>
            <a:pPr lvl="0"/>
            <a:r>
              <a:rPr lang="fr-BE" dirty="0" smtClean="0"/>
              <a:t>Introduction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04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 smtClean="0"/>
              <a:t>Création</a:t>
            </a:r>
            <a:r>
              <a:rPr lang="en-US" sz="2600" dirty="0" smtClean="0"/>
              <a:t> </a:t>
            </a:r>
            <a:r>
              <a:rPr lang="en-US" sz="2600" dirty="0" err="1" smtClean="0"/>
              <a:t>d’une</a:t>
            </a:r>
            <a:r>
              <a:rPr lang="en-US" sz="2600" dirty="0" smtClean="0"/>
              <a:t> </a:t>
            </a:r>
            <a:r>
              <a:rPr lang="en-US" sz="2600" i="1" dirty="0" smtClean="0"/>
              <a:t>Physical Request </a:t>
            </a:r>
            <a:r>
              <a:rPr lang="en-US" sz="2600" dirty="0" err="1" smtClean="0"/>
              <a:t>dans</a:t>
            </a:r>
            <a:r>
              <a:rPr lang="en-US" sz="2600" dirty="0" smtClean="0"/>
              <a:t> les collections </a:t>
            </a:r>
            <a:r>
              <a:rPr lang="en-US" sz="2600" dirty="0" err="1" smtClean="0"/>
              <a:t>ULiège</a:t>
            </a:r>
            <a:endParaRPr lang="en-US" sz="2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987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Chapitre</a:t>
            </a:r>
            <a:r>
              <a:rPr lang="en-US" b="1" dirty="0"/>
              <a:t> </a:t>
            </a:r>
            <a:r>
              <a:rPr lang="en-US" b="1" dirty="0" err="1"/>
              <a:t>d’une</a:t>
            </a:r>
            <a:r>
              <a:rPr lang="en-US" b="1" dirty="0"/>
              <a:t> </a:t>
            </a:r>
            <a:r>
              <a:rPr lang="en-US" b="1" dirty="0" err="1"/>
              <a:t>monographie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L’usager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identifié</a:t>
            </a:r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2050383"/>
            <a:ext cx="5611528" cy="3324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3273">
            <a:off x="2435810" y="3447787"/>
            <a:ext cx="431901" cy="674237"/>
          </a:xfrm>
          <a:prstGeom prst="rect">
            <a:avLst/>
          </a:prstGeom>
        </p:spPr>
      </p:pic>
      <p:sp>
        <p:nvSpPr>
          <p:cNvPr id="13" name="Flèche à angle droit 12"/>
          <p:cNvSpPr/>
          <p:nvPr/>
        </p:nvSpPr>
        <p:spPr>
          <a:xfrm rot="10800000" flipH="1">
            <a:off x="6130056" y="2971369"/>
            <a:ext cx="587665" cy="731520"/>
          </a:xfrm>
          <a:prstGeom prst="bentUpArrow">
            <a:avLst/>
          </a:prstGeom>
          <a:solidFill>
            <a:srgbClr val="5FA3B0"/>
          </a:solidFill>
          <a:ln>
            <a:solidFill>
              <a:srgbClr val="0071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63" y="1235977"/>
            <a:ext cx="4984337" cy="6794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à coins arrondis 20"/>
          <p:cNvSpPr/>
          <p:nvPr/>
        </p:nvSpPr>
        <p:spPr>
          <a:xfrm>
            <a:off x="7834964" y="1295300"/>
            <a:ext cx="787261" cy="15811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à coins arrondis 21"/>
          <p:cNvSpPr/>
          <p:nvPr/>
        </p:nvSpPr>
        <p:spPr>
          <a:xfrm>
            <a:off x="2115938" y="3969523"/>
            <a:ext cx="463633" cy="15811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07" y="3804641"/>
            <a:ext cx="5660694" cy="1023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à coins arrondis 24"/>
          <p:cNvSpPr/>
          <p:nvPr/>
        </p:nvSpPr>
        <p:spPr>
          <a:xfrm>
            <a:off x="5238185" y="3936881"/>
            <a:ext cx="1479536" cy="36561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à coins arrondis 25"/>
          <p:cNvSpPr/>
          <p:nvPr/>
        </p:nvSpPr>
        <p:spPr>
          <a:xfrm>
            <a:off x="7873464" y="4391431"/>
            <a:ext cx="625645" cy="22869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8194" y="3998519"/>
            <a:ext cx="431901" cy="6742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35" y="5001773"/>
            <a:ext cx="5185811" cy="18265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8" name="Flèche à angle droit 27"/>
          <p:cNvSpPr/>
          <p:nvPr/>
        </p:nvSpPr>
        <p:spPr>
          <a:xfrm rot="16200000" flipH="1">
            <a:off x="7163787" y="5023558"/>
            <a:ext cx="885523" cy="617681"/>
          </a:xfrm>
          <a:prstGeom prst="bentUpArrow">
            <a:avLst/>
          </a:prstGeom>
          <a:solidFill>
            <a:srgbClr val="5FA3B0"/>
          </a:solidFill>
          <a:ln>
            <a:solidFill>
              <a:srgbClr val="0071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à coins arrondis 28"/>
          <p:cNvSpPr/>
          <p:nvPr/>
        </p:nvSpPr>
        <p:spPr>
          <a:xfrm>
            <a:off x="6225938" y="6645920"/>
            <a:ext cx="935258" cy="13828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8678">
            <a:off x="5804537" y="6239228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7" y="1719428"/>
            <a:ext cx="5606014" cy="2905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/>
              <a:t>Création</a:t>
            </a:r>
            <a:r>
              <a:rPr lang="en-US" sz="2500" dirty="0"/>
              <a:t> </a:t>
            </a:r>
            <a:r>
              <a:rPr lang="en-US" sz="2500" dirty="0" err="1"/>
              <a:t>d’une</a:t>
            </a:r>
            <a:r>
              <a:rPr lang="en-US" sz="2500" dirty="0"/>
              <a:t> </a:t>
            </a:r>
            <a:r>
              <a:rPr lang="en-US" sz="2500" i="1" dirty="0"/>
              <a:t>Digitization Request</a:t>
            </a:r>
            <a:r>
              <a:rPr lang="en-US" sz="2500" dirty="0"/>
              <a:t> </a:t>
            </a:r>
            <a:r>
              <a:rPr lang="en-US" sz="2500" dirty="0" err="1"/>
              <a:t>dans</a:t>
            </a:r>
            <a:r>
              <a:rPr lang="en-US" sz="2500" dirty="0"/>
              <a:t> les collections </a:t>
            </a:r>
            <a:r>
              <a:rPr lang="en-US" sz="2500" dirty="0" err="1"/>
              <a:t>ULiège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Article </a:t>
            </a:r>
            <a:r>
              <a:rPr lang="en-US" b="1" dirty="0" err="1" smtClean="0"/>
              <a:t>dans</a:t>
            </a:r>
            <a:r>
              <a:rPr lang="en-US" b="1" dirty="0" smtClean="0"/>
              <a:t> un fascicule de </a:t>
            </a:r>
            <a:r>
              <a:rPr lang="en-US" b="1" dirty="0" err="1" smtClean="0"/>
              <a:t>périodique</a:t>
            </a:r>
            <a:r>
              <a:rPr lang="en-US" b="1" dirty="0" smtClean="0"/>
              <a:t> </a:t>
            </a:r>
            <a:r>
              <a:rPr lang="en-US" b="1" dirty="0" err="1" smtClean="0"/>
              <a:t>exemplarisé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6" y="4966799"/>
            <a:ext cx="6002739" cy="1164167"/>
          </a:xfrm>
          <a:prstGeom prst="rect">
            <a:avLst/>
          </a:prstGeom>
          <a:ln>
            <a:solidFill>
              <a:srgbClr val="007182"/>
            </a:solidFill>
          </a:ln>
        </p:spPr>
      </p:pic>
      <p:sp>
        <p:nvSpPr>
          <p:cNvPr id="14" name="Flèche à angle droit 13"/>
          <p:cNvSpPr/>
          <p:nvPr/>
        </p:nvSpPr>
        <p:spPr>
          <a:xfrm rot="5400000">
            <a:off x="1281859" y="4887932"/>
            <a:ext cx="890546" cy="489683"/>
          </a:xfrm>
          <a:prstGeom prst="bentUpArrow">
            <a:avLst>
              <a:gd name="adj1" fmla="val 30607"/>
              <a:gd name="adj2" fmla="val 25000"/>
              <a:gd name="adj3" fmla="val 25000"/>
            </a:avLst>
          </a:prstGeom>
          <a:solidFill>
            <a:srgbClr val="5FA3B0"/>
          </a:solidFill>
          <a:ln>
            <a:solidFill>
              <a:srgbClr val="0071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7192436" y="5573028"/>
            <a:ext cx="638175" cy="3061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4248" y="5577897"/>
            <a:ext cx="431901" cy="674237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4613851" y="3418463"/>
            <a:ext cx="561975" cy="1559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276">
            <a:off x="4397900" y="3432965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34" y="5200092"/>
            <a:ext cx="5641138" cy="1272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9" y="2147612"/>
            <a:ext cx="5673569" cy="2940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/>
              <a:t>Création</a:t>
            </a:r>
            <a:r>
              <a:rPr lang="en-US" sz="2500" dirty="0"/>
              <a:t> </a:t>
            </a:r>
            <a:r>
              <a:rPr lang="en-US" sz="2500" dirty="0" err="1"/>
              <a:t>d’une</a:t>
            </a:r>
            <a:r>
              <a:rPr lang="en-US" sz="2500" dirty="0"/>
              <a:t> </a:t>
            </a:r>
            <a:r>
              <a:rPr lang="en-US" sz="2500" i="1" dirty="0"/>
              <a:t>Digitization Request</a:t>
            </a:r>
            <a:r>
              <a:rPr lang="en-US" sz="2500" dirty="0"/>
              <a:t> </a:t>
            </a:r>
            <a:r>
              <a:rPr lang="en-US" sz="2500" dirty="0" err="1"/>
              <a:t>dans</a:t>
            </a:r>
            <a:r>
              <a:rPr lang="en-US" sz="2500" dirty="0"/>
              <a:t> les collections </a:t>
            </a:r>
            <a:r>
              <a:rPr lang="en-US" sz="2500" dirty="0" err="1"/>
              <a:t>ULiège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Article </a:t>
            </a:r>
            <a:r>
              <a:rPr lang="en-US" b="1" dirty="0" err="1"/>
              <a:t>dans</a:t>
            </a:r>
            <a:r>
              <a:rPr lang="en-US" b="1" dirty="0"/>
              <a:t> un fascicule de </a:t>
            </a:r>
            <a:r>
              <a:rPr lang="en-US" b="1" dirty="0" err="1"/>
              <a:t>périodique</a:t>
            </a:r>
            <a:r>
              <a:rPr lang="en-US" b="1" dirty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non</a:t>
            </a:r>
            <a:r>
              <a:rPr lang="en-US" b="1" dirty="0" smtClean="0"/>
              <a:t> </a:t>
            </a:r>
            <a:r>
              <a:rPr lang="en-US" b="1" dirty="0" err="1" smtClean="0"/>
              <a:t>exemplarisé</a:t>
            </a:r>
            <a:endParaRPr lang="en-US" b="1" dirty="0"/>
          </a:p>
          <a:p>
            <a:pPr marL="0" indent="0">
              <a:buNone/>
            </a:pPr>
            <a:r>
              <a:rPr lang="en-US" sz="1800" b="1" dirty="0" err="1" smtClean="0"/>
              <a:t>Cas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où</a:t>
            </a:r>
            <a:r>
              <a:rPr lang="en-US" sz="1800" b="1" dirty="0" smtClean="0"/>
              <a:t> un </a:t>
            </a:r>
            <a:r>
              <a:rPr lang="en-US" sz="1800" b="1" dirty="0" err="1" smtClean="0"/>
              <a:t>autre</a:t>
            </a:r>
            <a:r>
              <a:rPr lang="en-US" sz="1800" b="1" dirty="0" smtClean="0"/>
              <a:t> fascicule </a:t>
            </a:r>
            <a:r>
              <a:rPr lang="en-US" sz="1800" b="1" dirty="0" err="1" smtClean="0"/>
              <a:t>est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exemplarisé</a:t>
            </a: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4" name="Flèche à angle droit 13"/>
          <p:cNvSpPr/>
          <p:nvPr/>
        </p:nvSpPr>
        <p:spPr>
          <a:xfrm flipV="1">
            <a:off x="6288992" y="3174229"/>
            <a:ext cx="772154" cy="1689349"/>
          </a:xfrm>
          <a:prstGeom prst="bentUpArrow">
            <a:avLst>
              <a:gd name="adj1" fmla="val 25000"/>
              <a:gd name="adj2" fmla="val 24244"/>
              <a:gd name="adj3" fmla="val 25000"/>
            </a:avLst>
          </a:prstGeom>
          <a:solidFill>
            <a:srgbClr val="5FA3B0"/>
          </a:solidFill>
          <a:ln>
            <a:solidFill>
              <a:srgbClr val="0070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er 14"/>
          <p:cNvSpPr/>
          <p:nvPr/>
        </p:nvSpPr>
        <p:spPr>
          <a:xfrm>
            <a:off x="4687302" y="3480360"/>
            <a:ext cx="664243" cy="1742173"/>
          </a:xfrm>
          <a:prstGeom prst="mathMultiply">
            <a:avLst>
              <a:gd name="adj1" fmla="val 477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2233059" y="2444540"/>
            <a:ext cx="1266825" cy="2342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276">
            <a:off x="2159632" y="2594781"/>
            <a:ext cx="431901" cy="674237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7150937" y="6157275"/>
            <a:ext cx="742409" cy="2359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1547">
            <a:off x="6732467" y="5641851"/>
            <a:ext cx="510057" cy="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01" y="4923944"/>
            <a:ext cx="6351119" cy="1459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8" y="2091775"/>
            <a:ext cx="6277520" cy="2296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/>
              <a:t>Création</a:t>
            </a:r>
            <a:r>
              <a:rPr lang="en-US" sz="2500" dirty="0"/>
              <a:t> </a:t>
            </a:r>
            <a:r>
              <a:rPr lang="en-US" sz="2500" dirty="0" err="1"/>
              <a:t>d’une</a:t>
            </a:r>
            <a:r>
              <a:rPr lang="en-US" sz="2500" dirty="0"/>
              <a:t> </a:t>
            </a:r>
            <a:r>
              <a:rPr lang="en-US" sz="2500" i="1" dirty="0"/>
              <a:t>Digitization Request</a:t>
            </a:r>
            <a:r>
              <a:rPr lang="en-US" sz="2500" dirty="0"/>
              <a:t> </a:t>
            </a:r>
            <a:r>
              <a:rPr lang="en-US" sz="2500" dirty="0" err="1"/>
              <a:t>dans</a:t>
            </a:r>
            <a:r>
              <a:rPr lang="en-US" sz="2500" dirty="0"/>
              <a:t> les collections </a:t>
            </a:r>
            <a:r>
              <a:rPr lang="en-US" sz="2500" dirty="0" err="1"/>
              <a:t>ULiège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Article </a:t>
            </a:r>
            <a:r>
              <a:rPr lang="en-US" b="1" dirty="0" err="1"/>
              <a:t>dans</a:t>
            </a:r>
            <a:r>
              <a:rPr lang="en-US" b="1" dirty="0"/>
              <a:t> un fascicule de </a:t>
            </a:r>
            <a:r>
              <a:rPr lang="en-US" b="1" dirty="0" err="1"/>
              <a:t>périodique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non</a:t>
            </a:r>
            <a:r>
              <a:rPr lang="en-US" b="1" dirty="0"/>
              <a:t> </a:t>
            </a:r>
            <a:r>
              <a:rPr lang="en-US" b="1" dirty="0" err="1" smtClean="0"/>
              <a:t>exemplarisé</a:t>
            </a:r>
            <a:endParaRPr lang="en-US" b="1" dirty="0"/>
          </a:p>
          <a:p>
            <a:pPr marL="0" indent="0">
              <a:buNone/>
            </a:pPr>
            <a:r>
              <a:rPr lang="en-US" sz="1800" b="1" dirty="0" err="1" smtClean="0"/>
              <a:t>Cas</a:t>
            </a:r>
            <a:r>
              <a:rPr lang="en-US" sz="1800" b="1" dirty="0" smtClean="0"/>
              <a:t> </a:t>
            </a:r>
            <a:r>
              <a:rPr lang="en-US" sz="1800" b="1" dirty="0" err="1"/>
              <a:t>où</a:t>
            </a:r>
            <a:r>
              <a:rPr lang="en-US" sz="1800" b="1" dirty="0"/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aucun</a:t>
            </a:r>
            <a:r>
              <a:rPr lang="en-US" sz="1800" b="1" dirty="0" smtClean="0"/>
              <a:t> fascicule </a:t>
            </a:r>
            <a:r>
              <a:rPr lang="en-US" sz="1800" b="1" dirty="0" err="1" smtClean="0"/>
              <a:t>n’est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exemplarisé</a:t>
            </a:r>
            <a:r>
              <a:rPr lang="en-US" sz="1800" b="1" dirty="0" smtClean="0"/>
              <a:t> (avec </a:t>
            </a:r>
            <a:r>
              <a:rPr lang="en-US" sz="1800" b="1" dirty="0" err="1" smtClean="0"/>
              <a:t>exemplaire</a:t>
            </a:r>
            <a:r>
              <a:rPr lang="en-US" sz="1800" b="1" dirty="0" smtClean="0"/>
              <a:t> factice)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Multiplier 6"/>
          <p:cNvSpPr/>
          <p:nvPr/>
        </p:nvSpPr>
        <p:spPr>
          <a:xfrm>
            <a:off x="5273633" y="3765370"/>
            <a:ext cx="590550" cy="622883"/>
          </a:xfrm>
          <a:prstGeom prst="mathMultiply">
            <a:avLst>
              <a:gd name="adj1" fmla="val 477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398095" y="2435189"/>
            <a:ext cx="1480887" cy="2312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276">
            <a:off x="2182145" y="2556952"/>
            <a:ext cx="431901" cy="674237"/>
          </a:xfrm>
          <a:prstGeom prst="rect">
            <a:avLst/>
          </a:prstGeom>
        </p:spPr>
      </p:pic>
      <p:sp>
        <p:nvSpPr>
          <p:cNvPr id="19" name="Flèche à angle droit 18"/>
          <p:cNvSpPr/>
          <p:nvPr/>
        </p:nvSpPr>
        <p:spPr>
          <a:xfrm flipV="1">
            <a:off x="6847846" y="3011998"/>
            <a:ext cx="772154" cy="1689349"/>
          </a:xfrm>
          <a:prstGeom prst="bentUpArrow">
            <a:avLst>
              <a:gd name="adj1" fmla="val 25000"/>
              <a:gd name="adj2" fmla="val 24244"/>
              <a:gd name="adj3" fmla="val 25000"/>
            </a:avLst>
          </a:prstGeom>
          <a:solidFill>
            <a:srgbClr val="5FA3B0"/>
          </a:solidFill>
          <a:ln>
            <a:solidFill>
              <a:srgbClr val="0070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7150936" y="6021034"/>
            <a:ext cx="742409" cy="2359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1547">
            <a:off x="6703591" y="5486360"/>
            <a:ext cx="510057" cy="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Visualisation</a:t>
            </a:r>
            <a:r>
              <a:rPr lang="en-US" dirty="0" smtClean="0"/>
              <a:t> des </a:t>
            </a:r>
            <a:r>
              <a:rPr lang="en-US" dirty="0" err="1" smtClean="0"/>
              <a:t>demandes</a:t>
            </a:r>
            <a:r>
              <a:rPr lang="en-US" i="1" dirty="0" smtClean="0"/>
              <a:t> </a:t>
            </a:r>
            <a:r>
              <a:rPr lang="en-US" dirty="0" smtClean="0"/>
              <a:t>à </a:t>
            </a:r>
            <a:r>
              <a:rPr lang="en-US" dirty="0" err="1" smtClean="0"/>
              <a:t>traiter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i="1" dirty="0" smtClean="0"/>
              <a:t>Widget Tasks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endParaRPr lang="en-US" i="1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l’icône</a:t>
            </a:r>
            <a:r>
              <a:rPr lang="en-US" i="1" dirty="0" smtClean="0"/>
              <a:t> Tasks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dirty="0" err="1" smtClean="0"/>
              <a:t>Dans</a:t>
            </a:r>
            <a:r>
              <a:rPr lang="en-US" dirty="0" smtClean="0"/>
              <a:t> le menu </a:t>
            </a:r>
            <a:r>
              <a:rPr lang="en-US" i="1" dirty="0" smtClean="0"/>
              <a:t>Fulfillment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Pick From Shelf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31" y="1381125"/>
            <a:ext cx="2471738" cy="1475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3" y="3092181"/>
            <a:ext cx="3081337" cy="1413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4" y="4759483"/>
            <a:ext cx="3242496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3448050" y="2352675"/>
            <a:ext cx="952500" cy="1428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790950" y="3648075"/>
            <a:ext cx="1752600" cy="2190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5781675" y="6056915"/>
            <a:ext cx="942975" cy="2265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0325">
            <a:off x="4347733" y="2290189"/>
            <a:ext cx="353679" cy="552125"/>
          </a:xfrm>
          <a:prstGeom prst="rect">
            <a:avLst/>
          </a:prstGeom>
        </p:spPr>
      </p:pic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0325">
            <a:off x="5366710" y="3662404"/>
            <a:ext cx="353679" cy="552125"/>
          </a:xfrm>
          <a:prstGeom prst="rect">
            <a:avLst/>
          </a:prstGeom>
        </p:spPr>
      </p:pic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0325">
            <a:off x="6630935" y="6048617"/>
            <a:ext cx="353679" cy="55212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6345936" y="3154679"/>
            <a:ext cx="234696" cy="2556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7" y="4486214"/>
            <a:ext cx="6943725" cy="1882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Visualisation</a:t>
            </a:r>
            <a:r>
              <a:rPr lang="en-US" dirty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demandes</a:t>
            </a:r>
            <a:r>
              <a:rPr lang="en-US" dirty="0" smtClean="0"/>
              <a:t> à </a:t>
            </a:r>
            <a:r>
              <a:rPr lang="en-US" dirty="0" err="1" smtClean="0"/>
              <a:t>traiter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en-US" dirty="0" smtClean="0"/>
              <a:t> des </a:t>
            </a:r>
            <a:r>
              <a:rPr lang="en-US" i="1" dirty="0" smtClean="0"/>
              <a:t>requests</a:t>
            </a:r>
            <a:r>
              <a:rPr lang="en-US" dirty="0" smtClean="0"/>
              <a:t> à </a:t>
            </a:r>
            <a:r>
              <a:rPr lang="en-US" dirty="0" err="1" smtClean="0"/>
              <a:t>traiter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817500"/>
            <a:ext cx="8315325" cy="189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5076825" y="3467100"/>
            <a:ext cx="161925" cy="2002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0325">
            <a:off x="5172051" y="3453752"/>
            <a:ext cx="353679" cy="5521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15644" y="3253085"/>
            <a:ext cx="24096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Pour </a:t>
            </a:r>
            <a:r>
              <a:rPr lang="en-US" sz="1400" dirty="0" err="1" smtClean="0"/>
              <a:t>obtenir</a:t>
            </a:r>
            <a:r>
              <a:rPr lang="en-US" sz="1400" dirty="0" smtClean="0"/>
              <a:t> des </a:t>
            </a:r>
            <a:r>
              <a:rPr lang="en-US" sz="1400" dirty="0" err="1" smtClean="0"/>
              <a:t>informations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complémentaires</a:t>
            </a:r>
            <a:r>
              <a:rPr lang="en-US" sz="1400" dirty="0" smtClean="0"/>
              <a:t> (</a:t>
            </a:r>
            <a:r>
              <a:rPr lang="en-US" sz="1400" i="1" dirty="0" smtClean="0"/>
              <a:t>requester, </a:t>
            </a:r>
          </a:p>
          <a:p>
            <a:r>
              <a:rPr lang="en-US" sz="1400" dirty="0" err="1" smtClean="0"/>
              <a:t>bibliothèque</a:t>
            </a:r>
            <a:r>
              <a:rPr lang="en-US" sz="1400" dirty="0" smtClean="0"/>
              <a:t> de destination)</a:t>
            </a:r>
            <a:endParaRPr lang="en-US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734694" y="3253085"/>
            <a:ext cx="2304406" cy="70956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vers le bas 14"/>
          <p:cNvSpPr/>
          <p:nvPr/>
        </p:nvSpPr>
        <p:spPr>
          <a:xfrm>
            <a:off x="4057650" y="3748193"/>
            <a:ext cx="310080" cy="596300"/>
          </a:xfrm>
          <a:prstGeom prst="downArrow">
            <a:avLst/>
          </a:prstGeom>
          <a:solidFill>
            <a:srgbClr val="5FA4B0"/>
          </a:solidFill>
          <a:ln>
            <a:solidFill>
              <a:srgbClr val="0071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942975" y="5734283"/>
            <a:ext cx="742950" cy="6091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1857375" y="5734283"/>
            <a:ext cx="704850" cy="5871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5419725" y="5734283"/>
            <a:ext cx="533400" cy="6220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43" y="3575943"/>
            <a:ext cx="5434944" cy="3071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Imprimer</a:t>
            </a:r>
            <a:r>
              <a:rPr lang="en-US" dirty="0" smtClean="0"/>
              <a:t> le bordereau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096058"/>
            <a:ext cx="7115175" cy="1820161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038975" y="2019300"/>
            <a:ext cx="504825" cy="2190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13">
            <a:off x="6727773" y="2030401"/>
            <a:ext cx="431901" cy="674237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4429125" y="2999871"/>
            <a:ext cx="285750" cy="455799"/>
          </a:xfrm>
          <a:prstGeom prst="downArrow">
            <a:avLst/>
          </a:prstGeom>
          <a:solidFill>
            <a:srgbClr val="5FA3B0"/>
          </a:solidFill>
          <a:ln>
            <a:solidFill>
              <a:srgbClr val="0071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912033" y="6334125"/>
            <a:ext cx="4393517" cy="295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</a:t>
            </a:r>
            <a:r>
              <a:rPr lang="en-US" b="1" dirty="0" err="1" smtClean="0"/>
              <a:t>hapitre</a:t>
            </a:r>
            <a:r>
              <a:rPr lang="en-US" b="1" dirty="0" smtClean="0"/>
              <a:t> </a:t>
            </a:r>
            <a:r>
              <a:rPr lang="en-US" b="1" dirty="0" err="1" smtClean="0"/>
              <a:t>d’une</a:t>
            </a:r>
            <a:r>
              <a:rPr lang="en-US" b="1" dirty="0" smtClean="0"/>
              <a:t> </a:t>
            </a:r>
            <a:r>
              <a:rPr lang="en-US" b="1" dirty="0" err="1" smtClean="0"/>
              <a:t>monographie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article d’un fascicule </a:t>
            </a:r>
            <a:r>
              <a:rPr lang="en-US" b="1" dirty="0" err="1" smtClean="0"/>
              <a:t>exemplarisé</a:t>
            </a:r>
            <a:endParaRPr lang="en-US" b="1" dirty="0" smtClean="0"/>
          </a:p>
          <a:p>
            <a:r>
              <a:rPr lang="en-US" dirty="0" err="1" smtClean="0"/>
              <a:t>Prendre</a:t>
            </a:r>
            <a:r>
              <a:rPr lang="en-US" dirty="0" smtClean="0"/>
              <a:t> le document </a:t>
            </a:r>
            <a:r>
              <a:rPr lang="en-US" dirty="0" err="1" smtClean="0"/>
              <a:t>en</a:t>
            </a:r>
            <a:r>
              <a:rPr lang="en-US" dirty="0" smtClean="0"/>
              <a:t> rayon</a:t>
            </a:r>
          </a:p>
          <a:p>
            <a:r>
              <a:rPr lang="en-US" dirty="0" smtClean="0"/>
              <a:t>Scanner le document (</a:t>
            </a:r>
            <a:r>
              <a:rPr lang="en-US" i="1" dirty="0" smtClean="0"/>
              <a:t>Scan In Items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Envoyer</a:t>
            </a:r>
            <a:r>
              <a:rPr lang="en-US" dirty="0" smtClean="0"/>
              <a:t> </a:t>
            </a:r>
            <a:r>
              <a:rPr lang="en-US" dirty="0" err="1" smtClean="0"/>
              <a:t>l’exemplaire</a:t>
            </a:r>
            <a:r>
              <a:rPr lang="en-US" dirty="0" smtClean="0"/>
              <a:t> au bureau de </a:t>
            </a:r>
            <a:r>
              <a:rPr lang="en-US" dirty="0" err="1" smtClean="0"/>
              <a:t>numérisation</a:t>
            </a:r>
            <a:r>
              <a:rPr lang="en-US" dirty="0" smtClean="0"/>
              <a:t> </a:t>
            </a:r>
            <a:r>
              <a:rPr lang="en-US" u="sng" dirty="0" smtClean="0"/>
              <a:t>avec le bordereau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481965"/>
            <a:ext cx="3716197" cy="1604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4464141"/>
            <a:ext cx="7734300" cy="893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lèche à angle droit 7"/>
          <p:cNvSpPr/>
          <p:nvPr/>
        </p:nvSpPr>
        <p:spPr>
          <a:xfrm flipV="1">
            <a:off x="4572000" y="3533774"/>
            <a:ext cx="1353693" cy="683567"/>
          </a:xfrm>
          <a:prstGeom prst="bentUpArrow">
            <a:avLst/>
          </a:prstGeom>
          <a:solidFill>
            <a:srgbClr val="5FA3B0"/>
          </a:solidFill>
          <a:ln>
            <a:solidFill>
              <a:srgbClr val="0071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076450" y="4511766"/>
            <a:ext cx="685800" cy="7365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051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Visualiser</a:t>
            </a:r>
            <a:r>
              <a:rPr lang="en-US" dirty="0" smtClean="0"/>
              <a:t> les </a:t>
            </a:r>
            <a:r>
              <a:rPr lang="en-US" dirty="0" err="1" smtClean="0"/>
              <a:t>demandes</a:t>
            </a:r>
            <a:r>
              <a:rPr lang="en-US" dirty="0" smtClean="0"/>
              <a:t> à </a:t>
            </a:r>
            <a:r>
              <a:rPr lang="en-US" dirty="0" err="1" smtClean="0"/>
              <a:t>traiter</a:t>
            </a:r>
            <a:r>
              <a:rPr lang="en-US" dirty="0" smtClean="0"/>
              <a:t> au bureau de </a:t>
            </a:r>
            <a:r>
              <a:rPr lang="en-US" dirty="0" err="1" smtClean="0"/>
              <a:t>numérisation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i="1" dirty="0"/>
              <a:t>Widget Tasks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  <a:p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l’icône</a:t>
            </a:r>
            <a:r>
              <a:rPr lang="en-US" i="1" dirty="0"/>
              <a:t> Tasks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dirty="0" err="1"/>
              <a:t>Dans</a:t>
            </a:r>
            <a:r>
              <a:rPr lang="en-US" dirty="0"/>
              <a:t> le menu </a:t>
            </a:r>
            <a:r>
              <a:rPr lang="en-US" i="1" dirty="0"/>
              <a:t>Fulfillment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Manage In Process Items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66208"/>
            <a:ext cx="2587051" cy="1529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16" y="3419475"/>
            <a:ext cx="2518868" cy="1724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1" y="4379061"/>
            <a:ext cx="1725054" cy="2224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3357562" y="2628900"/>
            <a:ext cx="976313" cy="3619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678716" y="4943475"/>
            <a:ext cx="972371" cy="2000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877050" y="6238875"/>
            <a:ext cx="1185697" cy="1700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3" y="4418749"/>
            <a:ext cx="7296150" cy="1682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6" y="1756597"/>
            <a:ext cx="6981825" cy="1742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en-US" dirty="0" smtClean="0"/>
              <a:t> des documents à </a:t>
            </a:r>
            <a:r>
              <a:rPr lang="en-US" dirty="0" err="1" smtClean="0"/>
              <a:t>numériser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Numériser</a:t>
            </a:r>
            <a:r>
              <a:rPr lang="en-US" dirty="0" smtClean="0"/>
              <a:t> le document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asser à </a:t>
            </a:r>
            <a:r>
              <a:rPr lang="en-US" dirty="0" err="1" smtClean="0"/>
              <a:t>l’étape</a:t>
            </a:r>
            <a:r>
              <a:rPr lang="en-US" dirty="0" smtClean="0"/>
              <a:t> </a:t>
            </a:r>
            <a:r>
              <a:rPr lang="en-US" dirty="0" err="1" smtClean="0"/>
              <a:t>suivante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91175" y="3143250"/>
            <a:ext cx="895350" cy="3124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762750" y="5467350"/>
            <a:ext cx="571500" cy="1825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13">
            <a:off x="6456313" y="5491613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r>
              <a:rPr lang="en-US" dirty="0" smtClean="0"/>
              <a:t> de la </a:t>
            </a:r>
            <a:r>
              <a:rPr lang="en-US" dirty="0" err="1" smtClean="0"/>
              <a:t>numérisation</a:t>
            </a:r>
            <a:r>
              <a:rPr lang="en-US" dirty="0" smtClean="0"/>
              <a:t> </a:t>
            </a:r>
            <a:r>
              <a:rPr lang="en-US" dirty="0" err="1" smtClean="0"/>
              <a:t>partielle</a:t>
            </a:r>
            <a:r>
              <a:rPr lang="en-US" dirty="0" smtClean="0"/>
              <a:t> via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Traitement des demandes de numérisation des exemplaires physiques et envoi </a:t>
            </a:r>
            <a:r>
              <a:rPr lang="fr-BE" b="1" u="sng" dirty="0"/>
              <a:t>rapide</a:t>
            </a:r>
            <a:r>
              <a:rPr lang="fr-BE" dirty="0"/>
              <a:t> </a:t>
            </a:r>
            <a:r>
              <a:rPr lang="fr-BE" dirty="0" smtClean="0"/>
              <a:t>via Alma d’un </a:t>
            </a:r>
            <a:r>
              <a:rPr lang="fr-BE" dirty="0"/>
              <a:t>fichier numérique aux </a:t>
            </a:r>
            <a:r>
              <a:rPr lang="fr-BE" dirty="0" smtClean="0"/>
              <a:t>usagers</a:t>
            </a:r>
          </a:p>
          <a:p>
            <a:endParaRPr lang="fr-BE" dirty="0"/>
          </a:p>
          <a:p>
            <a:r>
              <a:rPr lang="fr-BE" dirty="0" smtClean="0"/>
              <a:t>Numérisation dans la bibliothèque propriétaire d’un article ou d’un chapitre d’un livre demandé par un partenaire dans le cadre du PIB (</a:t>
            </a:r>
            <a:r>
              <a:rPr lang="fr-BE" i="1" dirty="0" err="1" smtClean="0"/>
              <a:t>lending</a:t>
            </a:r>
            <a:r>
              <a:rPr lang="fr-BE" i="1" dirty="0" smtClean="0"/>
              <a:t> </a:t>
            </a:r>
            <a:r>
              <a:rPr lang="fr-BE" i="1" dirty="0" err="1" smtClean="0"/>
              <a:t>requests</a:t>
            </a:r>
            <a:r>
              <a:rPr lang="fr-BE" i="1" dirty="0" smtClean="0"/>
              <a:t>)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Complémentarité aux projets déjà initiés par </a:t>
            </a:r>
            <a:r>
              <a:rPr lang="fr-BE" dirty="0" smtClean="0"/>
              <a:t>ULiège Library </a:t>
            </a:r>
            <a:r>
              <a:rPr lang="fr-BE" dirty="0"/>
              <a:t>: projets de numérisation de documents patrimoniaux </a:t>
            </a:r>
            <a:r>
              <a:rPr lang="fr-BE" dirty="0" smtClean="0"/>
              <a:t>pour archivage sur </a:t>
            </a:r>
            <a:r>
              <a:rPr lang="fr-BE" dirty="0" err="1" smtClean="0"/>
              <a:t>DONum</a:t>
            </a:r>
            <a:r>
              <a:rPr lang="fr-BE" dirty="0" smtClean="0"/>
              <a:t> ou </a:t>
            </a:r>
            <a:r>
              <a:rPr lang="fr-BE" dirty="0"/>
              <a:t>des projets de numérisation à la </a:t>
            </a:r>
            <a:r>
              <a:rPr lang="fr-BE" dirty="0" smtClean="0"/>
              <a:t>demande des fonds anciens</a:t>
            </a:r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6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34" y="1720936"/>
            <a:ext cx="6666050" cy="2333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 la </a:t>
            </a:r>
            <a:r>
              <a:rPr lang="en-US" dirty="0" err="1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Livrer</a:t>
            </a:r>
            <a:r>
              <a:rPr lang="en-US" dirty="0" smtClean="0"/>
              <a:t> le </a:t>
            </a:r>
            <a:r>
              <a:rPr lang="en-US" dirty="0" err="1" smtClean="0"/>
              <a:t>fichier</a:t>
            </a:r>
            <a:r>
              <a:rPr lang="en-US" dirty="0" smtClean="0"/>
              <a:t> </a:t>
            </a:r>
            <a:r>
              <a:rPr lang="en-US" dirty="0" err="1" smtClean="0"/>
              <a:t>numérisé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4" y="4874418"/>
            <a:ext cx="7346730" cy="1664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6477000" y="3467100"/>
            <a:ext cx="749533" cy="1905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13">
            <a:off x="6151512" y="3471184"/>
            <a:ext cx="431901" cy="674237"/>
          </a:xfrm>
          <a:prstGeom prst="rect">
            <a:avLst/>
          </a:prstGeom>
        </p:spPr>
      </p:pic>
      <p:sp>
        <p:nvSpPr>
          <p:cNvPr id="10" name="Flèche vers le bas 9"/>
          <p:cNvSpPr/>
          <p:nvPr/>
        </p:nvSpPr>
        <p:spPr>
          <a:xfrm>
            <a:off x="4419598" y="4128747"/>
            <a:ext cx="304801" cy="695325"/>
          </a:xfrm>
          <a:prstGeom prst="downArrow">
            <a:avLst/>
          </a:prstGeom>
          <a:solidFill>
            <a:srgbClr val="5FA3B0"/>
          </a:solidFill>
          <a:ln>
            <a:solidFill>
              <a:srgbClr val="0071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7038975" y="5962650"/>
            <a:ext cx="1009650" cy="2571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0269">
            <a:off x="6646813" y="5646896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811146"/>
            <a:ext cx="6810375" cy="37800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Attacher</a:t>
            </a:r>
            <a:r>
              <a:rPr lang="en-US" dirty="0" smtClean="0"/>
              <a:t> le document à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905500" y="3009900"/>
            <a:ext cx="1847850" cy="1143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7077075" y="5372100"/>
            <a:ext cx="714375" cy="2190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622">
            <a:off x="6964580" y="5480406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" y="1914331"/>
            <a:ext cx="7324725" cy="1994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051425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statut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smtClean="0"/>
              <a:t>pending</a:t>
            </a:r>
          </a:p>
          <a:p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err="1" smtClean="0"/>
              <a:t>Rafraichir</a:t>
            </a:r>
            <a:r>
              <a:rPr lang="en-US" dirty="0" smtClean="0"/>
              <a:t> la page </a:t>
            </a:r>
            <a:r>
              <a:rPr lang="en-US" dirty="0" err="1" smtClean="0"/>
              <a:t>jusqu’à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le </a:t>
            </a:r>
            <a:r>
              <a:rPr lang="en-US" dirty="0" err="1" smtClean="0"/>
              <a:t>statut</a:t>
            </a:r>
            <a:r>
              <a:rPr lang="en-US" dirty="0" smtClean="0"/>
              <a:t> </a:t>
            </a:r>
            <a:r>
              <a:rPr lang="en-US" dirty="0" err="1" smtClean="0"/>
              <a:t>passe</a:t>
            </a:r>
            <a:r>
              <a:rPr lang="en-US" dirty="0" smtClean="0"/>
              <a:t> à </a:t>
            </a:r>
            <a:r>
              <a:rPr lang="en-US" i="1" dirty="0" smtClean="0"/>
              <a:t>Uploaded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00100" lvl="2" indent="0">
              <a:buNone/>
            </a:pPr>
            <a:endParaRPr lang="fr-BE" sz="2000" dirty="0" smtClean="0"/>
          </a:p>
          <a:p>
            <a:pPr marL="800100" lvl="2" indent="0">
              <a:buNone/>
            </a:pP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200900" y="3324226"/>
            <a:ext cx="838200" cy="533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34968"/>
            <a:ext cx="7777162" cy="719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à coins arrondis 12"/>
          <p:cNvSpPr/>
          <p:nvPr/>
        </p:nvSpPr>
        <p:spPr>
          <a:xfrm>
            <a:off x="7162800" y="4819651"/>
            <a:ext cx="838200" cy="533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1886602"/>
            <a:ext cx="7705725" cy="2110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051425"/>
          </a:xfrm>
        </p:spPr>
        <p:txBody>
          <a:bodyPr>
            <a:normAutofit/>
          </a:bodyPr>
          <a:lstStyle/>
          <a:p>
            <a:r>
              <a:rPr lang="en-US" dirty="0" err="1" smtClean="0"/>
              <a:t>Envoyer</a:t>
            </a:r>
            <a:r>
              <a:rPr lang="en-US" dirty="0" smtClean="0"/>
              <a:t> le document à </a:t>
            </a:r>
            <a:r>
              <a:rPr lang="en-US" dirty="0" err="1" smtClean="0"/>
              <a:t>l’usager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00100" lvl="2" indent="0">
              <a:buNone/>
            </a:pPr>
            <a:endParaRPr lang="fr-BE" sz="2000" dirty="0" smtClean="0"/>
          </a:p>
          <a:p>
            <a:pPr marL="800100" lvl="2" indent="0">
              <a:buNone/>
            </a:pPr>
            <a:r>
              <a:rPr lang="fr-BE" sz="2000" dirty="0" smtClean="0"/>
              <a:t>En </a:t>
            </a:r>
            <a:r>
              <a:rPr lang="fr-BE" sz="2000" dirty="0"/>
              <a:t>cas de fichier </a:t>
            </a:r>
            <a:r>
              <a:rPr lang="fr-BE" sz="2000" dirty="0" smtClean="0"/>
              <a:t>de plus de 25 Mo, </a:t>
            </a:r>
            <a:r>
              <a:rPr lang="fr-BE" sz="2000" dirty="0"/>
              <a:t>il faudra le « découper » en plusieurs fichiers </a:t>
            </a:r>
            <a:r>
              <a:rPr lang="fr-BE" sz="2000" dirty="0" smtClean="0"/>
              <a:t>ou en réduire la taille. Il </a:t>
            </a:r>
            <a:r>
              <a:rPr lang="fr-BE" sz="2000" dirty="0"/>
              <a:t>existe de petits logiciels gratuits pour le faire, comme </a:t>
            </a:r>
            <a:r>
              <a:rPr lang="fr-BE" sz="2000" dirty="0" err="1"/>
              <a:t>PDFsam</a:t>
            </a:r>
            <a:r>
              <a:rPr lang="fr-BE" sz="2000" dirty="0"/>
              <a:t>: </a:t>
            </a:r>
            <a:r>
              <a:rPr lang="fr-BE" sz="2000" dirty="0">
                <a:hlinkClick r:id="rId3"/>
              </a:rPr>
              <a:t>http://www.pdfsam.org/ </a:t>
            </a:r>
            <a:r>
              <a:rPr lang="fr-BE" sz="2000" dirty="0" smtClean="0"/>
              <a:t>ou </a:t>
            </a:r>
            <a:r>
              <a:rPr lang="fr-BE" sz="2000" dirty="0"/>
              <a:t>des services en ligne gratuits : </a:t>
            </a:r>
            <a:r>
              <a:rPr lang="fr-BE" sz="2000" dirty="0">
                <a:hlinkClick r:id="rId4"/>
              </a:rPr>
              <a:t>https://smallpdf.com/fr</a:t>
            </a:r>
            <a:endParaRPr lang="fr-BE" sz="2000" dirty="0"/>
          </a:p>
          <a:p>
            <a:pPr marL="800100" lvl="2" indent="0">
              <a:buNone/>
            </a:pP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010400" y="1952625"/>
            <a:ext cx="409575" cy="2381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hape 9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" y="4361776"/>
            <a:ext cx="708473" cy="6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622">
            <a:off x="6737906" y="2038031"/>
            <a:ext cx="431901" cy="6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ym typeface="Wingdings" panose="05000000000000000000" pitchFamily="2" charset="2"/>
              </a:rPr>
              <a:t>Email reçu par le demandeur </a:t>
            </a:r>
            <a:r>
              <a:rPr lang="fr-BE" dirty="0" smtClean="0">
                <a:sym typeface="Wingdings" panose="05000000000000000000" pitchFamily="2" charset="2"/>
              </a:rPr>
              <a:t>contenant un </a:t>
            </a:r>
            <a:r>
              <a:rPr lang="fr-BE" dirty="0">
                <a:sym typeface="Wingdings" panose="05000000000000000000" pitchFamily="2" charset="2"/>
              </a:rPr>
              <a:t>lien </a:t>
            </a:r>
            <a:r>
              <a:rPr lang="fr-BE" dirty="0" smtClean="0">
                <a:sym typeface="Wingdings" panose="05000000000000000000" pitchFamily="2" charset="2"/>
              </a:rPr>
              <a:t>pour télécharger </a:t>
            </a:r>
            <a:r>
              <a:rPr lang="fr-BE" dirty="0">
                <a:sym typeface="Wingdings" panose="05000000000000000000" pitchFamily="2" charset="2"/>
              </a:rPr>
              <a:t>le document numérisé chargé sur </a:t>
            </a:r>
            <a:r>
              <a:rPr lang="fr-BE" dirty="0" smtClean="0">
                <a:sym typeface="Wingdings" panose="05000000000000000000" pitchFamily="2" charset="2"/>
              </a:rPr>
              <a:t>Alma</a:t>
            </a:r>
          </a:p>
          <a:p>
            <a:r>
              <a:rPr lang="fr-BE" u="sng" dirty="0" smtClean="0">
                <a:sym typeface="Wingdings" panose="05000000000000000000" pitchFamily="2" charset="2"/>
              </a:rPr>
              <a:t>Seul le demandeur</a:t>
            </a:r>
            <a:r>
              <a:rPr lang="fr-BE" dirty="0" smtClean="0">
                <a:sym typeface="Wingdings" panose="05000000000000000000" pitchFamily="2" charset="2"/>
              </a:rPr>
              <a:t> peut télécharger le </a:t>
            </a:r>
            <a:r>
              <a:rPr lang="fr-BE" dirty="0" err="1" smtClean="0">
                <a:sym typeface="Wingdings" panose="05000000000000000000" pitchFamily="2" charset="2"/>
              </a:rPr>
              <a:t>pdf</a:t>
            </a:r>
            <a:endParaRPr lang="fr-BE" dirty="0" smtClean="0">
              <a:sym typeface="Wingdings" panose="05000000000000000000" pitchFamily="2" charset="2"/>
            </a:endParaRPr>
          </a:p>
          <a:p>
            <a:r>
              <a:rPr lang="fr-BE" dirty="0" smtClean="0">
                <a:sym typeface="Wingdings" panose="05000000000000000000" pitchFamily="2" charset="2"/>
              </a:rPr>
              <a:t>Le </a:t>
            </a:r>
            <a:r>
              <a:rPr lang="fr-BE" dirty="0" err="1" smtClean="0">
                <a:sym typeface="Wingdings" panose="05000000000000000000" pitchFamily="2" charset="2"/>
              </a:rPr>
              <a:t>pdf</a:t>
            </a:r>
            <a:r>
              <a:rPr lang="fr-BE" dirty="0" smtClean="0">
                <a:sym typeface="Wingdings" panose="05000000000000000000" pitchFamily="2" charset="2"/>
              </a:rPr>
              <a:t> est conservé quelques semaines sur le serveur, puis est automatiquement supprimé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2" y="3138322"/>
            <a:ext cx="6877516" cy="3218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382861" y="5285597"/>
            <a:ext cx="523875" cy="1619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</a:t>
            </a:r>
            <a:r>
              <a:rPr lang="en-US" dirty="0" err="1" smtClean="0"/>
              <a:t>terminer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Scanner </a:t>
            </a:r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dernière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fois</a:t>
            </a:r>
            <a:r>
              <a:rPr lang="en-US" dirty="0" smtClean="0">
                <a:solidFill>
                  <a:srgbClr val="FF0000"/>
                </a:solidFill>
              </a:rPr>
              <a:t> le document</a:t>
            </a:r>
            <a:r>
              <a:rPr lang="en-US" dirty="0" smtClean="0"/>
              <a:t> pour le </a:t>
            </a:r>
            <a:r>
              <a:rPr lang="en-US" dirty="0" err="1" smtClean="0"/>
              <a:t>rendre</a:t>
            </a:r>
            <a:r>
              <a:rPr lang="en-US" dirty="0" smtClean="0"/>
              <a:t> à nouveau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catalogue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01" y="2272414"/>
            <a:ext cx="4400188" cy="1899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2790825" y="3552825"/>
            <a:ext cx="3762375" cy="295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Traitement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2101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</a:t>
            </a:r>
            <a:r>
              <a:rPr lang="en-US" b="1" dirty="0" err="1"/>
              <a:t>dans</a:t>
            </a:r>
            <a:r>
              <a:rPr lang="en-US" b="1" dirty="0"/>
              <a:t> un fascicule de </a:t>
            </a:r>
            <a:r>
              <a:rPr lang="en-US" b="1" dirty="0" err="1"/>
              <a:t>périodique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non</a:t>
            </a:r>
            <a:r>
              <a:rPr lang="en-US" b="1" dirty="0"/>
              <a:t> </a:t>
            </a:r>
            <a:r>
              <a:rPr lang="en-US" b="1" dirty="0" err="1" smtClean="0"/>
              <a:t>exemplarisé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err="1" smtClean="0"/>
              <a:t>Exemplariser</a:t>
            </a:r>
            <a:r>
              <a:rPr lang="en-US" dirty="0" smtClean="0"/>
              <a:t> le fascicule 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://app.lib.uliege.be/alma/resource-management/gestion-des-ressources-imprimees/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Attacher</a:t>
            </a:r>
            <a:r>
              <a:rPr lang="en-US" dirty="0" smtClean="0"/>
              <a:t> </a:t>
            </a:r>
            <a:r>
              <a:rPr lang="en-US" dirty="0" err="1" smtClean="0"/>
              <a:t>l’exemplaire</a:t>
            </a:r>
            <a:r>
              <a:rPr lang="en-US" dirty="0" smtClean="0"/>
              <a:t> </a:t>
            </a:r>
            <a:r>
              <a:rPr lang="en-US" dirty="0" err="1" smtClean="0"/>
              <a:t>créé</a:t>
            </a:r>
            <a:r>
              <a:rPr lang="en-US" dirty="0" smtClean="0"/>
              <a:t> à la </a:t>
            </a:r>
            <a:r>
              <a:rPr lang="en-US" dirty="0" err="1" smtClean="0"/>
              <a:t>demande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://app.lib.uliege.be/alma/attacher-un-exemplaire-cree-a-une-request/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Traiter</a:t>
            </a:r>
            <a:r>
              <a:rPr lang="en-US" dirty="0" smtClean="0"/>
              <a:t> la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pour un article d’un fascicule de </a:t>
            </a:r>
            <a:r>
              <a:rPr lang="en-US" dirty="0" err="1" smtClean="0"/>
              <a:t>périodique</a:t>
            </a:r>
            <a:r>
              <a:rPr lang="en-US" dirty="0" smtClean="0"/>
              <a:t> </a:t>
            </a:r>
            <a:r>
              <a:rPr lang="en-US" dirty="0" err="1" smtClean="0"/>
              <a:t>exemplarisé</a:t>
            </a:r>
            <a:r>
              <a:rPr lang="en-US" dirty="0" smtClean="0"/>
              <a:t> (</a:t>
            </a:r>
            <a:r>
              <a:rPr lang="en-US" dirty="0" err="1" smtClean="0"/>
              <a:t>reprendre</a:t>
            </a:r>
            <a:r>
              <a:rPr lang="en-US" dirty="0" smtClean="0"/>
              <a:t> le workflow à </a:t>
            </a:r>
            <a:r>
              <a:rPr lang="en-US" dirty="0" err="1" smtClean="0"/>
              <a:t>l’étape</a:t>
            </a:r>
            <a:r>
              <a:rPr lang="en-US" dirty="0" smtClean="0"/>
              <a:t> 4 : scanner le code-à-barres du document)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870" y="4716148"/>
            <a:ext cx="6186998" cy="567349"/>
          </a:xfrm>
        </p:spPr>
        <p:txBody>
          <a:bodyPr>
            <a:normAutofit fontScale="90000"/>
          </a:bodyPr>
          <a:lstStyle/>
          <a:p>
            <a:pPr lvl="0"/>
            <a:r>
              <a:rPr lang="fr-BE" dirty="0" smtClean="0"/>
              <a:t>Numérisation pour les </a:t>
            </a:r>
            <a:r>
              <a:rPr lang="fr-BE" i="1" dirty="0" err="1" smtClean="0"/>
              <a:t>lending</a:t>
            </a:r>
            <a:r>
              <a:rPr lang="fr-BE" i="1" dirty="0" smtClean="0"/>
              <a:t> </a:t>
            </a:r>
            <a:r>
              <a:rPr lang="fr-BE" i="1" dirty="0" err="1" smtClean="0"/>
              <a:t>requests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9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Workflow </a:t>
            </a:r>
            <a:r>
              <a:rPr lang="en-US" dirty="0" smtClean="0"/>
              <a:t>et </a:t>
            </a:r>
            <a:r>
              <a:rPr lang="en-US" dirty="0" err="1" smtClean="0"/>
              <a:t>rôles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 smtClean="0"/>
              <a:t>Création</a:t>
            </a:r>
            <a:r>
              <a:rPr lang="en-US" dirty="0" smtClean="0"/>
              <a:t> de la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numérisation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 smtClean="0"/>
              <a:t>Imprimer</a:t>
            </a:r>
            <a:r>
              <a:rPr lang="en-US" dirty="0" smtClean="0"/>
              <a:t> le bordereau (</a:t>
            </a:r>
            <a:r>
              <a:rPr lang="en-US" i="1" dirty="0" smtClean="0"/>
              <a:t>Print Slip</a:t>
            </a:r>
            <a:r>
              <a:rPr lang="en-US" dirty="0" smtClean="0"/>
              <a:t>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 smtClean="0"/>
              <a:t>Prendre</a:t>
            </a:r>
            <a:r>
              <a:rPr lang="en-US" dirty="0" smtClean="0"/>
              <a:t> le document </a:t>
            </a:r>
            <a:r>
              <a:rPr lang="en-US" dirty="0" err="1" smtClean="0"/>
              <a:t>en</a:t>
            </a:r>
            <a:r>
              <a:rPr lang="en-US" dirty="0" smtClean="0"/>
              <a:t> rayon (</a:t>
            </a:r>
            <a:r>
              <a:rPr lang="en-US" i="1" dirty="0" smtClean="0"/>
              <a:t>Pick from shelf</a:t>
            </a:r>
            <a:r>
              <a:rPr lang="en-US" dirty="0" smtClean="0"/>
              <a:t>)</a:t>
            </a:r>
            <a:endParaRPr lang="en-US" i="1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Scanner </a:t>
            </a:r>
            <a:r>
              <a:rPr lang="en-US" dirty="0"/>
              <a:t>le code-à-barres du document (</a:t>
            </a:r>
            <a:r>
              <a:rPr lang="en-US" i="1" dirty="0"/>
              <a:t>Scan In Items</a:t>
            </a:r>
            <a:r>
              <a:rPr lang="en-US" dirty="0" smtClean="0"/>
              <a:t>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 smtClean="0"/>
              <a:t>Envoyer</a:t>
            </a:r>
            <a:r>
              <a:rPr lang="en-US" dirty="0" smtClean="0"/>
              <a:t> </a:t>
            </a:r>
            <a:r>
              <a:rPr lang="en-US" dirty="0" err="1" smtClean="0"/>
              <a:t>l’exemplaire</a:t>
            </a:r>
            <a:r>
              <a:rPr lang="en-US" dirty="0" smtClean="0"/>
              <a:t> au bureau de </a:t>
            </a:r>
            <a:r>
              <a:rPr lang="en-US" dirty="0" err="1" smtClean="0"/>
              <a:t>numérisation</a:t>
            </a:r>
            <a:endParaRPr lang="en-US" dirty="0" smtClean="0"/>
          </a:p>
          <a:p>
            <a:pPr marL="400050" lvl="1" indent="0">
              <a:buSzPct val="100000"/>
              <a:buNone/>
            </a:pPr>
            <a:r>
              <a:rPr lang="en-US" sz="2000" dirty="0" smtClean="0"/>
              <a:t> de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bibliothèque</a:t>
            </a:r>
            <a:endParaRPr lang="en-US" sz="2000" dirty="0" smtClean="0"/>
          </a:p>
          <a:p>
            <a:pPr marL="0" indent="0">
              <a:buSzPct val="100000"/>
              <a:buNone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n-US" dirty="0" err="1" smtClean="0"/>
              <a:t>Numériser</a:t>
            </a:r>
            <a:r>
              <a:rPr lang="en-US" dirty="0" smtClean="0"/>
              <a:t> le document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n-US" dirty="0" err="1" smtClean="0"/>
              <a:t>Livrer</a:t>
            </a:r>
            <a:r>
              <a:rPr lang="en-US" dirty="0" smtClean="0"/>
              <a:t> le </a:t>
            </a:r>
            <a:r>
              <a:rPr lang="en-US" dirty="0" err="1" smtClean="0"/>
              <a:t>fichier</a:t>
            </a:r>
            <a:r>
              <a:rPr lang="en-US" dirty="0" smtClean="0"/>
              <a:t> </a:t>
            </a:r>
            <a:r>
              <a:rPr lang="en-US" dirty="0" err="1" smtClean="0"/>
              <a:t>numérisé</a:t>
            </a:r>
            <a:endParaRPr lang="en-US" dirty="0"/>
          </a:p>
          <a:p>
            <a:pPr marL="457200" indent="-457200">
              <a:buSzPct val="100000"/>
              <a:buFont typeface="+mj-lt"/>
              <a:buAutoNum type="arabicPeriod" startAt="6"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n-US" dirty="0"/>
              <a:t>Scanner le document pour le </a:t>
            </a:r>
            <a:r>
              <a:rPr lang="en-US" dirty="0" err="1"/>
              <a:t>rendre</a:t>
            </a:r>
            <a:r>
              <a:rPr lang="en-US" dirty="0"/>
              <a:t> </a:t>
            </a:r>
            <a:r>
              <a:rPr lang="en-US" dirty="0" err="1"/>
              <a:t>disponible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smtClean="0"/>
              <a:t>catalogue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5468274" y="1409701"/>
            <a:ext cx="155448" cy="329432"/>
          </a:xfrm>
          <a:prstGeom prst="rightBrace">
            <a:avLst/>
          </a:prstGeom>
          <a:ln>
            <a:solidFill>
              <a:srgbClr val="5FA4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colade fermante 5"/>
          <p:cNvSpPr/>
          <p:nvPr/>
        </p:nvSpPr>
        <p:spPr>
          <a:xfrm>
            <a:off x="6576222" y="2115283"/>
            <a:ext cx="237201" cy="1608974"/>
          </a:xfrm>
          <a:prstGeom prst="rightBrace">
            <a:avLst/>
          </a:prstGeom>
          <a:ln>
            <a:solidFill>
              <a:srgbClr val="5FA3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colade fermante 6"/>
          <p:cNvSpPr/>
          <p:nvPr/>
        </p:nvSpPr>
        <p:spPr>
          <a:xfrm>
            <a:off x="4000500" y="4248131"/>
            <a:ext cx="155448" cy="714375"/>
          </a:xfrm>
          <a:prstGeom prst="rightBrace">
            <a:avLst/>
          </a:prstGeom>
          <a:ln>
            <a:solidFill>
              <a:srgbClr val="5FA4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750458" y="1251251"/>
            <a:ext cx="307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5FA3B0"/>
                </a:solidFill>
              </a:rPr>
              <a:t>Fulfillment Service Operator</a:t>
            </a:r>
          </a:p>
          <a:p>
            <a:r>
              <a:rPr lang="en-US" sz="1600" dirty="0" smtClean="0">
                <a:solidFill>
                  <a:srgbClr val="5FA3B0"/>
                </a:solidFill>
              </a:rPr>
              <a:t>(</a:t>
            </a:r>
            <a:r>
              <a:rPr lang="en-US" sz="1600" dirty="0" err="1" smtClean="0">
                <a:solidFill>
                  <a:srgbClr val="5FA3B0"/>
                </a:solidFill>
              </a:rPr>
              <a:t>Gestionnaire</a:t>
            </a:r>
            <a:r>
              <a:rPr lang="en-US" sz="1600" dirty="0" smtClean="0">
                <a:solidFill>
                  <a:srgbClr val="5FA3B0"/>
                </a:solidFill>
              </a:rPr>
              <a:t> PIB)</a:t>
            </a:r>
            <a:endParaRPr lang="en-US" sz="1600" dirty="0">
              <a:solidFill>
                <a:srgbClr val="5FA3B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90547" y="2710608"/>
            <a:ext cx="21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5FA3B0"/>
                </a:solidFill>
              </a:rPr>
              <a:t>Requests Operator</a:t>
            </a:r>
            <a:endParaRPr lang="en-US" sz="2000" i="1" dirty="0">
              <a:solidFill>
                <a:srgbClr val="5FA3B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02536" y="4405263"/>
            <a:ext cx="2395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5FA3B0"/>
                </a:solidFill>
              </a:rPr>
              <a:t>Work Order Operator</a:t>
            </a:r>
            <a:endParaRPr lang="en-US" sz="2000" i="1" dirty="0">
              <a:solidFill>
                <a:srgbClr val="5FA3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Numérisation</a:t>
            </a:r>
            <a:r>
              <a:rPr lang="en-US" dirty="0" smtClean="0"/>
              <a:t> pour les </a:t>
            </a:r>
            <a:r>
              <a:rPr lang="en-US" i="1" dirty="0" smtClean="0"/>
              <a:t>lending requests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créée</a:t>
            </a:r>
            <a:r>
              <a:rPr lang="en-US" dirty="0" smtClean="0"/>
              <a:t> par un </a:t>
            </a:r>
            <a:r>
              <a:rPr lang="en-US" dirty="0" err="1" smtClean="0"/>
              <a:t>gestionnaire</a:t>
            </a:r>
            <a:r>
              <a:rPr lang="en-US" dirty="0" smtClean="0"/>
              <a:t> du PIB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://app.lib.uliege.be/alma/resource-sharing/resource-sharing-gestion-des-demandes-entrantes-lending-requests/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Imprimer</a:t>
            </a:r>
            <a:r>
              <a:rPr lang="en-US" dirty="0" smtClean="0"/>
              <a:t> le bordereau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5" y="3238819"/>
            <a:ext cx="7092589" cy="3028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1790700" y="4343400"/>
            <a:ext cx="3676650" cy="2359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1104900" y="5830888"/>
            <a:ext cx="7013394" cy="2467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Décisions</a:t>
            </a:r>
            <a:r>
              <a:rPr lang="en-US" dirty="0" smtClean="0"/>
              <a:t> du </a:t>
            </a:r>
            <a:r>
              <a:rPr lang="en-US" dirty="0" err="1" smtClean="0"/>
              <a:t>comité</a:t>
            </a:r>
            <a:r>
              <a:rPr lang="en-US" dirty="0" smtClean="0"/>
              <a:t> de direction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051425"/>
          </a:xfrm>
        </p:spPr>
        <p:txBody>
          <a:bodyPr>
            <a:normAutofit lnSpcReduction="10000"/>
          </a:bodyPr>
          <a:lstStyle/>
          <a:p>
            <a:r>
              <a:rPr lang="fr-BE" dirty="0"/>
              <a:t>Fournir gratuitement </a:t>
            </a:r>
            <a:r>
              <a:rPr lang="fr-BE" dirty="0" smtClean="0"/>
              <a:t>les documents numérisés</a:t>
            </a:r>
          </a:p>
          <a:p>
            <a:pPr lvl="1"/>
            <a:r>
              <a:rPr lang="fr-BE" dirty="0" smtClean="0"/>
              <a:t>aux </a:t>
            </a:r>
            <a:r>
              <a:rPr lang="fr-BE" dirty="0"/>
              <a:t>membres du personnel et chercheurs ULiège et CHU (U et </a:t>
            </a:r>
            <a:r>
              <a:rPr lang="fr-BE" dirty="0" smtClean="0"/>
              <a:t>C)</a:t>
            </a:r>
          </a:p>
          <a:p>
            <a:pPr lvl="1"/>
            <a:r>
              <a:rPr lang="fr-BE" dirty="0" smtClean="0"/>
              <a:t>aux </a:t>
            </a:r>
            <a:r>
              <a:rPr lang="fr-BE" dirty="0"/>
              <a:t>étudiants de bachelier (&lt; </a:t>
            </a:r>
            <a:r>
              <a:rPr lang="fr-BE" dirty="0" smtClean="0"/>
              <a:t>oct. 2018)</a:t>
            </a:r>
          </a:p>
          <a:p>
            <a:pPr lvl="1"/>
            <a:r>
              <a:rPr lang="fr-BE" dirty="0" smtClean="0"/>
              <a:t>aux étudiants de master </a:t>
            </a:r>
            <a:r>
              <a:rPr lang="fr-BE" dirty="0"/>
              <a:t>et </a:t>
            </a:r>
            <a:r>
              <a:rPr lang="fr-BE" dirty="0" smtClean="0"/>
              <a:t>doctorants (&lt; sept. 2017)</a:t>
            </a:r>
            <a:endParaRPr lang="fr-BE" b="1" dirty="0"/>
          </a:p>
          <a:p>
            <a:r>
              <a:rPr lang="fr-BE" dirty="0" smtClean="0"/>
              <a:t>Limiter le nombre de demandes simultanées de numérisation partielle à 3 pour les étudiants et à 20 pour les membres du personnel</a:t>
            </a:r>
            <a:endParaRPr lang="fr-BE" dirty="0"/>
          </a:p>
          <a:p>
            <a:r>
              <a:rPr lang="fr-BE" dirty="0" smtClean="0"/>
              <a:t>Pour les étudiants, limiter le nombre de demandes de numérisation partielle à 20 par année (non contrôlé par le système)</a:t>
            </a:r>
            <a:endParaRPr lang="fr-BE" dirty="0"/>
          </a:p>
          <a:p>
            <a:r>
              <a:rPr lang="fr-BE" dirty="0" smtClean="0"/>
              <a:t>Pour les étudiants, limiter le nombre de pages à 40 (non contrôlé par le système)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sz="1800" u="sng" dirty="0"/>
              <a:t>Remarque</a:t>
            </a:r>
            <a:r>
              <a:rPr lang="fr-BE" sz="1800" dirty="0"/>
              <a:t> : </a:t>
            </a:r>
            <a:r>
              <a:rPr lang="fr-BE" sz="1800" dirty="0" smtClean="0"/>
              <a:t>Si </a:t>
            </a:r>
            <a:r>
              <a:rPr lang="fr-BE" sz="1800" dirty="0"/>
              <a:t>l’usager </a:t>
            </a:r>
            <a:r>
              <a:rPr lang="fr-BE" sz="1800" dirty="0" smtClean="0"/>
              <a:t>adresse </a:t>
            </a:r>
            <a:r>
              <a:rPr lang="fr-BE" sz="1800" dirty="0"/>
              <a:t>des demandes de numérisation de plus de 40 pages ou </a:t>
            </a:r>
            <a:r>
              <a:rPr lang="fr-BE" sz="1800" dirty="0" smtClean="0"/>
              <a:t>a demandé </a:t>
            </a:r>
            <a:r>
              <a:rPr lang="fr-BE" sz="1800" dirty="0"/>
              <a:t>plus de 20 demandes sur l’année, il </a:t>
            </a:r>
            <a:r>
              <a:rPr lang="fr-BE" sz="1800" dirty="0" smtClean="0"/>
              <a:t>faut </a:t>
            </a:r>
            <a:r>
              <a:rPr lang="fr-BE" sz="1800" dirty="0"/>
              <a:t>simplement « convertir » la demande de numérisation en une demande de fourniture </a:t>
            </a:r>
            <a:r>
              <a:rPr lang="fr-BE" sz="1800" dirty="0" smtClean="0"/>
              <a:t>physique, cf. </a:t>
            </a:r>
            <a:r>
              <a:rPr lang="fr-BE" sz="1800" i="1" dirty="0" smtClean="0"/>
              <a:t>How to </a:t>
            </a:r>
            <a:r>
              <a:rPr lang="en-US" sz="1800" dirty="0"/>
              <a:t> </a:t>
            </a:r>
            <a:r>
              <a:rPr lang="fr-BE" sz="1800" u="sng" dirty="0">
                <a:hlinkClick r:id="rId3"/>
              </a:rPr>
              <a:t>https</a:t>
            </a:r>
            <a:r>
              <a:rPr lang="fr-BE" sz="1800" u="sng" dirty="0" smtClean="0">
                <a:hlinkClick r:id="rId3"/>
              </a:rPr>
              <a:t>://app.lib.uliege.be/alma/passer-dune-demande-de-numerisation-a-une-demande-de-fourniture-physique</a:t>
            </a:r>
            <a:r>
              <a:rPr lang="fr-BE" sz="1800" u="sng" dirty="0" smtClean="0"/>
              <a:t> </a:t>
            </a:r>
            <a:endParaRPr lang="en-US" sz="1800" i="1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7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Numérisation</a:t>
            </a:r>
            <a:r>
              <a:rPr lang="en-US" dirty="0" smtClean="0"/>
              <a:t> pour les </a:t>
            </a:r>
            <a:r>
              <a:rPr lang="en-US" i="1" dirty="0" smtClean="0"/>
              <a:t>lending requests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42925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Traiter</a:t>
            </a:r>
            <a:r>
              <a:rPr lang="en-US" dirty="0" smtClean="0"/>
              <a:t> la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i="1" dirty="0" smtClean="0"/>
              <a:t>Patron Digitization Request</a:t>
            </a:r>
          </a:p>
          <a:p>
            <a:pPr marL="1714500" lvl="4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u="sng" dirty="0" smtClean="0"/>
              <a:t>Remarque</a:t>
            </a:r>
            <a:r>
              <a:rPr lang="en-US" dirty="0" smtClean="0"/>
              <a:t> : Le </a:t>
            </a:r>
            <a:r>
              <a:rPr lang="en-US" dirty="0" err="1" smtClean="0"/>
              <a:t>fichier</a:t>
            </a:r>
            <a:r>
              <a:rPr lang="en-US" dirty="0" smtClean="0"/>
              <a:t> </a:t>
            </a:r>
            <a:r>
              <a:rPr lang="en-US" dirty="0" err="1" smtClean="0"/>
              <a:t>numérisé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adressé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pièce </a:t>
            </a:r>
            <a:r>
              <a:rPr lang="en-US" dirty="0" err="1" smtClean="0"/>
              <a:t>jointe</a:t>
            </a:r>
            <a:endParaRPr lang="en-US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800100" lvl="2" indent="0">
              <a:buNone/>
            </a:pPr>
            <a:endParaRPr lang="fr-BE" sz="2000" dirty="0" smtClean="0"/>
          </a:p>
          <a:p>
            <a:pPr marL="800100" lvl="2" indent="0">
              <a:buNone/>
            </a:pPr>
            <a:r>
              <a:rPr lang="fr-BE" sz="2000" dirty="0" smtClean="0"/>
              <a:t>En cas de fichier plus lourd, utiliser le service </a:t>
            </a:r>
            <a:r>
              <a:rPr lang="fr-BE" sz="2000" i="1" dirty="0" err="1"/>
              <a:t>Belnet</a:t>
            </a:r>
            <a:r>
              <a:rPr lang="fr-BE" sz="2000" i="1" dirty="0"/>
              <a:t> </a:t>
            </a:r>
            <a:r>
              <a:rPr lang="fr-BE" sz="2000" i="1" dirty="0" err="1"/>
              <a:t>FileSender</a:t>
            </a:r>
            <a:r>
              <a:rPr lang="fr-BE" sz="2000" i="1" dirty="0"/>
              <a:t> </a:t>
            </a:r>
            <a:r>
              <a:rPr lang="fr-BE" sz="2000" dirty="0" smtClean="0"/>
              <a:t>de partage de fichiers proposé par le SEGI</a:t>
            </a:r>
            <a:r>
              <a:rPr lang="fr-BE" sz="2000" dirty="0"/>
              <a:t>: </a:t>
            </a:r>
            <a:r>
              <a:rPr lang="fr-BE" sz="2000" dirty="0">
                <a:hlinkClick r:id="rId2"/>
              </a:rPr>
              <a:t>https://my.segi.uliege.be/cms/c_11242089/fr/mysegi-belnet-filesender</a:t>
            </a:r>
            <a:endParaRPr lang="fr-BE" sz="2000" dirty="0" smtClean="0"/>
          </a:p>
          <a:p>
            <a:pPr marL="800100" lvl="2" indent="0">
              <a:buNone/>
            </a:pPr>
            <a:endParaRPr lang="en-US" sz="20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2045147"/>
            <a:ext cx="5734050" cy="3073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2190750" y="2590800"/>
            <a:ext cx="828675" cy="1619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hape 9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5483222"/>
            <a:ext cx="708473" cy="63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2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Droit </a:t>
            </a:r>
            <a:r>
              <a:rPr lang="en-US" dirty="0" err="1" smtClean="0"/>
              <a:t>d’auteur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Belgique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L’auteur et/ou les ayants droits ne peuvent interdire la reproduction numérique d’un document protégé par le droit d'auteur à condition de respecter certaines conditions fixées par la loi (v. Code de droit économique - Livre XI - Titre 5 : site Internet </a:t>
            </a:r>
            <a:r>
              <a:rPr lang="fr-BE" u="sng" dirty="0">
                <a:hlinkClick r:id="rId3"/>
              </a:rPr>
              <a:t>https://www.sabam.be/sites/default/files/code_de_droit_economique.pdf</a:t>
            </a:r>
            <a:r>
              <a:rPr lang="fr-BE" dirty="0" smtClean="0"/>
              <a:t>)</a:t>
            </a:r>
            <a:endParaRPr lang="fr-BE" dirty="0"/>
          </a:p>
          <a:p>
            <a:endParaRPr lang="en-US" dirty="0" smtClean="0"/>
          </a:p>
          <a:p>
            <a:r>
              <a:rPr lang="fr-BE" dirty="0"/>
              <a:t>Ainsi, la digitalisation est autorisée pour une utilisation:</a:t>
            </a:r>
          </a:p>
          <a:p>
            <a:pPr lvl="1"/>
            <a:r>
              <a:rPr lang="fr-BE" dirty="0" smtClean="0"/>
              <a:t>à </a:t>
            </a:r>
            <a:r>
              <a:rPr lang="fr-BE" dirty="0"/>
              <a:t>des fins d’illustration de l'enseignement ou de recherche scientifique</a:t>
            </a:r>
          </a:p>
          <a:p>
            <a:pPr lvl="1"/>
            <a:r>
              <a:rPr lang="fr-BE" dirty="0" smtClean="0"/>
              <a:t>à </a:t>
            </a:r>
            <a:r>
              <a:rPr lang="fr-BE" dirty="0"/>
              <a:t>des fins de conservation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4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Droit </a:t>
            </a:r>
            <a:r>
              <a:rPr lang="en-US" dirty="0" err="1" smtClean="0"/>
              <a:t>d’auteur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Belgique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La diffusion d’œuvres protégées sans l'autorisation de l'auteur et/ou des ayants droit ne peut s'envisager que dans deux hypothèses </a:t>
            </a:r>
            <a:r>
              <a:rPr lang="fr-BE" dirty="0" smtClean="0"/>
              <a:t>:</a:t>
            </a:r>
          </a:p>
          <a:p>
            <a:pPr marL="0" indent="0">
              <a:buNone/>
            </a:pPr>
            <a:endParaRPr lang="fr-BE" dirty="0"/>
          </a:p>
          <a:p>
            <a:pPr lvl="1"/>
            <a:r>
              <a:rPr lang="fr-BE" dirty="0"/>
              <a:t>Une communication sur le réseau intranet de l'</a:t>
            </a:r>
            <a:r>
              <a:rPr lang="fr-BE" dirty="0" err="1"/>
              <a:t>ULiège</a:t>
            </a:r>
            <a:r>
              <a:rPr lang="fr-BE" dirty="0"/>
              <a:t> pour autant que celle-ci soit réalisée à des fins de recherche ou d'illustration de l'enseignement et à condition que cela ne nuise pas à l'exploitation normale de l’œuvre et que la source, en ce compris le nom de l'auteur, soit indiquée</a:t>
            </a:r>
            <a:r>
              <a:rPr lang="fr-BE" dirty="0" smtClean="0"/>
              <a:t>.</a:t>
            </a:r>
          </a:p>
          <a:p>
            <a:pPr marL="457200" lvl="1" indent="0">
              <a:buNone/>
            </a:pPr>
            <a:endParaRPr lang="fr-BE" dirty="0"/>
          </a:p>
          <a:p>
            <a:pPr lvl="1"/>
            <a:r>
              <a:rPr lang="fr-BE" dirty="0"/>
              <a:t>Une communication à des fins de recherches ou d'études privées limitée aux œuvres faisant partie des collections de l'Université qui ne sont pas offertes à la vente ni soumises à des conditions en matière de licence (c'est-à-dire les éditions épuisées et les œuvres divulguées qui n'ont pas été commercialisées) via des terminaux spéciaux accessibles dans les locaux de l'établissement (consultation sur place).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4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870" y="4716148"/>
            <a:ext cx="6186998" cy="567349"/>
          </a:xfrm>
        </p:spPr>
        <p:txBody>
          <a:bodyPr>
            <a:normAutofit fontScale="90000"/>
          </a:bodyPr>
          <a:lstStyle/>
          <a:p>
            <a:pPr lvl="0"/>
            <a:r>
              <a:rPr lang="fr-BE" i="1" dirty="0" smtClean="0"/>
              <a:t>Patron </a:t>
            </a:r>
            <a:r>
              <a:rPr lang="fr-BE" i="1" dirty="0" err="1" smtClean="0"/>
              <a:t>digitization</a:t>
            </a:r>
            <a:r>
              <a:rPr lang="fr-BE" i="1" dirty="0" smtClean="0"/>
              <a:t> </a:t>
            </a:r>
            <a:r>
              <a:rPr lang="fr-BE" i="1" dirty="0" err="1" smtClean="0"/>
              <a:t>requests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18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600" dirty="0" smtClean="0"/>
              <a:t>Documents pouvant faire l’objet d’une </a:t>
            </a:r>
            <a:r>
              <a:rPr lang="fr-BE" sz="2600" i="1" dirty="0" err="1" smtClean="0"/>
              <a:t>Digitization</a:t>
            </a:r>
            <a:r>
              <a:rPr lang="fr-BE" sz="2600" i="1" dirty="0" smtClean="0"/>
              <a:t> </a:t>
            </a:r>
            <a:r>
              <a:rPr lang="fr-BE" sz="2600" i="1" dirty="0" err="1" smtClean="0"/>
              <a:t>Request</a:t>
            </a:r>
            <a:endParaRPr lang="en-US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Documents </a:t>
            </a:r>
            <a:r>
              <a:rPr lang="fr-BE" dirty="0" smtClean="0"/>
              <a:t>dans les types de localisation (</a:t>
            </a:r>
            <a:r>
              <a:rPr lang="fr-BE" i="1" dirty="0" smtClean="0"/>
              <a:t>Fulfillment </a:t>
            </a:r>
            <a:r>
              <a:rPr lang="fr-BE" i="1" dirty="0" err="1" smtClean="0"/>
              <a:t>Units</a:t>
            </a:r>
            <a:r>
              <a:rPr lang="fr-BE" dirty="0"/>
              <a:t>)</a:t>
            </a:r>
            <a:endParaRPr lang="fr-BE" i="1" dirty="0"/>
          </a:p>
          <a:p>
            <a:pPr lvl="1"/>
            <a:r>
              <a:rPr lang="en-US" dirty="0" err="1" smtClean="0"/>
              <a:t>Emprunt</a:t>
            </a:r>
            <a:r>
              <a:rPr lang="en-US" dirty="0" smtClean="0"/>
              <a:t> long </a:t>
            </a:r>
            <a:r>
              <a:rPr lang="en-US" dirty="0" err="1" smtClean="0"/>
              <a:t>terme</a:t>
            </a:r>
            <a:r>
              <a:rPr lang="en-US" dirty="0" smtClean="0"/>
              <a:t> (</a:t>
            </a:r>
            <a:r>
              <a:rPr lang="en-US" i="1" dirty="0" smtClean="0"/>
              <a:t>Extended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err="1" smtClean="0"/>
              <a:t>Emprunt</a:t>
            </a:r>
            <a:r>
              <a:rPr lang="en-US" dirty="0" smtClean="0"/>
              <a:t> normal (</a:t>
            </a:r>
            <a:r>
              <a:rPr lang="en-US" i="1" dirty="0" smtClean="0"/>
              <a:t>Regular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Consultable sur </a:t>
            </a:r>
            <a:r>
              <a:rPr lang="en-US" dirty="0" err="1" smtClean="0"/>
              <a:t>demande</a:t>
            </a:r>
            <a:r>
              <a:rPr lang="en-US" dirty="0" smtClean="0"/>
              <a:t> (</a:t>
            </a:r>
            <a:r>
              <a:rPr lang="en-US" i="1" dirty="0" smtClean="0"/>
              <a:t>Storage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err="1" smtClean="0"/>
              <a:t>Emprunt</a:t>
            </a:r>
            <a:r>
              <a:rPr lang="en-US" dirty="0" smtClean="0"/>
              <a:t> court </a:t>
            </a:r>
            <a:r>
              <a:rPr lang="en-US" dirty="0" err="1" smtClean="0"/>
              <a:t>terme</a:t>
            </a:r>
            <a:r>
              <a:rPr lang="en-US" dirty="0" smtClean="0"/>
              <a:t> (</a:t>
            </a:r>
            <a:r>
              <a:rPr lang="en-US" i="1" dirty="0" smtClean="0"/>
              <a:t>Short Loan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err="1" smtClean="0"/>
              <a:t>Emprunt</a:t>
            </a:r>
            <a:r>
              <a:rPr lang="en-US" dirty="0" smtClean="0"/>
              <a:t> un jour (</a:t>
            </a:r>
            <a:r>
              <a:rPr lang="en-US" i="1" dirty="0" smtClean="0"/>
              <a:t>Limited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err="1" smtClean="0"/>
              <a:t>Graulich</a:t>
            </a:r>
            <a:r>
              <a:rPr lang="en-US" dirty="0" smtClean="0"/>
              <a:t> – Salle de lecture (</a:t>
            </a:r>
            <a:r>
              <a:rPr lang="en-US" i="1" dirty="0" err="1" smtClean="0"/>
              <a:t>GraulichSL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err="1" smtClean="0"/>
              <a:t>Magasin</a:t>
            </a:r>
            <a:r>
              <a:rPr lang="en-US" dirty="0" smtClean="0"/>
              <a:t> à livres</a:t>
            </a:r>
            <a:r>
              <a:rPr lang="en-US" dirty="0"/>
              <a:t> – </a:t>
            </a:r>
            <a:r>
              <a:rPr lang="en-US" dirty="0" smtClean="0"/>
              <a:t>Section B Storage (</a:t>
            </a:r>
            <a:r>
              <a:rPr lang="en-US" i="1" dirty="0" err="1" smtClean="0"/>
              <a:t>MalCons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Is </a:t>
            </a:r>
            <a:r>
              <a:rPr lang="en-US" i="1" dirty="0" err="1" smtClean="0"/>
              <a:t>Digitizable</a:t>
            </a:r>
            <a:endParaRPr lang="en-US" i="1" dirty="0" smtClean="0"/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 smtClean="0"/>
              <a:t>Documents </a:t>
            </a:r>
            <a:r>
              <a:rPr lang="en-US" dirty="0" err="1" smtClean="0"/>
              <a:t>ayant</a:t>
            </a:r>
            <a:r>
              <a:rPr lang="en-US" dirty="0" smtClean="0"/>
              <a:t> le </a:t>
            </a:r>
            <a:r>
              <a:rPr lang="en-US" dirty="0" err="1" smtClean="0"/>
              <a:t>statut</a:t>
            </a:r>
            <a:r>
              <a:rPr lang="en-US" dirty="0" smtClean="0"/>
              <a:t> </a:t>
            </a:r>
            <a:r>
              <a:rPr lang="en-US" dirty="0" err="1" smtClean="0"/>
              <a:t>d’exception</a:t>
            </a:r>
            <a:r>
              <a:rPr lang="en-US" dirty="0" smtClean="0"/>
              <a:t> (</a:t>
            </a:r>
            <a:r>
              <a:rPr lang="en-US" i="1" dirty="0" smtClean="0"/>
              <a:t>Item Policy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Non </a:t>
            </a:r>
            <a:r>
              <a:rPr lang="en-US" dirty="0" err="1" smtClean="0"/>
              <a:t>empruntable</a:t>
            </a:r>
            <a:r>
              <a:rPr lang="en-US" dirty="0" smtClean="0"/>
              <a:t> (</a:t>
            </a:r>
            <a:r>
              <a:rPr lang="en-US" i="1" dirty="0" smtClean="0"/>
              <a:t>No Loan – OK Request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1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Documents </a:t>
            </a:r>
            <a:r>
              <a:rPr lang="en-US" sz="2300" dirty="0" smtClean="0">
                <a:solidFill>
                  <a:srgbClr val="FF0000"/>
                </a:solidFill>
              </a:rPr>
              <a:t>ne</a:t>
            </a:r>
            <a:r>
              <a:rPr lang="en-US" sz="2300" dirty="0" smtClean="0"/>
              <a:t> </a:t>
            </a:r>
            <a:r>
              <a:rPr lang="en-US" sz="2300" dirty="0" err="1" smtClean="0"/>
              <a:t>pouvant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pas</a:t>
            </a:r>
            <a:r>
              <a:rPr lang="en-US" sz="2300" dirty="0" smtClean="0"/>
              <a:t> faire </a:t>
            </a:r>
            <a:r>
              <a:rPr lang="en-US" sz="2300" dirty="0" err="1" smtClean="0"/>
              <a:t>l’objet</a:t>
            </a:r>
            <a:r>
              <a:rPr lang="en-US" sz="2300" dirty="0" smtClean="0"/>
              <a:t> </a:t>
            </a:r>
            <a:r>
              <a:rPr lang="en-US" sz="2300" dirty="0" err="1" smtClean="0"/>
              <a:t>d’une</a:t>
            </a:r>
            <a:r>
              <a:rPr lang="en-US" sz="2300" dirty="0" smtClean="0"/>
              <a:t> </a:t>
            </a:r>
            <a:r>
              <a:rPr lang="en-US" sz="2300" i="1" dirty="0" smtClean="0"/>
              <a:t>Digitization </a:t>
            </a:r>
            <a:r>
              <a:rPr lang="en-US" sz="2300" i="1" dirty="0"/>
              <a:t>R</a:t>
            </a:r>
            <a:r>
              <a:rPr lang="en-US" sz="2300" i="1" dirty="0" smtClean="0"/>
              <a:t>equest</a:t>
            </a:r>
            <a:endParaRPr lang="en-US" sz="2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Documents dans une localisation </a:t>
            </a:r>
            <a:r>
              <a:rPr lang="fr-BE" u="sng" dirty="0" smtClean="0"/>
              <a:t>sans</a:t>
            </a:r>
            <a:r>
              <a:rPr lang="fr-BE" dirty="0" smtClean="0"/>
              <a:t> </a:t>
            </a:r>
            <a:r>
              <a:rPr lang="fr-BE" i="1" dirty="0" smtClean="0"/>
              <a:t>Fulfillment Unit </a:t>
            </a:r>
            <a:r>
              <a:rPr lang="fr-BE" dirty="0" smtClean="0"/>
              <a:t>(= consultables uniquement)</a:t>
            </a:r>
          </a:p>
          <a:p>
            <a:endParaRPr lang="fr-BE" i="1" dirty="0"/>
          </a:p>
          <a:p>
            <a:r>
              <a:rPr lang="en-US" dirty="0"/>
              <a:t>Documents </a:t>
            </a:r>
            <a:r>
              <a:rPr lang="en-US" dirty="0" err="1"/>
              <a:t>ayant</a:t>
            </a:r>
            <a:r>
              <a:rPr lang="en-US" dirty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statuts</a:t>
            </a:r>
            <a:r>
              <a:rPr lang="en-US" dirty="0" smtClean="0"/>
              <a:t> </a:t>
            </a:r>
            <a:r>
              <a:rPr lang="en-US" dirty="0" err="1"/>
              <a:t>d’exception</a:t>
            </a:r>
            <a:r>
              <a:rPr lang="en-US" dirty="0"/>
              <a:t> (</a:t>
            </a:r>
            <a:r>
              <a:rPr lang="en-US" i="1" dirty="0"/>
              <a:t>Item P</a:t>
            </a:r>
            <a:r>
              <a:rPr lang="en-US" i="1" dirty="0" smtClean="0"/>
              <a:t>olicies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Non consultable (</a:t>
            </a:r>
            <a:r>
              <a:rPr lang="en-US" i="1" dirty="0" smtClean="0"/>
              <a:t>No Loan – No Request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S’adresser</a:t>
            </a:r>
            <a:r>
              <a:rPr lang="en-US" dirty="0"/>
              <a:t> au service (</a:t>
            </a:r>
            <a:r>
              <a:rPr lang="en-US" i="1" dirty="0"/>
              <a:t>No Request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4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1693</Words>
  <Application>Microsoft Office PowerPoint</Application>
  <PresentationFormat>Affichage à l'écran (4:3)</PresentationFormat>
  <Paragraphs>327</Paragraphs>
  <Slides>41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Lucida Grande</vt:lpstr>
      <vt:lpstr>Source Sans Pro</vt:lpstr>
      <vt:lpstr>Wingdings</vt:lpstr>
      <vt:lpstr>Thème Office</vt:lpstr>
      <vt:lpstr>Numérisation partielle</vt:lpstr>
      <vt:lpstr>Introduction</vt:lpstr>
      <vt:lpstr>Objectifs de la numérisation partielle via Alma</vt:lpstr>
      <vt:lpstr>Décisions du comité de direction</vt:lpstr>
      <vt:lpstr>Droit d’auteur en Belgique</vt:lpstr>
      <vt:lpstr>Droit d’auteur en Belgique</vt:lpstr>
      <vt:lpstr>Patron digitization requests</vt:lpstr>
      <vt:lpstr>Documents pouvant faire l’objet d’une Digitization Request</vt:lpstr>
      <vt:lpstr>Documents ne pouvant pas faire l’objet d’une Digitization Request</vt:lpstr>
      <vt:lpstr>Workflow et rôles</vt:lpstr>
      <vt:lpstr>Création de la demande dans Alma</vt:lpstr>
      <vt:lpstr>Création de la demande dans Alma</vt:lpstr>
      <vt:lpstr>Création de la demande dans Alma</vt:lpstr>
      <vt:lpstr>Création de la demande dans Alma</vt:lpstr>
      <vt:lpstr>Création de la demande dans Alma</vt:lpstr>
      <vt:lpstr>Création de la demande dans Alma</vt:lpstr>
      <vt:lpstr>Création de la demande dans Alma</vt:lpstr>
      <vt:lpstr>Création de la demande dans Alma</vt:lpstr>
      <vt:lpstr>Création de la demande dans Alma</vt:lpstr>
      <vt:lpstr>Création d’une Physical Request dans les collections ULiège</vt:lpstr>
      <vt:lpstr>Création d’une Digitization Request dans les collections ULiège</vt:lpstr>
      <vt:lpstr>Création d’une Digitization Request dans les collections ULiège</vt:lpstr>
      <vt:lpstr>Création d’une Digitization Request dans les collections ULiège</vt:lpstr>
      <vt:lpstr>Visualisation des demandes à traiter</vt:lpstr>
      <vt:lpstr>Visualisation des demandes à traiter</vt:lpstr>
      <vt:lpstr>Imprimer le bordereau</vt:lpstr>
      <vt:lpstr>Traitement de la demande</vt:lpstr>
      <vt:lpstr>Traitement de la demande</vt:lpstr>
      <vt:lpstr>Traitement de la demande</vt:lpstr>
      <vt:lpstr>Traitement de la demande</vt:lpstr>
      <vt:lpstr>Traitement de la demande</vt:lpstr>
      <vt:lpstr>Traitement de la demande</vt:lpstr>
      <vt:lpstr>Traitement de la demande</vt:lpstr>
      <vt:lpstr>Traitement de la demande</vt:lpstr>
      <vt:lpstr>Pour terminer …</vt:lpstr>
      <vt:lpstr>Traitement de la demande</vt:lpstr>
      <vt:lpstr>Numérisation pour les lending requests</vt:lpstr>
      <vt:lpstr>Workflow et rôles</vt:lpstr>
      <vt:lpstr>Numérisation pour les lending requests</vt:lpstr>
      <vt:lpstr>Numérisation pour les lending requests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588</cp:revision>
  <dcterms:created xsi:type="dcterms:W3CDTF">2018-04-18T15:28:21Z</dcterms:created>
  <dcterms:modified xsi:type="dcterms:W3CDTF">2019-12-08T10:00:26Z</dcterms:modified>
</cp:coreProperties>
</file>